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75" r:id="rId19"/>
    <p:sldId id="260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E5525-E9A4-C7FB-61C1-A4CCA8CD0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DCF82-C2D6-34D5-8BA9-CDC475408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4FE47-66A6-E3A0-CCAA-5E91A05F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3648B-1A52-4A15-78D4-86A1C8D4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CD43B-C176-388F-FCD7-8F9B9F49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5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900E8-06A8-4BA4-E232-7664E604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D7891E-83D9-425C-8EC9-653BA669A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A4CDC-BB44-F73A-175B-DC2C9D63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3976D-F0D9-32F9-5E55-F58DC329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8357E-D5E9-96A3-2020-96C45606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D67AB7-418D-40BB-069B-CA3FE644A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759726-38C0-0149-933E-E993901BD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C300F-9DDD-261F-A525-02A3E5AD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95976-7772-590E-791C-ACC9E573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25D33-BF87-7B16-2DC1-F2C1EA70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2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C87E5-3A8F-FE9A-44A4-F982C158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460D2-2717-AE6D-AD58-0B80A0697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FC2BF-0739-EDC6-72C9-94EDE81B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0B9B4-BDE6-96A9-7D29-C00FCD9D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9A750-6651-299C-2367-8C8F3593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2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AD80-638B-2527-098D-B2F5D1A9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90CAE3-4BFB-2331-A9B0-0F3DB1E62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7482B-132B-425A-07EA-A15085C0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1AD0E-5CFD-ACDC-3028-34BC9E84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482D1-0BE9-C968-9B99-478426E2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8B9E7-8A2A-866A-A41D-EE313D12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A284D-D242-B656-60EE-2402A7D17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A4937E-644A-D42F-42E3-D3708F1DC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C7002E-D91D-6E71-1E40-54488D41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EA59EC-6C06-648F-6668-7C69F63D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617FA-FF35-2AFF-F54F-DBA73FF2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28EC7-E448-5CB9-A38A-8D150480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3BD38-4F30-3CDD-EEDD-C9EC7C269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14019-3E2D-7506-9C04-9CBB86EF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49DE1E-B174-526B-2D2F-53134EDD5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38023D-B5C6-185A-A47C-40CFBEF88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593BC3-BA61-401B-0F6A-2DD9486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116139-6253-28A3-0CC0-C2824972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4A66B9-6A17-C3C1-F08A-DD008326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3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749CB-A5CC-C4BD-9D16-AA470AF8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15448-2866-73BD-E005-CB0B9AB3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AA81E4-F437-7C2A-3546-B6AA8F51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AAB15E-F2C0-9B16-0FE6-45399A2F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6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2F922C-723C-4BD0-80F3-114B8F76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8C490C-C895-6EE9-4006-A532E8CC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DFFB47-C466-400A-0F8E-C4C4DE1A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6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8E0E1-FB7D-24AC-2140-7BFC5F11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35A1E-F08D-738F-4D82-828E57C44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99D7-F799-F2E7-5EF6-7F0044E55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19645-3051-5931-6DC7-32778408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1DE9E7-42C4-75AD-ABFD-52A692CB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85B59C-753C-07B6-135C-7FCFFA40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8871E-9560-02F8-BE04-FE179879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4B6DFB-38E2-3D72-CBF5-B6DB486E9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87B6A-4376-B24B-B6B9-0889AE500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525C86-3B07-6CBA-DF50-B9397757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3AEE3-EB92-979E-07FD-9CA6C92D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E3903-6998-7348-DAAA-86F64FE9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9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43F84-7080-1C77-BE80-2B306121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94F0AC-300E-E324-E1C6-C74AE0A2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9EF09-E659-4753-0606-9F2E90832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D921-F250-4A1C-831D-CF29B196F46B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7F8C5-8BCC-2244-F889-B0A7CB78A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EAE7C-0E37-71BB-4A2B-71F8A0E06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5354-E4D2-4FCB-9F47-0E771C2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204AD-A1E1-2921-9DE7-89D2364A5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-1505145"/>
            <a:ext cx="8676222" cy="3200400"/>
          </a:xfrm>
        </p:spPr>
        <p:txBody>
          <a:bodyPr/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Segoe UI Light" panose="020B0502040204020203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Segoe UI Light" panose="020B0502040204020203" pitchFamily="34" charset="0"/>
              </a:rPr>
              <a:t>Министерства здравоохранения Российской Федерации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j-ea"/>
                <a:cs typeface="Segoe UI Light" panose="020B0502040204020203" pitchFamily="34" charset="0"/>
              </a:rPr>
              <a:t>Кафедра стоматологии ИПО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B9DEA0-41FD-2468-10F9-175AF67D5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699" y="4734207"/>
            <a:ext cx="8676222" cy="19050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Выполнил ординатор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кафедры стоматологии ИПО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по специальности  «стоматология детская»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Жиделева Виктория Евгеньевна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рецензент к.м.н., доцент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Буянкина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Римма Геннадьевна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94C88-F43A-4065-452D-1BA3C7A470DE}"/>
              </a:ext>
            </a:extLst>
          </p:cNvPr>
          <p:cNvSpPr txBox="1"/>
          <p:nvPr/>
        </p:nvSpPr>
        <p:spPr>
          <a:xfrm>
            <a:off x="1757889" y="2335472"/>
            <a:ext cx="8676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Герметизация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фиссур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зубов. Показания. Виды герметизации. Этапы герметизации. Оценка сохранности герметика.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AA8FE-5730-EC18-5A8E-154489937FBD}"/>
              </a:ext>
            </a:extLst>
          </p:cNvPr>
          <p:cNvSpPr txBox="1"/>
          <p:nvPr/>
        </p:nvSpPr>
        <p:spPr>
          <a:xfrm>
            <a:off x="4843022" y="6469930"/>
            <a:ext cx="6688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Красноярск, 2023</a:t>
            </a:r>
          </a:p>
        </p:txBody>
      </p:sp>
    </p:spTree>
    <p:extLst>
      <p:ext uri="{BB962C8B-B14F-4D97-AF65-F5344CB8AC3E}">
        <p14:creationId xmlns:p14="http://schemas.microsoft.com/office/powerpoint/2010/main" val="85405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E85D6-02B3-BB12-D216-06906C44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" t="7285" r="66754" b="64399"/>
          <a:stretch/>
        </p:blipFill>
        <p:spPr>
          <a:xfrm>
            <a:off x="480766" y="499621"/>
            <a:ext cx="3572759" cy="19419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46CCC-7CE5-F5FD-D19D-FE57532CA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8" t="7285" r="35438" b="64399"/>
          <a:stretch/>
        </p:blipFill>
        <p:spPr>
          <a:xfrm>
            <a:off x="4284481" y="499621"/>
            <a:ext cx="3572759" cy="19419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5E9D4-7F30-643A-33BF-24FBB8473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2" t="7286" r="4865" b="64398"/>
          <a:stretch/>
        </p:blipFill>
        <p:spPr>
          <a:xfrm>
            <a:off x="8116478" y="499621"/>
            <a:ext cx="3482419" cy="1941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37F66-19D0-B927-17FC-9C540264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8" t="36701" r="74485" b="51409"/>
          <a:stretch/>
        </p:blipFill>
        <p:spPr>
          <a:xfrm>
            <a:off x="1282044" y="2441543"/>
            <a:ext cx="1970202" cy="8154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B69B10-4263-FAD2-D824-E923AE0C0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85" t="35601" r="42396" b="58213"/>
          <a:stretch/>
        </p:blipFill>
        <p:spPr>
          <a:xfrm>
            <a:off x="5118754" y="2441543"/>
            <a:ext cx="1904215" cy="4242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E9ED52-5B96-5317-D193-434C8E529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72" t="41787" r="2577" b="53539"/>
          <a:stretch/>
        </p:blipFill>
        <p:spPr>
          <a:xfrm>
            <a:off x="4355183" y="2849252"/>
            <a:ext cx="3761295" cy="3205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917338-B1C4-9220-9DE8-E6C7BEFA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57" t="41787" r="39768" b="52028"/>
          <a:stretch/>
        </p:blipFill>
        <p:spPr>
          <a:xfrm>
            <a:off x="9036641" y="2851609"/>
            <a:ext cx="2337848" cy="4242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60719C-5A32-2469-7A7D-E3EAECFDF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51" b="41099" l="78263" r="86427">
                        <a14:backgroundMark x1="80850" y1="36089" x2="80900" y2="36800"/>
                      </a14:backgroundRemoval>
                    </a14:imgEffect>
                  </a14:imgLayer>
                </a14:imgProps>
              </a:ext>
            </a:extLst>
          </a:blip>
          <a:srcRect l="77242" t="35532" r="12552" b="58282"/>
          <a:stretch/>
        </p:blipFill>
        <p:spPr>
          <a:xfrm>
            <a:off x="9583395" y="2492213"/>
            <a:ext cx="1244339" cy="4242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E0E2E3-1DCA-46EA-3EA8-D9B946A5C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9" t="52522" r="18253" b="4316"/>
          <a:stretch/>
        </p:blipFill>
        <p:spPr>
          <a:xfrm>
            <a:off x="2271860" y="3570402"/>
            <a:ext cx="7607431" cy="29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AA79A-54D9-C26E-9D61-5D137503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ru-RU" dirty="0"/>
              <a:t>Инвазивный метод герметизации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221F8-F52C-CE5D-FDC3-0ACB38D5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80953"/>
            <a:ext cx="9905998" cy="49141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000" dirty="0"/>
              <a:t>Профессиональная гигиена полости рта и очистка жевательных поверхностей.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Раскрытие </a:t>
            </a:r>
            <a:r>
              <a:rPr lang="ru-RU" sz="2000" dirty="0" err="1"/>
              <a:t>фиссур</a:t>
            </a:r>
            <a:r>
              <a:rPr lang="ru-RU" sz="2000" dirty="0"/>
              <a:t> (расширение входа с помощью алмазного шиловидного бора для визуального осмотра).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Обработка струёй воды (20-30 сек) и высушивание поверхности.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Кислотная подготовка поверхности. Протравливание эмали гелями на основе ортофосфорной кислоты. Протравливание позволяет увеличить площадь поверхности эмали за счет увеличения ее пористости. Кислотное воздействие не должно продолжаться более 15 секунд.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Изоляция зубов, подлежащих герметизации коффердамом или ватными валиками.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Высушивание эмали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Нанесение бонд-системы.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Полимеризация лампой.</a:t>
            </a:r>
          </a:p>
        </p:txBody>
      </p:sp>
    </p:spTree>
    <p:extLst>
      <p:ext uri="{BB962C8B-B14F-4D97-AF65-F5344CB8AC3E}">
        <p14:creationId xmlns:p14="http://schemas.microsoft.com/office/powerpoint/2010/main" val="121515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7A3EA-1EF4-55FE-DDB3-B751AE10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25" y="0"/>
            <a:ext cx="9905998" cy="1905000"/>
          </a:xfrm>
        </p:spPr>
        <p:txBody>
          <a:bodyPr/>
          <a:lstStyle/>
          <a:p>
            <a:r>
              <a:rPr lang="ru-RU" dirty="0"/>
              <a:t>Инвазивный метод герметизации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D3564-3BB6-6CF7-5907-01A97EEB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43172"/>
            <a:ext cx="9905998" cy="404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6) Распределение герметика.</a:t>
            </a:r>
          </a:p>
          <a:p>
            <a:pPr marL="0" indent="0">
              <a:buNone/>
            </a:pPr>
            <a:r>
              <a:rPr lang="ru-RU" sz="2400" dirty="0"/>
              <a:t>7) Создание контура герметика.</a:t>
            </a:r>
          </a:p>
          <a:p>
            <a:pPr marL="0" indent="0">
              <a:buNone/>
            </a:pPr>
            <a:r>
              <a:rPr lang="ru-RU" sz="2400" dirty="0"/>
              <a:t>8) Полимеризация.</a:t>
            </a:r>
          </a:p>
          <a:p>
            <a:pPr marL="0" indent="0">
              <a:buNone/>
            </a:pPr>
            <a:r>
              <a:rPr lang="ru-RU" sz="2400" dirty="0"/>
              <a:t>9) Обязательная проверка окклюзии.</a:t>
            </a:r>
          </a:p>
          <a:p>
            <a:pPr marL="0" indent="0">
              <a:buNone/>
            </a:pPr>
            <a:r>
              <a:rPr lang="ru-RU" sz="2400" dirty="0"/>
              <a:t>10) Шлифование и полирование.</a:t>
            </a:r>
          </a:p>
          <a:p>
            <a:pPr marL="0" indent="0">
              <a:buNone/>
            </a:pPr>
            <a:r>
              <a:rPr lang="ru-RU" sz="2400" dirty="0"/>
              <a:t>11) Аппликация фторсодержащих растворов на эмаль, нанесение фтор-лака.</a:t>
            </a:r>
          </a:p>
        </p:txBody>
      </p:sp>
    </p:spTree>
    <p:extLst>
      <p:ext uri="{BB962C8B-B14F-4D97-AF65-F5344CB8AC3E}">
        <p14:creationId xmlns:p14="http://schemas.microsoft.com/office/powerpoint/2010/main" val="241190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098AA-A192-97EA-FC00-86412D44D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780" r="-278"/>
          <a:stretch/>
        </p:blipFill>
        <p:spPr>
          <a:xfrm>
            <a:off x="0" y="0"/>
            <a:ext cx="1226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85FFE-C0BF-766F-F6F1-A30178E5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79503"/>
            <a:ext cx="9905998" cy="1905000"/>
          </a:xfrm>
        </p:spPr>
        <p:txBody>
          <a:bodyPr/>
          <a:lstStyle/>
          <a:p>
            <a:r>
              <a:rPr lang="ru-RU" dirty="0"/>
              <a:t>Материалы для герметизации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62032-8A19-A9A8-2B39-CB7B8F86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63584"/>
            <a:ext cx="9905998" cy="48449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Композитные герметики - ненаполненные низковязкие гидрофобные композитные смолы химического или светового отверждения. Иногда для усиления профилактического эффекта в них добавляют соединения фтора. </a:t>
            </a:r>
            <a:r>
              <a:rPr lang="ru-RU" dirty="0" err="1"/>
              <a:t>Фиссурные</a:t>
            </a:r>
            <a:r>
              <a:rPr lang="ru-RU" dirty="0"/>
              <a:t> герметики по </a:t>
            </a:r>
            <a:r>
              <a:rPr lang="ru-RU" dirty="0" err="1"/>
              <a:t>опаковости</a:t>
            </a:r>
            <a:r>
              <a:rPr lang="ru-RU" dirty="0"/>
              <a:t> делятся на: </a:t>
            </a:r>
          </a:p>
          <a:p>
            <a:r>
              <a:rPr lang="ru-RU" dirty="0"/>
              <a:t>1. Прозрачные (бесцветные) – позволяют контролировать состояние </a:t>
            </a:r>
            <a:r>
              <a:rPr lang="ru-RU" dirty="0" err="1"/>
              <a:t>фиссур</a:t>
            </a:r>
            <a:r>
              <a:rPr lang="ru-RU" dirty="0"/>
              <a:t>, более эстетичны, однако при их использовании затруднен контроль за состоянием самого герметика. </a:t>
            </a:r>
          </a:p>
          <a:p>
            <a:r>
              <a:rPr lang="ru-RU" dirty="0"/>
              <a:t>2. Опаковые (содержат краситель - диоксид титана) – имеют молочно-белый цвет, не позволяют контролировать состояние </a:t>
            </a:r>
            <a:r>
              <a:rPr lang="ru-RU" dirty="0" err="1"/>
              <a:t>фиссур</a:t>
            </a:r>
            <a:r>
              <a:rPr lang="ru-RU" dirty="0"/>
              <a:t>, однако при их использовании облегчается контроль за состоянием самого герметика. По профилактическому эффекту опаковые и прозрачные герметики не отличаются друг от друга. </a:t>
            </a:r>
          </a:p>
          <a:p>
            <a:pPr marL="0" indent="0">
              <a:buNone/>
            </a:pPr>
            <a:r>
              <a:rPr lang="ru-RU" dirty="0"/>
              <a:t>Примеры: </a:t>
            </a:r>
            <a:r>
              <a:rPr lang="ru-RU" dirty="0" err="1"/>
              <a:t>Helioseal</a:t>
            </a:r>
            <a:r>
              <a:rPr lang="ru-RU" dirty="0"/>
              <a:t> (</a:t>
            </a:r>
            <a:r>
              <a:rPr lang="ru-RU" dirty="0" err="1"/>
              <a:t>Vivadent</a:t>
            </a:r>
            <a:r>
              <a:rPr lang="ru-RU" dirty="0"/>
              <a:t>), Ultra </a:t>
            </a:r>
            <a:r>
              <a:rPr lang="ru-RU" dirty="0" err="1"/>
              <a:t>Seal</a:t>
            </a:r>
            <a:r>
              <a:rPr lang="ru-RU" dirty="0"/>
              <a:t> XT </a:t>
            </a:r>
            <a:r>
              <a:rPr lang="ru-RU" dirty="0" err="1"/>
              <a:t>plus</a:t>
            </a:r>
            <a:r>
              <a:rPr lang="ru-RU" dirty="0"/>
              <a:t> (</a:t>
            </a:r>
            <a:r>
              <a:rPr lang="ru-RU" dirty="0" err="1"/>
              <a:t>Ultradent</a:t>
            </a:r>
            <a:r>
              <a:rPr lang="ru-RU" dirty="0"/>
              <a:t>), </a:t>
            </a:r>
            <a:r>
              <a:rPr lang="ru-RU" dirty="0" err="1"/>
              <a:t>Permaseal</a:t>
            </a:r>
            <a:r>
              <a:rPr lang="ru-RU" dirty="0"/>
              <a:t> (</a:t>
            </a:r>
            <a:r>
              <a:rPr lang="ru-RU" dirty="0" err="1"/>
              <a:t>Ultradent</a:t>
            </a:r>
            <a:r>
              <a:rPr lang="ru-RU" dirty="0"/>
              <a:t>), </a:t>
            </a:r>
            <a:r>
              <a:rPr lang="ru-RU" dirty="0" err="1"/>
              <a:t>Estiseal</a:t>
            </a:r>
            <a:r>
              <a:rPr lang="ru-RU" dirty="0"/>
              <a:t> LC (</a:t>
            </a:r>
            <a:r>
              <a:rPr lang="ru-RU" dirty="0" err="1"/>
              <a:t>Kulzer</a:t>
            </a:r>
            <a:r>
              <a:rPr lang="ru-RU" dirty="0"/>
              <a:t>), </a:t>
            </a:r>
            <a:r>
              <a:rPr lang="ru-RU" dirty="0" err="1"/>
              <a:t>Fissurit</a:t>
            </a:r>
            <a:r>
              <a:rPr lang="ru-RU" dirty="0"/>
              <a:t> FХ (</a:t>
            </a:r>
            <a:r>
              <a:rPr lang="ru-RU" dirty="0" err="1"/>
              <a:t>Voco</a:t>
            </a:r>
            <a:r>
              <a:rPr lang="ru-RU" dirty="0"/>
              <a:t>), </a:t>
            </a:r>
            <a:r>
              <a:rPr lang="ru-RU" dirty="0" err="1"/>
              <a:t>Fortify</a:t>
            </a:r>
            <a:r>
              <a:rPr lang="ru-RU" dirty="0"/>
              <a:t> Plus (</a:t>
            </a:r>
            <a:r>
              <a:rPr lang="ru-RU" dirty="0" err="1"/>
              <a:t>Bisco</a:t>
            </a:r>
            <a:r>
              <a:rPr lang="ru-RU" dirty="0"/>
              <a:t>), </a:t>
            </a:r>
            <a:r>
              <a:rPr lang="ru-RU" dirty="0" err="1"/>
              <a:t>Фиссулайт</a:t>
            </a:r>
            <a:r>
              <a:rPr lang="ru-RU" dirty="0"/>
              <a:t> LC (</a:t>
            </a:r>
            <a:r>
              <a:rPr lang="ru-RU" dirty="0" err="1"/>
              <a:t>ВладМиВа</a:t>
            </a:r>
            <a:r>
              <a:rPr lang="ru-RU" dirty="0"/>
              <a:t>), </a:t>
            </a:r>
            <a:r>
              <a:rPr lang="ru-RU" dirty="0" err="1"/>
              <a:t>Clin</a:t>
            </a:r>
            <a:r>
              <a:rPr lang="ru-RU" dirty="0"/>
              <a:t> Pro </a:t>
            </a:r>
            <a:r>
              <a:rPr lang="ru-RU" dirty="0" err="1"/>
              <a:t>Sealant</a:t>
            </a:r>
            <a:r>
              <a:rPr lang="ru-RU" dirty="0"/>
              <a:t> (3M) и др. </a:t>
            </a:r>
          </a:p>
          <a:p>
            <a:pPr marL="0" indent="0">
              <a:buNone/>
            </a:pPr>
            <a:r>
              <a:rPr lang="ru-RU" dirty="0"/>
              <a:t>Композитные жидкотекучие пломбировочные материалы. Имеют модифицированную полимерную матрицу на основе </a:t>
            </a:r>
            <a:r>
              <a:rPr lang="ru-RU" dirty="0" err="1"/>
              <a:t>высокотекучих</a:t>
            </a:r>
            <a:r>
              <a:rPr lang="ru-RU" dirty="0"/>
              <a:t> смол. Степень наполненности у них обычно составляет 55-60% по весу. Жидкие композиты обладают достаточной прочностью, хорошими эстетическими характеристиками, высокой эластичностью. Благодаря высокой тиксотропности (способности растекаться по поверхности, образуя тонкую пленку), материал хорошо проникает в труднодоступные участки и не стекает с обработанной поверхности. Данные материалы могут  использоваться для инвазивной и неинвазивной герметизации </a:t>
            </a:r>
            <a:r>
              <a:rPr lang="ru-RU" dirty="0" err="1"/>
              <a:t>фиссур</a:t>
            </a:r>
            <a:r>
              <a:rPr lang="ru-RU" dirty="0"/>
              <a:t> и естественных углублений. </a:t>
            </a:r>
          </a:p>
          <a:p>
            <a:pPr marL="0" indent="0">
              <a:buNone/>
            </a:pPr>
            <a:r>
              <a:rPr lang="ru-RU" dirty="0"/>
              <a:t>Примеры: </a:t>
            </a:r>
            <a:r>
              <a:rPr lang="ru-RU" dirty="0" err="1"/>
              <a:t>Admira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(</a:t>
            </a:r>
            <a:r>
              <a:rPr lang="ru-RU" dirty="0" err="1"/>
              <a:t>Voco</a:t>
            </a:r>
            <a:r>
              <a:rPr lang="ru-RU" dirty="0"/>
              <a:t>), Revolution (</a:t>
            </a:r>
            <a:r>
              <a:rPr lang="ru-RU" dirty="0" err="1"/>
              <a:t>Kerr</a:t>
            </a:r>
            <a:r>
              <a:rPr lang="ru-RU" dirty="0"/>
              <a:t>), </a:t>
            </a:r>
            <a:r>
              <a:rPr lang="ru-RU" dirty="0" err="1"/>
              <a:t>Aelitflo</a:t>
            </a:r>
            <a:r>
              <a:rPr lang="ru-RU" dirty="0"/>
              <a:t> (</a:t>
            </a:r>
            <a:r>
              <a:rPr lang="ru-RU" dirty="0" err="1"/>
              <a:t>Bisco</a:t>
            </a:r>
            <a:r>
              <a:rPr lang="ru-RU" dirty="0"/>
              <a:t>), </a:t>
            </a:r>
            <a:r>
              <a:rPr lang="ru-RU" dirty="0" err="1"/>
              <a:t>Filtek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(3M) и др. </a:t>
            </a:r>
          </a:p>
        </p:txBody>
      </p:sp>
    </p:spTree>
    <p:extLst>
      <p:ext uri="{BB962C8B-B14F-4D97-AF65-F5344CB8AC3E}">
        <p14:creationId xmlns:p14="http://schemas.microsoft.com/office/powerpoint/2010/main" val="349099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BFE2E-7EC1-EFCC-D1C9-1709DC4A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ru-RU" dirty="0"/>
              <a:t>Материалы для герметизации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E7952-168C-4049-B192-2D45C87B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14500"/>
            <a:ext cx="9905998" cy="37341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Компомеры</a:t>
            </a:r>
            <a:r>
              <a:rPr lang="ru-RU" dirty="0"/>
              <a:t> для герметизации </a:t>
            </a:r>
            <a:r>
              <a:rPr lang="ru-RU" dirty="0" err="1"/>
              <a:t>фиссур</a:t>
            </a:r>
            <a:r>
              <a:rPr lang="ru-RU" dirty="0"/>
              <a:t>. </a:t>
            </a:r>
            <a:r>
              <a:rPr lang="ru-RU" dirty="0" err="1"/>
              <a:t>Компомеры</a:t>
            </a:r>
            <a:r>
              <a:rPr lang="ru-RU" dirty="0"/>
              <a:t> – это комбинация кислотных групп </a:t>
            </a:r>
            <a:r>
              <a:rPr lang="ru-RU" dirty="0" err="1"/>
              <a:t>стеклоиономерных</a:t>
            </a:r>
            <a:r>
              <a:rPr lang="ru-RU" dirty="0"/>
              <a:t> полимеров и </a:t>
            </a:r>
            <a:r>
              <a:rPr lang="ru-RU" dirty="0" err="1"/>
              <a:t>фотополимеризуемых</a:t>
            </a:r>
            <a:r>
              <a:rPr lang="ru-RU" dirty="0"/>
              <a:t> групп композитных смол. </a:t>
            </a:r>
            <a:r>
              <a:rPr lang="ru-RU" dirty="0" err="1"/>
              <a:t>Компомеры</a:t>
            </a:r>
            <a:r>
              <a:rPr lang="ru-RU" dirty="0"/>
              <a:t> сочетают в себе свойства композитов (удобство применения, эстетичность, цветостойкость) и СИЦ (выделение ионов фтора, хорошая биологическая совместимость с тканями зуба, химическая адгезия к твердым тканям зуба). Преимуществом </a:t>
            </a:r>
            <a:r>
              <a:rPr lang="ru-RU" dirty="0" err="1"/>
              <a:t>компомерного</a:t>
            </a:r>
            <a:r>
              <a:rPr lang="ru-RU" dirty="0"/>
              <a:t> герметика перед композитным можно считать отсутствие необходимости протравливания эмали перед нанесением материала, что позволяет использовать данные материалы у детей с низким исходным уровнем минерализации и высокой </a:t>
            </a:r>
            <a:r>
              <a:rPr lang="ru-RU" dirty="0" err="1"/>
              <a:t>кариесвосприимчивостью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Примеры: </a:t>
            </a:r>
            <a:r>
              <a:rPr lang="ru-RU" dirty="0" err="1"/>
              <a:t>Dyract</a:t>
            </a:r>
            <a:r>
              <a:rPr lang="ru-RU" dirty="0"/>
              <a:t> </a:t>
            </a:r>
            <a:r>
              <a:rPr lang="ru-RU" dirty="0" err="1"/>
              <a:t>Seal</a:t>
            </a:r>
            <a:r>
              <a:rPr lang="ru-RU" dirty="0"/>
              <a:t>, </a:t>
            </a:r>
            <a:r>
              <a:rPr lang="ru-RU" dirty="0" err="1"/>
              <a:t>Dyract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(</a:t>
            </a:r>
            <a:r>
              <a:rPr lang="ru-RU" dirty="0" err="1"/>
              <a:t>Dentsply</a:t>
            </a:r>
            <a:r>
              <a:rPr lang="ru-RU" dirty="0"/>
              <a:t>), </a:t>
            </a:r>
            <a:r>
              <a:rPr lang="ru-RU" dirty="0" err="1"/>
              <a:t>Compoglass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(</a:t>
            </a:r>
            <a:r>
              <a:rPr lang="ru-RU" dirty="0" err="1"/>
              <a:t>Vivadent</a:t>
            </a:r>
            <a:r>
              <a:rPr lang="ru-RU" dirty="0"/>
              <a:t>); </a:t>
            </a:r>
            <a:r>
              <a:rPr lang="ru-RU" dirty="0" err="1"/>
              <a:t>Prima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(DMG). </a:t>
            </a:r>
          </a:p>
        </p:txBody>
      </p:sp>
    </p:spTree>
    <p:extLst>
      <p:ext uri="{BB962C8B-B14F-4D97-AF65-F5344CB8AC3E}">
        <p14:creationId xmlns:p14="http://schemas.microsoft.com/office/powerpoint/2010/main" val="280644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3C329-273B-2B20-592F-6C53BE63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97410"/>
            <a:ext cx="9905998" cy="1905000"/>
          </a:xfrm>
        </p:spPr>
        <p:txBody>
          <a:bodyPr/>
          <a:lstStyle/>
          <a:p>
            <a:r>
              <a:rPr lang="ru-RU" dirty="0"/>
              <a:t>Материалы для герметизации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ED408-F1D4-920D-2432-21C80ADC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460367"/>
            <a:ext cx="9905998" cy="493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СИЦ для герметизации. </a:t>
            </a:r>
          </a:p>
          <a:p>
            <a:pPr marL="0" indent="0">
              <a:buNone/>
            </a:pPr>
            <a:r>
              <a:rPr lang="ru-RU" sz="1800" dirty="0"/>
              <a:t>Преимущества СИЦ для герметизации </a:t>
            </a:r>
            <a:r>
              <a:rPr lang="ru-RU" sz="1800" dirty="0" err="1"/>
              <a:t>фиссур</a:t>
            </a:r>
            <a:r>
              <a:rPr lang="ru-RU" sz="1800" dirty="0"/>
              <a:t>: </a:t>
            </a:r>
          </a:p>
          <a:p>
            <a:r>
              <a:rPr lang="ru-RU" sz="1800" dirty="0" err="1"/>
              <a:t>кариесстатическое</a:t>
            </a:r>
            <a:r>
              <a:rPr lang="ru-RU" sz="1800" dirty="0"/>
              <a:t> действие за счет выделения фтора;</a:t>
            </a:r>
          </a:p>
          <a:p>
            <a:r>
              <a:rPr lang="ru-RU" sz="1800" dirty="0"/>
              <a:t>химическая адгезия к тканям зуба;</a:t>
            </a:r>
          </a:p>
          <a:p>
            <a:r>
              <a:rPr lang="ru-RU" sz="1800" dirty="0"/>
              <a:t>не требуется протравливание эмали;</a:t>
            </a:r>
          </a:p>
          <a:p>
            <a:r>
              <a:rPr lang="ru-RU" sz="1800" dirty="0"/>
              <a:t>низкая стоимость. </a:t>
            </a:r>
          </a:p>
          <a:p>
            <a:pPr marL="0" indent="0">
              <a:buNone/>
            </a:pPr>
            <a:r>
              <a:rPr lang="ru-RU" sz="1800" dirty="0"/>
              <a:t>Недостатки СИЦ для герметизации </a:t>
            </a:r>
            <a:r>
              <a:rPr lang="ru-RU" sz="1800" dirty="0" err="1"/>
              <a:t>фиссур</a:t>
            </a:r>
            <a:r>
              <a:rPr lang="ru-RU" sz="1800" dirty="0"/>
              <a:t>:</a:t>
            </a:r>
          </a:p>
          <a:p>
            <a:r>
              <a:rPr lang="ru-RU" sz="1800" dirty="0"/>
              <a:t>недостаточная прочность; </a:t>
            </a:r>
          </a:p>
          <a:p>
            <a:r>
              <a:rPr lang="ru-RU" sz="1800" dirty="0"/>
              <a:t>быстрая </a:t>
            </a:r>
            <a:r>
              <a:rPr lang="ru-RU" sz="1800" dirty="0" err="1"/>
              <a:t>истираемость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r>
              <a:rPr lang="ru-RU" sz="1800" dirty="0"/>
              <a:t>СИЦ для герметизации: </a:t>
            </a:r>
            <a:r>
              <a:rPr lang="ru-RU" sz="1800" dirty="0" err="1"/>
              <a:t>Стомасил</a:t>
            </a:r>
            <a:r>
              <a:rPr lang="ru-RU" sz="1800" dirty="0"/>
              <a:t> (</a:t>
            </a:r>
            <a:r>
              <a:rPr lang="ru-RU" sz="1800" dirty="0" err="1"/>
              <a:t>Стомахим</a:t>
            </a:r>
            <a:r>
              <a:rPr lang="ru-RU" sz="1800" dirty="0"/>
              <a:t>) – химически связывается с эмалью и дентином, устойчив к слюне на всех стадиях отверждения, текуч, обладает </a:t>
            </a:r>
            <a:r>
              <a:rPr lang="ru-RU" sz="1800" dirty="0" err="1"/>
              <a:t>противокариозным</a:t>
            </a:r>
            <a:r>
              <a:rPr lang="ru-RU" sz="1800" dirty="0"/>
              <a:t> действием. Состав: </a:t>
            </a:r>
            <a:r>
              <a:rPr lang="ru-RU" sz="1800" dirty="0" err="1"/>
              <a:t>порошок+жидкость</a:t>
            </a:r>
            <a:r>
              <a:rPr lang="ru-RU" sz="1800" dirty="0"/>
              <a:t>. Также для герметизации используют упрочненные СИЦ (кермет-цементы): </a:t>
            </a:r>
            <a:r>
              <a:rPr lang="ru-RU" sz="1800" dirty="0" err="1"/>
              <a:t>Меракл</a:t>
            </a:r>
            <a:r>
              <a:rPr lang="ru-RU" sz="1800" dirty="0"/>
              <a:t> микс, </a:t>
            </a:r>
            <a:r>
              <a:rPr lang="ru-RU" sz="1800" dirty="0" err="1"/>
              <a:t>Хелон-сильвер</a:t>
            </a:r>
            <a:r>
              <a:rPr lang="ru-RU" sz="1800" dirty="0"/>
              <a:t>, </a:t>
            </a:r>
            <a:r>
              <a:rPr lang="ru-RU" sz="1800" dirty="0" err="1"/>
              <a:t>Кетак-сильвер</a:t>
            </a:r>
            <a:r>
              <a:rPr lang="ru-RU" sz="1800" dirty="0"/>
              <a:t>, </a:t>
            </a:r>
            <a:r>
              <a:rPr lang="ru-RU" sz="1800" dirty="0" err="1"/>
              <a:t>Кетак-сильвер</a:t>
            </a:r>
            <a:r>
              <a:rPr lang="ru-RU" sz="1800" dirty="0"/>
              <a:t> </a:t>
            </a:r>
            <a:r>
              <a:rPr lang="ru-RU" sz="1800" dirty="0" err="1"/>
              <a:t>апликап</a:t>
            </a:r>
            <a:r>
              <a:rPr lang="ru-RU" sz="1800" dirty="0"/>
              <a:t>, </a:t>
            </a:r>
            <a:r>
              <a:rPr lang="ru-RU" sz="1800" dirty="0" err="1"/>
              <a:t>Кетак</a:t>
            </a:r>
            <a:r>
              <a:rPr lang="ru-RU" sz="1800" dirty="0"/>
              <a:t>-фил, (3М); </a:t>
            </a:r>
            <a:r>
              <a:rPr lang="ru-RU" sz="1800" dirty="0" err="1"/>
              <a:t>Дентис</a:t>
            </a:r>
            <a:r>
              <a:rPr lang="ru-RU" sz="1800" dirty="0"/>
              <a:t>, </a:t>
            </a:r>
            <a:r>
              <a:rPr lang="ru-RU" sz="1800" dirty="0" err="1"/>
              <a:t>КемФил</a:t>
            </a:r>
            <a:r>
              <a:rPr lang="ru-RU" sz="1800" dirty="0"/>
              <a:t> </a:t>
            </a:r>
            <a:r>
              <a:rPr lang="ru-RU" sz="1800" dirty="0" err="1"/>
              <a:t>Супериор</a:t>
            </a:r>
            <a:r>
              <a:rPr lang="ru-RU" sz="1800" dirty="0"/>
              <a:t> (</a:t>
            </a:r>
            <a:r>
              <a:rPr lang="ru-RU" sz="1800" dirty="0" err="1"/>
              <a:t>СтомаДент</a:t>
            </a:r>
            <a:r>
              <a:rPr lang="ru-RU" sz="1800" dirty="0"/>
              <a:t>); </a:t>
            </a:r>
            <a:r>
              <a:rPr lang="ru-RU" sz="1800" dirty="0" err="1"/>
              <a:t>Chem</a:t>
            </a:r>
            <a:r>
              <a:rPr lang="ru-RU" sz="1800" dirty="0"/>
              <a:t> </a:t>
            </a:r>
            <a:r>
              <a:rPr lang="ru-RU" sz="1800" dirty="0" err="1"/>
              <a:t>Fill</a:t>
            </a:r>
            <a:r>
              <a:rPr lang="ru-RU" sz="1800" dirty="0"/>
              <a:t> </a:t>
            </a:r>
            <a:r>
              <a:rPr lang="ru-RU" sz="1800" dirty="0" err="1"/>
              <a:t>superior</a:t>
            </a:r>
            <a:r>
              <a:rPr lang="ru-RU" sz="1800" dirty="0"/>
              <a:t> (</a:t>
            </a:r>
            <a:r>
              <a:rPr lang="ru-RU" sz="1800" dirty="0" err="1"/>
              <a:t>Dentsply</a:t>
            </a:r>
            <a:r>
              <a:rPr lang="ru-RU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6977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F1196-8F87-F9C9-C3A7-F550C97D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ru-RU" dirty="0"/>
              <a:t>Оценка сохранности герметика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4DD5B-B666-1855-74EE-1742C14F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096" y="154520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Качество герметизации оценивается через 1 неделю, 3 месяца, 6 месяцев, 1 год, 2 года и включает в себя проверку следующих пунктов: </a:t>
            </a:r>
          </a:p>
          <a:p>
            <a:pPr marL="0" indent="0">
              <a:buNone/>
            </a:pPr>
            <a:r>
              <a:rPr lang="ru-RU" sz="2400" dirty="0"/>
              <a:t>• адаптация края;</a:t>
            </a:r>
          </a:p>
          <a:p>
            <a:pPr marL="0" indent="0">
              <a:buNone/>
            </a:pPr>
            <a:r>
              <a:rPr lang="ru-RU" sz="2400" dirty="0"/>
              <a:t>• наличие пор;</a:t>
            </a:r>
          </a:p>
          <a:p>
            <a:pPr marL="0" indent="0">
              <a:buNone/>
            </a:pPr>
            <a:r>
              <a:rPr lang="ru-RU" sz="2400" dirty="0"/>
              <a:t>• наличие герметика во всех ямках и </a:t>
            </a:r>
            <a:r>
              <a:rPr lang="ru-RU" sz="2400" dirty="0" err="1"/>
              <a:t>фиссурах</a:t>
            </a:r>
            <a:r>
              <a:rPr lang="ru-RU" sz="2400" dirty="0"/>
              <a:t>; </a:t>
            </a:r>
          </a:p>
          <a:p>
            <a:pPr marL="0" indent="0">
              <a:buNone/>
            </a:pPr>
            <a:r>
              <a:rPr lang="ru-RU" sz="2400" dirty="0"/>
              <a:t>• связь с зубом;</a:t>
            </a:r>
          </a:p>
          <a:p>
            <a:pPr marL="0" indent="0">
              <a:buNone/>
            </a:pPr>
            <a:r>
              <a:rPr lang="ru-RU" sz="2400" dirty="0"/>
              <a:t>• окклюзия.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3B8783-71C4-E62C-DFBF-E2076C19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53" y="4155649"/>
            <a:ext cx="7973051" cy="27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DF3DF-3A1E-74CB-EC6A-DD8A9715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48238"/>
            <a:ext cx="9905998" cy="1905000"/>
          </a:xfrm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238CF-07DB-3237-0757-1F6AED67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12755"/>
            <a:ext cx="9905998" cy="3124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Кариеспрофилактическая</a:t>
            </a:r>
            <a:r>
              <a:rPr lang="ru-RU" dirty="0"/>
              <a:t> эффективность герметизации </a:t>
            </a:r>
            <a:r>
              <a:rPr lang="ru-RU" dirty="0" err="1"/>
              <a:t>фиссур</a:t>
            </a:r>
            <a:r>
              <a:rPr lang="ru-RU" dirty="0"/>
              <a:t> зависит от качества герметика, методики выполнения герметизации и времени, которое прошло с момента прорезывания зуба до герметизации </a:t>
            </a:r>
            <a:r>
              <a:rPr lang="ru-RU" dirty="0" err="1"/>
              <a:t>фиссур</a:t>
            </a:r>
            <a:r>
              <a:rPr lang="ru-RU" dirty="0"/>
              <a:t>. Наиболее высокую </a:t>
            </a:r>
            <a:r>
              <a:rPr lang="ru-RU" dirty="0" err="1"/>
              <a:t>кариеспрофилактическую</a:t>
            </a:r>
            <a:r>
              <a:rPr lang="ru-RU" dirty="0"/>
              <a:t> эффективность имеет метод герметизации </a:t>
            </a:r>
            <a:r>
              <a:rPr lang="ru-RU" dirty="0" err="1"/>
              <a:t>фиссур</a:t>
            </a:r>
            <a:r>
              <a:rPr lang="ru-RU" dirty="0"/>
              <a:t> при проведении его в течении первых 6 месяцев после прорезывания зуба, а также при условии сохранения герметика на жевательной поверхности в течении 2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13F7F6-5A4A-BD2C-7FFA-125F5760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46" y="3932106"/>
            <a:ext cx="4352532" cy="27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6B2BE-CB47-BB6A-C09E-0EA99DB1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A9631-8204-AAB4-DEDA-6E80F1E5C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0436"/>
            <a:ext cx="9905998" cy="46529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/>
              <a:t>1. Основные технологии лечения кариеса зубов: учебное пособие для самостоятельной работы ординаторов по специальности Стоматология терапевтическая / сост.: С.И. </a:t>
            </a:r>
            <a:r>
              <a:rPr lang="ru-RU" sz="3400" dirty="0" err="1"/>
              <a:t>Бородовицина</a:t>
            </a:r>
            <a:r>
              <a:rPr lang="ru-RU" sz="3400" dirty="0"/>
              <a:t>, Е.А. Глухова, Е.А. Лавренюк; ФГБОУ ВО </a:t>
            </a:r>
            <a:r>
              <a:rPr lang="ru-RU" sz="3400" dirty="0" err="1"/>
              <a:t>РязГМУ</a:t>
            </a:r>
            <a:r>
              <a:rPr lang="ru-RU" sz="3400" dirty="0"/>
              <a:t> Минздрава России. – Рязань: </a:t>
            </a:r>
            <a:r>
              <a:rPr lang="ru-RU" sz="3400" dirty="0" err="1"/>
              <a:t>ОТСиОП</a:t>
            </a:r>
            <a:r>
              <a:rPr lang="ru-RU" sz="3400" dirty="0"/>
              <a:t>, 2019. – 100 c</a:t>
            </a:r>
          </a:p>
          <a:p>
            <a:pPr marL="0" indent="0">
              <a:buNone/>
            </a:pPr>
            <a:r>
              <a:rPr lang="ru-RU" sz="3400" dirty="0"/>
              <a:t>2. </a:t>
            </a:r>
            <a:r>
              <a:rPr lang="ru-RU" sz="3400" dirty="0" err="1"/>
              <a:t>Иощенко</a:t>
            </a:r>
            <a:r>
              <a:rPr lang="ru-RU" sz="3400" dirty="0"/>
              <a:t> Е.С., Брусницына Е.В., Закиров Т.В., Стати Т.Н. Профилактика стоматологических заболеваний: Учеб-метод пособие. – Екатеринбург: ГБОУ ВПО «УГМУ Министерства здравоохранения Российской Федерации», 2022, -118 с</a:t>
            </a:r>
          </a:p>
          <a:p>
            <a:pPr marL="0" indent="0">
              <a:buNone/>
            </a:pPr>
            <a:r>
              <a:rPr lang="ru-RU" sz="3400" dirty="0"/>
              <a:t>3. Основы профилактической стоматологии: учебно-методическое пособие / С. А. Кабанова, О. А. Жаркова, Т. И. Самарина, А. В. Кузьменкова, А. К. </a:t>
            </a:r>
            <a:r>
              <a:rPr lang="ru-RU" sz="3400" dirty="0" err="1"/>
              <a:t>Лиора</a:t>
            </a:r>
            <a:r>
              <a:rPr lang="ru-RU" sz="3400" dirty="0"/>
              <a:t>, Т. Н. Маркович – Витебск: ВГМУ, 2021 – 250 с.</a:t>
            </a:r>
          </a:p>
          <a:p>
            <a:pPr marL="0" indent="0">
              <a:buNone/>
            </a:pPr>
            <a:r>
              <a:rPr lang="ru-RU" sz="3400" dirty="0"/>
              <a:t>4. Леонтьев, В. К. Детская терапевтическая стоматология / под ред. Леонтьева В. К. , Кисельниковой Л. П. - Москва : ГЭОТАР-Медиа, 2021. - 952 с. </a:t>
            </a:r>
          </a:p>
          <a:p>
            <a:pPr marL="0" indent="0">
              <a:buNone/>
            </a:pPr>
            <a:r>
              <a:rPr lang="ru-RU" sz="3400" dirty="0"/>
              <a:t>5. Загорский В.А., Макеева И.М., </a:t>
            </a:r>
            <a:r>
              <a:rPr lang="ru-RU" sz="3400" dirty="0" err="1"/>
              <a:t>Олесова</a:t>
            </a:r>
            <a:r>
              <a:rPr lang="ru-RU" sz="3400" dirty="0"/>
              <a:t> В.Н., Левенец А.А. Основы стоматологии. 5-е изд.-М.: Издательский дом БИНОМ, 2022.-432 с.: ил.</a:t>
            </a:r>
          </a:p>
          <a:p>
            <a:pPr marL="0" indent="0">
              <a:buNone/>
            </a:pPr>
            <a:r>
              <a:rPr lang="ru-RU" sz="3400" dirty="0"/>
              <a:t>6. Леонтьев, В. К. Детская терапевтическая стоматология / под ред. Леонтьева В. К. , Кисельниковой Л. П. - Москва : ГЭОТАР-Медиа, 2021. - 952 с. </a:t>
            </a:r>
          </a:p>
          <a:p>
            <a:pPr marL="0" indent="0">
              <a:buNone/>
            </a:pPr>
            <a:r>
              <a:rPr lang="ru-RU" sz="3400" dirty="0"/>
              <a:t>7. В. И. </a:t>
            </a:r>
            <a:r>
              <a:rPr lang="ru-RU" sz="3400" dirty="0" err="1"/>
              <a:t>Куцевляк</a:t>
            </a:r>
            <a:r>
              <a:rPr lang="ru-RU" sz="3400" dirty="0"/>
              <a:t>, В. В. Никонов, Е. Г. Денисова, Т. А. Колесова, В. В. Кузина, Н. А. Щеблыкина, М. Г. Щеголева, Е. Г. Ярошенко Детская терапевтическая стоматология: учебное пособие для студентов стоматологического факультета и интернов. - : Балаклея, 2002. - 420 с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98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1DE81-7604-C4BA-1772-740F7A0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837"/>
            <a:ext cx="9905998" cy="1905000"/>
          </a:xfrm>
        </p:spPr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0B56A-B365-5F8C-29CC-E3A3D72CC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13234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Изучить метод герметизации </a:t>
            </a:r>
            <a:r>
              <a:rPr lang="ru-RU" dirty="0" err="1"/>
              <a:t>фиссур</a:t>
            </a:r>
            <a:r>
              <a:rPr lang="ru-RU" dirty="0"/>
              <a:t>, который предусматривает профилактику кариеса жевательной поверхности моляров и премоляров путём заполнения интактных </a:t>
            </a:r>
            <a:r>
              <a:rPr lang="ru-RU" dirty="0" err="1"/>
              <a:t>фиссур</a:t>
            </a:r>
            <a:r>
              <a:rPr lang="ru-RU" dirty="0"/>
              <a:t> и других анатомических углублений здоровых зубов адгезивными материалами, герметиками, что препятствует контакту зубной поверхности со слюной, микрофлорой, зубным налётом.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092D8-2108-4B9F-31A2-FDF1DD4D7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87" y="3908491"/>
            <a:ext cx="4400025" cy="28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4AF83-61B5-0745-ED15-9B1C5F4C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057ED-4719-773C-C1A7-8178B93D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49025-FDBB-3732-8694-D4C40625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6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701CD-DC1C-942F-6DED-1F0935EB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609C1-7531-DAD3-A288-2128F03D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54636"/>
            <a:ext cx="9905998" cy="312420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/>
              <a:t>Изучить показания для герметизации </a:t>
            </a:r>
            <a:r>
              <a:rPr lang="ru-RU" sz="2400" dirty="0" err="1"/>
              <a:t>фиссур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Изучить виды герметизации </a:t>
            </a:r>
            <a:r>
              <a:rPr lang="ru-RU" sz="2400" dirty="0" err="1"/>
              <a:t>фиссур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Изучить этапы герметизации </a:t>
            </a:r>
            <a:r>
              <a:rPr lang="ru-RU" sz="2400" dirty="0" err="1"/>
              <a:t>фиссур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275A5-B75E-2378-C1D1-6415C006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26" y="3545531"/>
            <a:ext cx="3762571" cy="26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4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283FC-53DE-12EB-6D61-9D2C30C3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55639"/>
            <a:ext cx="9905998" cy="1905000"/>
          </a:xfrm>
        </p:spPr>
        <p:txBody>
          <a:bodyPr/>
          <a:lstStyle/>
          <a:p>
            <a:r>
              <a:rPr lang="ru-RU" dirty="0"/>
              <a:t>Герметизация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D6754-272D-E68F-5AB8-9809D7A1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94264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Герметизация </a:t>
            </a:r>
            <a:r>
              <a:rPr lang="ru-RU" dirty="0" err="1"/>
              <a:t>фиссур</a:t>
            </a:r>
            <a:r>
              <a:rPr lang="ru-RU" dirty="0"/>
              <a:t> – </a:t>
            </a:r>
            <a:r>
              <a:rPr lang="ru-RU" dirty="0" err="1"/>
              <a:t>обтурация</a:t>
            </a:r>
            <a:r>
              <a:rPr lang="ru-RU" dirty="0"/>
              <a:t> </a:t>
            </a:r>
            <a:r>
              <a:rPr lang="ru-RU" dirty="0" err="1"/>
              <a:t>фиссур</a:t>
            </a:r>
            <a:r>
              <a:rPr lang="ru-RU" dirty="0"/>
              <a:t> и других анатомических углублений здоровых зубов герметиками для предотвращения воздействия местных </a:t>
            </a:r>
            <a:r>
              <a:rPr lang="ru-RU" dirty="0" err="1"/>
              <a:t>кариесогенных</a:t>
            </a:r>
            <a:r>
              <a:rPr lang="ru-RU" dirty="0"/>
              <a:t> факторов и создания условий для полноценного созревания эмали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DD1352-0CA9-3058-C1A2-5A502DA34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" t="5693" r="50000" b="46839"/>
          <a:stretch/>
        </p:blipFill>
        <p:spPr>
          <a:xfrm>
            <a:off x="3967239" y="3174477"/>
            <a:ext cx="4254346" cy="32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5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BB41-4453-A836-1E39-97530F66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r>
              <a:rPr lang="ru-RU" dirty="0"/>
              <a:t>Строение и форма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A83B7-AD58-46AE-0099-26A3CC6F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9" y="1413531"/>
            <a:ext cx="2948092" cy="3131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Воронкообразные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</a:schemeClr>
                </a:solidFill>
              </a:rPr>
              <a:t>Более открытые, хорошо минерализованы, в них не задерживаются пищевые остатки за счет свободного омывания ротовой жидкостью, являются </a:t>
            </a:r>
            <a:r>
              <a:rPr lang="ru-RU" sz="1900" dirty="0" err="1">
                <a:solidFill>
                  <a:schemeClr val="tx1">
                    <a:lumMod val="95000"/>
                  </a:schemeClr>
                </a:solidFill>
              </a:rPr>
              <a:t>кариесрезистентными</a:t>
            </a:r>
            <a:r>
              <a:rPr lang="ru-RU" sz="19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98064-761C-24D4-BB51-F02F0E682D84}"/>
              </a:ext>
            </a:extLst>
          </p:cNvPr>
          <p:cNvSpPr txBox="1"/>
          <p:nvPr/>
        </p:nvSpPr>
        <p:spPr>
          <a:xfrm>
            <a:off x="3404784" y="1413531"/>
            <a:ext cx="294809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Конусообразные 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Минерализуются за счет ротовой жидкости, но появляются условия для задержки пищевых остатков и микроорганизмов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C9169-8BCE-73AD-5340-03C3D2995CD4}"/>
              </a:ext>
            </a:extLst>
          </p:cNvPr>
          <p:cNvSpPr txBox="1"/>
          <p:nvPr/>
        </p:nvSpPr>
        <p:spPr>
          <a:xfrm>
            <a:off x="6096000" y="1413531"/>
            <a:ext cx="349106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Каплеобразные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Минерализация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происходит в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основном со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стороны пульпы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зуба. Процесс идёт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менее интенсивно, и</a:t>
            </a:r>
          </a:p>
          <a:p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фиссуры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остаются</a:t>
            </a:r>
          </a:p>
          <a:p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гипоминерализованными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D2454-B059-93EB-3F74-597AA5749F12}"/>
              </a:ext>
            </a:extLst>
          </p:cNvPr>
          <p:cNvSpPr txBox="1"/>
          <p:nvPr/>
        </p:nvSpPr>
        <p:spPr>
          <a:xfrm>
            <a:off x="9125147" y="1413531"/>
            <a:ext cx="313815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Полипообразные</a:t>
            </a:r>
          </a:p>
          <a:p>
            <a:endParaRPr lang="ru-RU" dirty="0"/>
          </a:p>
          <a:p>
            <a:r>
              <a:rPr lang="ru-RU" dirty="0"/>
              <a:t>Минерализация</a:t>
            </a:r>
          </a:p>
          <a:p>
            <a:r>
              <a:rPr lang="ru-RU" dirty="0"/>
              <a:t>происходит в</a:t>
            </a:r>
          </a:p>
          <a:p>
            <a:r>
              <a:rPr lang="ru-RU" dirty="0"/>
              <a:t>основном со</a:t>
            </a:r>
          </a:p>
          <a:p>
            <a:r>
              <a:rPr lang="ru-RU" dirty="0"/>
              <a:t>стороны пульпы</a:t>
            </a:r>
          </a:p>
          <a:p>
            <a:r>
              <a:rPr lang="ru-RU" dirty="0"/>
              <a:t>зуба. Процесс идёт</a:t>
            </a:r>
          </a:p>
          <a:p>
            <a:r>
              <a:rPr lang="ru-RU" dirty="0"/>
              <a:t>менее интенсивно, и</a:t>
            </a:r>
          </a:p>
          <a:p>
            <a:r>
              <a:rPr lang="ru-RU" dirty="0" err="1"/>
              <a:t>фиссуры</a:t>
            </a:r>
            <a:r>
              <a:rPr lang="ru-RU" dirty="0"/>
              <a:t> остаются</a:t>
            </a:r>
          </a:p>
          <a:p>
            <a:r>
              <a:rPr lang="ru-RU" dirty="0" err="1"/>
              <a:t>гипоминерализован</a:t>
            </a:r>
            <a:endParaRPr lang="ru-RU" dirty="0"/>
          </a:p>
          <a:p>
            <a:r>
              <a:rPr lang="ru-RU" dirty="0" err="1"/>
              <a:t>ными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40EFBB-F04A-00CA-9303-0C938C1C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77" t="52878" r="45887" b="26595"/>
          <a:stretch/>
        </p:blipFill>
        <p:spPr>
          <a:xfrm>
            <a:off x="3362781" y="4236441"/>
            <a:ext cx="2709834" cy="26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87C5-CCEF-350F-EF52-DCFCBF1F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19726"/>
            <a:ext cx="9905998" cy="1905000"/>
          </a:xfrm>
        </p:spPr>
        <p:txBody>
          <a:bodyPr/>
          <a:lstStyle/>
          <a:p>
            <a:r>
              <a:rPr lang="ru-RU" dirty="0"/>
              <a:t>Показания к герметизации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FBE89-AD24-6231-95AA-28EFA3B5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84964"/>
            <a:ext cx="9905998" cy="4547242"/>
          </a:xfrm>
        </p:spPr>
        <p:txBody>
          <a:bodyPr>
            <a:normAutofit/>
          </a:bodyPr>
          <a:lstStyle/>
          <a:p>
            <a:r>
              <a:rPr lang="ru-RU" sz="2400" dirty="0"/>
              <a:t>постоянные моляры, отличающиеся низкой </a:t>
            </a:r>
            <a:r>
              <a:rPr lang="ru-RU" sz="2400" dirty="0" err="1"/>
              <a:t>кариесрезистентностью</a:t>
            </a:r>
            <a:r>
              <a:rPr lang="ru-RU" sz="2400" dirty="0"/>
              <a:t>;</a:t>
            </a:r>
          </a:p>
          <a:p>
            <a:r>
              <a:rPr lang="ru-RU" sz="2400" dirty="0"/>
              <a:t>наличие кариеса временных зубов в анамнезе;</a:t>
            </a:r>
          </a:p>
          <a:p>
            <a:r>
              <a:rPr lang="ru-RU" sz="2400" dirty="0"/>
              <a:t>индивидуальные особенности анатомического строения </a:t>
            </a:r>
            <a:r>
              <a:rPr lang="ru-RU" sz="2400" dirty="0" err="1"/>
              <a:t>фиссур</a:t>
            </a:r>
            <a:r>
              <a:rPr lang="ru-RU" sz="2400" dirty="0"/>
              <a:t>, способствующие развитию кариозных поражений тканей зуба;</a:t>
            </a:r>
          </a:p>
          <a:p>
            <a:r>
              <a:rPr lang="ru-RU" sz="2400" dirty="0"/>
              <a:t>низкий уровень гигиены полости рта, высокий или средний риск развития кариеса;</a:t>
            </a:r>
          </a:p>
          <a:p>
            <a:r>
              <a:rPr lang="ru-RU" sz="2400" dirty="0"/>
              <a:t>наличие условий для качественной изоляции </a:t>
            </a:r>
            <a:r>
              <a:rPr lang="ru-RU" sz="2400" dirty="0" err="1"/>
              <a:t>фиссур</a:t>
            </a:r>
            <a:r>
              <a:rPr lang="ru-RU" sz="2400" dirty="0"/>
              <a:t> перед их запечатыванием</a:t>
            </a:r>
          </a:p>
        </p:txBody>
      </p:sp>
    </p:spTree>
    <p:extLst>
      <p:ext uri="{BB962C8B-B14F-4D97-AF65-F5344CB8AC3E}">
        <p14:creationId xmlns:p14="http://schemas.microsoft.com/office/powerpoint/2010/main" val="152015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BC938-5ECE-8C20-C7F1-6266CB6F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47484"/>
            <a:ext cx="9905998" cy="1905000"/>
          </a:xfrm>
        </p:spPr>
        <p:txBody>
          <a:bodyPr/>
          <a:lstStyle/>
          <a:p>
            <a:r>
              <a:rPr lang="ru-RU" dirty="0"/>
              <a:t>Виды герметизации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BB5A6-F434-C475-FA4A-A0FF635FF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60987"/>
            <a:ext cx="9905998" cy="312420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ru-RU" dirty="0"/>
              <a:t>Неинвазивный метод</a:t>
            </a:r>
          </a:p>
          <a:p>
            <a:pPr marL="0" indent="0">
              <a:buNone/>
            </a:pPr>
            <a:r>
              <a:rPr lang="ru-RU" dirty="0"/>
              <a:t>Мероприятие, состоящее из запечатывания </a:t>
            </a:r>
            <a:r>
              <a:rPr lang="ru-RU" dirty="0" err="1"/>
              <a:t>фиссур</a:t>
            </a:r>
            <a:r>
              <a:rPr lang="ru-RU" dirty="0"/>
              <a:t> без нарушения целостности эмали (препарирование отсутствует). Показана после прорезывания зубов, для широких и открытых </a:t>
            </a:r>
            <a:r>
              <a:rPr lang="ru-RU" dirty="0" err="1"/>
              <a:t>фиссур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2) Инвазивный метод.</a:t>
            </a:r>
          </a:p>
          <a:p>
            <a:pPr marL="0" indent="0">
              <a:buNone/>
            </a:pPr>
            <a:r>
              <a:rPr lang="ru-RU" dirty="0"/>
              <a:t>Представляет собой раскрытие глубокой и пигментированной </a:t>
            </a:r>
            <a:r>
              <a:rPr lang="ru-RU" dirty="0" err="1"/>
              <a:t>фиссуры</a:t>
            </a:r>
            <a:r>
              <a:rPr lang="ru-RU" dirty="0"/>
              <a:t> бором и заполнение герметиком.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EB34A-CBDE-349E-C3DD-8C294931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23" y="4065604"/>
            <a:ext cx="2596276" cy="26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88BA0-4A89-B56C-968E-BA6D3E8F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4247"/>
            <a:ext cx="9905998" cy="1905000"/>
          </a:xfrm>
        </p:spPr>
        <p:txBody>
          <a:bodyPr/>
          <a:lstStyle/>
          <a:p>
            <a:r>
              <a:rPr lang="ru-RU" dirty="0"/>
              <a:t>Неинвазивный метод герметизации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6C357-BFED-BE5B-9CC9-59FA8D27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2166"/>
            <a:ext cx="9905998" cy="38940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Показаниями являются наличие интактных </a:t>
            </a:r>
            <a:r>
              <a:rPr lang="ru-RU" dirty="0" err="1"/>
              <a:t>фиссур</a:t>
            </a:r>
            <a:r>
              <a:rPr lang="ru-RU" dirty="0"/>
              <a:t> и непосредственно после прорезывания как постоянных, так и временных зубов.</a:t>
            </a:r>
          </a:p>
          <a:p>
            <a:pPr marL="0" indent="0">
              <a:buNone/>
            </a:pPr>
            <a:r>
              <a:rPr lang="ru-RU" dirty="0"/>
              <a:t>Этапы неинвазивной герметизации:</a:t>
            </a:r>
          </a:p>
          <a:p>
            <a:pPr marL="457200" indent="-457200">
              <a:buAutoNum type="arabicParenR"/>
            </a:pPr>
            <a:r>
              <a:rPr lang="ru-RU" dirty="0"/>
              <a:t>Профессиональная гигиена. Тщательная очистка </a:t>
            </a:r>
            <a:r>
              <a:rPr lang="ru-RU" dirty="0" err="1"/>
              <a:t>окклюзионной</a:t>
            </a:r>
            <a:r>
              <a:rPr lang="ru-RU" dirty="0"/>
              <a:t> поверхности зуба, стенок и дна </a:t>
            </a:r>
            <a:r>
              <a:rPr lang="ru-RU" dirty="0" err="1"/>
              <a:t>фиссуры</a:t>
            </a:r>
            <a:r>
              <a:rPr lang="ru-RU" dirty="0"/>
              <a:t>, удаление мягкого зубного налета, остатков пищи. Проводится с помощью циркулярных щеток и специальных средств, не содержащих фторидов и масел.</a:t>
            </a:r>
          </a:p>
          <a:p>
            <a:pPr marL="457200" indent="-457200">
              <a:buAutoNum type="arabicParenR"/>
            </a:pPr>
            <a:r>
              <a:rPr lang="ru-RU" dirty="0"/>
              <a:t> Щадящее высушивание. Очищенные поверхности необходимо промыть и высушить, чтобы убедиться в отсутствии кариозного поражения (уточнение диагноза).</a:t>
            </a:r>
          </a:p>
          <a:p>
            <a:pPr marL="457200" indent="-457200">
              <a:buAutoNum type="arabicParenR"/>
            </a:pPr>
            <a:r>
              <a:rPr lang="ru-RU" dirty="0"/>
              <a:t>Антисептическая обработка. </a:t>
            </a:r>
          </a:p>
          <a:p>
            <a:pPr marL="457200" indent="-457200">
              <a:buAutoNum type="arabicParenR"/>
            </a:pPr>
            <a:r>
              <a:rPr lang="ru-RU" dirty="0"/>
              <a:t>Кислотная подготовка поверхности. Протравливание эмали гелями на основе ортофосфорной кислоты. Протравливание позволяет увеличить площадь поверхности эмали за счет увеличения ее пористости. Кислотное воздействие не должно продолжаться более 15 секунд.</a:t>
            </a:r>
          </a:p>
          <a:p>
            <a:pPr marL="457200" indent="-457200">
              <a:buAutoNum type="arabicParenR"/>
            </a:pPr>
            <a:r>
              <a:rPr lang="ru-RU" dirty="0"/>
              <a:t>Изоляция зубов, подлежащих герметизации коффердамом или ватными валиками. </a:t>
            </a:r>
          </a:p>
        </p:txBody>
      </p:sp>
    </p:spTree>
    <p:extLst>
      <p:ext uri="{BB962C8B-B14F-4D97-AF65-F5344CB8AC3E}">
        <p14:creationId xmlns:p14="http://schemas.microsoft.com/office/powerpoint/2010/main" val="5560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5F37E-554E-4200-78A2-72C3218C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r>
              <a:rPr lang="ru-RU" dirty="0"/>
              <a:t>Неинвазивный метод герметизации </a:t>
            </a:r>
            <a:r>
              <a:rPr lang="ru-RU" dirty="0" err="1"/>
              <a:t>фиссур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B18C5-9EE0-DD7E-85A6-2D982A15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9300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6) Высушивание эмали. Промывают струей воды в течение 30 секунд и высушивают. Недостаточное удаление кислоты уменьшает сохранность герметика. Повторная изоляция зуба от слюны (при использовании ватных валиков). Если эмаль после высушивания не приобрела </a:t>
            </a:r>
            <a:r>
              <a:rPr lang="ru-RU" sz="1600" dirty="0" err="1"/>
              <a:t>меловидный</a:t>
            </a:r>
            <a:r>
              <a:rPr lang="ru-RU" sz="1600" dirty="0"/>
              <a:t> цвет или на высушенную эмаль попала слюна или частицы ваты, то обработку кислотой следует повторить.</a:t>
            </a:r>
          </a:p>
          <a:p>
            <a:pPr marL="0" indent="0">
              <a:buNone/>
            </a:pPr>
            <a:r>
              <a:rPr lang="ru-RU" sz="1600" dirty="0"/>
              <a:t>7) Нанесение герметика на высушенную эмаль и распределение тонким слоем по всей поверхности </a:t>
            </a:r>
            <a:r>
              <a:rPr lang="ru-RU" sz="1600" dirty="0" err="1"/>
              <a:t>фиссуры</a:t>
            </a:r>
            <a:r>
              <a:rPr lang="ru-RU" sz="1600" dirty="0"/>
              <a:t> без пустот, повторяя контуры </a:t>
            </a:r>
            <a:r>
              <a:rPr lang="ru-RU" sz="1600" dirty="0" err="1"/>
              <a:t>фиссуры</a:t>
            </a:r>
            <a:r>
              <a:rPr lang="ru-RU" sz="1600" dirty="0"/>
              <a:t> с помощью зонда или кисточки (экспозиция 10 — 20 секунд).</a:t>
            </a:r>
          </a:p>
          <a:p>
            <a:pPr marL="0" indent="0">
              <a:buNone/>
            </a:pPr>
            <a:r>
              <a:rPr lang="ru-RU" sz="1600" dirty="0"/>
              <a:t>8) Полимеризация герметика. Для </a:t>
            </a:r>
            <a:r>
              <a:rPr lang="ru-RU" sz="1600" dirty="0" err="1"/>
              <a:t>самоотвердевающих</a:t>
            </a:r>
            <a:r>
              <a:rPr lang="ru-RU" sz="1600" dirty="0"/>
              <a:t> герметиков нужно подождать 3–5 минут. Для </a:t>
            </a:r>
            <a:r>
              <a:rPr lang="ru-RU" sz="1600" dirty="0" err="1"/>
              <a:t>светоотверждаемых</a:t>
            </a:r>
            <a:r>
              <a:rPr lang="ru-RU" sz="1600" dirty="0"/>
              <a:t> герметиков — направить источник света на герметик и полимеризировать 15–20 секунд.</a:t>
            </a:r>
          </a:p>
          <a:p>
            <a:pPr marL="0" indent="0">
              <a:buNone/>
            </a:pPr>
            <a:r>
              <a:rPr lang="ru-RU" sz="1600" dirty="0"/>
              <a:t>9) Удаления слоя ингибированного кислородом. После отвердения нужно стереть поверхностный ингибированный слой с помощью ватного шарика, а затем проверить </a:t>
            </a:r>
            <a:r>
              <a:rPr lang="ru-RU" sz="1600" dirty="0" err="1"/>
              <a:t>окклюзионые</a:t>
            </a:r>
            <a:r>
              <a:rPr lang="ru-RU" sz="1600" dirty="0"/>
              <a:t> контакты с использованием </a:t>
            </a:r>
            <a:r>
              <a:rPr lang="ru-RU" sz="1600" dirty="0" err="1"/>
              <a:t>оклюзионной</a:t>
            </a:r>
            <a:r>
              <a:rPr lang="ru-RU" sz="1600" dirty="0"/>
              <a:t> бумаги и при наличии </a:t>
            </a:r>
            <a:r>
              <a:rPr lang="ru-RU" sz="1600" dirty="0" err="1"/>
              <a:t>суперконтактов</a:t>
            </a:r>
            <a:r>
              <a:rPr lang="ru-RU" sz="1600" dirty="0"/>
              <a:t> </a:t>
            </a:r>
            <a:r>
              <a:rPr lang="ru-RU" sz="1600" dirty="0" err="1"/>
              <a:t>сполировать</a:t>
            </a:r>
            <a:r>
              <a:rPr lang="ru-RU" sz="1600" dirty="0"/>
              <a:t> их, используя шаровидные карбидные или алмазные боры.</a:t>
            </a:r>
          </a:p>
          <a:p>
            <a:pPr marL="0" indent="0">
              <a:buNone/>
            </a:pPr>
            <a:r>
              <a:rPr lang="ru-RU" sz="1600" dirty="0"/>
              <a:t>10) Фторирование зуба. Заключительный этап — проведение аппликации </a:t>
            </a:r>
            <a:r>
              <a:rPr lang="ru-RU" sz="1600" dirty="0" err="1"/>
              <a:t>фторосодержащим</a:t>
            </a:r>
            <a:r>
              <a:rPr lang="ru-RU" sz="1600" dirty="0"/>
              <a:t> лаком или гелем. </a:t>
            </a:r>
          </a:p>
        </p:txBody>
      </p:sp>
    </p:spTree>
    <p:extLst>
      <p:ext uri="{BB962C8B-B14F-4D97-AF65-F5344CB8AC3E}">
        <p14:creationId xmlns:p14="http://schemas.microsoft.com/office/powerpoint/2010/main" val="623353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1713</Words>
  <Application>Microsoft Office PowerPoint</Application>
  <PresentationFormat>Широкоэкранный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vt:lpstr>
      <vt:lpstr>Цели</vt:lpstr>
      <vt:lpstr>Задачи</vt:lpstr>
      <vt:lpstr>Герметизация фиссур</vt:lpstr>
      <vt:lpstr>Строение и форма фиссур</vt:lpstr>
      <vt:lpstr>Показания к герметизации фиссур</vt:lpstr>
      <vt:lpstr>Виды герметизации фиссур</vt:lpstr>
      <vt:lpstr>Неинвазивный метод герметизации фиссур</vt:lpstr>
      <vt:lpstr>Неинвазивный метод герметизации фиссур</vt:lpstr>
      <vt:lpstr>Презентация PowerPoint</vt:lpstr>
      <vt:lpstr>Инвазивный метод герметизации фиссур</vt:lpstr>
      <vt:lpstr>Инвазивный метод герметизации фиссур</vt:lpstr>
      <vt:lpstr>Презентация PowerPoint</vt:lpstr>
      <vt:lpstr>Материалы для герметизации</vt:lpstr>
      <vt:lpstr>Материалы для герметизации</vt:lpstr>
      <vt:lpstr>Материалы для герметизации</vt:lpstr>
      <vt:lpstr>Оценка сохранности герметика</vt:lpstr>
      <vt:lpstr>Вывод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dc:title>
  <dc:creator>Виктория Жиделева</dc:creator>
  <cp:lastModifiedBy>Виктория Жиделева</cp:lastModifiedBy>
  <cp:revision>6</cp:revision>
  <dcterms:created xsi:type="dcterms:W3CDTF">2023-10-14T07:51:17Z</dcterms:created>
  <dcterms:modified xsi:type="dcterms:W3CDTF">2023-10-14T17:13:06Z</dcterms:modified>
</cp:coreProperties>
</file>