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metadata" ContentType="application/binary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50" r:id="rId2"/>
  </p:sldMasterIdLst>
  <p:notesMasterIdLst>
    <p:notesMasterId r:id="rId36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</p:sldIdLst>
  <p:sldSz cx="9144000" cy="5143500" type="screen16x9"/>
  <p:notesSz cx="6858000" cy="9144000"/>
  <p:embeddedFontLst>
    <p:embeddedFont>
      <p:font typeface="Lato" charset="0"/>
      <p:regular r:id="rId37"/>
      <p:bold r:id="rId38"/>
      <p:italic r:id="rId39"/>
      <p:boldItalic r:id="rId4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162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5" roundtripDataSignature="AMtx7mhGWdkOaB8HJVpY6z1IekbhakCBf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A4F4B58-3905-4DC0-A1E7-90A58BF622AE}">
  <a:tblStyle styleId="{5A4F4B58-3905-4DC0-A1E7-90A58BF622AE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4" d="100"/>
          <a:sy n="144" d="100"/>
        </p:scale>
        <p:origin x="-684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3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7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font" Target="fonts/font2.fntdata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font" Target="fonts/font1.fntdata"/><Relationship Id="rId40" Type="http://schemas.openxmlformats.org/officeDocument/2006/relationships/font" Target="fonts/font4.fntdata"/><Relationship Id="rId45" Type="http://customschemas.google.com/relationships/presentationmetadata" Target="meta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49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8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1" name="Google Shape;3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ru" sz="1100"/>
              <a:t>Визуализация опухолей почек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40" name="Google Shape;140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None/>
            </a:pPr>
            <a:r>
              <a:rPr lang="ru" sz="1800" b="1">
                <a:solidFill>
                  <a:srgbClr val="FF0000"/>
                </a:solidFill>
              </a:rPr>
              <a:t>Т2-ВИ, аксиальная плоскость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49" name="Google Shape;149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ru" sz="1800"/>
              <a:t>Плоскость?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58" name="Google Shape;158;p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65" name="Google Shape;165;p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72" name="Google Shape;172;p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1" name="Google Shape;181;p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ru" sz="1800"/>
              <a:t>демонстрирует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90" name="Google Shape;190;p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97" name="Google Shape;197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07" name="Google Shape;207;p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15" name="Google Shape;215;p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1" name="Google Shape;41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24" name="Google Shape;224;p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33" name="Google Shape;233;p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39" name="Google Shape;239;p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45" name="Google Shape;245;p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79" name="Google Shape;279;p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86" name="Google Shape;286;p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94" name="Google Shape;294;p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ru" sz="1800"/>
              <a:t>Обратите внимание на заголовок</a:t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03" name="Google Shape;303;p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12" name="Google Shape;312;p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19" name="Google Shape;319;p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0" name="Google Shape;50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ru"/>
              <a:t>Заменить «шарообразные» на «округлые»</a:t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26" name="Google Shape;326;p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33" name="Google Shape;333;p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ru" sz="1800"/>
              <a:t>…..корковом слое</a:t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44" name="Google Shape;344;p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50" name="Google Shape;350;p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8" name="Google Shape;58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ru" sz="1800"/>
              <a:t>«Доброкачественные массы» ????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5" name="Google Shape;65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8" name="Google Shape;108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15" name="Google Shape;115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26" name="Google Shape;126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33" name="Google Shape;133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55"/>
          <p:cNvSpPr txBox="1">
            <a:spLocks noGrp="1"/>
          </p:cNvSpPr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5" name="Google Shape;15;p55"/>
          <p:cNvSpPr txBox="1">
            <a:spLocks noGrp="1"/>
          </p:cNvSpPr>
          <p:nvPr>
            <p:ph type="subTitle" idx="1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6" name="Google Shape;16;p55"/>
          <p:cNvSpPr txBox="1">
            <a:spLocks noGrp="1"/>
          </p:cNvSpPr>
          <p:nvPr>
            <p:ph type="sldNum" idx="12"/>
          </p:nvPr>
        </p:nvSpPr>
        <p:spPr>
          <a:xfrm>
            <a:off x="8535987" y="4749800"/>
            <a:ext cx="549275" cy="3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Lato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Lato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Lato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Lato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Lato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Lato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Lato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Lato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Lato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7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27" name="Google Shape;27;p57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28" name="Google Shape;28;p57"/>
          <p:cNvSpPr txBox="1">
            <a:spLocks noGrp="1"/>
          </p:cNvSpPr>
          <p:nvPr>
            <p:ph type="sldNum" idx="12"/>
          </p:nvPr>
        </p:nvSpPr>
        <p:spPr>
          <a:xfrm>
            <a:off x="8535987" y="4749800"/>
            <a:ext cx="549275" cy="3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Lato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Lato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Lato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Lato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Lato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Lato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Lato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Lato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Lato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E6F9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54"/>
          <p:cNvSpPr txBox="1"/>
          <p:nvPr/>
        </p:nvSpPr>
        <p:spPr>
          <a:xfrm>
            <a:off x="0" y="0"/>
            <a:ext cx="9144000" cy="48736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" name="Google Shape;7;p54"/>
          <p:cNvGrpSpPr/>
          <p:nvPr/>
        </p:nvGrpSpPr>
        <p:grpSpPr>
          <a:xfrm>
            <a:off x="830262" y="1190623"/>
            <a:ext cx="746125" cy="46037"/>
            <a:chOff x="4580561" y="2589004"/>
            <a:chExt cx="1064464" cy="25200"/>
          </a:xfrm>
        </p:grpSpPr>
        <p:sp>
          <p:nvSpPr>
            <p:cNvPr id="8" name="Google Shape;8;p54"/>
            <p:cNvSpPr txBox="1"/>
            <p:nvPr/>
          </p:nvSpPr>
          <p:spPr>
            <a:xfrm rot="-5400000">
              <a:off x="5366308" y="2335487"/>
              <a:ext cx="25200" cy="532233"/>
            </a:xfrm>
            <a:prstGeom prst="rect">
              <a:avLst/>
            </a:prstGeom>
            <a:solidFill>
              <a:srgbClr val="EB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" name="Google Shape;9;p54"/>
            <p:cNvSpPr txBox="1"/>
            <p:nvPr/>
          </p:nvSpPr>
          <p:spPr>
            <a:xfrm rot="-5400000">
              <a:off x="4836341" y="2333223"/>
              <a:ext cx="25200" cy="536761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" name="Google Shape;10;p54"/>
          <p:cNvSpPr txBox="1">
            <a:spLocks noGrp="1"/>
          </p:cNvSpPr>
          <p:nvPr>
            <p:ph type="title"/>
          </p:nvPr>
        </p:nvSpPr>
        <p:spPr>
          <a:xfrm>
            <a:off x="311150" y="444500"/>
            <a:ext cx="8521700" cy="573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54"/>
          <p:cNvSpPr txBox="1">
            <a:spLocks noGrp="1"/>
          </p:cNvSpPr>
          <p:nvPr>
            <p:ph type="body" idx="1"/>
          </p:nvPr>
        </p:nvSpPr>
        <p:spPr>
          <a:xfrm>
            <a:off x="311150" y="1152525"/>
            <a:ext cx="8521700" cy="341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54"/>
          <p:cNvSpPr txBox="1">
            <a:spLocks noGrp="1"/>
          </p:cNvSpPr>
          <p:nvPr>
            <p:ph type="sldNum" idx="12"/>
          </p:nvPr>
        </p:nvSpPr>
        <p:spPr>
          <a:xfrm>
            <a:off x="8535987" y="4749800"/>
            <a:ext cx="549275" cy="3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Lato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Lato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Lato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Lato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Lato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Lato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Lato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Lato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Lato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E6F9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56"/>
          <p:cNvSpPr txBox="1"/>
          <p:nvPr/>
        </p:nvSpPr>
        <p:spPr>
          <a:xfrm>
            <a:off x="0" y="0"/>
            <a:ext cx="9144000" cy="487362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" name="Google Shape;19;p56"/>
          <p:cNvGrpSpPr/>
          <p:nvPr/>
        </p:nvGrpSpPr>
        <p:grpSpPr>
          <a:xfrm>
            <a:off x="830262" y="1190623"/>
            <a:ext cx="746125" cy="46037"/>
            <a:chOff x="4580561" y="2589004"/>
            <a:chExt cx="1064464" cy="25200"/>
          </a:xfrm>
        </p:grpSpPr>
        <p:sp>
          <p:nvSpPr>
            <p:cNvPr id="20" name="Google Shape;20;p56"/>
            <p:cNvSpPr txBox="1"/>
            <p:nvPr/>
          </p:nvSpPr>
          <p:spPr>
            <a:xfrm rot="-5400000">
              <a:off x="5366308" y="2335487"/>
              <a:ext cx="25200" cy="532233"/>
            </a:xfrm>
            <a:prstGeom prst="rect">
              <a:avLst/>
            </a:prstGeom>
            <a:solidFill>
              <a:srgbClr val="EB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21;p56"/>
            <p:cNvSpPr txBox="1"/>
            <p:nvPr/>
          </p:nvSpPr>
          <p:spPr>
            <a:xfrm rot="-5400000">
              <a:off x="4836341" y="2333223"/>
              <a:ext cx="25200" cy="536761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" name="Google Shape;22;p56"/>
          <p:cNvSpPr txBox="1">
            <a:spLocks noGrp="1"/>
          </p:cNvSpPr>
          <p:nvPr>
            <p:ph type="title"/>
          </p:nvPr>
        </p:nvSpPr>
        <p:spPr>
          <a:xfrm>
            <a:off x="311150" y="444500"/>
            <a:ext cx="8521700" cy="573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" name="Google Shape;23;p56"/>
          <p:cNvSpPr txBox="1">
            <a:spLocks noGrp="1"/>
          </p:cNvSpPr>
          <p:nvPr>
            <p:ph type="body" idx="1"/>
          </p:nvPr>
        </p:nvSpPr>
        <p:spPr>
          <a:xfrm>
            <a:off x="311150" y="1152525"/>
            <a:ext cx="8521700" cy="341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" name="Google Shape;24;p56"/>
          <p:cNvSpPr txBox="1">
            <a:spLocks noGrp="1"/>
          </p:cNvSpPr>
          <p:nvPr>
            <p:ph type="sldNum" idx="12"/>
          </p:nvPr>
        </p:nvSpPr>
        <p:spPr>
          <a:xfrm>
            <a:off x="8535987" y="4749800"/>
            <a:ext cx="549275" cy="3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Lato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Lato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Lato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Lato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Lato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Lato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Lato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Lato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Lato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"/>
          <p:cNvSpPr txBox="1">
            <a:spLocks noGrp="1"/>
          </p:cNvSpPr>
          <p:nvPr>
            <p:ph type="ctrTitle"/>
          </p:nvPr>
        </p:nvSpPr>
        <p:spPr>
          <a:xfrm>
            <a:off x="730250" y="1406525"/>
            <a:ext cx="7543800" cy="1435100"/>
          </a:xfrm>
          <a:prstGeom prst="rect">
            <a:avLst/>
          </a:prstGeom>
          <a:noFill/>
          <a:ln w="28575" cap="flat" cmpd="sng">
            <a:solidFill>
              <a:srgbClr val="1155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ru" sz="3800" b="1" i="0" u="none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rPr>
              <a:t>Визуализация</a:t>
            </a:r>
            <a:r>
              <a:rPr lang="ru" sz="3800" b="1" i="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ru" sz="3800" b="1" i="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3800" b="1" i="0" u="none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rPr>
              <a:t>опухолей почек. Часть 2</a:t>
            </a:r>
            <a:endParaRPr/>
          </a:p>
        </p:txBody>
      </p:sp>
      <p:sp>
        <p:nvSpPr>
          <p:cNvPr id="34" name="Google Shape;34;p1"/>
          <p:cNvSpPr txBox="1">
            <a:spLocks noGrp="1"/>
          </p:cNvSpPr>
          <p:nvPr>
            <p:ph type="subTitle" idx="1"/>
          </p:nvPr>
        </p:nvSpPr>
        <p:spPr>
          <a:xfrm>
            <a:off x="6313487" y="3876675"/>
            <a:ext cx="2516100" cy="126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ru" sz="1400" b="1" i="0" u="none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rPr>
              <a:t>Выполнила: </a:t>
            </a:r>
            <a:endParaRPr sz="16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ru" sz="1400" b="1" i="0" u="none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rPr>
              <a:t>Ординатор 1 года обучения Специальности УЗД Безрукова Екатерина Васильевна</a:t>
            </a:r>
            <a:endParaRPr/>
          </a:p>
        </p:txBody>
      </p:sp>
      <p:sp>
        <p:nvSpPr>
          <p:cNvPr id="35" name="Google Shape;35;p1"/>
          <p:cNvSpPr txBox="1"/>
          <p:nvPr/>
        </p:nvSpPr>
        <p:spPr>
          <a:xfrm>
            <a:off x="0" y="-66675"/>
            <a:ext cx="9144000" cy="923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ru"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Федеральное государственное бюджетное образовательное учреждение высшего образования «Красноярский государственный медицинский университет имени профессора В.Ф. Войно-Ясенецкого»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1"/>
          <p:cNvSpPr txBox="1"/>
          <p:nvPr/>
        </p:nvSpPr>
        <p:spPr>
          <a:xfrm>
            <a:off x="917575" y="1006475"/>
            <a:ext cx="6919912" cy="40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Кафедра лучевой диагностики ИПО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7" name="Google Shape;37;p1"/>
          <p:cNvPicPr preferRelativeResize="0"/>
          <p:nvPr/>
        </p:nvPicPr>
        <p:blipFill rotWithShape="1">
          <a:blip r:embed="rId3">
            <a:alphaModFix/>
          </a:blip>
          <a:srcRect l="19534" t="41784" r="34573" b="38070"/>
          <a:stretch/>
        </p:blipFill>
        <p:spPr>
          <a:xfrm>
            <a:off x="236537" y="3116262"/>
            <a:ext cx="4470400" cy="1323975"/>
          </a:xfrm>
          <a:prstGeom prst="rect">
            <a:avLst/>
          </a:prstGeom>
          <a:noFill/>
          <a:ln w="9525" cap="flat" cmpd="sng">
            <a:solidFill>
              <a:srgbClr val="1155CC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38" name="Google Shape;38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95837" y="3116262"/>
            <a:ext cx="4033837" cy="685800"/>
          </a:xfrm>
          <a:prstGeom prst="rect">
            <a:avLst/>
          </a:prstGeom>
          <a:noFill/>
          <a:ln w="9525" cap="flat" cmpd="sng">
            <a:solidFill>
              <a:srgbClr val="1155CC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30"/>
          <p:cNvSpPr txBox="1">
            <a:spLocks noGrp="1"/>
          </p:cNvSpPr>
          <p:nvPr>
            <p:ph type="title"/>
          </p:nvPr>
        </p:nvSpPr>
        <p:spPr>
          <a:xfrm>
            <a:off x="484187" y="-87312"/>
            <a:ext cx="7688262" cy="534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ru" sz="3200" b="1" i="0" u="none" dirty="0">
                <a:solidFill>
                  <a:srgbClr val="990000"/>
                </a:solidFill>
                <a:latin typeface="Arial"/>
                <a:ea typeface="Arial"/>
                <a:cs typeface="Arial"/>
                <a:sym typeface="Arial"/>
              </a:rPr>
              <a:t>МРТ. Ангиомиолипома почки</a:t>
            </a:r>
            <a:endParaRPr sz="3200" dirty="0"/>
          </a:p>
        </p:txBody>
      </p:sp>
      <p:pic>
        <p:nvPicPr>
          <p:cNvPr id="143" name="Google Shape;143;p30"/>
          <p:cNvPicPr preferRelativeResize="0"/>
          <p:nvPr/>
        </p:nvPicPr>
        <p:blipFill rotWithShape="1">
          <a:blip r:embed="rId3">
            <a:alphaModFix/>
          </a:blip>
          <a:srcRect l="48090" t="9156" r="28334" b="56557"/>
          <a:stretch/>
        </p:blipFill>
        <p:spPr>
          <a:xfrm>
            <a:off x="4773038" y="979251"/>
            <a:ext cx="3534383" cy="2380035"/>
          </a:xfrm>
          <a:prstGeom prst="rect">
            <a:avLst/>
          </a:prstGeom>
          <a:noFill/>
          <a:ln w="19050" cap="flat" cmpd="sng">
            <a:solidFill>
              <a:srgbClr val="1155CC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44" name="Google Shape;144;p30"/>
          <p:cNvPicPr preferRelativeResize="0"/>
          <p:nvPr/>
        </p:nvPicPr>
        <p:blipFill rotWithShape="1">
          <a:blip r:embed="rId3">
            <a:alphaModFix/>
          </a:blip>
          <a:srcRect l="24743" t="9051" r="53770" b="56663"/>
          <a:stretch/>
        </p:blipFill>
        <p:spPr>
          <a:xfrm>
            <a:off x="654995" y="979251"/>
            <a:ext cx="3424137" cy="2393004"/>
          </a:xfrm>
          <a:prstGeom prst="rect">
            <a:avLst/>
          </a:prstGeom>
          <a:noFill/>
          <a:ln w="19050" cap="flat" cmpd="sng">
            <a:solidFill>
              <a:srgbClr val="1155CC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45" name="Google Shape;145;p30"/>
          <p:cNvSpPr/>
          <p:nvPr/>
        </p:nvSpPr>
        <p:spPr>
          <a:xfrm>
            <a:off x="92500" y="3526200"/>
            <a:ext cx="4181400" cy="16173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19050" cap="flat" cmpd="sng">
            <a:solidFill>
              <a:srgbClr val="1155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1" i="0" u="none" strike="noStrike" cap="none" dirty="0">
              <a:solidFill>
                <a:srgbClr val="FF0000"/>
              </a:solidFill>
              <a:highlight>
                <a:schemeClr val="lt2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ru" sz="2200" b="1" i="0" u="none" strike="noStrike" cap="none" dirty="0">
                <a:solidFill>
                  <a:schemeClr val="dk2"/>
                </a:solidFill>
                <a:highlight>
                  <a:schemeClr val="lt2"/>
                </a:highlight>
                <a:latin typeface="Arial"/>
                <a:ea typeface="Arial"/>
                <a:cs typeface="Arial"/>
                <a:sym typeface="Arial"/>
              </a:rPr>
              <a:t>А. </a:t>
            </a:r>
            <a:r>
              <a:rPr lang="ru" sz="2200" b="1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Т2-ВИ, аксиальная плоскость: образование почки с гиперинтенсивным сигналом, размером 2*3 см</a:t>
            </a:r>
            <a:endParaRPr sz="2200" b="1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800" b="1" i="0" u="none" strike="noStrike" cap="none" dirty="0">
              <a:solidFill>
                <a:srgbClr val="FF0000"/>
              </a:solidFill>
              <a:highlight>
                <a:schemeClr val="lt2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p30"/>
          <p:cNvSpPr/>
          <p:nvPr/>
        </p:nvSpPr>
        <p:spPr>
          <a:xfrm>
            <a:off x="4447825" y="3560200"/>
            <a:ext cx="4181400" cy="16173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19050" cap="flat" cmpd="sng">
            <a:solidFill>
              <a:srgbClr val="1155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1" i="0" u="none" strike="noStrike" cap="none">
              <a:solidFill>
                <a:srgbClr val="333333"/>
              </a:solidFill>
              <a:highlight>
                <a:schemeClr val="lt2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ru" sz="2200" b="1" i="0" u="none" strike="noStrike" cap="none">
                <a:solidFill>
                  <a:srgbClr val="333333"/>
                </a:solidFill>
                <a:highlight>
                  <a:schemeClr val="lt2"/>
                </a:highlight>
                <a:latin typeface="Arial"/>
                <a:ea typeface="Arial"/>
                <a:cs typeface="Arial"/>
                <a:sym typeface="Arial"/>
              </a:rPr>
              <a:t>Б.  </a:t>
            </a:r>
            <a:r>
              <a:rPr lang="ru" sz="2200" b="1" i="0" u="none" strike="noStrike" cap="none">
                <a:solidFill>
                  <a:srgbClr val="000000"/>
                </a:solidFill>
                <a:highlight>
                  <a:srgbClr val="EFF1FA"/>
                </a:highlight>
                <a:latin typeface="Arial"/>
                <a:ea typeface="Arial"/>
                <a:cs typeface="Arial"/>
                <a:sym typeface="Arial"/>
              </a:rPr>
              <a:t>Синфазное изображение, аксиальная </a:t>
            </a:r>
            <a:r>
              <a:rPr lang="ru" sz="2200" b="1" i="0" u="none" strike="noStrike" cap="none">
                <a:solidFill>
                  <a:schemeClr val="dk2"/>
                </a:solidFill>
                <a:highlight>
                  <a:srgbClr val="EFF1FA"/>
                </a:highlight>
                <a:latin typeface="Arial"/>
                <a:ea typeface="Arial"/>
                <a:cs typeface="Arial"/>
                <a:sym typeface="Arial"/>
              </a:rPr>
              <a:t>плоскость</a:t>
            </a:r>
            <a:endParaRPr sz="2200" b="1" i="0" u="none" strike="noStrike" cap="none">
              <a:solidFill>
                <a:schemeClr val="dk2"/>
              </a:solidFill>
              <a:highlight>
                <a:srgbClr val="EFF1FA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2200" b="1" i="0" u="none" strike="noStrike" cap="none">
              <a:solidFill>
                <a:srgbClr val="333333"/>
              </a:solidFill>
              <a:highlight>
                <a:schemeClr val="lt2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800" b="1" i="0" u="none" strike="noStrike" cap="none">
              <a:solidFill>
                <a:srgbClr val="FF0000"/>
              </a:solidFill>
              <a:highlight>
                <a:schemeClr val="lt2"/>
              </a:highlight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31"/>
          <p:cNvSpPr txBox="1">
            <a:spLocks noGrp="1"/>
          </p:cNvSpPr>
          <p:nvPr>
            <p:ph type="title"/>
          </p:nvPr>
        </p:nvSpPr>
        <p:spPr>
          <a:xfrm>
            <a:off x="484187" y="-87312"/>
            <a:ext cx="7688400" cy="53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ru" sz="3200" b="1" i="0" u="none" dirty="0">
                <a:solidFill>
                  <a:srgbClr val="990000"/>
                </a:solidFill>
                <a:latin typeface="Arial"/>
                <a:ea typeface="Arial"/>
                <a:cs typeface="Arial"/>
                <a:sym typeface="Arial"/>
              </a:rPr>
              <a:t>МРТ. Ангиомиолипома почки</a:t>
            </a:r>
            <a:endParaRPr sz="3200" dirty="0"/>
          </a:p>
        </p:txBody>
      </p:sp>
      <p:pic>
        <p:nvPicPr>
          <p:cNvPr id="152" name="Google Shape;152;p31"/>
          <p:cNvPicPr preferRelativeResize="0"/>
          <p:nvPr/>
        </p:nvPicPr>
        <p:blipFill rotWithShape="1">
          <a:blip r:embed="rId3">
            <a:alphaModFix/>
          </a:blip>
          <a:srcRect l="25112" t="9268" r="52319" b="58128"/>
          <a:stretch/>
        </p:blipFill>
        <p:spPr>
          <a:xfrm>
            <a:off x="268287" y="1037617"/>
            <a:ext cx="3784904" cy="2529495"/>
          </a:xfrm>
          <a:prstGeom prst="rect">
            <a:avLst/>
          </a:prstGeom>
          <a:noFill/>
          <a:ln w="19050" cap="flat" cmpd="sng">
            <a:solidFill>
              <a:srgbClr val="1155CC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53" name="Google Shape;153;p31"/>
          <p:cNvPicPr preferRelativeResize="0"/>
          <p:nvPr/>
        </p:nvPicPr>
        <p:blipFill rotWithShape="1">
          <a:blip r:embed="rId3">
            <a:alphaModFix/>
          </a:blip>
          <a:srcRect l="50360" t="9111" r="28717" b="57899"/>
          <a:stretch/>
        </p:blipFill>
        <p:spPr>
          <a:xfrm>
            <a:off x="4695217" y="1018162"/>
            <a:ext cx="3807432" cy="2548950"/>
          </a:xfrm>
          <a:prstGeom prst="rect">
            <a:avLst/>
          </a:prstGeom>
          <a:noFill/>
          <a:ln w="19050" cap="flat" cmpd="sng">
            <a:solidFill>
              <a:srgbClr val="1155CC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54" name="Google Shape;154;p31"/>
          <p:cNvSpPr/>
          <p:nvPr/>
        </p:nvSpPr>
        <p:spPr>
          <a:xfrm>
            <a:off x="92500" y="3726275"/>
            <a:ext cx="4181400" cy="13248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19050" cap="flat" cmpd="sng">
            <a:solidFill>
              <a:srgbClr val="1155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1" i="0" u="none" strike="noStrike" cap="none">
              <a:solidFill>
                <a:srgbClr val="333333"/>
              </a:solidFill>
              <a:highlight>
                <a:schemeClr val="lt2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ru" sz="2300" b="1" i="0" u="none" strike="noStrike" cap="none">
                <a:solidFill>
                  <a:srgbClr val="1A1A1A"/>
                </a:solidFill>
                <a:highlight>
                  <a:schemeClr val="lt2"/>
                </a:highlight>
                <a:latin typeface="Arial"/>
                <a:ea typeface="Arial"/>
                <a:cs typeface="Arial"/>
                <a:sym typeface="Arial"/>
              </a:rPr>
              <a:t>В. Противофазное </a:t>
            </a:r>
            <a:r>
              <a:rPr lang="ru" sz="2300" b="1" i="0" u="none" strike="noStrike" cap="none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rPr>
              <a:t>Т1-ВИ:</a:t>
            </a:r>
            <a:r>
              <a:rPr lang="ru" sz="23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" sz="23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артефакт “индийских чернил”</a:t>
            </a:r>
            <a:endParaRPr sz="23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800" b="1" i="0" u="none" strike="noStrike" cap="none">
              <a:solidFill>
                <a:srgbClr val="FF0000"/>
              </a:solidFill>
              <a:highlight>
                <a:schemeClr val="lt2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31"/>
          <p:cNvSpPr/>
          <p:nvPr/>
        </p:nvSpPr>
        <p:spPr>
          <a:xfrm>
            <a:off x="4498825" y="3663350"/>
            <a:ext cx="4293300" cy="14802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19050" cap="flat" cmpd="sng">
            <a:solidFill>
              <a:srgbClr val="1155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1" i="0" u="none" strike="noStrike" cap="none">
              <a:solidFill>
                <a:srgbClr val="333333"/>
              </a:solidFill>
              <a:highlight>
                <a:schemeClr val="lt2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ru" sz="2300" b="1" i="0" u="none" strike="noStrike" cap="none">
                <a:solidFill>
                  <a:schemeClr val="dk2"/>
                </a:solidFill>
                <a:highlight>
                  <a:schemeClr val="lt2"/>
                </a:highlight>
                <a:latin typeface="Arial"/>
                <a:ea typeface="Arial"/>
                <a:cs typeface="Arial"/>
                <a:sym typeface="Arial"/>
              </a:rPr>
              <a:t>Г. Т1-ВИ, аксиальная плоскость: образование с гипоинтенсивным сигналом</a:t>
            </a:r>
            <a:endParaRPr sz="2300" b="1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800" b="1" i="0" u="none" strike="noStrike" cap="none">
              <a:solidFill>
                <a:srgbClr val="FF0000"/>
              </a:solidFill>
              <a:highlight>
                <a:schemeClr val="lt2"/>
              </a:highlight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32"/>
          <p:cNvSpPr txBox="1">
            <a:spLocks noGrp="1"/>
          </p:cNvSpPr>
          <p:nvPr>
            <p:ph type="title"/>
          </p:nvPr>
        </p:nvSpPr>
        <p:spPr>
          <a:xfrm>
            <a:off x="377825" y="-103187"/>
            <a:ext cx="9650412" cy="534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ru" sz="2300" b="1" i="0" u="none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rPr>
              <a:t>Характеристика очаговых образований почек</a:t>
            </a:r>
            <a:r>
              <a:rPr lang="ru" sz="23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ru" sz="23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/>
          </a:p>
        </p:txBody>
      </p:sp>
      <p:sp>
        <p:nvSpPr>
          <p:cNvPr id="161" name="Google Shape;161;p32"/>
          <p:cNvSpPr txBox="1">
            <a:spLocks noGrp="1"/>
          </p:cNvSpPr>
          <p:nvPr>
            <p:ph type="body" idx="4294967295"/>
          </p:nvPr>
        </p:nvSpPr>
        <p:spPr>
          <a:xfrm>
            <a:off x="189175" y="1324025"/>
            <a:ext cx="8898900" cy="226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Arial"/>
              <a:buChar char="➢"/>
            </a:pPr>
            <a:r>
              <a:rPr lang="ru" sz="2200" b="1" i="0" u="none" strike="noStrike" cap="none">
                <a:solidFill>
                  <a:schemeClr val="dk2"/>
                </a:solidFill>
                <a:highlight>
                  <a:srgbClr val="DBE6F9"/>
                </a:highlight>
                <a:latin typeface="Arial"/>
                <a:ea typeface="Arial"/>
                <a:cs typeface="Arial"/>
                <a:sym typeface="Arial"/>
              </a:rPr>
              <a:t>Состоит из онкоцитов, окруженных капиллярами и стромой</a:t>
            </a:r>
            <a:endParaRPr sz="2200" b="1" i="0" u="none" strike="noStrike" cap="none">
              <a:solidFill>
                <a:schemeClr val="dk2"/>
              </a:solidFill>
              <a:highlight>
                <a:srgbClr val="DBE6F9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Arial"/>
              <a:buChar char="➢"/>
            </a:pPr>
            <a:r>
              <a:rPr lang="ru" sz="2200" b="1" i="0" u="none" strike="noStrike" cap="none">
                <a:solidFill>
                  <a:schemeClr val="dk2"/>
                </a:solidFill>
                <a:highlight>
                  <a:srgbClr val="DBE6F9"/>
                </a:highlight>
                <a:latin typeface="Arial"/>
                <a:ea typeface="Arial"/>
                <a:cs typeface="Arial"/>
                <a:sym typeface="Arial"/>
              </a:rPr>
              <a:t>Составляет 3-7% всех солидных образований почек, частота увеличивается до 18% в группе опухолей &lt;4 см</a:t>
            </a:r>
            <a:endParaRPr sz="2200" b="1" i="0" u="none" strike="noStrike" cap="none">
              <a:solidFill>
                <a:schemeClr val="dk2"/>
              </a:solidFill>
              <a:highlight>
                <a:srgbClr val="DBE6F9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Arial"/>
              <a:buChar char="➢"/>
            </a:pPr>
            <a:r>
              <a:rPr lang="ru" sz="2200" b="1" i="0" u="none" strike="noStrike" cap="none">
                <a:solidFill>
                  <a:schemeClr val="dk2"/>
                </a:solidFill>
                <a:highlight>
                  <a:srgbClr val="DBE6F9"/>
                </a:highlight>
                <a:latin typeface="Arial"/>
                <a:ea typeface="Arial"/>
                <a:cs typeface="Arial"/>
                <a:sym typeface="Arial"/>
              </a:rPr>
              <a:t>Образования чаще всего одиночные </a:t>
            </a:r>
            <a:endParaRPr sz="2200" b="1" i="0" u="none" strike="noStrike" cap="none">
              <a:solidFill>
                <a:schemeClr val="dk2"/>
              </a:solidFill>
              <a:highlight>
                <a:srgbClr val="DBE6F9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accent1"/>
              </a:buClr>
              <a:buSzPts val="1300"/>
              <a:buFont typeface="Lato"/>
              <a:buNone/>
            </a:pPr>
            <a:endParaRPr sz="1500" b="0" i="0" u="none" strike="noStrike" cap="none">
              <a:solidFill>
                <a:srgbClr val="212121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2" name="Google Shape;162;p32"/>
          <p:cNvSpPr txBox="1"/>
          <p:nvPr/>
        </p:nvSpPr>
        <p:spPr>
          <a:xfrm>
            <a:off x="661025" y="593201"/>
            <a:ext cx="58317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ru" sz="2500" b="1" i="0" u="none" strike="noStrike" cap="none">
                <a:solidFill>
                  <a:srgbClr val="990000"/>
                </a:solidFill>
                <a:highlight>
                  <a:srgbClr val="DBE6F9"/>
                </a:highlight>
                <a:latin typeface="Arial"/>
                <a:ea typeface="Arial"/>
                <a:cs typeface="Arial"/>
                <a:sym typeface="Arial"/>
              </a:rPr>
              <a:t>Онкоцитома</a:t>
            </a:r>
            <a:endParaRPr sz="17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33"/>
          <p:cNvSpPr txBox="1">
            <a:spLocks noGrp="1"/>
          </p:cNvSpPr>
          <p:nvPr>
            <p:ph type="title"/>
          </p:nvPr>
        </p:nvSpPr>
        <p:spPr>
          <a:xfrm>
            <a:off x="377825" y="-103187"/>
            <a:ext cx="9650412" cy="534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ru" sz="2300" b="1" i="0" u="none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rPr>
              <a:t>Характеристика очаговых образований почек</a:t>
            </a:r>
            <a:r>
              <a:rPr lang="ru" sz="23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ru" sz="23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/>
          </a:p>
        </p:txBody>
      </p:sp>
      <p:sp>
        <p:nvSpPr>
          <p:cNvPr id="168" name="Google Shape;168;p33"/>
          <p:cNvSpPr txBox="1">
            <a:spLocks noGrp="1"/>
          </p:cNvSpPr>
          <p:nvPr>
            <p:ph type="body" idx="4294967295"/>
          </p:nvPr>
        </p:nvSpPr>
        <p:spPr>
          <a:xfrm>
            <a:off x="189175" y="1324025"/>
            <a:ext cx="8898900" cy="226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2200"/>
              <a:buFont typeface="Arial"/>
              <a:buChar char="➢"/>
            </a:pPr>
            <a:r>
              <a:rPr lang="ru" sz="2200" b="1" i="0" u="none" strike="noStrike" cap="none">
                <a:solidFill>
                  <a:srgbClr val="212121"/>
                </a:solidFill>
                <a:highlight>
                  <a:srgbClr val="DBE6F9"/>
                </a:highlight>
                <a:latin typeface="Arial"/>
                <a:ea typeface="Arial"/>
                <a:cs typeface="Arial"/>
                <a:sym typeface="Arial"/>
              </a:rPr>
              <a:t>Инверсионный характер контрастирования (гиперинтенсивный сегмент опухоли в кортикомедуллярной фазе возвращается к гипоинтенсивному в экскреторной фазе)</a:t>
            </a:r>
            <a:endParaRPr sz="2200" b="1" i="0" u="none" strike="noStrike" cap="none">
              <a:solidFill>
                <a:srgbClr val="212121"/>
              </a:solidFill>
              <a:highlight>
                <a:srgbClr val="DBE6F9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2200"/>
              <a:buFont typeface="Arial"/>
              <a:buChar char="➢"/>
            </a:pPr>
            <a:r>
              <a:rPr lang="ru" sz="2200" b="1" i="0" u="none" strike="noStrike" cap="none">
                <a:solidFill>
                  <a:srgbClr val="212121"/>
                </a:solidFill>
                <a:highlight>
                  <a:srgbClr val="DBE6F9"/>
                </a:highlight>
                <a:latin typeface="Arial"/>
                <a:ea typeface="Arial"/>
                <a:cs typeface="Arial"/>
                <a:sym typeface="Arial"/>
              </a:rPr>
              <a:t>Центральный звездчатый рубец в 50 % случаев</a:t>
            </a:r>
            <a:endParaRPr sz="2200" b="1" i="0" u="none" strike="noStrike" cap="none">
              <a:solidFill>
                <a:srgbClr val="212121"/>
              </a:solidFill>
              <a:highlight>
                <a:srgbClr val="DBE6F9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2200"/>
              <a:buFont typeface="Arial"/>
              <a:buChar char="➢"/>
            </a:pPr>
            <a:r>
              <a:rPr lang="ru" sz="2200" b="1" i="0" u="none" strike="noStrike" cap="none">
                <a:solidFill>
                  <a:srgbClr val="212121"/>
                </a:solidFill>
                <a:highlight>
                  <a:srgbClr val="DBE6F9"/>
                </a:highlight>
                <a:latin typeface="Arial"/>
                <a:ea typeface="Arial"/>
                <a:cs typeface="Arial"/>
                <a:sym typeface="Arial"/>
              </a:rPr>
              <a:t>Дифференциальная диагностика со скПКР</a:t>
            </a:r>
            <a:endParaRPr sz="2200" b="1" i="0" u="none" strike="noStrike" cap="none">
              <a:solidFill>
                <a:srgbClr val="212121"/>
              </a:solidFill>
              <a:highlight>
                <a:srgbClr val="DBE6F9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500" b="0" i="0" u="none" strike="noStrike" cap="none">
              <a:solidFill>
                <a:srgbClr val="21212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accent1"/>
              </a:buClr>
              <a:buSzPts val="1300"/>
              <a:buFont typeface="Lato"/>
              <a:buNone/>
            </a:pPr>
            <a:endParaRPr sz="1500" b="0" i="0" u="none" strike="noStrike" cap="none">
              <a:solidFill>
                <a:srgbClr val="212121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9" name="Google Shape;169;p33"/>
          <p:cNvSpPr txBox="1"/>
          <p:nvPr/>
        </p:nvSpPr>
        <p:spPr>
          <a:xfrm>
            <a:off x="631425" y="593113"/>
            <a:ext cx="58317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ru" sz="2500" b="1" i="0" u="none" strike="noStrike" cap="none">
                <a:solidFill>
                  <a:srgbClr val="990000"/>
                </a:solidFill>
                <a:highlight>
                  <a:srgbClr val="DBE6F9"/>
                </a:highlight>
                <a:latin typeface="Arial"/>
                <a:ea typeface="Arial"/>
                <a:cs typeface="Arial"/>
                <a:sym typeface="Arial"/>
              </a:rPr>
              <a:t>Онкоцитома</a:t>
            </a:r>
            <a:endParaRPr sz="17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4"/>
          <p:cNvSpPr txBox="1">
            <a:spLocks noGrp="1"/>
          </p:cNvSpPr>
          <p:nvPr>
            <p:ph type="title"/>
          </p:nvPr>
        </p:nvSpPr>
        <p:spPr>
          <a:xfrm>
            <a:off x="425450" y="0"/>
            <a:ext cx="7689850" cy="534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ru" sz="3200" b="1" i="0" u="none" dirty="0">
                <a:solidFill>
                  <a:srgbClr val="990000"/>
                </a:solidFill>
                <a:latin typeface="Arial"/>
                <a:ea typeface="Arial"/>
                <a:cs typeface="Arial"/>
                <a:sym typeface="Arial"/>
              </a:rPr>
              <a:t>МРТ. Онкоцитома левой почки </a:t>
            </a:r>
            <a:endParaRPr sz="3200" dirty="0"/>
          </a:p>
        </p:txBody>
      </p:sp>
      <p:pic>
        <p:nvPicPr>
          <p:cNvPr id="175" name="Google Shape;175;p34"/>
          <p:cNvPicPr preferRelativeResize="0"/>
          <p:nvPr/>
        </p:nvPicPr>
        <p:blipFill rotWithShape="1">
          <a:blip r:embed="rId3">
            <a:alphaModFix/>
          </a:blip>
          <a:srcRect l="26249" t="21734" r="51884" b="46675"/>
          <a:stretch/>
        </p:blipFill>
        <p:spPr>
          <a:xfrm>
            <a:off x="596900" y="998706"/>
            <a:ext cx="3631389" cy="2416006"/>
          </a:xfrm>
          <a:prstGeom prst="rect">
            <a:avLst/>
          </a:prstGeom>
          <a:noFill/>
          <a:ln w="19050" cap="flat" cmpd="sng">
            <a:solidFill>
              <a:srgbClr val="1155CC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76" name="Google Shape;176;p34"/>
          <p:cNvPicPr preferRelativeResize="0"/>
          <p:nvPr/>
        </p:nvPicPr>
        <p:blipFill rotWithShape="1">
          <a:blip r:embed="rId3">
            <a:alphaModFix/>
          </a:blip>
          <a:srcRect l="49313" t="21339" r="30024" b="46671"/>
          <a:stretch/>
        </p:blipFill>
        <p:spPr>
          <a:xfrm>
            <a:off x="4805464" y="979250"/>
            <a:ext cx="3705123" cy="2435461"/>
          </a:xfrm>
          <a:prstGeom prst="rect">
            <a:avLst/>
          </a:prstGeom>
          <a:noFill/>
          <a:ln w="19050" cap="flat" cmpd="sng">
            <a:solidFill>
              <a:srgbClr val="1155CC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77" name="Google Shape;177;p34"/>
          <p:cNvSpPr/>
          <p:nvPr/>
        </p:nvSpPr>
        <p:spPr>
          <a:xfrm>
            <a:off x="277550" y="3478500"/>
            <a:ext cx="4181400" cy="16650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19050" cap="flat" cmpd="sng">
            <a:solidFill>
              <a:srgbClr val="1155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1" i="0" u="none" strike="noStrike" cap="none">
              <a:solidFill>
                <a:srgbClr val="333333"/>
              </a:solidFill>
              <a:highlight>
                <a:schemeClr val="lt2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ru" sz="2100" b="1" i="0" u="none" strike="noStrike" cap="none">
                <a:solidFill>
                  <a:srgbClr val="333333"/>
                </a:solidFill>
                <a:highlight>
                  <a:schemeClr val="lt2"/>
                </a:highlight>
                <a:latin typeface="Arial"/>
                <a:ea typeface="Arial"/>
                <a:cs typeface="Arial"/>
                <a:sym typeface="Arial"/>
              </a:rPr>
              <a:t>А. </a:t>
            </a:r>
            <a:r>
              <a:rPr lang="ru" sz="21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Т2-ВИ, аксиальная плоскость: </a:t>
            </a:r>
            <a:r>
              <a:rPr lang="ru" sz="21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гетерогенное очаговое образование с гиперинтенсивным сигналом</a:t>
            </a:r>
            <a:endParaRPr sz="21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800" b="1" i="0" u="none" strike="noStrike" cap="none">
              <a:solidFill>
                <a:srgbClr val="FF0000"/>
              </a:solidFill>
              <a:highlight>
                <a:schemeClr val="lt2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p34"/>
          <p:cNvSpPr/>
          <p:nvPr/>
        </p:nvSpPr>
        <p:spPr>
          <a:xfrm>
            <a:off x="4588438" y="3478500"/>
            <a:ext cx="4181400" cy="16650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19050" cap="flat" cmpd="sng">
            <a:solidFill>
              <a:srgbClr val="1155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1" i="0" u="none" strike="noStrike" cap="none">
              <a:solidFill>
                <a:srgbClr val="333333"/>
              </a:solidFill>
              <a:highlight>
                <a:schemeClr val="lt2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ru" sz="2200" b="1" i="0" u="none" strike="noStrike" cap="none">
                <a:solidFill>
                  <a:srgbClr val="333333"/>
                </a:solidFill>
                <a:highlight>
                  <a:schemeClr val="lt2"/>
                </a:highlight>
                <a:latin typeface="Arial"/>
                <a:ea typeface="Arial"/>
                <a:cs typeface="Arial"/>
                <a:sym typeface="Arial"/>
              </a:rPr>
              <a:t>Б. </a:t>
            </a:r>
            <a:r>
              <a:rPr lang="ru" sz="22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Т1-ВИ, аксиальная плоскость: </a:t>
            </a:r>
            <a:r>
              <a:rPr lang="ru"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неравномерное накопление контрастного вещества</a:t>
            </a:r>
            <a:endParaRPr sz="22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800" b="1" i="0" u="none" strike="noStrike" cap="none">
              <a:solidFill>
                <a:srgbClr val="FF0000"/>
              </a:solidFill>
              <a:highlight>
                <a:schemeClr val="lt2"/>
              </a:highlight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35"/>
          <p:cNvSpPr txBox="1">
            <a:spLocks noGrp="1"/>
          </p:cNvSpPr>
          <p:nvPr>
            <p:ph type="title"/>
          </p:nvPr>
        </p:nvSpPr>
        <p:spPr>
          <a:xfrm>
            <a:off x="425450" y="0"/>
            <a:ext cx="7689850" cy="534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ru" sz="2300" b="1" i="0" u="none">
                <a:solidFill>
                  <a:srgbClr val="990000"/>
                </a:solidFill>
                <a:latin typeface="Arial"/>
                <a:ea typeface="Arial"/>
                <a:cs typeface="Arial"/>
                <a:sym typeface="Arial"/>
              </a:rPr>
              <a:t>МРТ. Онкоцитома левой почки </a:t>
            </a:r>
            <a:endParaRPr/>
          </a:p>
        </p:txBody>
      </p:sp>
      <p:sp>
        <p:nvSpPr>
          <p:cNvPr id="184" name="Google Shape;184;p35"/>
          <p:cNvSpPr/>
          <p:nvPr/>
        </p:nvSpPr>
        <p:spPr>
          <a:xfrm>
            <a:off x="214625" y="3715150"/>
            <a:ext cx="4244400" cy="1428300"/>
          </a:xfrm>
          <a:prstGeom prst="roundRect">
            <a:avLst>
              <a:gd name="adj" fmla="val 16667"/>
            </a:avLst>
          </a:prstGeom>
          <a:solidFill>
            <a:srgbClr val="EFF1FA"/>
          </a:solidFill>
          <a:ln w="19050" cap="flat" cmpd="sng">
            <a:solidFill>
              <a:srgbClr val="1155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ru" sz="2100" b="1" i="0" u="none" strike="noStrike" cap="none">
                <a:solidFill>
                  <a:schemeClr val="dk2"/>
                </a:solidFill>
                <a:highlight>
                  <a:srgbClr val="EFF1FA"/>
                </a:highlight>
                <a:latin typeface="Arial"/>
                <a:ea typeface="Arial"/>
                <a:cs typeface="Arial"/>
                <a:sym typeface="Arial"/>
              </a:rPr>
              <a:t>В.Диффузионно-взвешенное изображение: высокое значение b-фактора (1000 </a:t>
            </a:r>
            <a:endParaRPr sz="2100" b="1" i="0" u="none" strike="noStrike" cap="none">
              <a:solidFill>
                <a:schemeClr val="dk2"/>
              </a:solidFill>
              <a:highlight>
                <a:srgbClr val="EFF1FA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ru" sz="2100" b="1" i="0" u="none" strike="noStrike" cap="none">
                <a:solidFill>
                  <a:schemeClr val="dk2"/>
                </a:solidFill>
                <a:highlight>
                  <a:srgbClr val="EFF1FA"/>
                </a:highlight>
                <a:latin typeface="Arial"/>
                <a:ea typeface="Arial"/>
                <a:cs typeface="Arial"/>
                <a:sym typeface="Arial"/>
              </a:rPr>
              <a:t>с / мм2)</a:t>
            </a:r>
            <a:endParaRPr sz="2100" b="1" i="0" u="none" strike="noStrike" cap="none">
              <a:solidFill>
                <a:schemeClr val="dk2"/>
              </a:solidFill>
              <a:highlight>
                <a:srgbClr val="EFF1FA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35"/>
          <p:cNvSpPr/>
          <p:nvPr/>
        </p:nvSpPr>
        <p:spPr>
          <a:xfrm>
            <a:off x="4588450" y="3715200"/>
            <a:ext cx="4514400" cy="14283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19050" cap="flat" cmpd="sng">
            <a:solidFill>
              <a:srgbClr val="1155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1" i="0" u="none" strike="noStrike" cap="none">
              <a:solidFill>
                <a:srgbClr val="333333"/>
              </a:solidFill>
              <a:highlight>
                <a:schemeClr val="lt2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2200" b="1" i="0" u="none" strike="noStrike" cap="none">
              <a:solidFill>
                <a:srgbClr val="333333"/>
              </a:solidFill>
              <a:highlight>
                <a:schemeClr val="lt2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ru" sz="2200" b="1" i="0" u="none" strike="noStrike" cap="none">
                <a:solidFill>
                  <a:srgbClr val="333333"/>
                </a:solidFill>
                <a:highlight>
                  <a:schemeClr val="lt2"/>
                </a:highlight>
                <a:latin typeface="Arial"/>
                <a:ea typeface="Arial"/>
                <a:cs typeface="Arial"/>
                <a:sym typeface="Arial"/>
              </a:rPr>
              <a:t>Г.</a:t>
            </a:r>
            <a:r>
              <a:rPr lang="ru" sz="2100" b="1" i="0" u="none" strike="noStrike" cap="none">
                <a:solidFill>
                  <a:schemeClr val="dk2"/>
                </a:solidFill>
                <a:highlight>
                  <a:srgbClr val="EFF1FA"/>
                </a:highlight>
                <a:latin typeface="Arial"/>
                <a:ea typeface="Arial"/>
                <a:cs typeface="Arial"/>
                <a:sym typeface="Arial"/>
              </a:rPr>
              <a:t>Диффузионно-взвешенное изображение: ИКД демонстрирует</a:t>
            </a:r>
            <a:r>
              <a:rPr lang="ru" sz="2100" b="1" i="0" u="none" strike="noStrike" cap="none">
                <a:solidFill>
                  <a:srgbClr val="FF0000"/>
                </a:solidFill>
                <a:highlight>
                  <a:srgbClr val="EFF1FA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" sz="2100" b="1" i="0" u="none" strike="noStrike" cap="none">
                <a:solidFill>
                  <a:schemeClr val="dk2"/>
                </a:solidFill>
                <a:highlight>
                  <a:srgbClr val="EFF1FA"/>
                </a:highlight>
                <a:latin typeface="Arial"/>
                <a:ea typeface="Arial"/>
                <a:cs typeface="Arial"/>
                <a:sym typeface="Arial"/>
              </a:rPr>
              <a:t>отсутствие ограничения диффузии</a:t>
            </a:r>
            <a:endParaRPr sz="2100" b="1" i="0" u="none" strike="noStrike" cap="none">
              <a:solidFill>
                <a:schemeClr val="dk2"/>
              </a:solidFill>
              <a:highlight>
                <a:srgbClr val="EFF1FA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2200" b="1" i="0" u="none" strike="noStrike" cap="none">
              <a:solidFill>
                <a:srgbClr val="333333"/>
              </a:solidFill>
              <a:highlight>
                <a:schemeClr val="lt2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800" b="1" i="0" u="none" strike="noStrike" cap="none">
              <a:solidFill>
                <a:srgbClr val="FF0000"/>
              </a:solidFill>
              <a:highlight>
                <a:schemeClr val="lt2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6" name="Google Shape;186;p35"/>
          <p:cNvPicPr preferRelativeResize="0"/>
          <p:nvPr/>
        </p:nvPicPr>
        <p:blipFill rotWithShape="1">
          <a:blip r:embed="rId3">
            <a:alphaModFix/>
          </a:blip>
          <a:srcRect l="26628" t="21438" r="52002" b="47482"/>
          <a:stretch/>
        </p:blipFill>
        <p:spPr>
          <a:xfrm>
            <a:off x="425450" y="577850"/>
            <a:ext cx="3844925" cy="2870200"/>
          </a:xfrm>
          <a:prstGeom prst="rect">
            <a:avLst/>
          </a:prstGeom>
          <a:noFill/>
          <a:ln w="19050" cap="flat" cmpd="sng">
            <a:solidFill>
              <a:srgbClr val="1155CC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87" name="Google Shape;187;p35"/>
          <p:cNvPicPr preferRelativeResize="0"/>
          <p:nvPr/>
        </p:nvPicPr>
        <p:blipFill rotWithShape="1">
          <a:blip r:embed="rId3">
            <a:alphaModFix/>
          </a:blip>
          <a:srcRect l="49972" t="21438" r="30392" b="47482"/>
          <a:stretch/>
        </p:blipFill>
        <p:spPr>
          <a:xfrm>
            <a:off x="4814887" y="577850"/>
            <a:ext cx="3843337" cy="2870200"/>
          </a:xfrm>
          <a:prstGeom prst="rect">
            <a:avLst/>
          </a:prstGeom>
          <a:noFill/>
          <a:ln w="19050" cap="flat" cmpd="sng">
            <a:solidFill>
              <a:srgbClr val="1155CC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36"/>
          <p:cNvSpPr txBox="1">
            <a:spLocks noGrp="1"/>
          </p:cNvSpPr>
          <p:nvPr>
            <p:ph type="title"/>
          </p:nvPr>
        </p:nvSpPr>
        <p:spPr>
          <a:xfrm>
            <a:off x="431800" y="-73025"/>
            <a:ext cx="8512175" cy="534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ru" sz="2300" b="1" i="0" u="none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rPr>
              <a:t>Характеристика очаговых образований почек</a:t>
            </a:r>
            <a:endParaRPr/>
          </a:p>
        </p:txBody>
      </p:sp>
      <p:sp>
        <p:nvSpPr>
          <p:cNvPr id="193" name="Google Shape;193;p36"/>
          <p:cNvSpPr txBox="1">
            <a:spLocks noGrp="1"/>
          </p:cNvSpPr>
          <p:nvPr>
            <p:ph type="body" idx="4294967295"/>
          </p:nvPr>
        </p:nvSpPr>
        <p:spPr>
          <a:xfrm>
            <a:off x="189175" y="1324025"/>
            <a:ext cx="8898900" cy="226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2200"/>
              <a:buFont typeface="Arial"/>
              <a:buChar char="➢"/>
            </a:pPr>
            <a:r>
              <a:rPr lang="ru" sz="2200" b="1" i="0" u="none" strike="noStrike" cap="none">
                <a:solidFill>
                  <a:srgbClr val="212121"/>
                </a:solidFill>
                <a:highlight>
                  <a:srgbClr val="DBE6F9"/>
                </a:highlight>
                <a:latin typeface="Arial"/>
                <a:ea typeface="Arial"/>
                <a:cs typeface="Arial"/>
                <a:sym typeface="Arial"/>
              </a:rPr>
              <a:t>следует заподозрить при обнаружении очагового образования без макроскопического жира </a:t>
            </a:r>
            <a:endParaRPr sz="2200" b="1" i="0" u="none" strike="noStrike" cap="none">
              <a:solidFill>
                <a:srgbClr val="990000"/>
              </a:solidFill>
              <a:highlight>
                <a:srgbClr val="DBE6F9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2200"/>
              <a:buFont typeface="Arial"/>
              <a:buChar char="➢"/>
            </a:pPr>
            <a:r>
              <a:rPr lang="ru" sz="2200" b="1" i="0" u="none" strike="noStrike" cap="none">
                <a:solidFill>
                  <a:srgbClr val="212121"/>
                </a:solidFill>
                <a:highlight>
                  <a:srgbClr val="DBE6F9"/>
                </a:highlight>
                <a:latin typeface="Arial"/>
                <a:ea typeface="Arial"/>
                <a:cs typeface="Arial"/>
                <a:sym typeface="Arial"/>
              </a:rPr>
              <a:t>является наиболее распространенным экспансивным солидным образованием, которое часто обнаруживают случайно при малом размере (&lt;3 см) и на более ранней стадии, что улучшает прогноз</a:t>
            </a:r>
            <a:endParaRPr sz="2200" b="1" i="0" u="none" strike="noStrike" cap="none">
              <a:solidFill>
                <a:srgbClr val="212121"/>
              </a:solidFill>
              <a:highlight>
                <a:srgbClr val="DBE6F9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accent1"/>
              </a:buClr>
              <a:buSzPts val="1300"/>
              <a:buFont typeface="Lato"/>
              <a:buNone/>
            </a:pPr>
            <a:endParaRPr sz="1500" b="0" i="0" u="none" strike="noStrike" cap="none">
              <a:solidFill>
                <a:srgbClr val="212121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4" name="Google Shape;194;p36"/>
          <p:cNvSpPr txBox="1"/>
          <p:nvPr/>
        </p:nvSpPr>
        <p:spPr>
          <a:xfrm>
            <a:off x="631425" y="593100"/>
            <a:ext cx="58317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ru" sz="2500" b="1" i="0" u="none" strike="noStrike" cap="none">
                <a:solidFill>
                  <a:srgbClr val="990000"/>
                </a:solidFill>
                <a:highlight>
                  <a:srgbClr val="DBE6F9"/>
                </a:highlight>
                <a:latin typeface="Arial"/>
                <a:ea typeface="Arial"/>
                <a:cs typeface="Arial"/>
                <a:sym typeface="Arial"/>
              </a:rPr>
              <a:t>Почечно-клеточный рак</a:t>
            </a:r>
            <a:endParaRPr sz="17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37"/>
          <p:cNvSpPr txBox="1">
            <a:spLocks noGrp="1"/>
          </p:cNvSpPr>
          <p:nvPr>
            <p:ph type="title"/>
          </p:nvPr>
        </p:nvSpPr>
        <p:spPr>
          <a:xfrm>
            <a:off x="339725" y="-95250"/>
            <a:ext cx="8453437" cy="534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ru" sz="2300" b="1" i="0" u="none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rPr>
              <a:t>Характеристика очаговых образований почек</a:t>
            </a:r>
            <a:r>
              <a:rPr lang="ru" sz="23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ru" sz="23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/>
          </a:p>
        </p:txBody>
      </p:sp>
      <p:sp>
        <p:nvSpPr>
          <p:cNvPr id="200" name="Google Shape;200;p37"/>
          <p:cNvSpPr txBox="1">
            <a:spLocks noGrp="1"/>
          </p:cNvSpPr>
          <p:nvPr>
            <p:ph type="body" idx="4294967295"/>
          </p:nvPr>
        </p:nvSpPr>
        <p:spPr>
          <a:xfrm>
            <a:off x="-155425" y="1162500"/>
            <a:ext cx="9243600" cy="226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None/>
            </a:pPr>
            <a:r>
              <a:rPr lang="ru" sz="2200" b="1" i="0" u="none" strike="noStrike" cap="none">
                <a:solidFill>
                  <a:srgbClr val="1155CC"/>
                </a:solidFill>
                <a:highlight>
                  <a:srgbClr val="DBE6F9"/>
                </a:highlight>
                <a:latin typeface="Arial"/>
                <a:ea typeface="Arial"/>
                <a:cs typeface="Arial"/>
                <a:sym typeface="Arial"/>
              </a:rPr>
              <a:t>Морфологическая классификация:</a:t>
            </a:r>
            <a:endParaRPr sz="2200" b="1" i="0" u="none" strike="noStrike" cap="none">
              <a:solidFill>
                <a:srgbClr val="1155CC"/>
              </a:solidFill>
              <a:highlight>
                <a:srgbClr val="DBE6F9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accent1"/>
              </a:buClr>
              <a:buSzPts val="1300"/>
              <a:buFont typeface="Lato"/>
              <a:buNone/>
            </a:pPr>
            <a:r>
              <a:rPr lang="ru" sz="2000" b="1" i="0" u="none" strike="noStrike" cap="none">
                <a:solidFill>
                  <a:srgbClr val="212121"/>
                </a:solidFill>
                <a:highlight>
                  <a:srgbClr val="DBE6F9"/>
                </a:highlight>
                <a:latin typeface="Arial"/>
                <a:ea typeface="Arial"/>
                <a:cs typeface="Arial"/>
                <a:sym typeface="Arial"/>
              </a:rPr>
              <a:t>   имеет худший прогноз      имеют лучшие показатели выживаемости</a:t>
            </a:r>
            <a:endParaRPr sz="2000" b="1" i="0" u="none" strike="noStrike" cap="none">
              <a:solidFill>
                <a:srgbClr val="212121"/>
              </a:solidFill>
              <a:highlight>
                <a:srgbClr val="DBE6F9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Google Shape;201;p37"/>
          <p:cNvSpPr txBox="1"/>
          <p:nvPr/>
        </p:nvSpPr>
        <p:spPr>
          <a:xfrm>
            <a:off x="631425" y="593100"/>
            <a:ext cx="58317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ru" sz="2500" b="1" i="0" u="none" strike="noStrike" cap="none">
                <a:solidFill>
                  <a:srgbClr val="990000"/>
                </a:solidFill>
                <a:highlight>
                  <a:srgbClr val="DBE6F9"/>
                </a:highlight>
                <a:latin typeface="Arial"/>
                <a:ea typeface="Arial"/>
                <a:cs typeface="Arial"/>
                <a:sym typeface="Arial"/>
              </a:rPr>
              <a:t>Почечно-клеточный рак</a:t>
            </a:r>
            <a:endParaRPr sz="17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Google Shape;202;p37"/>
          <p:cNvSpPr/>
          <p:nvPr/>
        </p:nvSpPr>
        <p:spPr>
          <a:xfrm>
            <a:off x="265600" y="2502550"/>
            <a:ext cx="2570700" cy="19602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19050" cap="flat" cmpd="sng">
            <a:solidFill>
              <a:srgbClr val="1155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" sz="2000" b="1" i="0" u="none" strike="noStrike" cap="none">
                <a:solidFill>
                  <a:srgbClr val="990000"/>
                </a:solidFill>
                <a:highlight>
                  <a:schemeClr val="lt2"/>
                </a:highlight>
                <a:latin typeface="Arial"/>
                <a:ea typeface="Arial"/>
                <a:cs typeface="Arial"/>
                <a:sym typeface="Arial"/>
              </a:rPr>
              <a:t>1 подтип - светлоклеточная карцинома</a:t>
            </a:r>
            <a:endParaRPr sz="2000" b="1" i="0" u="none" strike="noStrike" cap="none">
              <a:solidFill>
                <a:srgbClr val="990000"/>
              </a:solidFill>
              <a:highlight>
                <a:schemeClr val="lt2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5560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212121"/>
              </a:buClr>
              <a:buSzPts val="2000"/>
              <a:buFont typeface="Arial"/>
              <a:buChar char="➢"/>
            </a:pPr>
            <a:r>
              <a:rPr lang="ru" sz="2000" b="1" i="0" u="none" strike="noStrike" cap="none">
                <a:solidFill>
                  <a:srgbClr val="212121"/>
                </a:solidFill>
                <a:highlight>
                  <a:schemeClr val="lt2"/>
                </a:highlight>
                <a:latin typeface="Arial"/>
                <a:ea typeface="Arial"/>
                <a:cs typeface="Arial"/>
                <a:sym typeface="Arial"/>
              </a:rPr>
              <a:t>80-90% всех случаев </a:t>
            </a:r>
            <a:endParaRPr sz="2000" b="1" i="0" u="none" strike="noStrike" cap="none">
              <a:solidFill>
                <a:srgbClr val="212121"/>
              </a:solidFill>
              <a:highlight>
                <a:schemeClr val="lt2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Google Shape;203;p37"/>
          <p:cNvSpPr/>
          <p:nvPr/>
        </p:nvSpPr>
        <p:spPr>
          <a:xfrm>
            <a:off x="3306700" y="2502550"/>
            <a:ext cx="2338500" cy="21315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19050" cap="flat" cmpd="sng">
            <a:solidFill>
              <a:srgbClr val="1155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2200" b="1" i="0" u="none" strike="noStrike" cap="none">
              <a:solidFill>
                <a:srgbClr val="990000"/>
              </a:solidFill>
              <a:highlight>
                <a:schemeClr val="lt2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ru" sz="2000" b="1" i="0" u="none" strike="noStrike" cap="none">
                <a:solidFill>
                  <a:srgbClr val="990000"/>
                </a:solidFill>
                <a:highlight>
                  <a:schemeClr val="lt2"/>
                </a:highlight>
                <a:latin typeface="Arial"/>
                <a:ea typeface="Arial"/>
                <a:cs typeface="Arial"/>
                <a:sym typeface="Arial"/>
              </a:rPr>
              <a:t>2 подтип - папиллярная карцинома</a:t>
            </a:r>
            <a:endParaRPr sz="2000" b="1" i="0" u="none" strike="noStrike" cap="none">
              <a:solidFill>
                <a:srgbClr val="990000"/>
              </a:solidFill>
              <a:highlight>
                <a:schemeClr val="lt2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5560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212121"/>
              </a:buClr>
              <a:buSzPts val="2000"/>
              <a:buFont typeface="Arial"/>
              <a:buChar char="➢"/>
            </a:pPr>
            <a:r>
              <a:rPr lang="ru" sz="2000" b="1" i="0" u="none" strike="noStrike" cap="none">
                <a:solidFill>
                  <a:srgbClr val="212121"/>
                </a:solidFill>
                <a:highlight>
                  <a:schemeClr val="lt2"/>
                </a:highlight>
                <a:latin typeface="Arial"/>
                <a:ea typeface="Arial"/>
                <a:cs typeface="Arial"/>
                <a:sym typeface="Arial"/>
              </a:rPr>
              <a:t>6-15% случаев</a:t>
            </a:r>
            <a:endParaRPr sz="2000" b="1" i="0" u="none" strike="noStrike" cap="none">
              <a:solidFill>
                <a:srgbClr val="212121"/>
              </a:solidFill>
              <a:highlight>
                <a:schemeClr val="lt2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2200" b="1" i="0" u="none" strike="noStrike" cap="none">
              <a:solidFill>
                <a:srgbClr val="212121"/>
              </a:solidFill>
              <a:highlight>
                <a:schemeClr val="lt2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Google Shape;204;p37"/>
          <p:cNvSpPr/>
          <p:nvPr/>
        </p:nvSpPr>
        <p:spPr>
          <a:xfrm>
            <a:off x="6307700" y="2502550"/>
            <a:ext cx="2217900" cy="21690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19050" cap="flat" cmpd="sng">
            <a:solidFill>
              <a:srgbClr val="1155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ru" sz="2400" b="1" i="0" u="none" strike="noStrike" cap="none">
                <a:solidFill>
                  <a:srgbClr val="990000"/>
                </a:solidFill>
                <a:highlight>
                  <a:schemeClr val="lt2"/>
                </a:highlight>
                <a:latin typeface="Arial"/>
                <a:ea typeface="Arial"/>
                <a:cs typeface="Arial"/>
                <a:sym typeface="Arial"/>
              </a:rPr>
              <a:t>3 подтип - </a:t>
            </a:r>
            <a:r>
              <a:rPr lang="ru" sz="2000" b="1" i="0" u="none" strike="noStrike" cap="none">
                <a:solidFill>
                  <a:srgbClr val="990000"/>
                </a:solidFill>
                <a:highlight>
                  <a:schemeClr val="lt2"/>
                </a:highlight>
                <a:latin typeface="Arial"/>
                <a:ea typeface="Arial"/>
                <a:cs typeface="Arial"/>
                <a:sym typeface="Arial"/>
              </a:rPr>
              <a:t>хромофобная  карцинома</a:t>
            </a:r>
            <a:endParaRPr sz="2700" b="1" i="0" u="none" strike="noStrike" cap="none">
              <a:solidFill>
                <a:srgbClr val="990000"/>
              </a:solidFill>
              <a:highlight>
                <a:schemeClr val="lt2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5560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212121"/>
              </a:buClr>
              <a:buSzPts val="2000"/>
              <a:buFont typeface="Arial"/>
              <a:buChar char="➢"/>
            </a:pPr>
            <a:r>
              <a:rPr lang="ru" sz="2000" b="1" i="0" u="none" strike="noStrike" cap="none">
                <a:solidFill>
                  <a:srgbClr val="212121"/>
                </a:solidFill>
                <a:highlight>
                  <a:schemeClr val="lt2"/>
                </a:highlight>
                <a:latin typeface="Arial"/>
                <a:ea typeface="Arial"/>
                <a:cs typeface="Arial"/>
                <a:sym typeface="Arial"/>
              </a:rPr>
              <a:t>2-5% случаев</a:t>
            </a:r>
            <a:endParaRPr sz="2700" b="1" i="0" u="none" strike="noStrike" cap="none">
              <a:solidFill>
                <a:srgbClr val="212121"/>
              </a:solidFill>
              <a:highlight>
                <a:schemeClr val="lt2"/>
              </a:highlight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38"/>
          <p:cNvSpPr txBox="1">
            <a:spLocks noGrp="1"/>
          </p:cNvSpPr>
          <p:nvPr>
            <p:ph type="title"/>
          </p:nvPr>
        </p:nvSpPr>
        <p:spPr>
          <a:xfrm>
            <a:off x="431800" y="-73025"/>
            <a:ext cx="8512175" cy="534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ru" sz="2300" b="1" i="0" u="none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rPr>
              <a:t>Характеристика очаговых образований почек </a:t>
            </a:r>
            <a:endParaRPr/>
          </a:p>
        </p:txBody>
      </p:sp>
      <p:sp>
        <p:nvSpPr>
          <p:cNvPr id="210" name="Google Shape;210;p38"/>
          <p:cNvSpPr txBox="1"/>
          <p:nvPr/>
        </p:nvSpPr>
        <p:spPr>
          <a:xfrm>
            <a:off x="631425" y="593100"/>
            <a:ext cx="58317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ru" sz="2500" b="1" i="0" u="none" strike="noStrike" cap="none">
                <a:solidFill>
                  <a:srgbClr val="990000"/>
                </a:solidFill>
                <a:highlight>
                  <a:srgbClr val="DBE6F9"/>
                </a:highlight>
                <a:latin typeface="Arial"/>
                <a:ea typeface="Arial"/>
                <a:cs typeface="Arial"/>
                <a:sym typeface="Arial"/>
              </a:rPr>
              <a:t>Почечно-клеточный рак</a:t>
            </a:r>
            <a:endParaRPr sz="17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Google Shape;211;p38"/>
          <p:cNvSpPr/>
          <p:nvPr/>
        </p:nvSpPr>
        <p:spPr>
          <a:xfrm>
            <a:off x="184200" y="1294275"/>
            <a:ext cx="4115700" cy="37011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19050" cap="flat" cmpd="sng">
            <a:solidFill>
              <a:srgbClr val="1155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" sz="2000" b="1" i="0" u="none" strike="noStrike" cap="none">
                <a:solidFill>
                  <a:srgbClr val="1155CC"/>
                </a:solidFill>
                <a:highlight>
                  <a:schemeClr val="lt2"/>
                </a:highlight>
                <a:latin typeface="Arial"/>
                <a:ea typeface="Arial"/>
                <a:cs typeface="Arial"/>
                <a:sym typeface="Arial"/>
              </a:rPr>
              <a:t>Светлоклеточная карцинома</a:t>
            </a:r>
            <a:endParaRPr sz="2000" b="1" i="0" u="none" strike="noStrike" cap="none">
              <a:solidFill>
                <a:srgbClr val="1155CC"/>
              </a:solidFill>
              <a:highlight>
                <a:schemeClr val="lt2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55600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12121"/>
              </a:buClr>
              <a:buSzPts val="2000"/>
              <a:buFont typeface="Arial"/>
              <a:buChar char="➢"/>
            </a:pPr>
            <a:r>
              <a:rPr lang="ru" sz="2000" b="1" i="0" u="none" strike="noStrike" cap="none">
                <a:solidFill>
                  <a:srgbClr val="212121"/>
                </a:solidFill>
                <a:highlight>
                  <a:schemeClr val="lt2"/>
                </a:highlight>
                <a:latin typeface="Arial"/>
                <a:ea typeface="Arial"/>
                <a:cs typeface="Arial"/>
                <a:sym typeface="Arial"/>
              </a:rPr>
              <a:t>кальцинаты</a:t>
            </a:r>
            <a:endParaRPr sz="2000" b="1" i="0" u="none" strike="noStrike" cap="none">
              <a:solidFill>
                <a:srgbClr val="212121"/>
              </a:solidFill>
              <a:highlight>
                <a:schemeClr val="lt2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55600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12121"/>
              </a:buClr>
              <a:buSzPts val="2000"/>
              <a:buFont typeface="Arial"/>
              <a:buChar char="➢"/>
            </a:pPr>
            <a:r>
              <a:rPr lang="ru" sz="2000" b="1" i="0" u="none" strike="noStrike" cap="none">
                <a:solidFill>
                  <a:srgbClr val="212121"/>
                </a:solidFill>
                <a:highlight>
                  <a:schemeClr val="lt2"/>
                </a:highlight>
                <a:latin typeface="Arial"/>
                <a:ea typeface="Arial"/>
                <a:cs typeface="Arial"/>
                <a:sym typeface="Arial"/>
              </a:rPr>
              <a:t>иногда центральный рубец</a:t>
            </a:r>
            <a:endParaRPr sz="2000" b="1" i="0" u="none" strike="noStrike" cap="none">
              <a:solidFill>
                <a:srgbClr val="212121"/>
              </a:solidFill>
              <a:highlight>
                <a:schemeClr val="lt2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55600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12121"/>
              </a:buClr>
              <a:buSzPts val="2000"/>
              <a:buFont typeface="Arial"/>
              <a:buChar char="➢"/>
            </a:pPr>
            <a:r>
              <a:rPr lang="ru" sz="2000" b="1" i="0" u="none" strike="noStrike" cap="none">
                <a:solidFill>
                  <a:srgbClr val="212121"/>
                </a:solidFill>
                <a:highlight>
                  <a:schemeClr val="lt2"/>
                </a:highlight>
                <a:latin typeface="Arial"/>
                <a:ea typeface="Arial"/>
                <a:cs typeface="Arial"/>
                <a:sym typeface="Arial"/>
              </a:rPr>
              <a:t>неоднородное накопление контраста</a:t>
            </a:r>
            <a:endParaRPr sz="2000" b="1" i="0" u="none" strike="noStrike" cap="none">
              <a:solidFill>
                <a:srgbClr val="212121"/>
              </a:solidFill>
              <a:highlight>
                <a:schemeClr val="lt2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55600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12121"/>
              </a:buClr>
              <a:buSzPts val="2000"/>
              <a:buFont typeface="Arial"/>
              <a:buChar char="➢"/>
            </a:pPr>
            <a:r>
              <a:rPr lang="ru" sz="2000" b="1" i="0" u="none" strike="noStrike" cap="none">
                <a:solidFill>
                  <a:srgbClr val="212121"/>
                </a:solidFill>
                <a:highlight>
                  <a:schemeClr val="lt2"/>
                </a:highlight>
                <a:latin typeface="Arial"/>
                <a:ea typeface="Arial"/>
                <a:cs typeface="Arial"/>
                <a:sym typeface="Arial"/>
              </a:rPr>
              <a:t>гиперинтенсивное образование</a:t>
            </a:r>
            <a:endParaRPr sz="2000" b="1" i="0" u="none" strike="noStrike" cap="none">
              <a:solidFill>
                <a:srgbClr val="212121"/>
              </a:solidFill>
              <a:highlight>
                <a:schemeClr val="lt2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" name="Google Shape;212;p38"/>
          <p:cNvSpPr/>
          <p:nvPr/>
        </p:nvSpPr>
        <p:spPr>
          <a:xfrm>
            <a:off x="4421800" y="1294275"/>
            <a:ext cx="4115700" cy="37011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19050" cap="flat" cmpd="sng">
            <a:solidFill>
              <a:srgbClr val="1155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" sz="2000" b="1" i="0" u="none" strike="noStrike" cap="none">
                <a:solidFill>
                  <a:srgbClr val="1155CC"/>
                </a:solidFill>
                <a:highlight>
                  <a:schemeClr val="lt2"/>
                </a:highlight>
                <a:latin typeface="Arial"/>
                <a:ea typeface="Arial"/>
                <a:cs typeface="Arial"/>
                <a:sym typeface="Arial"/>
              </a:rPr>
              <a:t>Папиллярная и хромофобная карцинома</a:t>
            </a:r>
            <a:endParaRPr sz="2000" b="1" i="0" u="none" strike="noStrike" cap="none">
              <a:solidFill>
                <a:srgbClr val="1155CC"/>
              </a:solidFill>
              <a:highlight>
                <a:schemeClr val="lt2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55600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12121"/>
              </a:buClr>
              <a:buSzPts val="2000"/>
              <a:buFont typeface="Arial"/>
              <a:buChar char="➢"/>
            </a:pPr>
            <a:r>
              <a:rPr lang="ru" sz="2000" b="1" i="0" u="none" strike="noStrike" cap="none">
                <a:solidFill>
                  <a:srgbClr val="212121"/>
                </a:solidFill>
                <a:highlight>
                  <a:schemeClr val="lt2"/>
                </a:highlight>
                <a:latin typeface="Arial"/>
                <a:ea typeface="Arial"/>
                <a:cs typeface="Arial"/>
                <a:sym typeface="Arial"/>
              </a:rPr>
              <a:t>кальцинаты</a:t>
            </a:r>
            <a:endParaRPr sz="2000" b="1" i="0" u="none" strike="noStrike" cap="none">
              <a:solidFill>
                <a:srgbClr val="212121"/>
              </a:solidFill>
              <a:highlight>
                <a:schemeClr val="lt2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55600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12121"/>
              </a:buClr>
              <a:buSzPts val="2000"/>
              <a:buFont typeface="Arial"/>
              <a:buChar char="➢"/>
            </a:pPr>
            <a:r>
              <a:rPr lang="ru" sz="2000" b="1" i="0" u="none" strike="noStrike" cap="none">
                <a:solidFill>
                  <a:srgbClr val="212121"/>
                </a:solidFill>
                <a:highlight>
                  <a:schemeClr val="lt2"/>
                </a:highlight>
                <a:latin typeface="Arial"/>
                <a:ea typeface="Arial"/>
                <a:cs typeface="Arial"/>
                <a:sym typeface="Arial"/>
              </a:rPr>
              <a:t>однородное накопление контраста</a:t>
            </a:r>
            <a:endParaRPr sz="2000" b="1" i="0" u="none" strike="noStrike" cap="none">
              <a:solidFill>
                <a:srgbClr val="212121"/>
              </a:solidFill>
              <a:highlight>
                <a:schemeClr val="lt2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06400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12121"/>
              </a:buClr>
              <a:buSzPts val="2800"/>
              <a:buFont typeface="Arial"/>
              <a:buChar char="➢"/>
            </a:pPr>
            <a:r>
              <a:rPr lang="ru" sz="2000" b="1" i="0" u="none" strike="noStrike" cap="none">
                <a:solidFill>
                  <a:srgbClr val="212121"/>
                </a:solidFill>
                <a:highlight>
                  <a:schemeClr val="lt2"/>
                </a:highlight>
                <a:latin typeface="Arial"/>
                <a:ea typeface="Arial"/>
                <a:cs typeface="Arial"/>
                <a:sym typeface="Arial"/>
              </a:rPr>
              <a:t>папиллярный ПКР может быть гипоинтенсивным на Т2-ВИ</a:t>
            </a:r>
            <a:endParaRPr sz="2800" b="1" i="0" u="none" strike="noStrike" cap="none">
              <a:solidFill>
                <a:srgbClr val="212121"/>
              </a:solidFill>
              <a:highlight>
                <a:schemeClr val="lt2"/>
              </a:highlight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9"/>
          <p:cNvSpPr txBox="1">
            <a:spLocks noGrp="1"/>
          </p:cNvSpPr>
          <p:nvPr>
            <p:ph type="title"/>
          </p:nvPr>
        </p:nvSpPr>
        <p:spPr>
          <a:xfrm>
            <a:off x="669925" y="0"/>
            <a:ext cx="7688262" cy="534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ru" sz="3200" b="1" i="0" u="none" dirty="0">
                <a:solidFill>
                  <a:srgbClr val="990000"/>
                </a:solidFill>
                <a:latin typeface="Arial"/>
                <a:ea typeface="Arial"/>
                <a:cs typeface="Arial"/>
                <a:sym typeface="Arial"/>
              </a:rPr>
              <a:t>МРТ. Папиллярный рак почки</a:t>
            </a:r>
            <a:r>
              <a:rPr lang="ru" sz="32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ru" sz="32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sz="3200" dirty="0"/>
          </a:p>
        </p:txBody>
      </p:sp>
      <p:pic>
        <p:nvPicPr>
          <p:cNvPr id="218" name="Google Shape;218;p39"/>
          <p:cNvPicPr preferRelativeResize="0"/>
          <p:nvPr/>
        </p:nvPicPr>
        <p:blipFill rotWithShape="1">
          <a:blip r:embed="rId3">
            <a:alphaModFix/>
          </a:blip>
          <a:srcRect l="48809" t="21166" r="33020" b="49252"/>
          <a:stretch/>
        </p:blipFill>
        <p:spPr>
          <a:xfrm>
            <a:off x="4688732" y="1011677"/>
            <a:ext cx="3590925" cy="2275900"/>
          </a:xfrm>
          <a:prstGeom prst="rect">
            <a:avLst/>
          </a:prstGeom>
          <a:noFill/>
          <a:ln w="19050" cap="flat" cmpd="sng">
            <a:solidFill>
              <a:srgbClr val="1155CC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19" name="Google Shape;219;p39"/>
          <p:cNvPicPr preferRelativeResize="0"/>
          <p:nvPr/>
        </p:nvPicPr>
        <p:blipFill rotWithShape="1">
          <a:blip r:embed="rId3">
            <a:alphaModFix/>
          </a:blip>
          <a:srcRect l="28671" t="21166" r="53161" b="49252"/>
          <a:stretch/>
        </p:blipFill>
        <p:spPr>
          <a:xfrm>
            <a:off x="611559" y="1037617"/>
            <a:ext cx="3584305" cy="2256445"/>
          </a:xfrm>
          <a:prstGeom prst="rect">
            <a:avLst/>
          </a:prstGeom>
          <a:noFill/>
          <a:ln w="19050" cap="flat" cmpd="sng">
            <a:solidFill>
              <a:srgbClr val="1155CC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20" name="Google Shape;220;p39"/>
          <p:cNvSpPr/>
          <p:nvPr/>
        </p:nvSpPr>
        <p:spPr>
          <a:xfrm>
            <a:off x="285366" y="3478500"/>
            <a:ext cx="4181400" cy="16650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19050" cap="flat" cmpd="sng">
            <a:solidFill>
              <a:srgbClr val="1155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1" i="0" u="none" strike="noStrike" cap="none">
              <a:solidFill>
                <a:srgbClr val="333333"/>
              </a:solidFill>
              <a:highlight>
                <a:schemeClr val="lt2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ru" sz="2000" b="1" i="0" u="none" strike="noStrike" cap="none">
                <a:solidFill>
                  <a:srgbClr val="333333"/>
                </a:solidFill>
                <a:highlight>
                  <a:schemeClr val="lt2"/>
                </a:highlight>
                <a:latin typeface="Arial"/>
                <a:ea typeface="Arial"/>
                <a:cs typeface="Arial"/>
                <a:sym typeface="Arial"/>
              </a:rPr>
              <a:t>А. </a:t>
            </a:r>
            <a:r>
              <a:rPr lang="ru" sz="2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Т2-ВИ, аксиальная плоскость: </a:t>
            </a:r>
            <a:r>
              <a:rPr lang="ru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гипоинтенсивное образование, уменьшение почечной паренхимы вследствие ХБП</a:t>
            </a:r>
            <a:endParaRPr sz="2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800" b="1" i="0" u="none" strike="noStrike" cap="none">
              <a:solidFill>
                <a:srgbClr val="FF0000"/>
              </a:solidFill>
              <a:highlight>
                <a:schemeClr val="lt2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" name="Google Shape;221;p39"/>
          <p:cNvSpPr/>
          <p:nvPr/>
        </p:nvSpPr>
        <p:spPr>
          <a:xfrm>
            <a:off x="4572000" y="3478500"/>
            <a:ext cx="4181400" cy="16650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19050" cap="flat" cmpd="sng">
            <a:solidFill>
              <a:srgbClr val="1155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1" i="0" u="none" strike="noStrike" cap="none">
              <a:solidFill>
                <a:srgbClr val="333333"/>
              </a:solidFill>
              <a:highlight>
                <a:schemeClr val="lt2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ru" sz="2000" b="1" i="0" u="none" strike="noStrike" cap="none">
                <a:solidFill>
                  <a:srgbClr val="333333"/>
                </a:solidFill>
                <a:highlight>
                  <a:schemeClr val="lt2"/>
                </a:highlight>
                <a:latin typeface="Arial"/>
                <a:ea typeface="Arial"/>
                <a:cs typeface="Arial"/>
                <a:sym typeface="Arial"/>
              </a:rPr>
              <a:t>Б. </a:t>
            </a:r>
            <a:r>
              <a:rPr lang="ru" sz="2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Т2-ВИ, аксиальная плоскость: </a:t>
            </a:r>
            <a:r>
              <a:rPr lang="ru" sz="21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гипоинтенсивное образование, уменьшение почечной паренхимы вследствие ХБП</a:t>
            </a:r>
            <a:endParaRPr sz="21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800" b="1" i="0" u="none" strike="noStrike" cap="none">
              <a:solidFill>
                <a:srgbClr val="FF0000"/>
              </a:solidFill>
              <a:highlight>
                <a:schemeClr val="lt2"/>
              </a:highlight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2"/>
          <p:cNvSpPr txBox="1">
            <a:spLocks noGrp="1"/>
          </p:cNvSpPr>
          <p:nvPr>
            <p:ph type="title"/>
          </p:nvPr>
        </p:nvSpPr>
        <p:spPr>
          <a:xfrm>
            <a:off x="403099" y="-56750"/>
            <a:ext cx="8253300" cy="53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ru" sz="3000" b="1" i="0" u="none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rPr>
              <a:t>Характеристика солидных образований почек</a:t>
            </a:r>
            <a:endParaRPr sz="3000"/>
          </a:p>
        </p:txBody>
      </p:sp>
      <p:sp>
        <p:nvSpPr>
          <p:cNvPr id="44" name="Google Shape;44;p22"/>
          <p:cNvSpPr txBox="1">
            <a:spLocks noGrp="1"/>
          </p:cNvSpPr>
          <p:nvPr>
            <p:ph type="body" idx="1"/>
          </p:nvPr>
        </p:nvSpPr>
        <p:spPr>
          <a:xfrm>
            <a:off x="88900" y="1227137"/>
            <a:ext cx="8393112" cy="2262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1910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300"/>
              <a:buFont typeface="Arial"/>
              <a:buNone/>
            </a:pPr>
            <a:r>
              <a:rPr lang="ru" sz="2200" b="1" i="0" u="none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rPr>
              <a:t>Предпочтительные методы:</a:t>
            </a:r>
            <a:r>
              <a:rPr lang="ru" sz="2200" b="1" i="0" u="none">
                <a:solidFill>
                  <a:srgbClr val="A61C00"/>
                </a:solidFill>
                <a:latin typeface="Arial"/>
                <a:ea typeface="Arial"/>
                <a:cs typeface="Arial"/>
                <a:sym typeface="Arial"/>
              </a:rPr>
              <a:t> КТ и МРТ</a:t>
            </a:r>
            <a:endParaRPr sz="14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41910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300"/>
              <a:buFont typeface="Arial"/>
              <a:buNone/>
            </a:pPr>
            <a:r>
              <a:rPr lang="ru" sz="2200" b="1" i="0" u="none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rPr>
              <a:t>УЗИ в данном случае недостаточно точный метод, так как:</a:t>
            </a:r>
            <a:endParaRPr sz="14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endParaRPr sz="14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" name="Google Shape;45;p22"/>
          <p:cNvSpPr/>
          <p:nvPr/>
        </p:nvSpPr>
        <p:spPr>
          <a:xfrm>
            <a:off x="89210" y="2571750"/>
            <a:ext cx="2227800" cy="16098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19050" cap="flat" cmpd="sng">
            <a:solidFill>
              <a:srgbClr val="1155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ru" sz="2200" b="1" i="0" u="none" strike="noStrike" cap="none">
                <a:solidFill>
                  <a:schemeClr val="dk2"/>
                </a:solidFill>
                <a:highlight>
                  <a:schemeClr val="lt2"/>
                </a:highlight>
                <a:latin typeface="Arial"/>
                <a:ea typeface="Arial"/>
                <a:cs typeface="Arial"/>
                <a:sym typeface="Arial"/>
              </a:rPr>
              <a:t>Небольшие опухоли не выявляются</a:t>
            </a:r>
            <a:r>
              <a:rPr lang="ru" sz="2200" b="1" i="0" u="none" strike="noStrike" cap="none">
                <a:solidFill>
                  <a:schemeClr val="dk2"/>
                </a:solidFill>
                <a:highlight>
                  <a:srgbClr val="D9D2E9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endParaRPr sz="2200" b="1" i="0" u="none" strike="noStrike" cap="none">
              <a:solidFill>
                <a:schemeClr val="dk2"/>
              </a:solidFill>
              <a:highlight>
                <a:srgbClr val="D9D2E9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Google Shape;46;p22"/>
          <p:cNvSpPr/>
          <p:nvPr/>
        </p:nvSpPr>
        <p:spPr>
          <a:xfrm>
            <a:off x="2365029" y="2544025"/>
            <a:ext cx="3533100" cy="21942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19050" cap="flat" cmpd="sng">
            <a:solidFill>
              <a:srgbClr val="1155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ru" sz="2200" b="1" i="0" u="none" strike="noStrike" cap="none">
                <a:solidFill>
                  <a:srgbClr val="212121"/>
                </a:solidFill>
                <a:highlight>
                  <a:schemeClr val="lt2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endParaRPr sz="2200" b="1" i="0" u="none" strike="noStrike" cap="none">
              <a:solidFill>
                <a:srgbClr val="212121"/>
              </a:solidFill>
              <a:highlight>
                <a:schemeClr val="lt2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ru" sz="2200" b="1" i="0" u="none" strike="noStrike" cap="none">
                <a:solidFill>
                  <a:schemeClr val="dk2"/>
                </a:solidFill>
                <a:highlight>
                  <a:schemeClr val="lt2"/>
                </a:highlight>
                <a:latin typeface="Arial"/>
                <a:ea typeface="Arial"/>
                <a:cs typeface="Arial"/>
                <a:sym typeface="Arial"/>
              </a:rPr>
              <a:t>Признаки доброкачественных и злокачественных образований совпадают</a:t>
            </a:r>
            <a:endParaRPr sz="2200" b="1" i="0" u="none" strike="noStrike" cap="none">
              <a:solidFill>
                <a:schemeClr val="dk2"/>
              </a:solidFill>
              <a:highlight>
                <a:schemeClr val="lt2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2200" b="1" i="0" u="none" strike="noStrike" cap="none">
              <a:solidFill>
                <a:srgbClr val="212121"/>
              </a:solidFill>
              <a:highlight>
                <a:schemeClr val="lt2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22"/>
          <p:cNvSpPr/>
          <p:nvPr/>
        </p:nvSpPr>
        <p:spPr>
          <a:xfrm>
            <a:off x="5931790" y="2546154"/>
            <a:ext cx="3123000" cy="21942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19050" cap="flat" cmpd="sng">
            <a:solidFill>
              <a:srgbClr val="1155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ru" sz="2200" b="1" i="0" u="none" strike="noStrike" cap="none">
                <a:solidFill>
                  <a:schemeClr val="dk2"/>
                </a:solidFill>
                <a:highlight>
                  <a:schemeClr val="lt2"/>
                </a:highlight>
                <a:latin typeface="Arial"/>
                <a:ea typeface="Arial"/>
                <a:cs typeface="Arial"/>
                <a:sym typeface="Arial"/>
              </a:rPr>
              <a:t>При ЦДК  отсутствие кровотока не исключает злокачественности </a:t>
            </a:r>
            <a:endParaRPr sz="2200" b="1" i="0" u="none" strike="noStrike" cap="none">
              <a:solidFill>
                <a:schemeClr val="dk2"/>
              </a:solidFill>
              <a:highlight>
                <a:schemeClr val="lt2"/>
              </a:highlight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40"/>
          <p:cNvSpPr txBox="1">
            <a:spLocks noGrp="1"/>
          </p:cNvSpPr>
          <p:nvPr>
            <p:ph type="title"/>
          </p:nvPr>
        </p:nvSpPr>
        <p:spPr>
          <a:xfrm>
            <a:off x="669925" y="0"/>
            <a:ext cx="7688262" cy="534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ru" sz="3200" b="1" i="0" u="none" dirty="0">
                <a:solidFill>
                  <a:srgbClr val="990000"/>
                </a:solidFill>
                <a:latin typeface="Arial"/>
                <a:ea typeface="Arial"/>
                <a:cs typeface="Arial"/>
                <a:sym typeface="Arial"/>
              </a:rPr>
              <a:t>МРТ. Папиллярный рак почки</a:t>
            </a:r>
            <a:r>
              <a:rPr lang="ru" sz="32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ru" sz="32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sz="3200" dirty="0"/>
          </a:p>
        </p:txBody>
      </p:sp>
      <p:pic>
        <p:nvPicPr>
          <p:cNvPr id="227" name="Google Shape;227;p40"/>
          <p:cNvPicPr preferRelativeResize="0"/>
          <p:nvPr/>
        </p:nvPicPr>
        <p:blipFill rotWithShape="1">
          <a:blip r:embed="rId3">
            <a:alphaModFix/>
          </a:blip>
          <a:srcRect l="28671" t="55904" r="53182" b="14029"/>
          <a:stretch/>
        </p:blipFill>
        <p:spPr>
          <a:xfrm>
            <a:off x="539750" y="1206230"/>
            <a:ext cx="3701510" cy="2346594"/>
          </a:xfrm>
          <a:prstGeom prst="rect">
            <a:avLst/>
          </a:prstGeom>
          <a:noFill/>
          <a:ln w="19050" cap="flat" cmpd="sng">
            <a:solidFill>
              <a:srgbClr val="1155CC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28" name="Google Shape;228;p40"/>
          <p:cNvPicPr preferRelativeResize="0"/>
          <p:nvPr/>
        </p:nvPicPr>
        <p:blipFill rotWithShape="1">
          <a:blip r:embed="rId3">
            <a:alphaModFix/>
          </a:blip>
          <a:srcRect l="48501" t="55906" r="33020" b="13856"/>
          <a:stretch/>
        </p:blipFill>
        <p:spPr>
          <a:xfrm>
            <a:off x="4675762" y="1180289"/>
            <a:ext cx="3820538" cy="2372535"/>
          </a:xfrm>
          <a:prstGeom prst="rect">
            <a:avLst/>
          </a:prstGeom>
          <a:noFill/>
          <a:ln w="19050" cap="flat" cmpd="sng">
            <a:solidFill>
              <a:srgbClr val="1155CC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29" name="Google Shape;229;p40"/>
          <p:cNvSpPr/>
          <p:nvPr/>
        </p:nvSpPr>
        <p:spPr>
          <a:xfrm>
            <a:off x="164800" y="3718800"/>
            <a:ext cx="4311000" cy="14211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19050" cap="flat" cmpd="sng">
            <a:solidFill>
              <a:srgbClr val="1155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ru" sz="2100" b="1" i="0" u="none" strike="noStrike" cap="none">
                <a:solidFill>
                  <a:schemeClr val="dk2"/>
                </a:solidFill>
                <a:highlight>
                  <a:srgbClr val="EFF1FA"/>
                </a:highlight>
                <a:latin typeface="Arial"/>
                <a:ea typeface="Arial"/>
                <a:cs typeface="Arial"/>
                <a:sym typeface="Arial"/>
              </a:rPr>
              <a:t>В.Диффузионно-взвешенное изображение: высокое значение b-фактора (1000 </a:t>
            </a:r>
            <a:endParaRPr sz="2100" b="1" i="0" u="none" strike="noStrike" cap="none">
              <a:solidFill>
                <a:schemeClr val="dk2"/>
              </a:solidFill>
              <a:highlight>
                <a:srgbClr val="EFF1FA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ru" sz="2100" b="1" i="0" u="none" strike="noStrike" cap="none">
                <a:solidFill>
                  <a:schemeClr val="dk2"/>
                </a:solidFill>
                <a:highlight>
                  <a:srgbClr val="EFF1FA"/>
                </a:highlight>
                <a:latin typeface="Arial"/>
                <a:ea typeface="Arial"/>
                <a:cs typeface="Arial"/>
                <a:sym typeface="Arial"/>
              </a:rPr>
              <a:t>с / мм2)</a:t>
            </a:r>
            <a:r>
              <a:rPr lang="ru" sz="2100" b="1" i="0" u="none" strike="noStrike" cap="none">
                <a:solidFill>
                  <a:srgbClr val="333333"/>
                </a:solidFill>
                <a:highlight>
                  <a:schemeClr val="lt2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endParaRPr sz="1800" b="1" i="0" u="none" strike="noStrike" cap="none">
              <a:solidFill>
                <a:srgbClr val="FF0000"/>
              </a:solidFill>
              <a:highlight>
                <a:schemeClr val="lt2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" name="Google Shape;230;p40"/>
          <p:cNvSpPr/>
          <p:nvPr/>
        </p:nvSpPr>
        <p:spPr>
          <a:xfrm>
            <a:off x="4572000" y="3715200"/>
            <a:ext cx="4344300" cy="14283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19050" cap="flat" cmpd="sng">
            <a:solidFill>
              <a:srgbClr val="1155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1" i="0" u="none" strike="noStrike" cap="none">
              <a:solidFill>
                <a:srgbClr val="333333"/>
              </a:solidFill>
              <a:highlight>
                <a:schemeClr val="lt2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2200" b="1" i="0" u="none" strike="noStrike" cap="none">
              <a:solidFill>
                <a:srgbClr val="333333"/>
              </a:solidFill>
              <a:highlight>
                <a:schemeClr val="lt2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ru" sz="2200" b="1" i="0" u="none" strike="noStrike" cap="none">
                <a:solidFill>
                  <a:srgbClr val="333333"/>
                </a:solidFill>
                <a:highlight>
                  <a:schemeClr val="lt2"/>
                </a:highlight>
                <a:latin typeface="Arial"/>
                <a:ea typeface="Arial"/>
                <a:cs typeface="Arial"/>
                <a:sym typeface="Arial"/>
              </a:rPr>
              <a:t>Г.</a:t>
            </a:r>
            <a:r>
              <a:rPr lang="ru" sz="2100" b="1" i="0" u="none" strike="noStrike" cap="none">
                <a:solidFill>
                  <a:schemeClr val="dk2"/>
                </a:solidFill>
                <a:highlight>
                  <a:srgbClr val="EFF1FA"/>
                </a:highlight>
                <a:latin typeface="Arial"/>
                <a:ea typeface="Arial"/>
                <a:cs typeface="Arial"/>
                <a:sym typeface="Arial"/>
              </a:rPr>
              <a:t>Диффузионно-взвешенное изображение: ИКД демонстрирует</a:t>
            </a:r>
            <a:r>
              <a:rPr lang="ru" sz="2100" b="1" i="0" u="none" strike="noStrike" cap="none">
                <a:solidFill>
                  <a:srgbClr val="FF0000"/>
                </a:solidFill>
                <a:highlight>
                  <a:srgbClr val="EFF1FA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" sz="2100" b="1" i="0" u="none" strike="noStrike" cap="none">
                <a:solidFill>
                  <a:schemeClr val="dk2"/>
                </a:solidFill>
                <a:highlight>
                  <a:srgbClr val="EFF1FA"/>
                </a:highlight>
                <a:latin typeface="Arial"/>
                <a:ea typeface="Arial"/>
                <a:cs typeface="Arial"/>
                <a:sym typeface="Arial"/>
              </a:rPr>
              <a:t>ограничение диффузии</a:t>
            </a:r>
            <a:endParaRPr sz="2100" b="1" i="0" u="none" strike="noStrike" cap="none">
              <a:solidFill>
                <a:schemeClr val="dk2"/>
              </a:solidFill>
              <a:highlight>
                <a:srgbClr val="EFF1FA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2200" b="1" i="0" u="none" strike="noStrike" cap="none">
              <a:solidFill>
                <a:srgbClr val="333333"/>
              </a:solidFill>
              <a:highlight>
                <a:schemeClr val="lt2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800" b="1" i="0" u="none" strike="noStrike" cap="none">
              <a:solidFill>
                <a:srgbClr val="FF0000"/>
              </a:solidFill>
              <a:highlight>
                <a:schemeClr val="lt2"/>
              </a:highlight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41"/>
          <p:cNvSpPr txBox="1">
            <a:spLocks noGrp="1"/>
          </p:cNvSpPr>
          <p:nvPr>
            <p:ph type="title"/>
          </p:nvPr>
        </p:nvSpPr>
        <p:spPr>
          <a:xfrm>
            <a:off x="203200" y="-131762"/>
            <a:ext cx="10061575" cy="536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ru" sz="2200" b="1" i="0" u="none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rPr>
              <a:t>Характеристика инфильтративных образований почек</a:t>
            </a:r>
            <a:r>
              <a:rPr lang="ru" sz="2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ru" sz="2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sz="2200"/>
          </a:p>
        </p:txBody>
      </p:sp>
      <p:graphicFrame>
        <p:nvGraphicFramePr>
          <p:cNvPr id="236" name="Google Shape;236;p41"/>
          <p:cNvGraphicFramePr/>
          <p:nvPr/>
        </p:nvGraphicFramePr>
        <p:xfrm>
          <a:off x="63500" y="323850"/>
          <a:ext cx="9017000" cy="4827174"/>
        </p:xfrm>
        <a:graphic>
          <a:graphicData uri="http://schemas.openxmlformats.org/drawingml/2006/table">
            <a:tbl>
              <a:tblPr>
                <a:noFill/>
                <a:tableStyleId>{5A4F4B58-3905-4DC0-A1E7-90A58BF622AE}</a:tableStyleId>
              </a:tblPr>
              <a:tblGrid>
                <a:gridCol w="4381500"/>
                <a:gridCol w="4635500"/>
              </a:tblGrid>
              <a:tr h="19542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ru" sz="2000" b="1" i="0" u="none" strike="noStrike" cap="none">
                          <a:solidFill>
                            <a:srgbClr val="99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Карцинома почек</a:t>
                      </a:r>
                      <a:endParaRPr sz="1400" u="none" strike="noStrike" cap="none"/>
                    </a:p>
                  </a:txBody>
                  <a:tcPr marL="60950" marR="60950" marT="30475" marB="30475" anchor="ctr">
                    <a:lnL w="19050" cap="flat" cmpd="sng">
                      <a:solidFill>
                        <a:srgbClr val="1155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1155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1155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1155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CF8ED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-3429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12121"/>
                        </a:buClr>
                        <a:buSzPts val="200"/>
                        <a:buFont typeface="Arial"/>
                        <a:buChar char="➢"/>
                      </a:pPr>
                      <a:r>
                        <a:rPr lang="ru" sz="1800" b="1" i="0" u="none" strike="noStrike" cap="none">
                          <a:solidFill>
                            <a:srgbClr val="21212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Светлоклеточная, папиллярная или хромофобная</a:t>
                      </a:r>
                      <a:endParaRPr sz="1400" u="none" strike="noStrike" cap="none"/>
                    </a:p>
                    <a:p>
                      <a:pPr marL="457200" marR="0" lvl="0" indent="-3429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12121"/>
                        </a:buClr>
                        <a:buSzPts val="200"/>
                        <a:buFont typeface="Arial"/>
                        <a:buChar char="➢"/>
                      </a:pPr>
                      <a:r>
                        <a:rPr lang="ru" sz="1800" b="1" i="0" u="none" strike="noStrike" cap="none">
                          <a:solidFill>
                            <a:srgbClr val="21212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Медуллярная карцинома почек</a:t>
                      </a:r>
                      <a:endParaRPr sz="1400" u="none" strike="noStrike" cap="none"/>
                    </a:p>
                    <a:p>
                      <a:pPr marL="457200" marR="0" lvl="0" indent="-3429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12121"/>
                        </a:buClr>
                        <a:buSzPts val="200"/>
                        <a:buFont typeface="Arial"/>
                        <a:buChar char="➢"/>
                      </a:pPr>
                      <a:r>
                        <a:rPr lang="ru" sz="1800" b="1" i="0" u="none" strike="noStrike" cap="none">
                          <a:solidFill>
                            <a:srgbClr val="21212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Карцинома собирательных трубок </a:t>
                      </a:r>
                      <a:endParaRPr sz="1400" u="none" strike="noStrike" cap="none"/>
                    </a:p>
                    <a:p>
                      <a:pPr marL="457200" marR="0" lvl="0" indent="-3429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12121"/>
                        </a:buClr>
                        <a:buSzPts val="200"/>
                        <a:buFont typeface="Arial"/>
                        <a:buChar char="➢"/>
                      </a:pPr>
                      <a:r>
                        <a:rPr lang="ru" sz="1800" b="1" i="0" u="none" strike="noStrike" cap="none">
                          <a:solidFill>
                            <a:srgbClr val="21212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Саркоматоидная дифференцировка</a:t>
                      </a:r>
                      <a:endParaRPr sz="1400" u="none" strike="noStrike" cap="none"/>
                    </a:p>
                  </a:txBody>
                  <a:tcPr marL="60950" marR="60950" marT="30475" marB="30475" anchor="ctr">
                    <a:lnL w="19050" cap="flat" cmpd="sng">
                      <a:solidFill>
                        <a:srgbClr val="1155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1155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1155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1155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CF8ED"/>
                    </a:solidFill>
                  </a:tcPr>
                </a:tc>
              </a:tr>
              <a:tr h="6921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ru" sz="2000" b="1" i="0" u="none" strike="noStrike" cap="none">
                          <a:solidFill>
                            <a:srgbClr val="99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Уротелиальная карцинома</a:t>
                      </a:r>
                      <a:endParaRPr sz="1400" u="none" strike="noStrike" cap="none"/>
                    </a:p>
                  </a:txBody>
                  <a:tcPr marL="60950" marR="60950" marT="30475" marB="30475" anchor="ctr">
                    <a:lnL w="19050" cap="flat" cmpd="sng">
                      <a:solidFill>
                        <a:srgbClr val="1155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1155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1155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1155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CF8ED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-3429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12121"/>
                        </a:buClr>
                        <a:buSzPts val="200"/>
                        <a:buFont typeface="Arial"/>
                        <a:buChar char="➢"/>
                      </a:pPr>
                      <a:r>
                        <a:rPr lang="ru" sz="1800" b="1" i="0" u="none" strike="noStrike" cap="none">
                          <a:solidFill>
                            <a:srgbClr val="21212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Переходно-клеточная карцинома</a:t>
                      </a:r>
                      <a:endParaRPr sz="1400" u="none" strike="noStrike" cap="none"/>
                    </a:p>
                    <a:p>
                      <a:pPr marL="457200" marR="0" lvl="0" indent="-3429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12121"/>
                        </a:buClr>
                        <a:buSzPts val="200"/>
                        <a:buFont typeface="Arial"/>
                        <a:buChar char="➢"/>
                      </a:pPr>
                      <a:r>
                        <a:rPr lang="ru" sz="1800" b="1" i="0" u="none" strike="noStrike" cap="none">
                          <a:solidFill>
                            <a:srgbClr val="21212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Плоскоклеточная карцинома</a:t>
                      </a:r>
                      <a:endParaRPr sz="1400" u="none" strike="noStrike" cap="none"/>
                    </a:p>
                  </a:txBody>
                  <a:tcPr marL="60950" marR="60950" marT="30475" marB="30475" anchor="ctr">
                    <a:lnL w="19050" cap="flat" cmpd="sng">
                      <a:solidFill>
                        <a:srgbClr val="1155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1155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1155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1155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CF8ED"/>
                    </a:solidFill>
                  </a:tcPr>
                </a:tc>
              </a:tr>
              <a:tr h="10064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ru" sz="2000" b="1" i="0" u="none" strike="noStrike" cap="none">
                          <a:solidFill>
                            <a:srgbClr val="99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Лимфопролиферативные заболевания</a:t>
                      </a:r>
                      <a:endParaRPr sz="1400" u="none" strike="noStrike" cap="none"/>
                    </a:p>
                  </a:txBody>
                  <a:tcPr marL="60950" marR="60950" marT="30475" marB="30475" anchor="ctr">
                    <a:lnL w="19050" cap="flat" cmpd="sng">
                      <a:solidFill>
                        <a:srgbClr val="1155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1155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1155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1155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CF8ED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-3429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12121"/>
                        </a:buClr>
                        <a:buSzPts val="200"/>
                        <a:buFont typeface="Arial"/>
                        <a:buChar char="➢"/>
                      </a:pPr>
                      <a:r>
                        <a:rPr lang="ru" sz="1800" b="1" i="0" u="none" strike="noStrike" cap="none">
                          <a:solidFill>
                            <a:srgbClr val="21212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Лимфома почек</a:t>
                      </a:r>
                      <a:endParaRPr sz="1400" u="none" strike="noStrike" cap="none"/>
                    </a:p>
                    <a:p>
                      <a:pPr marL="457200" marR="0" lvl="0" indent="-3429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12121"/>
                        </a:buClr>
                        <a:buSzPts val="200"/>
                        <a:buFont typeface="Arial"/>
                        <a:buChar char="➢"/>
                      </a:pPr>
                      <a:r>
                        <a:rPr lang="ru" sz="1800" b="1" i="0" u="none" strike="noStrike" cap="none">
                          <a:solidFill>
                            <a:srgbClr val="21212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Поражение почек при ОЛ</a:t>
                      </a:r>
                      <a:endParaRPr sz="1400" u="none" strike="noStrike" cap="none"/>
                    </a:p>
                    <a:p>
                      <a:pPr marL="457200" marR="0" lvl="0" indent="-3429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12121"/>
                        </a:buClr>
                        <a:buSzPts val="200"/>
                        <a:buFont typeface="Arial"/>
                        <a:buChar char="➢"/>
                      </a:pPr>
                      <a:r>
                        <a:rPr lang="ru" sz="1800" b="1" i="0" u="none" strike="noStrike" cap="none">
                          <a:solidFill>
                            <a:srgbClr val="21212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Экстрамедуллярная плазмоцитома</a:t>
                      </a:r>
                      <a:endParaRPr sz="1400" u="none" strike="noStrike" cap="none"/>
                    </a:p>
                  </a:txBody>
                  <a:tcPr marL="60950" marR="60950" marT="30475" marB="30475" anchor="ctr">
                    <a:lnL w="19050" cap="flat" cmpd="sng">
                      <a:solidFill>
                        <a:srgbClr val="1155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1155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1155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1155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CF8ED"/>
                    </a:solidFill>
                  </a:tcPr>
                </a:tc>
              </a:tr>
              <a:tr h="4111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ru" sz="2000" b="1" i="0" u="none" strike="noStrike" cap="none">
                          <a:solidFill>
                            <a:srgbClr val="99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Метастазы</a:t>
                      </a:r>
                      <a:endParaRPr sz="1400" u="none" strike="noStrike" cap="none"/>
                    </a:p>
                  </a:txBody>
                  <a:tcPr marL="60950" marR="60950" marT="30475" marB="30475" anchor="ctr">
                    <a:lnL w="19050" cap="flat" cmpd="sng">
                      <a:solidFill>
                        <a:srgbClr val="1155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1155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1155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1155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CF8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0950" marR="60950" marT="30475" marB="30475" anchor="ctr">
                    <a:lnL w="19050" cap="flat" cmpd="sng">
                      <a:solidFill>
                        <a:srgbClr val="1155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1155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1155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1155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CF8ED"/>
                    </a:solidFill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ru" sz="2000" b="1" i="0" u="none" strike="noStrike" cap="none">
                          <a:solidFill>
                            <a:srgbClr val="99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Воспалительные заболевания и псевдоопухоли</a:t>
                      </a:r>
                      <a:endParaRPr sz="1400" u="none" strike="noStrike" cap="none"/>
                    </a:p>
                  </a:txBody>
                  <a:tcPr marL="60950" marR="60950" marT="30475" marB="30475" anchor="ctr">
                    <a:lnL w="19050" cap="flat" cmpd="sng">
                      <a:solidFill>
                        <a:srgbClr val="1155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1155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1155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1155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CF8ED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-3429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12121"/>
                        </a:buClr>
                        <a:buSzPts val="200"/>
                        <a:buFont typeface="Arial"/>
                        <a:buChar char="➢"/>
                      </a:pPr>
                      <a:r>
                        <a:rPr lang="ru" sz="1800" b="1" i="0" u="none" strike="noStrike" cap="none">
                          <a:solidFill>
                            <a:srgbClr val="21212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Пиелонефрит/абсцесс</a:t>
                      </a:r>
                      <a:endParaRPr sz="14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b="1" i="0" u="none" strike="noStrike" cap="none">
                        <a:solidFill>
                          <a:srgbClr val="21212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0950" marR="60950" marT="30475" marB="30475" anchor="ctr">
                    <a:lnL w="19050" cap="flat" cmpd="sng">
                      <a:solidFill>
                        <a:srgbClr val="1155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1155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1155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1155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CF8ED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42"/>
          <p:cNvSpPr txBox="1">
            <a:spLocks noGrp="1"/>
          </p:cNvSpPr>
          <p:nvPr>
            <p:ph type="title"/>
          </p:nvPr>
        </p:nvSpPr>
        <p:spPr>
          <a:xfrm>
            <a:off x="536575" y="0"/>
            <a:ext cx="8343900" cy="534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ru" sz="2300" b="1" i="0" u="none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rPr>
              <a:t>Характеристика инфильтративных образований почек</a:t>
            </a:r>
            <a:r>
              <a:rPr lang="ru" sz="23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ru" sz="23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/>
          </a:p>
        </p:txBody>
      </p:sp>
      <p:sp>
        <p:nvSpPr>
          <p:cNvPr id="242" name="Google Shape;242;p42"/>
          <p:cNvSpPr txBox="1"/>
          <p:nvPr/>
        </p:nvSpPr>
        <p:spPr>
          <a:xfrm>
            <a:off x="44400" y="1383950"/>
            <a:ext cx="8088900" cy="22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Arial"/>
              <a:buChar char="➢"/>
            </a:pPr>
            <a:r>
              <a:rPr lang="ru" sz="2200" b="1" i="0" u="none" strike="noStrike" cap="none">
                <a:solidFill>
                  <a:schemeClr val="dk2"/>
                </a:solidFill>
                <a:highlight>
                  <a:srgbClr val="DBE6F9"/>
                </a:highlight>
                <a:latin typeface="Arial"/>
                <a:ea typeface="Arial"/>
                <a:cs typeface="Arial"/>
                <a:sym typeface="Arial"/>
              </a:rPr>
              <a:t>Представляют собой </a:t>
            </a:r>
            <a:r>
              <a:rPr lang="ru" sz="2200" b="1" i="0" u="none" strike="noStrike" cap="none">
                <a:solidFill>
                  <a:srgbClr val="990000"/>
                </a:solidFill>
                <a:highlight>
                  <a:srgbClr val="DBE6F9"/>
                </a:highlight>
                <a:latin typeface="Arial"/>
                <a:ea typeface="Arial"/>
                <a:cs typeface="Arial"/>
                <a:sym typeface="Arial"/>
              </a:rPr>
              <a:t>гипоинтенсивные образования с нечеткими контурами </a:t>
            </a:r>
            <a:r>
              <a:rPr lang="ru" sz="2200" b="1" i="0" u="none" strike="noStrike" cap="none">
                <a:solidFill>
                  <a:schemeClr val="dk2"/>
                </a:solidFill>
                <a:highlight>
                  <a:srgbClr val="DBE6F9"/>
                </a:highlight>
                <a:latin typeface="Arial"/>
                <a:ea typeface="Arial"/>
                <a:cs typeface="Arial"/>
                <a:sym typeface="Arial"/>
              </a:rPr>
              <a:t>по данным КТ и МРТ</a:t>
            </a:r>
            <a:endParaRPr sz="2200" b="1" i="0" u="none" strike="noStrike" cap="none">
              <a:solidFill>
                <a:schemeClr val="dk2"/>
              </a:solidFill>
              <a:highlight>
                <a:srgbClr val="DBE6F9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Arial"/>
              <a:buChar char="➢"/>
            </a:pPr>
            <a:r>
              <a:rPr lang="ru" sz="2200" b="1" i="0" u="none" strike="noStrike" cap="none">
                <a:solidFill>
                  <a:schemeClr val="dk2"/>
                </a:solidFill>
                <a:highlight>
                  <a:srgbClr val="DBE6F9"/>
                </a:highlight>
                <a:latin typeface="Arial"/>
                <a:ea typeface="Arial"/>
                <a:cs typeface="Arial"/>
                <a:sym typeface="Arial"/>
              </a:rPr>
              <a:t>Результаты инструментальной диагностики могут быть несколько неспецифичны: </a:t>
            </a:r>
            <a:r>
              <a:rPr lang="ru" sz="2200" b="1" i="0" u="none" strike="noStrike" cap="none">
                <a:solidFill>
                  <a:srgbClr val="990000"/>
                </a:solidFill>
                <a:highlight>
                  <a:srgbClr val="DBE6F9"/>
                </a:highlight>
                <a:latin typeface="Arial"/>
                <a:ea typeface="Arial"/>
                <a:cs typeface="Arial"/>
                <a:sym typeface="Arial"/>
              </a:rPr>
              <a:t>для установления точного диагноза необходимы данные анамнеза и  лабораторных исследований </a:t>
            </a:r>
            <a:endParaRPr sz="2200" b="1" i="0" u="none" strike="noStrike" cap="none">
              <a:solidFill>
                <a:srgbClr val="990000"/>
              </a:solidFill>
              <a:highlight>
                <a:srgbClr val="DBE6F9"/>
              </a:highlight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43"/>
          <p:cNvSpPr txBox="1">
            <a:spLocks noGrp="1"/>
          </p:cNvSpPr>
          <p:nvPr>
            <p:ph type="title" idx="4294967295"/>
          </p:nvPr>
        </p:nvSpPr>
        <p:spPr>
          <a:xfrm>
            <a:off x="336725" y="0"/>
            <a:ext cx="9144000" cy="5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ru" sz="2200" b="1" i="0" u="none" strike="noStrike" cap="none">
                <a:solidFill>
                  <a:schemeClr val="dk2"/>
                </a:solidFill>
                <a:highlight>
                  <a:schemeClr val="lt2"/>
                </a:highlight>
                <a:latin typeface="Arial"/>
                <a:ea typeface="Arial"/>
                <a:cs typeface="Arial"/>
                <a:sym typeface="Arial"/>
              </a:rPr>
              <a:t>Алгоритм диагностики инфильтративных образований почек</a:t>
            </a:r>
            <a:endParaRPr sz="2200" b="1" i="0" u="none" strike="noStrike" cap="none">
              <a:solidFill>
                <a:schemeClr val="dk2"/>
              </a:solidFill>
              <a:highlight>
                <a:schemeClr val="lt2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" name="Google Shape;248;p43"/>
          <p:cNvSpPr txBox="1"/>
          <p:nvPr/>
        </p:nvSpPr>
        <p:spPr>
          <a:xfrm>
            <a:off x="644525" y="1081087"/>
            <a:ext cx="1220787" cy="242887"/>
          </a:xfrm>
          <a:prstGeom prst="rect">
            <a:avLst/>
          </a:prstGeom>
          <a:solidFill>
            <a:srgbClr val="DBE6F9"/>
          </a:solidFill>
          <a:ln w="9525" cap="flat" cmpd="sng">
            <a:solidFill>
              <a:srgbClr val="DBE6F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" name="Google Shape;249;p43"/>
          <p:cNvSpPr txBox="1"/>
          <p:nvPr/>
        </p:nvSpPr>
        <p:spPr>
          <a:xfrm>
            <a:off x="2886075" y="534987"/>
            <a:ext cx="4262437" cy="492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000"/>
              <a:buFont typeface="Arial"/>
              <a:buNone/>
            </a:pPr>
            <a:r>
              <a:rPr lang="ru" sz="2000" b="1" i="0" u="none" strike="noStrike" cap="none">
                <a:solidFill>
                  <a:srgbClr val="990000"/>
                </a:solidFill>
                <a:latin typeface="Arial"/>
                <a:ea typeface="Arial"/>
                <a:cs typeface="Arial"/>
                <a:sym typeface="Arial"/>
              </a:rPr>
              <a:t>ЗНО в анамнезе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" name="Google Shape;250;p43"/>
          <p:cNvSpPr txBox="1"/>
          <p:nvPr/>
        </p:nvSpPr>
        <p:spPr>
          <a:xfrm>
            <a:off x="5498600" y="577000"/>
            <a:ext cx="30000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" sz="1800" b="1" i="0" u="none" strike="noStrike" cap="none">
                <a:solidFill>
                  <a:srgbClr val="212121"/>
                </a:solidFill>
                <a:highlight>
                  <a:srgbClr val="DBE6F9"/>
                </a:highlight>
                <a:latin typeface="Arial"/>
                <a:ea typeface="Arial"/>
                <a:cs typeface="Arial"/>
                <a:sym typeface="Arial"/>
              </a:rPr>
              <a:t>ДА</a:t>
            </a:r>
            <a:endParaRPr sz="1700" b="1" i="0" u="none" strike="noStrike" cap="none">
              <a:solidFill>
                <a:srgbClr val="000000"/>
              </a:solidFill>
              <a:highlight>
                <a:srgbClr val="DBE6F9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" name="Google Shape;251;p43"/>
          <p:cNvSpPr txBox="1"/>
          <p:nvPr/>
        </p:nvSpPr>
        <p:spPr>
          <a:xfrm>
            <a:off x="3675150" y="1080488"/>
            <a:ext cx="30000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" sz="1800" b="1" i="0" u="none" strike="noStrike" cap="none">
                <a:solidFill>
                  <a:srgbClr val="212121"/>
                </a:solidFill>
                <a:highlight>
                  <a:srgbClr val="DBE6F9"/>
                </a:highlight>
                <a:latin typeface="Arial"/>
                <a:ea typeface="Arial"/>
                <a:cs typeface="Arial"/>
                <a:sym typeface="Arial"/>
              </a:rPr>
              <a:t>НЕТ</a:t>
            </a:r>
            <a:endParaRPr sz="1700" b="1" i="0" u="none" strike="noStrike" cap="none">
              <a:solidFill>
                <a:srgbClr val="000000"/>
              </a:solidFill>
              <a:highlight>
                <a:srgbClr val="DBE6F9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" name="Google Shape;252;p43"/>
          <p:cNvSpPr txBox="1"/>
          <p:nvPr/>
        </p:nvSpPr>
        <p:spPr>
          <a:xfrm>
            <a:off x="6435725" y="576262"/>
            <a:ext cx="4262437" cy="493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ru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Метастазы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53" name="Google Shape;253;p43"/>
          <p:cNvCxnSpPr/>
          <p:nvPr/>
        </p:nvCxnSpPr>
        <p:spPr>
          <a:xfrm>
            <a:off x="5084762" y="806450"/>
            <a:ext cx="414337" cy="9525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54" name="Google Shape;254;p43"/>
          <p:cNvCxnSpPr/>
          <p:nvPr/>
        </p:nvCxnSpPr>
        <p:spPr>
          <a:xfrm rot="10800000" flipH="1">
            <a:off x="5994400" y="831850"/>
            <a:ext cx="411162" cy="4762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55" name="Google Shape;255;p43"/>
          <p:cNvCxnSpPr/>
          <p:nvPr/>
        </p:nvCxnSpPr>
        <p:spPr>
          <a:xfrm>
            <a:off x="3959225" y="925512"/>
            <a:ext cx="7937" cy="258762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56" name="Google Shape;256;p43"/>
          <p:cNvCxnSpPr/>
          <p:nvPr/>
        </p:nvCxnSpPr>
        <p:spPr>
          <a:xfrm flipH="1">
            <a:off x="3152775" y="1311275"/>
            <a:ext cx="522287" cy="212725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57" name="Google Shape;257;p43"/>
          <p:cNvCxnSpPr/>
          <p:nvPr/>
        </p:nvCxnSpPr>
        <p:spPr>
          <a:xfrm>
            <a:off x="4300537" y="1314450"/>
            <a:ext cx="1612900" cy="207962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258" name="Google Shape;258;p43"/>
          <p:cNvSpPr txBox="1"/>
          <p:nvPr/>
        </p:nvSpPr>
        <p:spPr>
          <a:xfrm>
            <a:off x="336550" y="1463675"/>
            <a:ext cx="4262437" cy="492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ru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Одностороннее поражение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" name="Google Shape;259;p43"/>
          <p:cNvSpPr txBox="1"/>
          <p:nvPr/>
        </p:nvSpPr>
        <p:spPr>
          <a:xfrm>
            <a:off x="4941887" y="1463675"/>
            <a:ext cx="4262437" cy="492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ru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Двустороннее поражение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60" name="Google Shape;260;p43"/>
          <p:cNvCxnSpPr/>
          <p:nvPr/>
        </p:nvCxnSpPr>
        <p:spPr>
          <a:xfrm flipH="1">
            <a:off x="5972175" y="1916112"/>
            <a:ext cx="539750" cy="547687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61" name="Google Shape;261;p43"/>
          <p:cNvCxnSpPr/>
          <p:nvPr/>
        </p:nvCxnSpPr>
        <p:spPr>
          <a:xfrm>
            <a:off x="6705600" y="1893887"/>
            <a:ext cx="658812" cy="563562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262" name="Google Shape;262;p43"/>
          <p:cNvSpPr txBox="1"/>
          <p:nvPr/>
        </p:nvSpPr>
        <p:spPr>
          <a:xfrm>
            <a:off x="5280025" y="2379662"/>
            <a:ext cx="1470025" cy="492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000"/>
              <a:buFont typeface="Arial"/>
              <a:buNone/>
            </a:pPr>
            <a:r>
              <a:rPr lang="ru" sz="2000" b="1" i="0" u="none" strike="noStrike" cap="none">
                <a:solidFill>
                  <a:srgbClr val="1C4587"/>
                </a:solidFill>
                <a:latin typeface="Arial"/>
                <a:ea typeface="Arial"/>
                <a:cs typeface="Arial"/>
                <a:sym typeface="Arial"/>
              </a:rPr>
              <a:t>Лимфома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" name="Google Shape;263;p43"/>
          <p:cNvSpPr txBox="1"/>
          <p:nvPr/>
        </p:nvSpPr>
        <p:spPr>
          <a:xfrm>
            <a:off x="6927850" y="2379662"/>
            <a:ext cx="4264025" cy="492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000"/>
              <a:buFont typeface="Arial"/>
              <a:buNone/>
            </a:pPr>
            <a:r>
              <a:rPr lang="ru" sz="2000" b="1" i="0" u="none" strike="noStrike" cap="none">
                <a:solidFill>
                  <a:srgbClr val="1C4587"/>
                </a:solidFill>
                <a:latin typeface="Arial"/>
                <a:ea typeface="Arial"/>
                <a:cs typeface="Arial"/>
                <a:sym typeface="Arial"/>
              </a:rPr>
              <a:t>Метастазы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64" name="Google Shape;264;p43"/>
          <p:cNvCxnSpPr/>
          <p:nvPr/>
        </p:nvCxnSpPr>
        <p:spPr>
          <a:xfrm flipH="1">
            <a:off x="1287462" y="1879600"/>
            <a:ext cx="747712" cy="207962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65" name="Google Shape;265;p43"/>
          <p:cNvCxnSpPr/>
          <p:nvPr/>
        </p:nvCxnSpPr>
        <p:spPr>
          <a:xfrm>
            <a:off x="2176462" y="1879600"/>
            <a:ext cx="628650" cy="244475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266" name="Google Shape;266;p43"/>
          <p:cNvSpPr txBox="1"/>
          <p:nvPr/>
        </p:nvSpPr>
        <p:spPr>
          <a:xfrm>
            <a:off x="80962" y="2049462"/>
            <a:ext cx="2168525" cy="1169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ru"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Поражение синуса, коркового вещества почки, ЧЛС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" name="Google Shape;267;p43"/>
          <p:cNvSpPr txBox="1"/>
          <p:nvPr/>
        </p:nvSpPr>
        <p:spPr>
          <a:xfrm>
            <a:off x="2365375" y="2041525"/>
            <a:ext cx="2168525" cy="1169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ru"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Поражение преимущественно коркового вещества почки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68" name="Google Shape;268;p43"/>
          <p:cNvCxnSpPr/>
          <p:nvPr/>
        </p:nvCxnSpPr>
        <p:spPr>
          <a:xfrm flipH="1">
            <a:off x="422275" y="3255962"/>
            <a:ext cx="458787" cy="531812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69" name="Google Shape;269;p43"/>
          <p:cNvCxnSpPr/>
          <p:nvPr/>
        </p:nvCxnSpPr>
        <p:spPr>
          <a:xfrm>
            <a:off x="1065212" y="3211512"/>
            <a:ext cx="922337" cy="596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70" name="Google Shape;270;p43"/>
          <p:cNvCxnSpPr/>
          <p:nvPr/>
        </p:nvCxnSpPr>
        <p:spPr>
          <a:xfrm>
            <a:off x="1539875" y="3160712"/>
            <a:ext cx="2085975" cy="62865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71" name="Google Shape;271;p43"/>
          <p:cNvCxnSpPr/>
          <p:nvPr/>
        </p:nvCxnSpPr>
        <p:spPr>
          <a:xfrm>
            <a:off x="3767137" y="3117850"/>
            <a:ext cx="7937" cy="701675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72" name="Google Shape;272;p43"/>
          <p:cNvCxnSpPr/>
          <p:nvPr/>
        </p:nvCxnSpPr>
        <p:spPr>
          <a:xfrm flipH="1">
            <a:off x="2109787" y="3144837"/>
            <a:ext cx="1576387" cy="652462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273" name="Google Shape;273;p43"/>
          <p:cNvSpPr txBox="1"/>
          <p:nvPr/>
        </p:nvSpPr>
        <p:spPr>
          <a:xfrm>
            <a:off x="18425" y="3854525"/>
            <a:ext cx="15762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ru" sz="2000" b="1" i="0" u="none" strike="noStrike" cap="none">
                <a:solidFill>
                  <a:srgbClr val="1C4587"/>
                </a:solidFill>
                <a:highlight>
                  <a:srgbClr val="DBE6F9"/>
                </a:highlight>
                <a:latin typeface="Arial"/>
                <a:ea typeface="Arial"/>
                <a:cs typeface="Arial"/>
                <a:sym typeface="Arial"/>
              </a:rPr>
              <a:t>Почечно-</a:t>
            </a:r>
            <a:endParaRPr sz="2000" b="1" i="0" u="none" strike="noStrike" cap="none">
              <a:solidFill>
                <a:srgbClr val="1C4587"/>
              </a:solidFill>
              <a:highlight>
                <a:srgbClr val="DBE6F9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ru" sz="2000" b="1" i="0" u="none" strike="noStrike" cap="none">
                <a:solidFill>
                  <a:srgbClr val="1C4587"/>
                </a:solidFill>
                <a:highlight>
                  <a:srgbClr val="DBE6F9"/>
                </a:highlight>
                <a:latin typeface="Arial"/>
                <a:ea typeface="Arial"/>
                <a:cs typeface="Arial"/>
                <a:sym typeface="Arial"/>
              </a:rPr>
              <a:t>клеточный рак           </a:t>
            </a:r>
            <a:endParaRPr sz="2000" b="0" i="0" u="none" strike="noStrike" cap="none">
              <a:solidFill>
                <a:srgbClr val="1C4587"/>
              </a:solidFill>
              <a:highlight>
                <a:srgbClr val="DBE6F9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" name="Google Shape;274;p43"/>
          <p:cNvSpPr txBox="1"/>
          <p:nvPr/>
        </p:nvSpPr>
        <p:spPr>
          <a:xfrm>
            <a:off x="1539350" y="3854525"/>
            <a:ext cx="2005500" cy="140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ru" sz="2000" b="1" i="0" u="none" strike="noStrike" cap="none">
                <a:solidFill>
                  <a:srgbClr val="1C4587"/>
                </a:solidFill>
                <a:highlight>
                  <a:srgbClr val="DBE6F9"/>
                </a:highlight>
                <a:latin typeface="Arial"/>
                <a:ea typeface="Arial"/>
                <a:cs typeface="Arial"/>
                <a:sym typeface="Arial"/>
              </a:rPr>
              <a:t>Переходно-</a:t>
            </a:r>
            <a:endParaRPr sz="2000" b="1" i="0" u="none" strike="noStrike" cap="none">
              <a:solidFill>
                <a:srgbClr val="1C4587"/>
              </a:solidFill>
              <a:highlight>
                <a:srgbClr val="DBE6F9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ru" sz="2000" b="1" i="0" u="none" strike="noStrike" cap="none">
                <a:solidFill>
                  <a:srgbClr val="1C4587"/>
                </a:solidFill>
                <a:highlight>
                  <a:srgbClr val="DBE6F9"/>
                </a:highlight>
                <a:latin typeface="Arial"/>
                <a:ea typeface="Arial"/>
                <a:cs typeface="Arial"/>
                <a:sym typeface="Arial"/>
              </a:rPr>
              <a:t>клеточный рак</a:t>
            </a:r>
            <a:endParaRPr sz="2000" b="1" i="0" u="none" strike="noStrike" cap="none">
              <a:solidFill>
                <a:srgbClr val="1C4587"/>
              </a:solidFill>
              <a:highlight>
                <a:srgbClr val="DBE6F9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ru" sz="1900" b="1" i="0" u="none" strike="noStrike" cap="none">
                <a:solidFill>
                  <a:schemeClr val="dk2"/>
                </a:solidFill>
                <a:highlight>
                  <a:srgbClr val="DBE6F9"/>
                </a:highlight>
                <a:latin typeface="Arial"/>
                <a:ea typeface="Arial"/>
                <a:cs typeface="Arial"/>
                <a:sym typeface="Arial"/>
              </a:rPr>
              <a:t>гетерогенный</a:t>
            </a:r>
            <a:endParaRPr sz="1900" b="1" i="0" u="none" strike="noStrike" cap="none">
              <a:solidFill>
                <a:schemeClr val="dk2"/>
              </a:solidFill>
              <a:highlight>
                <a:srgbClr val="DBE6F9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" name="Google Shape;275;p43"/>
          <p:cNvSpPr txBox="1"/>
          <p:nvPr/>
        </p:nvSpPr>
        <p:spPr>
          <a:xfrm>
            <a:off x="3359900" y="3854525"/>
            <a:ext cx="23535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ru" sz="2000" b="1" i="0" u="none" strike="noStrike" cap="none">
                <a:solidFill>
                  <a:srgbClr val="1C4587"/>
                </a:solidFill>
                <a:highlight>
                  <a:srgbClr val="DBE6F9"/>
                </a:highlight>
                <a:latin typeface="Arial"/>
                <a:ea typeface="Arial"/>
                <a:cs typeface="Arial"/>
                <a:sym typeface="Arial"/>
              </a:rPr>
              <a:t>Инфекционно-</a:t>
            </a:r>
            <a:endParaRPr sz="2000" b="1" i="0" u="none" strike="noStrike" cap="none">
              <a:solidFill>
                <a:srgbClr val="1C4587"/>
              </a:solidFill>
              <a:highlight>
                <a:srgbClr val="DBE6F9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ru" sz="2000" b="1" i="0" u="none" strike="noStrike" cap="none">
                <a:solidFill>
                  <a:srgbClr val="1C4587"/>
                </a:solidFill>
                <a:highlight>
                  <a:srgbClr val="DBE6F9"/>
                </a:highlight>
                <a:latin typeface="Arial"/>
                <a:ea typeface="Arial"/>
                <a:cs typeface="Arial"/>
                <a:sym typeface="Arial"/>
              </a:rPr>
              <a:t>воспалительные заболевания</a:t>
            </a:r>
            <a:endParaRPr sz="2000" b="0" i="0" u="none" strike="noStrike" cap="none">
              <a:solidFill>
                <a:srgbClr val="1C4587"/>
              </a:solidFill>
              <a:highlight>
                <a:srgbClr val="DBE6F9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" name="Google Shape;276;p43"/>
          <p:cNvSpPr txBox="1"/>
          <p:nvPr/>
        </p:nvSpPr>
        <p:spPr>
          <a:xfrm>
            <a:off x="0" y="4770305"/>
            <a:ext cx="2005500" cy="4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ru" sz="1900" b="1" i="0" u="none" strike="noStrike" cap="none">
                <a:solidFill>
                  <a:schemeClr val="dk2"/>
                </a:solidFill>
                <a:highlight>
                  <a:srgbClr val="DBE6F9"/>
                </a:highlight>
                <a:latin typeface="Arial"/>
                <a:ea typeface="Arial"/>
                <a:cs typeface="Arial"/>
                <a:sym typeface="Arial"/>
              </a:rPr>
              <a:t>гомогенный</a:t>
            </a:r>
            <a:endParaRPr sz="1900" b="1" i="0" u="none" strike="noStrike" cap="none">
              <a:solidFill>
                <a:schemeClr val="dk2"/>
              </a:solidFill>
              <a:highlight>
                <a:srgbClr val="DBE6F9"/>
              </a:highlight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44"/>
          <p:cNvSpPr txBox="1">
            <a:spLocks noGrp="1"/>
          </p:cNvSpPr>
          <p:nvPr>
            <p:ph type="title"/>
          </p:nvPr>
        </p:nvSpPr>
        <p:spPr>
          <a:xfrm>
            <a:off x="396875" y="1285875"/>
            <a:ext cx="7688262" cy="534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ru" sz="2300" b="1" i="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Почечно-клеточный рак</a:t>
            </a:r>
            <a:endParaRPr/>
          </a:p>
        </p:txBody>
      </p:sp>
      <p:sp>
        <p:nvSpPr>
          <p:cNvPr id="282" name="Google Shape;282;p44"/>
          <p:cNvSpPr txBox="1">
            <a:spLocks noGrp="1"/>
          </p:cNvSpPr>
          <p:nvPr>
            <p:ph type="body" idx="4294967295"/>
          </p:nvPr>
        </p:nvSpPr>
        <p:spPr>
          <a:xfrm>
            <a:off x="396400" y="1753250"/>
            <a:ext cx="7688700" cy="226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2000"/>
              <a:buFont typeface="Arial"/>
              <a:buChar char="➢"/>
            </a:pPr>
            <a:r>
              <a:rPr lang="ru" sz="2000" b="1" i="0" u="none" strike="noStrike" cap="none">
                <a:solidFill>
                  <a:srgbClr val="212121"/>
                </a:solidFill>
                <a:highlight>
                  <a:srgbClr val="DBE6F9"/>
                </a:highlight>
                <a:latin typeface="Arial"/>
                <a:ea typeface="Arial"/>
                <a:cs typeface="Arial"/>
                <a:sym typeface="Arial"/>
              </a:rPr>
              <a:t>Наиболее распространенное инфильтративное образование</a:t>
            </a:r>
            <a:endParaRPr sz="2000" b="1" i="0" u="none" strike="noStrike" cap="none">
              <a:solidFill>
                <a:srgbClr val="212121"/>
              </a:solidFill>
              <a:highlight>
                <a:srgbClr val="DBE6F9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2000"/>
              <a:buFont typeface="Arial"/>
              <a:buChar char="➢"/>
            </a:pPr>
            <a:r>
              <a:rPr lang="ru" sz="2000" b="1" i="0" u="none" strike="noStrike" cap="none">
                <a:solidFill>
                  <a:srgbClr val="212121"/>
                </a:solidFill>
                <a:highlight>
                  <a:srgbClr val="DBE6F9"/>
                </a:highlight>
                <a:latin typeface="Arial"/>
                <a:ea typeface="Arial"/>
                <a:cs typeface="Arial"/>
                <a:sym typeface="Arial"/>
              </a:rPr>
              <a:t>Составляет до 10% новообразований верхних мочевыводящих путей</a:t>
            </a:r>
            <a:endParaRPr sz="2000" b="1" i="0" u="none" strike="noStrike" cap="none">
              <a:solidFill>
                <a:srgbClr val="212121"/>
              </a:solidFill>
              <a:highlight>
                <a:srgbClr val="DBE6F9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87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2500"/>
              <a:buFont typeface="Arial"/>
              <a:buChar char="➢"/>
            </a:pPr>
            <a:r>
              <a:rPr lang="ru" sz="2000" b="1" i="0" u="none" strike="noStrike" cap="none">
                <a:solidFill>
                  <a:srgbClr val="212121"/>
                </a:solidFill>
                <a:highlight>
                  <a:srgbClr val="DBE6F9"/>
                </a:highlight>
                <a:latin typeface="Arial"/>
                <a:ea typeface="Arial"/>
                <a:cs typeface="Arial"/>
                <a:sym typeface="Arial"/>
              </a:rPr>
              <a:t>Инвазия в почечную вену и/или нижнюю полую вену</a:t>
            </a:r>
            <a:endParaRPr sz="2000" b="1" i="0" u="none" strike="noStrike" cap="none">
              <a:solidFill>
                <a:srgbClr val="212121"/>
              </a:solidFill>
              <a:highlight>
                <a:srgbClr val="DBE6F9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2000" b="1" i="0" u="none" strike="noStrike" cap="none">
              <a:solidFill>
                <a:srgbClr val="212121"/>
              </a:solidFill>
              <a:highlight>
                <a:srgbClr val="DBE6F9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3" name="Google Shape;283;p44"/>
          <p:cNvSpPr txBox="1"/>
          <p:nvPr/>
        </p:nvSpPr>
        <p:spPr>
          <a:xfrm>
            <a:off x="355600" y="50800"/>
            <a:ext cx="8540750" cy="976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2500"/>
              <a:buFont typeface="Arial"/>
              <a:buNone/>
            </a:pPr>
            <a:r>
              <a:rPr lang="ru" sz="2500" b="1" i="0" u="none" strike="noStrike" cap="none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rPr>
              <a:t>Характеристика инфильтративных образований почек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45"/>
          <p:cNvSpPr txBox="1">
            <a:spLocks noGrp="1"/>
          </p:cNvSpPr>
          <p:nvPr>
            <p:ph type="title"/>
          </p:nvPr>
        </p:nvSpPr>
        <p:spPr>
          <a:xfrm>
            <a:off x="431800" y="-73025"/>
            <a:ext cx="8512175" cy="534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ru" sz="2300" b="1" i="0" u="none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rPr>
              <a:t>Характеристика очаговых образований почек </a:t>
            </a:r>
            <a:endParaRPr/>
          </a:p>
        </p:txBody>
      </p:sp>
      <p:sp>
        <p:nvSpPr>
          <p:cNvPr id="289" name="Google Shape;289;p45"/>
          <p:cNvSpPr txBox="1"/>
          <p:nvPr/>
        </p:nvSpPr>
        <p:spPr>
          <a:xfrm>
            <a:off x="631425" y="593100"/>
            <a:ext cx="78351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ru" sz="2500" b="1" i="0" u="none" strike="noStrike" cap="none">
                <a:solidFill>
                  <a:srgbClr val="990000"/>
                </a:solidFill>
                <a:highlight>
                  <a:srgbClr val="DBE6F9"/>
                </a:highlight>
                <a:latin typeface="Arial"/>
                <a:ea typeface="Arial"/>
                <a:cs typeface="Arial"/>
                <a:sym typeface="Arial"/>
              </a:rPr>
              <a:t>Почечно-клеточный рак (редкие виды опухоли)</a:t>
            </a:r>
            <a:endParaRPr sz="17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0" name="Google Shape;290;p45"/>
          <p:cNvSpPr/>
          <p:nvPr/>
        </p:nvSpPr>
        <p:spPr>
          <a:xfrm>
            <a:off x="184200" y="1162500"/>
            <a:ext cx="4197000" cy="38328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19050" cap="flat" cmpd="sng">
            <a:solidFill>
              <a:srgbClr val="1155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" sz="2000" b="1" i="0" u="none" strike="noStrike" cap="none">
                <a:solidFill>
                  <a:srgbClr val="1155CC"/>
                </a:solidFill>
                <a:highlight>
                  <a:schemeClr val="lt2"/>
                </a:highlight>
                <a:latin typeface="Arial"/>
                <a:ea typeface="Arial"/>
                <a:cs typeface="Arial"/>
                <a:sym typeface="Arial"/>
              </a:rPr>
              <a:t>Медуллярная карцинома почки</a:t>
            </a:r>
            <a:endParaRPr sz="2000" b="1" i="0" u="none" strike="noStrike" cap="none">
              <a:solidFill>
                <a:srgbClr val="1155CC"/>
              </a:solidFill>
              <a:highlight>
                <a:schemeClr val="lt2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55600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12121"/>
              </a:buClr>
              <a:buSzPts val="2000"/>
              <a:buFont typeface="Arial"/>
              <a:buChar char="➢"/>
            </a:pPr>
            <a:r>
              <a:rPr lang="ru" sz="2000" b="1" i="0" u="none" strike="noStrike" cap="none">
                <a:solidFill>
                  <a:srgbClr val="212121"/>
                </a:solidFill>
                <a:highlight>
                  <a:schemeClr val="lt2"/>
                </a:highlight>
                <a:latin typeface="Arial"/>
                <a:ea typeface="Arial"/>
                <a:cs typeface="Arial"/>
                <a:sym typeface="Arial"/>
              </a:rPr>
              <a:t>очень агрессивная опухоль, часто дающая метастазы при постановке диагноза </a:t>
            </a:r>
            <a:endParaRPr sz="2000" b="1" i="0" u="none" strike="noStrike" cap="none">
              <a:solidFill>
                <a:srgbClr val="212121"/>
              </a:solidFill>
              <a:highlight>
                <a:schemeClr val="lt2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55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2000"/>
              <a:buFont typeface="Arial"/>
              <a:buChar char="➢"/>
            </a:pPr>
            <a:r>
              <a:rPr lang="ru" sz="2000" b="1" i="0" u="none" strike="noStrike" cap="none">
                <a:solidFill>
                  <a:srgbClr val="212121"/>
                </a:solidFill>
                <a:highlight>
                  <a:schemeClr val="lt2"/>
                </a:highlight>
                <a:latin typeface="Arial"/>
                <a:ea typeface="Arial"/>
                <a:cs typeface="Arial"/>
                <a:sym typeface="Arial"/>
              </a:rPr>
              <a:t>гетерогенная гиповаскулярная опухоль в мозговом веществе почки,  ассоциирована с каликоэктазией  </a:t>
            </a:r>
            <a:endParaRPr sz="2000" b="1" i="0" u="none" strike="noStrike" cap="none">
              <a:solidFill>
                <a:srgbClr val="212121"/>
              </a:solidFill>
              <a:highlight>
                <a:schemeClr val="lt2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1" name="Google Shape;291;p45"/>
          <p:cNvSpPr/>
          <p:nvPr/>
        </p:nvSpPr>
        <p:spPr>
          <a:xfrm>
            <a:off x="4488400" y="1162500"/>
            <a:ext cx="4115700" cy="37011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19050" cap="flat" cmpd="sng">
            <a:solidFill>
              <a:srgbClr val="1155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" sz="2000" b="1" i="0" u="none" strike="noStrike" cap="none">
                <a:solidFill>
                  <a:srgbClr val="1155CC"/>
                </a:solidFill>
                <a:highlight>
                  <a:schemeClr val="lt2"/>
                </a:highlight>
                <a:latin typeface="Arial"/>
                <a:ea typeface="Arial"/>
                <a:cs typeface="Arial"/>
                <a:sym typeface="Arial"/>
              </a:rPr>
              <a:t>Карцинома собирательных трубок</a:t>
            </a:r>
            <a:endParaRPr sz="2000" b="1" i="0" u="none" strike="noStrike" cap="none">
              <a:solidFill>
                <a:srgbClr val="1155CC"/>
              </a:solidFill>
              <a:highlight>
                <a:schemeClr val="lt2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55600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12121"/>
              </a:buClr>
              <a:buSzPts val="2000"/>
              <a:buFont typeface="Arial"/>
              <a:buChar char="➢"/>
            </a:pPr>
            <a:r>
              <a:rPr lang="ru" sz="2000" b="1" i="0" u="none" strike="noStrike" cap="none">
                <a:solidFill>
                  <a:srgbClr val="212121"/>
                </a:solidFill>
                <a:highlight>
                  <a:schemeClr val="lt2"/>
                </a:highlight>
                <a:latin typeface="Arial"/>
                <a:ea typeface="Arial"/>
                <a:cs typeface="Arial"/>
                <a:sym typeface="Arial"/>
              </a:rPr>
              <a:t>часто выявляется на поздних стадиях</a:t>
            </a:r>
            <a:endParaRPr sz="2000" b="1" i="0" u="none" strike="noStrike" cap="none">
              <a:solidFill>
                <a:srgbClr val="212121"/>
              </a:solidFill>
              <a:highlight>
                <a:schemeClr val="lt2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55600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12121"/>
              </a:buClr>
              <a:buSzPts val="2000"/>
              <a:buFont typeface="Arial"/>
              <a:buChar char="➢"/>
            </a:pPr>
            <a:r>
              <a:rPr lang="ru" sz="2000" b="1" i="0" u="none" strike="noStrike" cap="none">
                <a:solidFill>
                  <a:srgbClr val="212121"/>
                </a:solidFill>
                <a:highlight>
                  <a:schemeClr val="lt2"/>
                </a:highlight>
                <a:latin typeface="Arial"/>
                <a:ea typeface="Arial"/>
                <a:cs typeface="Arial"/>
                <a:sym typeface="Arial"/>
              </a:rPr>
              <a:t>гипоинтенсивная после введения КВ</a:t>
            </a:r>
            <a:endParaRPr sz="2000" b="1" i="0" u="none" strike="noStrike" cap="none">
              <a:solidFill>
                <a:srgbClr val="212121"/>
              </a:solidFill>
              <a:highlight>
                <a:schemeClr val="lt2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55600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12121"/>
              </a:buClr>
              <a:buSzPts val="2000"/>
              <a:buFont typeface="Arial"/>
              <a:buChar char="➢"/>
            </a:pPr>
            <a:r>
              <a:rPr lang="ru" sz="2000" b="1" i="0" u="none" strike="noStrike" cap="none">
                <a:solidFill>
                  <a:srgbClr val="212121"/>
                </a:solidFill>
                <a:highlight>
                  <a:schemeClr val="lt2"/>
                </a:highlight>
                <a:latin typeface="Arial"/>
                <a:ea typeface="Arial"/>
                <a:cs typeface="Arial"/>
                <a:sym typeface="Arial"/>
              </a:rPr>
              <a:t>может наблюдаться сдавление почечного синуса</a:t>
            </a:r>
            <a:endParaRPr sz="2000" b="1" i="0" u="none" strike="noStrike" cap="none">
              <a:solidFill>
                <a:srgbClr val="212121"/>
              </a:solidFill>
              <a:highlight>
                <a:schemeClr val="lt2"/>
              </a:highlight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46"/>
          <p:cNvSpPr txBox="1">
            <a:spLocks noGrp="1"/>
          </p:cNvSpPr>
          <p:nvPr>
            <p:ph type="title" idx="4294967295"/>
          </p:nvPr>
        </p:nvSpPr>
        <p:spPr>
          <a:xfrm>
            <a:off x="74000" y="0"/>
            <a:ext cx="9069900" cy="5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11111"/>
              <a:buFont typeface="Arial"/>
              <a:buNone/>
            </a:pPr>
            <a:r>
              <a:rPr lang="ru" sz="3100" b="1" i="0" u="none" strike="noStrike" cap="none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МРТ. Светлоклеточный почечно-клеточный рак</a:t>
            </a:r>
            <a:endParaRPr sz="3100" b="1" i="0" u="none" strike="noStrike" cap="none" dirty="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11111"/>
              <a:buFont typeface="Arial"/>
              <a:buNone/>
            </a:pPr>
            <a:endParaRPr sz="2600" b="0" i="0" u="none" strike="noStrike" cap="none" dirty="0">
              <a:solidFill>
                <a:srgbClr val="000000"/>
              </a:solidFill>
              <a:highlight>
                <a:srgbClr val="FFFF00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" name="Google Shape;297;p46"/>
          <p:cNvSpPr/>
          <p:nvPr/>
        </p:nvSpPr>
        <p:spPr>
          <a:xfrm>
            <a:off x="179863" y="3637350"/>
            <a:ext cx="4094400" cy="13617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19050" cap="flat" cmpd="sng">
            <a:solidFill>
              <a:srgbClr val="1155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ru" sz="2000" b="1" i="0" u="none" strike="noStrike" cap="none">
                <a:solidFill>
                  <a:schemeClr val="dk2"/>
                </a:solidFill>
                <a:highlight>
                  <a:srgbClr val="EFF1FA"/>
                </a:highlight>
                <a:latin typeface="Arial"/>
                <a:ea typeface="Arial"/>
                <a:cs typeface="Arial"/>
                <a:sym typeface="Arial"/>
              </a:rPr>
              <a:t>А. Доконтрастное Т1-ВИ, аксиальная плоскость: гетерогенное образование с нечеткими границами </a:t>
            </a:r>
            <a:r>
              <a:rPr lang="ru" sz="2000" b="0" i="0" u="none" strike="noStrike" cap="none">
                <a:solidFill>
                  <a:srgbClr val="333333"/>
                </a:solidFill>
                <a:highlight>
                  <a:srgbClr val="FFFCF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2000" b="1" i="0" u="none" strike="noStrike" cap="none">
              <a:solidFill>
                <a:srgbClr val="FF0000"/>
              </a:solidFill>
              <a:highlight>
                <a:schemeClr val="lt2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" name="Google Shape;298;p46"/>
          <p:cNvSpPr/>
          <p:nvPr/>
        </p:nvSpPr>
        <p:spPr>
          <a:xfrm>
            <a:off x="4572000" y="3637350"/>
            <a:ext cx="3737400" cy="13245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19050" cap="flat" cmpd="sng">
            <a:solidFill>
              <a:srgbClr val="1155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ru" sz="2000" b="1" i="0" u="none" strike="noStrike" cap="none">
                <a:solidFill>
                  <a:schemeClr val="dk2"/>
                </a:solidFill>
                <a:highlight>
                  <a:srgbClr val="EFF1FA"/>
                </a:highlight>
                <a:latin typeface="Arial"/>
                <a:ea typeface="Arial"/>
                <a:cs typeface="Arial"/>
                <a:sym typeface="Arial"/>
              </a:rPr>
              <a:t>Б. Постконтрастное Т1-ВИ, аксиальная плоскость: гетерогенное образование с нечеткими границами </a:t>
            </a:r>
            <a:r>
              <a:rPr lang="ru" sz="2000" b="0" i="0" u="none" strike="noStrike" cap="none">
                <a:solidFill>
                  <a:srgbClr val="333333"/>
                </a:solidFill>
                <a:highlight>
                  <a:srgbClr val="FFFCF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endParaRPr sz="2000" b="1" i="0" u="none" strike="noStrike" cap="none">
              <a:solidFill>
                <a:srgbClr val="FF0000"/>
              </a:solidFill>
              <a:highlight>
                <a:schemeClr val="lt2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9" name="Google Shape;299;p46"/>
          <p:cNvPicPr preferRelativeResize="0"/>
          <p:nvPr/>
        </p:nvPicPr>
        <p:blipFill rotWithShape="1">
          <a:blip r:embed="rId3">
            <a:alphaModFix/>
          </a:blip>
          <a:srcRect l="32832" t="26307" r="51067" b="47600"/>
          <a:stretch/>
        </p:blipFill>
        <p:spPr>
          <a:xfrm>
            <a:off x="315911" y="1057072"/>
            <a:ext cx="3886437" cy="2473528"/>
          </a:xfrm>
          <a:prstGeom prst="rect">
            <a:avLst/>
          </a:prstGeom>
          <a:noFill/>
          <a:ln w="19050" cap="flat" cmpd="sng">
            <a:solidFill>
              <a:srgbClr val="1155CC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300" name="Google Shape;300;p46"/>
          <p:cNvPicPr preferRelativeResize="0"/>
          <p:nvPr/>
        </p:nvPicPr>
        <p:blipFill rotWithShape="1">
          <a:blip r:embed="rId3">
            <a:alphaModFix/>
          </a:blip>
          <a:srcRect l="50628" t="26388" r="33167" b="47604"/>
          <a:stretch/>
        </p:blipFill>
        <p:spPr>
          <a:xfrm>
            <a:off x="4552546" y="1057072"/>
            <a:ext cx="3818748" cy="2486498"/>
          </a:xfrm>
          <a:prstGeom prst="rect">
            <a:avLst/>
          </a:prstGeom>
          <a:noFill/>
          <a:ln w="19050" cap="flat" cmpd="sng">
            <a:solidFill>
              <a:srgbClr val="1155CC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47"/>
          <p:cNvSpPr txBox="1">
            <a:spLocks noGrp="1"/>
          </p:cNvSpPr>
          <p:nvPr>
            <p:ph type="title" idx="4294967295"/>
          </p:nvPr>
        </p:nvSpPr>
        <p:spPr>
          <a:xfrm>
            <a:off x="74000" y="0"/>
            <a:ext cx="9069900" cy="5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11111"/>
              <a:buFont typeface="Arial"/>
              <a:buNone/>
            </a:pPr>
            <a:r>
              <a:rPr lang="ru" sz="2600" b="1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        МРТ. Светлоклеточный почечно-клеточный рак</a:t>
            </a:r>
            <a:endParaRPr sz="2600" b="0" i="0" u="none" strike="noStrike" cap="none">
              <a:solidFill>
                <a:srgbClr val="000000"/>
              </a:solidFill>
              <a:highlight>
                <a:srgbClr val="FFFF00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6" name="Google Shape;306;p47"/>
          <p:cNvSpPr/>
          <p:nvPr/>
        </p:nvSpPr>
        <p:spPr>
          <a:xfrm>
            <a:off x="570524" y="3781775"/>
            <a:ext cx="3821722" cy="12099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19050" cap="flat" cmpd="sng">
            <a:solidFill>
              <a:srgbClr val="1155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ru" sz="2100" b="1" i="0" u="none" strike="noStrike" cap="none">
                <a:solidFill>
                  <a:schemeClr val="dk2"/>
                </a:solidFill>
                <a:highlight>
                  <a:srgbClr val="EFF1FA"/>
                </a:highlight>
                <a:latin typeface="Arial"/>
                <a:ea typeface="Arial"/>
                <a:cs typeface="Arial"/>
                <a:sym typeface="Arial"/>
              </a:rPr>
              <a:t>В</a:t>
            </a:r>
            <a:r>
              <a:rPr lang="ru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ru" sz="21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Постконтрастное Т1-ВИ, аксиальная плоскость: </a:t>
            </a:r>
            <a:r>
              <a:rPr lang="ru" sz="2100" b="1" i="0" u="none" strike="noStrike" cap="none">
                <a:solidFill>
                  <a:schemeClr val="dk2"/>
                </a:solidFill>
                <a:highlight>
                  <a:srgbClr val="EFF1FA"/>
                </a:highlight>
                <a:latin typeface="Arial"/>
                <a:ea typeface="Arial"/>
                <a:cs typeface="Arial"/>
                <a:sym typeface="Arial"/>
              </a:rPr>
              <a:t>тромбоз почечной вены</a:t>
            </a:r>
            <a:r>
              <a:rPr lang="ru" sz="2100" b="0" i="0" u="none" strike="noStrike" cap="none">
                <a:solidFill>
                  <a:srgbClr val="333333"/>
                </a:solidFill>
                <a:highlight>
                  <a:srgbClr val="FFFCF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2100" b="1" i="0" u="none" strike="noStrike" cap="none">
              <a:solidFill>
                <a:srgbClr val="FF0000"/>
              </a:solidFill>
              <a:highlight>
                <a:schemeClr val="lt2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7" name="Google Shape;307;p47"/>
          <p:cNvSpPr/>
          <p:nvPr/>
        </p:nvSpPr>
        <p:spPr>
          <a:xfrm>
            <a:off x="4699824" y="3703621"/>
            <a:ext cx="4170637" cy="13245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19050" cap="flat" cmpd="sng">
            <a:solidFill>
              <a:srgbClr val="1155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ru" sz="2000" b="1" i="0" u="none" strike="noStrike" cap="none">
                <a:solidFill>
                  <a:schemeClr val="dk2"/>
                </a:solidFill>
                <a:highlight>
                  <a:srgbClr val="EFF1FA"/>
                </a:highlight>
                <a:latin typeface="Arial"/>
                <a:ea typeface="Arial"/>
                <a:cs typeface="Arial"/>
                <a:sym typeface="Arial"/>
              </a:rPr>
              <a:t>Г</a:t>
            </a:r>
            <a:r>
              <a:rPr lang="ru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Т2-ВИ, коронарная плоскость: </a:t>
            </a:r>
            <a:r>
              <a:rPr lang="ru" sz="2000" b="1" i="0" u="none" strike="noStrike" cap="none">
                <a:solidFill>
                  <a:schemeClr val="dk2"/>
                </a:solidFill>
                <a:highlight>
                  <a:srgbClr val="EFF1FA"/>
                </a:highlight>
                <a:latin typeface="Arial"/>
                <a:ea typeface="Arial"/>
                <a:cs typeface="Arial"/>
                <a:sym typeface="Arial"/>
              </a:rPr>
              <a:t>тромбоз почечной вены с выпячиванием в НПВ, без прорастания </a:t>
            </a:r>
            <a:r>
              <a:rPr lang="ru" sz="2000" b="0" i="0" u="none" strike="noStrike" cap="none">
                <a:solidFill>
                  <a:srgbClr val="333333"/>
                </a:solidFill>
                <a:highlight>
                  <a:srgbClr val="FFFCF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2000" b="1" i="0" u="none" strike="noStrike" cap="none">
              <a:solidFill>
                <a:srgbClr val="FF0000"/>
              </a:solidFill>
              <a:highlight>
                <a:schemeClr val="lt2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8" name="Google Shape;308;p47"/>
          <p:cNvPicPr preferRelativeResize="0"/>
          <p:nvPr/>
        </p:nvPicPr>
        <p:blipFill rotWithShape="1">
          <a:blip r:embed="rId3">
            <a:alphaModFix/>
          </a:blip>
          <a:srcRect l="32832" t="56509" r="50790" b="17953"/>
          <a:stretch/>
        </p:blipFill>
        <p:spPr>
          <a:xfrm>
            <a:off x="638175" y="677862"/>
            <a:ext cx="3736975" cy="2881312"/>
          </a:xfrm>
          <a:prstGeom prst="rect">
            <a:avLst/>
          </a:prstGeom>
          <a:noFill/>
          <a:ln w="19050" cap="flat" cmpd="sng">
            <a:solidFill>
              <a:srgbClr val="1155CC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309" name="Google Shape;309;p47"/>
          <p:cNvPicPr preferRelativeResize="0"/>
          <p:nvPr/>
        </p:nvPicPr>
        <p:blipFill rotWithShape="1">
          <a:blip r:embed="rId3">
            <a:alphaModFix/>
          </a:blip>
          <a:srcRect l="50627" t="56509" r="33186" b="17953"/>
          <a:stretch/>
        </p:blipFill>
        <p:spPr>
          <a:xfrm>
            <a:off x="4846637" y="677862"/>
            <a:ext cx="3530600" cy="2881312"/>
          </a:xfrm>
          <a:prstGeom prst="rect">
            <a:avLst/>
          </a:prstGeom>
          <a:noFill/>
          <a:ln w="19050" cap="flat" cmpd="sng">
            <a:solidFill>
              <a:srgbClr val="1155CC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48"/>
          <p:cNvSpPr txBox="1">
            <a:spLocks noGrp="1"/>
          </p:cNvSpPr>
          <p:nvPr>
            <p:ph type="title"/>
          </p:nvPr>
        </p:nvSpPr>
        <p:spPr>
          <a:xfrm>
            <a:off x="396875" y="1285875"/>
            <a:ext cx="7688262" cy="534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ru" sz="2300" b="1" i="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Лимфома</a:t>
            </a:r>
            <a:endParaRPr/>
          </a:p>
        </p:txBody>
      </p:sp>
      <p:sp>
        <p:nvSpPr>
          <p:cNvPr id="315" name="Google Shape;315;p48"/>
          <p:cNvSpPr txBox="1">
            <a:spLocks noGrp="1"/>
          </p:cNvSpPr>
          <p:nvPr>
            <p:ph type="body" idx="4294967295"/>
          </p:nvPr>
        </p:nvSpPr>
        <p:spPr>
          <a:xfrm>
            <a:off x="396400" y="1753250"/>
            <a:ext cx="7688700" cy="226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2000"/>
              <a:buFont typeface="Arial"/>
              <a:buChar char="➢"/>
            </a:pPr>
            <a:r>
              <a:rPr lang="ru" sz="2000" b="1" i="0" u="none" strike="noStrike" cap="none">
                <a:solidFill>
                  <a:srgbClr val="212121"/>
                </a:solidFill>
                <a:highlight>
                  <a:srgbClr val="DBE6F9"/>
                </a:highlight>
                <a:latin typeface="Arial"/>
                <a:ea typeface="Arial"/>
                <a:cs typeface="Arial"/>
                <a:sym typeface="Arial"/>
              </a:rPr>
              <a:t>Вторичная (первичная изолированная лимфома почки встречается очень редко (~1%)</a:t>
            </a:r>
            <a:endParaRPr sz="2000" b="1" i="0" u="none" strike="noStrike" cap="none">
              <a:solidFill>
                <a:srgbClr val="212121"/>
              </a:solidFill>
              <a:highlight>
                <a:srgbClr val="DBE6F9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2000"/>
              <a:buFont typeface="Arial"/>
              <a:buChar char="➢"/>
            </a:pPr>
            <a:r>
              <a:rPr lang="ru" sz="2000" b="1" i="0" u="none" strike="noStrike" cap="none">
                <a:solidFill>
                  <a:srgbClr val="212121"/>
                </a:solidFill>
                <a:highlight>
                  <a:srgbClr val="DBE6F9"/>
                </a:highlight>
                <a:latin typeface="Arial"/>
                <a:ea typeface="Arial"/>
                <a:cs typeface="Arial"/>
                <a:sym typeface="Arial"/>
              </a:rPr>
              <a:t>Множественные очаговые образования, диффузное  двустороннее увеличение почек</a:t>
            </a:r>
            <a:endParaRPr sz="2000" b="1" i="0" u="none" strike="noStrike" cap="none">
              <a:solidFill>
                <a:srgbClr val="212121"/>
              </a:solidFill>
              <a:highlight>
                <a:srgbClr val="DBE6F9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2000"/>
              <a:buFont typeface="Arial"/>
              <a:buChar char="➢"/>
            </a:pPr>
            <a:r>
              <a:rPr lang="ru" sz="2000" b="1" i="0" u="none" strike="noStrike" cap="none">
                <a:solidFill>
                  <a:srgbClr val="212121"/>
                </a:solidFill>
                <a:highlight>
                  <a:srgbClr val="DBE6F9"/>
                </a:highlight>
                <a:latin typeface="Arial"/>
                <a:ea typeface="Arial"/>
                <a:cs typeface="Arial"/>
                <a:sym typeface="Arial"/>
              </a:rPr>
              <a:t>Сопутствующая массивная лимфаденопатия </a:t>
            </a:r>
            <a:endParaRPr sz="2000" b="1" i="0" u="none" strike="noStrike" cap="none">
              <a:solidFill>
                <a:srgbClr val="212121"/>
              </a:solidFill>
              <a:highlight>
                <a:srgbClr val="DBE6F9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6" name="Google Shape;316;p48"/>
          <p:cNvSpPr txBox="1"/>
          <p:nvPr/>
        </p:nvSpPr>
        <p:spPr>
          <a:xfrm>
            <a:off x="355600" y="50800"/>
            <a:ext cx="8540750" cy="976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2500"/>
              <a:buFont typeface="Arial"/>
              <a:buNone/>
            </a:pPr>
            <a:r>
              <a:rPr lang="ru" sz="2500" b="1" i="0" u="none" strike="noStrike" cap="none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rPr>
              <a:t>Характеристика инфильтративных образований почек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49"/>
          <p:cNvSpPr txBox="1">
            <a:spLocks noGrp="1"/>
          </p:cNvSpPr>
          <p:nvPr>
            <p:ph type="title"/>
          </p:nvPr>
        </p:nvSpPr>
        <p:spPr>
          <a:xfrm>
            <a:off x="396875" y="1285875"/>
            <a:ext cx="7688262" cy="534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ru" sz="2300" b="1" i="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Инфекционно-воспалительные заболевания</a:t>
            </a:r>
            <a:endParaRPr/>
          </a:p>
        </p:txBody>
      </p:sp>
      <p:sp>
        <p:nvSpPr>
          <p:cNvPr id="322" name="Google Shape;322;p49"/>
          <p:cNvSpPr txBox="1">
            <a:spLocks noGrp="1"/>
          </p:cNvSpPr>
          <p:nvPr>
            <p:ph type="body" idx="4294967295"/>
          </p:nvPr>
        </p:nvSpPr>
        <p:spPr>
          <a:xfrm>
            <a:off x="396400" y="1753250"/>
            <a:ext cx="7688700" cy="226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87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2500"/>
              <a:buFont typeface="Arial"/>
              <a:buChar char="➢"/>
            </a:pPr>
            <a:r>
              <a:rPr lang="ru" sz="2000" b="1" i="0" u="none" strike="noStrike" cap="none">
                <a:solidFill>
                  <a:srgbClr val="212121"/>
                </a:solidFill>
                <a:highlight>
                  <a:srgbClr val="DBE6F9"/>
                </a:highlight>
                <a:latin typeface="Arial"/>
                <a:ea typeface="Arial"/>
                <a:cs typeface="Arial"/>
                <a:sym typeface="Arial"/>
              </a:rPr>
              <a:t>Гипоинтенсивные участки почечной паренхимы с нечеткими контурами, которые берут начало от почечного сосочка и распространяются на корковое вещество почки </a:t>
            </a:r>
            <a:endParaRPr sz="2000" b="1" i="0" u="none" strike="noStrike" cap="none">
              <a:solidFill>
                <a:srgbClr val="212121"/>
              </a:solidFill>
              <a:highlight>
                <a:srgbClr val="DBE6F9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87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2500"/>
              <a:buFont typeface="Arial"/>
              <a:buChar char="➢"/>
            </a:pPr>
            <a:r>
              <a:rPr lang="ru" sz="2000" b="1" i="0" u="none" strike="noStrike" cap="none">
                <a:solidFill>
                  <a:srgbClr val="212121"/>
                </a:solidFill>
                <a:highlight>
                  <a:srgbClr val="DBE6F9"/>
                </a:highlight>
                <a:latin typeface="Arial"/>
                <a:ea typeface="Arial"/>
                <a:cs typeface="Arial"/>
                <a:sym typeface="Arial"/>
              </a:rPr>
              <a:t>Обычно они представляют собой </a:t>
            </a:r>
            <a:r>
              <a:rPr lang="ru" sz="2000" b="1" i="0" u="none" strike="noStrike" cap="none">
                <a:solidFill>
                  <a:srgbClr val="1155CC"/>
                </a:solidFill>
                <a:highlight>
                  <a:srgbClr val="DBE6F9"/>
                </a:highlight>
                <a:latin typeface="Arial"/>
                <a:ea typeface="Arial"/>
                <a:cs typeface="Arial"/>
                <a:sym typeface="Arial"/>
              </a:rPr>
              <a:t>клиновидные поражения</a:t>
            </a:r>
            <a:endParaRPr sz="2000" b="1" i="0" u="none" strike="noStrike" cap="none">
              <a:solidFill>
                <a:srgbClr val="1155CC"/>
              </a:solidFill>
              <a:highlight>
                <a:srgbClr val="DBE6F9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87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2500"/>
              <a:buFont typeface="Arial"/>
              <a:buChar char="➢"/>
            </a:pPr>
            <a:r>
              <a:rPr lang="ru" sz="2000" b="1" i="0" u="none" strike="noStrike" cap="none">
                <a:solidFill>
                  <a:srgbClr val="212121"/>
                </a:solidFill>
                <a:highlight>
                  <a:srgbClr val="DBE6F9"/>
                </a:highlight>
                <a:latin typeface="Arial"/>
                <a:ea typeface="Arial"/>
                <a:cs typeface="Arial"/>
                <a:sym typeface="Arial"/>
              </a:rPr>
              <a:t>Могут наблюдаться: диффузное или очаговое увеличение почек</a:t>
            </a:r>
            <a:r>
              <a:rPr lang="ru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отсутствие жира в почечном синусе или жировые тяжи</a:t>
            </a:r>
            <a:endParaRPr sz="2000" b="1" i="0" u="none" strike="noStrike" cap="none">
              <a:solidFill>
                <a:srgbClr val="212121"/>
              </a:solidFill>
              <a:highlight>
                <a:srgbClr val="FFFF00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3" name="Google Shape;323;p49"/>
          <p:cNvSpPr txBox="1"/>
          <p:nvPr/>
        </p:nvSpPr>
        <p:spPr>
          <a:xfrm>
            <a:off x="355600" y="50800"/>
            <a:ext cx="8540750" cy="976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2500"/>
              <a:buFont typeface="Arial"/>
              <a:buNone/>
            </a:pPr>
            <a:r>
              <a:rPr lang="ru" sz="2500" b="1" i="0" u="none" strike="noStrike" cap="none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rPr>
              <a:t>Характеристика инфильтративных образований почек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23"/>
          <p:cNvSpPr txBox="1">
            <a:spLocks noGrp="1"/>
          </p:cNvSpPr>
          <p:nvPr>
            <p:ph type="title"/>
          </p:nvPr>
        </p:nvSpPr>
        <p:spPr>
          <a:xfrm>
            <a:off x="565150" y="-80962"/>
            <a:ext cx="7688262" cy="534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99616"/>
              <a:buNone/>
            </a:pPr>
            <a:r>
              <a:rPr lang="ru" sz="2900" b="1" i="0" u="none" dirty="0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rPr>
              <a:t>Характеристика солидных образований почек</a:t>
            </a:r>
            <a:endParaRPr dirty="0"/>
          </a:p>
        </p:txBody>
      </p:sp>
      <p:sp>
        <p:nvSpPr>
          <p:cNvPr id="53" name="Google Shape;53;p23"/>
          <p:cNvSpPr txBox="1">
            <a:spLocks noGrp="1"/>
          </p:cNvSpPr>
          <p:nvPr>
            <p:ph type="body" idx="1"/>
          </p:nvPr>
        </p:nvSpPr>
        <p:spPr>
          <a:xfrm>
            <a:off x="88900" y="1227137"/>
            <a:ext cx="8393112" cy="2262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ru" sz="2200" b="1" i="0" u="none" dirty="0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rPr>
              <a:t>Классификация по форме</a:t>
            </a:r>
            <a:endParaRPr sz="2200" b="1" i="0" u="none" dirty="0">
              <a:solidFill>
                <a:srgbClr val="A61C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SzPts val="1300"/>
              <a:buNone/>
            </a:pPr>
            <a:endParaRPr sz="2200" b="1" i="0" u="none" dirty="0">
              <a:solidFill>
                <a:srgbClr val="1A1A1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endParaRPr sz="2200" b="1" i="0" u="none" dirty="0">
              <a:solidFill>
                <a:srgbClr val="1A1A1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Google Shape;54;p23"/>
          <p:cNvSpPr/>
          <p:nvPr/>
        </p:nvSpPr>
        <p:spPr>
          <a:xfrm>
            <a:off x="436650" y="1922350"/>
            <a:ext cx="4055700" cy="30435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19050" cap="flat" cmpd="sng">
            <a:solidFill>
              <a:srgbClr val="1155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ru" sz="2200" b="1" i="0" u="none" strike="noStrike" cap="none" dirty="0">
                <a:solidFill>
                  <a:srgbClr val="990000"/>
                </a:solidFill>
                <a:highlight>
                  <a:schemeClr val="lt2"/>
                </a:highlight>
                <a:latin typeface="Arial"/>
                <a:ea typeface="Arial"/>
                <a:cs typeface="Arial"/>
                <a:sym typeface="Arial"/>
              </a:rPr>
              <a:t>Очаговые </a:t>
            </a:r>
            <a:r>
              <a:rPr lang="ru" sz="2200" b="1" i="0" u="none" strike="noStrike" cap="none" dirty="0" smtClean="0">
                <a:solidFill>
                  <a:srgbClr val="990000"/>
                </a:solidFill>
                <a:highlight>
                  <a:schemeClr val="lt2"/>
                </a:highlight>
                <a:latin typeface="Arial"/>
                <a:ea typeface="Arial"/>
                <a:cs typeface="Arial"/>
                <a:sym typeface="Arial"/>
              </a:rPr>
              <a:t>(округлые) </a:t>
            </a:r>
            <a:r>
              <a:rPr lang="ru" sz="2200" b="1" i="0" u="none" strike="noStrike" cap="none" dirty="0">
                <a:solidFill>
                  <a:srgbClr val="990000"/>
                </a:solidFill>
                <a:highlight>
                  <a:schemeClr val="lt2"/>
                </a:highlight>
                <a:latin typeface="Arial"/>
                <a:ea typeface="Arial"/>
                <a:cs typeface="Arial"/>
                <a:sym typeface="Arial"/>
              </a:rPr>
              <a:t>образования</a:t>
            </a:r>
            <a:endParaRPr sz="2200" b="1" i="0" u="none" strike="noStrike" cap="none" dirty="0">
              <a:solidFill>
                <a:srgbClr val="212121"/>
              </a:solidFill>
              <a:highlight>
                <a:schemeClr val="lt2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ru" sz="2200" b="1" i="0" u="none" strike="noStrike" cap="none" dirty="0">
                <a:solidFill>
                  <a:srgbClr val="212121"/>
                </a:solidFill>
                <a:highlight>
                  <a:schemeClr val="lt2"/>
                </a:highlight>
                <a:latin typeface="Arial"/>
                <a:ea typeface="Arial"/>
                <a:cs typeface="Arial"/>
                <a:sym typeface="Arial"/>
              </a:rPr>
              <a:t>приводят к деформации контура</a:t>
            </a:r>
            <a:endParaRPr sz="2200" b="1" i="0" u="none" strike="noStrike" cap="none" dirty="0">
              <a:solidFill>
                <a:srgbClr val="212121"/>
              </a:solidFill>
              <a:highlight>
                <a:schemeClr val="lt2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p23"/>
          <p:cNvSpPr/>
          <p:nvPr/>
        </p:nvSpPr>
        <p:spPr>
          <a:xfrm>
            <a:off x="4655050" y="1922350"/>
            <a:ext cx="4322100" cy="30954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19050" cap="flat" cmpd="sng">
            <a:solidFill>
              <a:srgbClr val="1155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2200" b="1" i="0" u="none" strike="noStrike" cap="none" dirty="0">
              <a:solidFill>
                <a:srgbClr val="212121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2200" b="1" i="0" u="none" strike="noStrike" cap="none" dirty="0">
              <a:solidFill>
                <a:srgbClr val="212121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ru" sz="2200" b="1" i="0" u="none" strike="noStrike" cap="none" dirty="0">
                <a:solidFill>
                  <a:srgbClr val="990000"/>
                </a:solidFill>
                <a:highlight>
                  <a:schemeClr val="lt2"/>
                </a:highlight>
                <a:latin typeface="Arial"/>
                <a:ea typeface="Arial"/>
                <a:cs typeface="Arial"/>
                <a:sym typeface="Arial"/>
              </a:rPr>
              <a:t>Инфильтративные </a:t>
            </a:r>
            <a:r>
              <a:rPr lang="ru" sz="2200" b="1" i="0" u="none" strike="noStrike" cap="none" dirty="0" smtClean="0">
                <a:solidFill>
                  <a:srgbClr val="990000"/>
                </a:solidFill>
                <a:highlight>
                  <a:schemeClr val="lt2"/>
                </a:highlight>
                <a:latin typeface="Arial"/>
                <a:ea typeface="Arial"/>
                <a:cs typeface="Arial"/>
                <a:sym typeface="Arial"/>
              </a:rPr>
              <a:t>(бобовидные) </a:t>
            </a:r>
            <a:r>
              <a:rPr lang="ru" sz="2200" b="1" i="0" u="none" strike="noStrike" cap="none" dirty="0">
                <a:solidFill>
                  <a:srgbClr val="990000"/>
                </a:solidFill>
                <a:highlight>
                  <a:schemeClr val="lt2"/>
                </a:highlight>
                <a:latin typeface="Arial"/>
                <a:ea typeface="Arial"/>
                <a:cs typeface="Arial"/>
                <a:sym typeface="Arial"/>
              </a:rPr>
              <a:t>образования </a:t>
            </a:r>
            <a:endParaRPr sz="2200" b="1" i="0" u="none" strike="noStrike" cap="none" dirty="0">
              <a:solidFill>
                <a:srgbClr val="990000"/>
              </a:solidFill>
              <a:highlight>
                <a:schemeClr val="lt2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ru" sz="2200" b="1" i="0" u="none" strike="noStrike" cap="none" dirty="0">
                <a:solidFill>
                  <a:srgbClr val="212121"/>
                </a:solidFill>
                <a:highlight>
                  <a:schemeClr val="lt2"/>
                </a:highlight>
                <a:latin typeface="Arial"/>
                <a:ea typeface="Arial"/>
                <a:cs typeface="Arial"/>
                <a:sym typeface="Arial"/>
              </a:rPr>
              <a:t>не приводят к деформации контура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2200" b="1" i="0" u="none" strike="noStrike" cap="none" dirty="0">
              <a:solidFill>
                <a:srgbClr val="212121"/>
              </a:solidFill>
              <a:highlight>
                <a:schemeClr val="lt2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2200" b="1" i="0" u="none" strike="noStrike" cap="none" dirty="0">
              <a:solidFill>
                <a:srgbClr val="212121"/>
              </a:solidFill>
              <a:highlight>
                <a:schemeClr val="lt2"/>
              </a:highlight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50"/>
          <p:cNvSpPr txBox="1">
            <a:spLocks noGrp="1"/>
          </p:cNvSpPr>
          <p:nvPr>
            <p:ph type="title"/>
          </p:nvPr>
        </p:nvSpPr>
        <p:spPr>
          <a:xfrm>
            <a:off x="396875" y="1285875"/>
            <a:ext cx="7688262" cy="534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ru" sz="2300" b="1" i="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Метастазы почек </a:t>
            </a:r>
            <a:endParaRPr/>
          </a:p>
        </p:txBody>
      </p:sp>
      <p:sp>
        <p:nvSpPr>
          <p:cNvPr id="329" name="Google Shape;329;p50"/>
          <p:cNvSpPr txBox="1">
            <a:spLocks noGrp="1"/>
          </p:cNvSpPr>
          <p:nvPr>
            <p:ph type="body" idx="4294967295"/>
          </p:nvPr>
        </p:nvSpPr>
        <p:spPr>
          <a:xfrm>
            <a:off x="396400" y="1753250"/>
            <a:ext cx="7688700" cy="226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2000"/>
              <a:buFont typeface="Arial"/>
              <a:buChar char="➢"/>
            </a:pPr>
            <a:r>
              <a:rPr lang="ru" sz="2000" b="1" i="0" u="none" strike="noStrike" cap="none">
                <a:solidFill>
                  <a:srgbClr val="212121"/>
                </a:solidFill>
                <a:highlight>
                  <a:srgbClr val="DBE6F9"/>
                </a:highlight>
                <a:latin typeface="Arial"/>
                <a:ea typeface="Arial"/>
                <a:cs typeface="Arial"/>
                <a:sym typeface="Arial"/>
              </a:rPr>
              <a:t>Наиболее часто метастазируют в почки: </a:t>
            </a:r>
            <a:r>
              <a:rPr lang="ru" sz="2000" b="1" i="0" u="none" strike="noStrike" cap="none">
                <a:solidFill>
                  <a:srgbClr val="1155CC"/>
                </a:solidFill>
                <a:highlight>
                  <a:srgbClr val="DBE6F9"/>
                </a:highlight>
                <a:latin typeface="Arial"/>
                <a:ea typeface="Arial"/>
                <a:cs typeface="Arial"/>
                <a:sym typeface="Arial"/>
              </a:rPr>
              <a:t>меланома, рак легкого, рак молочной железы и колоректальный рак</a:t>
            </a:r>
            <a:endParaRPr sz="2000" b="1" i="0" u="none" strike="noStrike" cap="none">
              <a:solidFill>
                <a:srgbClr val="1155CC"/>
              </a:solidFill>
              <a:highlight>
                <a:srgbClr val="DBE6F9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2000"/>
              <a:buFont typeface="Arial"/>
              <a:buChar char="➢"/>
            </a:pPr>
            <a:r>
              <a:rPr lang="ru" sz="2000" b="1" i="0" u="none" strike="noStrike" cap="none">
                <a:solidFill>
                  <a:srgbClr val="212121"/>
                </a:solidFill>
                <a:highlight>
                  <a:srgbClr val="DBE6F9"/>
                </a:highlight>
                <a:latin typeface="Arial"/>
                <a:ea typeface="Arial"/>
                <a:cs typeface="Arial"/>
                <a:sym typeface="Arial"/>
              </a:rPr>
              <a:t>Зачастую двусторонний процесс</a:t>
            </a:r>
            <a:endParaRPr sz="2000" b="1" i="0" u="none" strike="noStrike" cap="none">
              <a:solidFill>
                <a:srgbClr val="212121"/>
              </a:solidFill>
              <a:highlight>
                <a:srgbClr val="DBE6F9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2000"/>
              <a:buFont typeface="Arial"/>
              <a:buChar char="➢"/>
            </a:pPr>
            <a:r>
              <a:rPr lang="ru" sz="2000" b="1" i="0" u="none" strike="noStrike" cap="none">
                <a:solidFill>
                  <a:srgbClr val="212121"/>
                </a:solidFill>
                <a:highlight>
                  <a:srgbClr val="DBE6F9"/>
                </a:highlight>
                <a:latin typeface="Arial"/>
                <a:ea typeface="Arial"/>
                <a:cs typeface="Arial"/>
                <a:sym typeface="Arial"/>
              </a:rPr>
              <a:t>Обычно экспансивный характер роста</a:t>
            </a:r>
            <a:endParaRPr sz="2000" b="1" i="0" u="none" strike="noStrike" cap="none">
              <a:solidFill>
                <a:srgbClr val="212121"/>
              </a:solidFill>
              <a:highlight>
                <a:srgbClr val="DBE6F9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2000"/>
              <a:buFont typeface="Arial"/>
              <a:buChar char="➢"/>
            </a:pPr>
            <a:r>
              <a:rPr lang="ru" sz="2000" b="1" i="0" u="none" strike="noStrike" cap="none">
                <a:solidFill>
                  <a:srgbClr val="212121"/>
                </a:solidFill>
                <a:highlight>
                  <a:srgbClr val="DBE6F9"/>
                </a:highlight>
                <a:latin typeface="Arial"/>
                <a:ea typeface="Arial"/>
                <a:cs typeface="Arial"/>
                <a:sym typeface="Arial"/>
              </a:rPr>
              <a:t>Выявление метастазов в другие органы и лимфоузлы</a:t>
            </a:r>
            <a:endParaRPr sz="2000" b="1" i="0" u="none" strike="noStrike" cap="none">
              <a:solidFill>
                <a:srgbClr val="212121"/>
              </a:solidFill>
              <a:highlight>
                <a:srgbClr val="DBE6F9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0" name="Google Shape;330;p50"/>
          <p:cNvSpPr txBox="1"/>
          <p:nvPr/>
        </p:nvSpPr>
        <p:spPr>
          <a:xfrm>
            <a:off x="355600" y="50800"/>
            <a:ext cx="8540750" cy="976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2500"/>
              <a:buFont typeface="Arial"/>
              <a:buNone/>
            </a:pPr>
            <a:r>
              <a:rPr lang="ru" sz="2500" b="1" i="0" u="none" strike="noStrike" cap="none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rPr>
              <a:t>Характеристика инфильтративных образований почек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51"/>
          <p:cNvSpPr txBox="1">
            <a:spLocks noGrp="1"/>
          </p:cNvSpPr>
          <p:nvPr>
            <p:ph type="title"/>
          </p:nvPr>
        </p:nvSpPr>
        <p:spPr>
          <a:xfrm>
            <a:off x="803481" y="0"/>
            <a:ext cx="7689850" cy="534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ru" sz="3200" b="1" i="0" u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КТ. Двусторонние метастазы почек </a:t>
            </a:r>
            <a:r>
              <a:rPr lang="ru" sz="3200" b="0" i="0" u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ru" sz="3200" b="0" i="0" u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</a:br>
            <a:endParaRPr sz="3200" dirty="0"/>
          </a:p>
        </p:txBody>
      </p:sp>
      <p:pic>
        <p:nvPicPr>
          <p:cNvPr id="336" name="Google Shape;336;p51"/>
          <p:cNvPicPr preferRelativeResize="0"/>
          <p:nvPr/>
        </p:nvPicPr>
        <p:blipFill rotWithShape="1">
          <a:blip r:embed="rId3">
            <a:alphaModFix/>
          </a:blip>
          <a:srcRect l="28381" t="16868" r="52366" b="52862"/>
          <a:stretch/>
        </p:blipFill>
        <p:spPr>
          <a:xfrm>
            <a:off x="177800" y="907774"/>
            <a:ext cx="2757557" cy="2068788"/>
          </a:xfrm>
          <a:prstGeom prst="rect">
            <a:avLst/>
          </a:prstGeom>
          <a:noFill/>
          <a:ln w="19050" cap="flat" cmpd="sng">
            <a:solidFill>
              <a:srgbClr val="1155CC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337" name="Google Shape;337;p51"/>
          <p:cNvPicPr preferRelativeResize="0"/>
          <p:nvPr/>
        </p:nvPicPr>
        <p:blipFill rotWithShape="1">
          <a:blip r:embed="rId3">
            <a:alphaModFix/>
          </a:blip>
          <a:srcRect l="38478" t="52292" r="41882" b="16749"/>
          <a:stretch/>
        </p:blipFill>
        <p:spPr>
          <a:xfrm>
            <a:off x="6195391" y="841513"/>
            <a:ext cx="2862883" cy="2138224"/>
          </a:xfrm>
          <a:prstGeom prst="rect">
            <a:avLst/>
          </a:prstGeom>
          <a:noFill/>
          <a:ln w="19050" cap="flat" cmpd="sng">
            <a:solidFill>
              <a:srgbClr val="1155CC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338" name="Google Shape;338;p51"/>
          <p:cNvPicPr preferRelativeResize="0"/>
          <p:nvPr/>
        </p:nvPicPr>
        <p:blipFill rotWithShape="1">
          <a:blip r:embed="rId3">
            <a:alphaModFix/>
          </a:blip>
          <a:srcRect l="48791" t="16867" r="31957" b="52864"/>
          <a:stretch/>
        </p:blipFill>
        <p:spPr>
          <a:xfrm>
            <a:off x="3180521" y="881270"/>
            <a:ext cx="2791653" cy="2095292"/>
          </a:xfrm>
          <a:prstGeom prst="rect">
            <a:avLst/>
          </a:prstGeom>
          <a:noFill/>
          <a:ln w="19050" cap="flat" cmpd="sng">
            <a:solidFill>
              <a:srgbClr val="1155CC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339" name="Google Shape;339;p51"/>
          <p:cNvSpPr/>
          <p:nvPr/>
        </p:nvSpPr>
        <p:spPr>
          <a:xfrm>
            <a:off x="65087" y="3086100"/>
            <a:ext cx="2865437" cy="1893887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19050" cap="flat" cmpd="sng">
            <a:solidFill>
              <a:srgbClr val="1155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ru"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А. КТ левой почки, коронарная плоскость, портальная фаза: множественные гипоинтенсивные образования в корково</a:t>
            </a:r>
            <a:r>
              <a:rPr lang="ru" sz="1600" b="1"/>
              <a:t>м</a:t>
            </a:r>
            <a:r>
              <a:rPr lang="ru"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сло</a:t>
            </a:r>
            <a:r>
              <a:rPr lang="ru" sz="1600" b="1"/>
              <a:t>е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0" name="Google Shape;340;p51"/>
          <p:cNvSpPr/>
          <p:nvPr/>
        </p:nvSpPr>
        <p:spPr>
          <a:xfrm>
            <a:off x="3021419" y="3078285"/>
            <a:ext cx="3019500" cy="18945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19050" cap="flat" cmpd="sng">
            <a:solidFill>
              <a:srgbClr val="1155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ru" sz="1700" b="1" i="0" u="none" strike="noStrike" cap="none">
                <a:solidFill>
                  <a:schemeClr val="dk2"/>
                </a:solidFill>
                <a:highlight>
                  <a:srgbClr val="EFF1FA"/>
                </a:highlight>
                <a:latin typeface="Arial"/>
                <a:ea typeface="Arial"/>
                <a:cs typeface="Arial"/>
                <a:sym typeface="Arial"/>
              </a:rPr>
              <a:t>Б. </a:t>
            </a:r>
            <a:r>
              <a:rPr lang="ru" sz="17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КТ правой почки, коронарная плоскость, портальная фаза: множественные гипоинтенсивные образования в корково</a:t>
            </a:r>
            <a:r>
              <a:rPr lang="ru" sz="1700" b="1"/>
              <a:t>м</a:t>
            </a:r>
            <a:r>
              <a:rPr lang="ru" sz="17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" sz="1700" b="1"/>
              <a:t>слое</a:t>
            </a:r>
            <a:r>
              <a:rPr lang="ru" sz="17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1700" b="1" i="0" u="none" strike="noStrike" cap="none">
              <a:solidFill>
                <a:srgbClr val="FF0000"/>
              </a:solidFill>
              <a:highlight>
                <a:srgbClr val="FFFF00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1" name="Google Shape;341;p51"/>
          <p:cNvSpPr/>
          <p:nvPr/>
        </p:nvSpPr>
        <p:spPr>
          <a:xfrm>
            <a:off x="6123850" y="3078284"/>
            <a:ext cx="2918550" cy="18945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19050" cap="flat" cmpd="sng">
            <a:solidFill>
              <a:srgbClr val="1155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ru" sz="1700" b="1" i="0" u="none" strike="noStrike" cap="none">
                <a:solidFill>
                  <a:schemeClr val="dk2"/>
                </a:solidFill>
                <a:highlight>
                  <a:srgbClr val="EFF1FA"/>
                </a:highlight>
                <a:latin typeface="Arial"/>
                <a:ea typeface="Arial"/>
                <a:cs typeface="Arial"/>
                <a:sym typeface="Arial"/>
              </a:rPr>
              <a:t>В. </a:t>
            </a:r>
            <a:r>
              <a:rPr lang="ru" sz="17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КТ </a:t>
            </a:r>
            <a:r>
              <a:rPr lang="ru" sz="1700" b="1" i="0" u="none" strike="noStrike" cap="none">
                <a:solidFill>
                  <a:schemeClr val="dk2"/>
                </a:solidFill>
                <a:highlight>
                  <a:srgbClr val="EFF1FA"/>
                </a:highlight>
                <a:latin typeface="Arial"/>
                <a:ea typeface="Arial"/>
                <a:cs typeface="Arial"/>
                <a:sym typeface="Arial"/>
              </a:rPr>
              <a:t>ОБП, аксиальная плоскость: множественные образования почек, увеличение забрюшинных л/у, асцит</a:t>
            </a:r>
            <a:r>
              <a:rPr lang="ru" sz="1700" b="0" i="0" u="none" strike="noStrike" cap="none">
                <a:solidFill>
                  <a:srgbClr val="333333"/>
                </a:solidFill>
                <a:highlight>
                  <a:srgbClr val="FFFCF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1700" b="1" i="0" u="none" strike="noStrike" cap="none">
              <a:solidFill>
                <a:srgbClr val="FF0000"/>
              </a:solidFill>
              <a:highlight>
                <a:schemeClr val="lt2"/>
              </a:highlight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52"/>
          <p:cNvSpPr txBox="1">
            <a:spLocks noGrp="1"/>
          </p:cNvSpPr>
          <p:nvPr>
            <p:ph type="title"/>
          </p:nvPr>
        </p:nvSpPr>
        <p:spPr>
          <a:xfrm>
            <a:off x="596900" y="490537"/>
            <a:ext cx="7688262" cy="534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ru" sz="2200" b="1" i="0" u="none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rPr>
              <a:t>Список литературы</a:t>
            </a:r>
            <a:endParaRPr/>
          </a:p>
        </p:txBody>
      </p:sp>
      <p:sp>
        <p:nvSpPr>
          <p:cNvPr id="347" name="Google Shape;347;p52"/>
          <p:cNvSpPr txBox="1">
            <a:spLocks noGrp="1"/>
          </p:cNvSpPr>
          <p:nvPr>
            <p:ph type="body" idx="4294967295"/>
          </p:nvPr>
        </p:nvSpPr>
        <p:spPr>
          <a:xfrm>
            <a:off x="633225" y="1309200"/>
            <a:ext cx="7688700" cy="226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None/>
            </a:pPr>
            <a:r>
              <a:rPr lang="ru" sz="1500" b="1" i="0" u="none" strike="noStrike" cap="none">
                <a:solidFill>
                  <a:schemeClr val="dk2"/>
                </a:solidFill>
                <a:highlight>
                  <a:srgbClr val="DBE6F9"/>
                </a:highlight>
                <a:latin typeface="Arial"/>
                <a:ea typeface="Arial"/>
                <a:cs typeface="Arial"/>
                <a:sym typeface="Arial"/>
              </a:rPr>
              <a:t>Carlos Nicolau,Natalie Antunes,Blanca Paño,and Carmen Sebastia ”Imaging Characterization of Renal Masses”//Medicina (Kaunas).- 2021.- №57 (1)</a:t>
            </a:r>
            <a:endParaRPr sz="1500" b="1" i="0" u="none" strike="noStrike" cap="none">
              <a:solidFill>
                <a:schemeClr val="dk2"/>
              </a:solidFill>
              <a:highlight>
                <a:srgbClr val="DBE6F9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None/>
            </a:pPr>
            <a:r>
              <a:rPr lang="ru" sz="1500" b="1" i="0" u="none" strike="noStrike" cap="none">
                <a:solidFill>
                  <a:schemeClr val="dk2"/>
                </a:solidFill>
                <a:highlight>
                  <a:srgbClr val="DBE6F9"/>
                </a:highlight>
                <a:latin typeface="Arial"/>
                <a:ea typeface="Arial"/>
                <a:cs typeface="Arial"/>
                <a:sym typeface="Arial"/>
              </a:rPr>
              <a:t>doi: 10.3390/medicina57010051</a:t>
            </a:r>
            <a:endParaRPr sz="1500" b="1" i="0" u="none" strike="noStrike" cap="none">
              <a:solidFill>
                <a:schemeClr val="dk2"/>
              </a:solidFill>
              <a:highlight>
                <a:srgbClr val="DBE6F9"/>
              </a:highlight>
              <a:latin typeface="Arial"/>
              <a:ea typeface="Arial"/>
              <a:cs typeface="Arial"/>
              <a:sym typeface="Arial"/>
            </a:endParaRPr>
          </a:p>
          <a:p>
            <a:pPr marL="152400" marR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None/>
            </a:pPr>
            <a:endParaRPr sz="1200" b="1" i="0" u="none" strike="noStrike" cap="none">
              <a:solidFill>
                <a:schemeClr val="accent1"/>
              </a:solidFill>
              <a:highlight>
                <a:srgbClr val="DBE6F9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5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None/>
            </a:pPr>
            <a:endParaRPr sz="1800" b="1" i="0" u="none" strike="noStrike" cap="none">
              <a:solidFill>
                <a:schemeClr val="accent1"/>
              </a:solidFill>
              <a:highlight>
                <a:srgbClr val="DBE6F9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1200"/>
              </a:spcAft>
              <a:buClr>
                <a:schemeClr val="accent1"/>
              </a:buClr>
              <a:buSzPts val="1300"/>
              <a:buFont typeface="Lato"/>
              <a:buNone/>
            </a:pPr>
            <a:endParaRPr sz="1300" b="0" i="0" u="none" strike="noStrike" cap="none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53"/>
          <p:cNvSpPr txBox="1">
            <a:spLocks noGrp="1"/>
          </p:cNvSpPr>
          <p:nvPr>
            <p:ph type="title"/>
          </p:nvPr>
        </p:nvSpPr>
        <p:spPr>
          <a:xfrm>
            <a:off x="2157412" y="1976437"/>
            <a:ext cx="4754562" cy="850900"/>
          </a:xfrm>
          <a:prstGeom prst="rect">
            <a:avLst/>
          </a:prstGeom>
          <a:noFill/>
          <a:ln w="19050" cap="flat" cmpd="sng">
            <a:solidFill>
              <a:srgbClr val="1155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ru" sz="3100" b="1" i="0" u="none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rPr>
              <a:t>Спасибо за внимание!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4"/>
          <p:cNvSpPr txBox="1">
            <a:spLocks noGrp="1"/>
          </p:cNvSpPr>
          <p:nvPr>
            <p:ph type="title"/>
          </p:nvPr>
        </p:nvSpPr>
        <p:spPr>
          <a:xfrm>
            <a:off x="770100" y="-88675"/>
            <a:ext cx="8742900" cy="53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ru" b="1" i="0" u="none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rPr>
              <a:t>Очаговые солидные образования почек</a:t>
            </a:r>
            <a:r>
              <a:rPr lang="ru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ru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/>
          </a:p>
        </p:txBody>
      </p:sp>
      <p:pic>
        <p:nvPicPr>
          <p:cNvPr id="61" name="Google Shape;61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372037"/>
            <a:ext cx="9290049" cy="4895851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24"/>
          <p:cNvSpPr/>
          <p:nvPr/>
        </p:nvSpPr>
        <p:spPr>
          <a:xfrm>
            <a:off x="103625" y="3552350"/>
            <a:ext cx="2767800" cy="673500"/>
          </a:xfrm>
          <a:prstGeom prst="rect">
            <a:avLst/>
          </a:prstGeom>
          <a:solidFill>
            <a:srgbClr val="FCF8ED"/>
          </a:solidFill>
          <a:ln w="9525" cap="flat" cmpd="sng">
            <a:solidFill>
              <a:srgbClr val="FCF8E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b="1">
                <a:solidFill>
                  <a:srgbClr val="C00000"/>
                </a:solidFill>
              </a:rPr>
              <a:t>Доброкачественные образования</a:t>
            </a:r>
            <a:endParaRPr sz="2000" b="1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5"/>
          <p:cNvSpPr txBox="1"/>
          <p:nvPr/>
        </p:nvSpPr>
        <p:spPr>
          <a:xfrm>
            <a:off x="754380" y="-117000"/>
            <a:ext cx="7782470" cy="5231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ru" sz="2100" b="1" i="0" u="none" strike="noStrike" cap="none">
                <a:solidFill>
                  <a:srgbClr val="A61C00"/>
                </a:solidFill>
                <a:highlight>
                  <a:schemeClr val="lt2"/>
                </a:highlight>
                <a:latin typeface="Arial"/>
                <a:ea typeface="Arial"/>
                <a:cs typeface="Arial"/>
                <a:sym typeface="Arial"/>
              </a:rPr>
              <a:t>А</a:t>
            </a:r>
            <a:r>
              <a:rPr lang="ru" sz="2200" b="1" i="0" u="none" strike="noStrike" cap="none">
                <a:solidFill>
                  <a:srgbClr val="A61C00"/>
                </a:solidFill>
                <a:highlight>
                  <a:schemeClr val="lt2"/>
                </a:highlight>
                <a:latin typeface="Arial"/>
                <a:ea typeface="Arial"/>
                <a:cs typeface="Arial"/>
                <a:sym typeface="Arial"/>
              </a:rPr>
              <a:t>лгоритм диагностики очаговых образований почек </a:t>
            </a:r>
            <a:endParaRPr sz="2100" b="1" i="0" u="none" strike="noStrike" cap="none">
              <a:solidFill>
                <a:srgbClr val="A61C00"/>
              </a:solidFill>
              <a:highlight>
                <a:schemeClr val="lt2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8" name="Google Shape;68;p25"/>
          <p:cNvCxnSpPr/>
          <p:nvPr/>
        </p:nvCxnSpPr>
        <p:spPr>
          <a:xfrm>
            <a:off x="4381500" y="260350"/>
            <a:ext cx="0" cy="22225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69" name="Google Shape;69;p25"/>
          <p:cNvSpPr txBox="1"/>
          <p:nvPr/>
        </p:nvSpPr>
        <p:spPr>
          <a:xfrm>
            <a:off x="1739175" y="364100"/>
            <a:ext cx="79854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" sz="1500" b="1" i="0" u="none" strike="noStrike" cap="none">
                <a:solidFill>
                  <a:srgbClr val="212121"/>
                </a:solidFill>
                <a:highlight>
                  <a:srgbClr val="DBE6F9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Видим ли мы макроскопический жир? (по данным КТ или МРТ)</a:t>
            </a:r>
            <a:endParaRPr sz="1500" b="1" i="0" u="none" strike="noStrike" cap="none">
              <a:solidFill>
                <a:srgbClr val="000000"/>
              </a:solidFill>
              <a:highlight>
                <a:srgbClr val="DBE6F9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0" name="Google Shape;70;p25"/>
          <p:cNvCxnSpPr/>
          <p:nvPr/>
        </p:nvCxnSpPr>
        <p:spPr>
          <a:xfrm flipH="1">
            <a:off x="2827337" y="673100"/>
            <a:ext cx="1457325" cy="230187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71" name="Google Shape;71;p25"/>
          <p:cNvCxnSpPr/>
          <p:nvPr/>
        </p:nvCxnSpPr>
        <p:spPr>
          <a:xfrm>
            <a:off x="4514850" y="688975"/>
            <a:ext cx="1412875" cy="198437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72" name="Google Shape;72;p25"/>
          <p:cNvSpPr txBox="1"/>
          <p:nvPr/>
        </p:nvSpPr>
        <p:spPr>
          <a:xfrm>
            <a:off x="2397125" y="735012"/>
            <a:ext cx="696912" cy="40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ДА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25"/>
          <p:cNvSpPr txBox="1"/>
          <p:nvPr/>
        </p:nvSpPr>
        <p:spPr>
          <a:xfrm>
            <a:off x="5928275" y="741150"/>
            <a:ext cx="30000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ru" sz="1500" b="1" i="0" u="none" strike="noStrike" cap="none">
                <a:solidFill>
                  <a:srgbClr val="212121"/>
                </a:solidFill>
                <a:highlight>
                  <a:srgbClr val="DBE6F9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НЕТ (или сомнительно)</a:t>
            </a:r>
            <a:endParaRPr sz="1400" b="1" i="0" u="none" strike="noStrike" cap="none">
              <a:solidFill>
                <a:srgbClr val="000000"/>
              </a:solidFill>
              <a:highlight>
                <a:srgbClr val="DBE6F9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25"/>
          <p:cNvSpPr txBox="1"/>
          <p:nvPr/>
        </p:nvSpPr>
        <p:spPr>
          <a:xfrm>
            <a:off x="1810450" y="1084150"/>
            <a:ext cx="30000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ru" sz="1500" b="1" i="0" u="none" strike="noStrike" cap="none">
                <a:solidFill>
                  <a:srgbClr val="212121"/>
                </a:solidFill>
                <a:highlight>
                  <a:srgbClr val="DBE6F9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Ангиомиолипома</a:t>
            </a:r>
            <a:endParaRPr sz="1400" b="1" i="0" u="none" strike="noStrike" cap="none">
              <a:solidFill>
                <a:srgbClr val="000000"/>
              </a:solidFill>
              <a:highlight>
                <a:srgbClr val="DBE6F9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25"/>
          <p:cNvSpPr txBox="1"/>
          <p:nvPr/>
        </p:nvSpPr>
        <p:spPr>
          <a:xfrm>
            <a:off x="0" y="688975"/>
            <a:ext cx="1776412" cy="739775"/>
          </a:xfrm>
          <a:prstGeom prst="rect">
            <a:avLst/>
          </a:prstGeom>
          <a:solidFill>
            <a:srgbClr val="DBE6F9"/>
          </a:solidFill>
          <a:ln w="9525" cap="flat" cmpd="sng">
            <a:solidFill>
              <a:srgbClr val="DBE6F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6" name="Google Shape;76;p25"/>
          <p:cNvCxnSpPr/>
          <p:nvPr/>
        </p:nvCxnSpPr>
        <p:spPr>
          <a:xfrm>
            <a:off x="2641600" y="1063625"/>
            <a:ext cx="7937" cy="185737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77" name="Google Shape;77;p25"/>
          <p:cNvSpPr txBox="1"/>
          <p:nvPr/>
        </p:nvSpPr>
        <p:spPr>
          <a:xfrm>
            <a:off x="4956850" y="1126263"/>
            <a:ext cx="43056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ru" sz="1500" b="1" i="0" u="none" strike="noStrike" cap="none">
                <a:solidFill>
                  <a:srgbClr val="212121"/>
                </a:solidFill>
                <a:highlight>
                  <a:srgbClr val="DBE6F9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Требуется КТ или МРТ с контрастированием</a:t>
            </a:r>
            <a:endParaRPr sz="1400" b="1" i="0" u="none" strike="noStrike" cap="none">
              <a:solidFill>
                <a:srgbClr val="000000"/>
              </a:solidFill>
              <a:highlight>
                <a:srgbClr val="DBE6F9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8" name="Google Shape;78;p25"/>
          <p:cNvCxnSpPr/>
          <p:nvPr/>
        </p:nvCxnSpPr>
        <p:spPr>
          <a:xfrm>
            <a:off x="7110412" y="1125537"/>
            <a:ext cx="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9" name="Google Shape;79;p25"/>
          <p:cNvCxnSpPr/>
          <p:nvPr/>
        </p:nvCxnSpPr>
        <p:spPr>
          <a:xfrm>
            <a:off x="7027862" y="1063625"/>
            <a:ext cx="7937" cy="185737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80" name="Google Shape;80;p25"/>
          <p:cNvCxnSpPr/>
          <p:nvPr/>
        </p:nvCxnSpPr>
        <p:spPr>
          <a:xfrm>
            <a:off x="7027862" y="1412875"/>
            <a:ext cx="7937" cy="185737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81" name="Google Shape;81;p25"/>
          <p:cNvSpPr txBox="1"/>
          <p:nvPr/>
        </p:nvSpPr>
        <p:spPr>
          <a:xfrm>
            <a:off x="5338700" y="1471450"/>
            <a:ext cx="43056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ru" sz="1500" b="1" i="0" u="none" strike="noStrike" cap="none">
                <a:solidFill>
                  <a:srgbClr val="212121"/>
                </a:solidFill>
                <a:highlight>
                  <a:srgbClr val="DBE6F9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Накапливает ли образование контраст?</a:t>
            </a:r>
            <a:endParaRPr sz="1400" b="1" i="0" u="none" strike="noStrike" cap="none">
              <a:solidFill>
                <a:srgbClr val="000000"/>
              </a:solidFill>
              <a:highlight>
                <a:srgbClr val="DBE6F9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25"/>
          <p:cNvSpPr txBox="1"/>
          <p:nvPr/>
        </p:nvSpPr>
        <p:spPr>
          <a:xfrm>
            <a:off x="4137660" y="1930975"/>
            <a:ext cx="599165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ru" sz="1500" b="1" i="0" u="none" strike="noStrike" cap="none">
                <a:solidFill>
                  <a:srgbClr val="212121"/>
                </a:solidFill>
                <a:highlight>
                  <a:srgbClr val="DBE6F9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ДА</a:t>
            </a:r>
            <a:endParaRPr sz="1400" b="1" i="0" u="none" strike="noStrike" cap="none">
              <a:solidFill>
                <a:srgbClr val="000000"/>
              </a:solidFill>
              <a:highlight>
                <a:srgbClr val="DBE6F9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25"/>
          <p:cNvSpPr txBox="1"/>
          <p:nvPr/>
        </p:nvSpPr>
        <p:spPr>
          <a:xfrm>
            <a:off x="6886800" y="1925938"/>
            <a:ext cx="43056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ru" sz="1500" b="1" i="0" u="none" strike="noStrike" cap="none">
                <a:solidFill>
                  <a:srgbClr val="212121"/>
                </a:solidFill>
                <a:highlight>
                  <a:srgbClr val="DBE6F9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НЕТ</a:t>
            </a:r>
            <a:endParaRPr sz="1400" b="1" i="0" u="none" strike="noStrike" cap="none">
              <a:solidFill>
                <a:srgbClr val="000000"/>
              </a:solidFill>
              <a:highlight>
                <a:srgbClr val="DBE6F9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4" name="Google Shape;84;p25"/>
          <p:cNvCxnSpPr/>
          <p:nvPr/>
        </p:nvCxnSpPr>
        <p:spPr>
          <a:xfrm flipH="1">
            <a:off x="4737100" y="1822450"/>
            <a:ext cx="2293937" cy="303212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85" name="Google Shape;85;p25"/>
          <p:cNvCxnSpPr/>
          <p:nvPr/>
        </p:nvCxnSpPr>
        <p:spPr>
          <a:xfrm>
            <a:off x="7067550" y="1820862"/>
            <a:ext cx="7937" cy="192087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86" name="Google Shape;86;p25"/>
          <p:cNvSpPr txBox="1"/>
          <p:nvPr/>
        </p:nvSpPr>
        <p:spPr>
          <a:xfrm>
            <a:off x="3730925" y="2377188"/>
            <a:ext cx="43056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ru" sz="1500" b="1" i="0" u="none" strike="noStrike" cap="none">
                <a:solidFill>
                  <a:srgbClr val="212121"/>
                </a:solidFill>
                <a:highlight>
                  <a:srgbClr val="DBE6F9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Тип накопления</a:t>
            </a:r>
            <a:endParaRPr sz="1400" b="1" i="0" u="none" strike="noStrike" cap="none">
              <a:solidFill>
                <a:srgbClr val="000000"/>
              </a:solidFill>
              <a:highlight>
                <a:srgbClr val="DBE6F9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7" name="Google Shape;87;p25"/>
          <p:cNvCxnSpPr/>
          <p:nvPr/>
        </p:nvCxnSpPr>
        <p:spPr>
          <a:xfrm>
            <a:off x="4506912" y="2284412"/>
            <a:ext cx="7937" cy="185737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88" name="Google Shape;88;p25"/>
          <p:cNvSpPr txBox="1"/>
          <p:nvPr/>
        </p:nvSpPr>
        <p:spPr>
          <a:xfrm>
            <a:off x="5700200" y="2103013"/>
            <a:ext cx="43056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ru" sz="1300" b="1" i="0" u="none" strike="noStrike" cap="none">
                <a:solidFill>
                  <a:srgbClr val="212121"/>
                </a:solidFill>
                <a:highlight>
                  <a:srgbClr val="DBE6F9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(Геморрагическая или воспалительная </a:t>
            </a:r>
            <a:endParaRPr sz="1300" b="1" i="0" u="none" strike="noStrike" cap="none">
              <a:solidFill>
                <a:srgbClr val="212121"/>
              </a:solidFill>
              <a:highlight>
                <a:srgbClr val="DBE6F9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ru" sz="1300" b="1" i="0" u="none" strike="noStrike" cap="none">
                <a:solidFill>
                  <a:srgbClr val="212121"/>
                </a:solidFill>
                <a:highlight>
                  <a:srgbClr val="DBE6F9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киста, имитирующая солидное образование)</a:t>
            </a:r>
            <a:endParaRPr sz="1200" b="1" i="0" u="none" strike="noStrike" cap="none">
              <a:solidFill>
                <a:srgbClr val="000000"/>
              </a:solidFill>
              <a:highlight>
                <a:srgbClr val="DBE6F9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25"/>
          <p:cNvSpPr txBox="1"/>
          <p:nvPr/>
        </p:nvSpPr>
        <p:spPr>
          <a:xfrm>
            <a:off x="982662" y="2571750"/>
            <a:ext cx="3000375" cy="40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r>
              <a:rPr lang="ru" sz="14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Гиперваскулярный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25"/>
          <p:cNvSpPr txBox="1"/>
          <p:nvPr/>
        </p:nvSpPr>
        <p:spPr>
          <a:xfrm>
            <a:off x="4427537" y="2606675"/>
            <a:ext cx="3000375" cy="40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r>
              <a:rPr lang="ru" sz="14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Гиповаскулярный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1" name="Google Shape;91;p25"/>
          <p:cNvCxnSpPr/>
          <p:nvPr/>
        </p:nvCxnSpPr>
        <p:spPr>
          <a:xfrm rot="10800000" flipH="1">
            <a:off x="2817812" y="2778125"/>
            <a:ext cx="1476375" cy="12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92" name="Google Shape;92;p25"/>
          <p:cNvSpPr txBox="1"/>
          <p:nvPr/>
        </p:nvSpPr>
        <p:spPr>
          <a:xfrm>
            <a:off x="658675" y="2816263"/>
            <a:ext cx="18798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000"/>
              <a:buFont typeface="Times New Roman"/>
              <a:buChar char="●"/>
            </a:pPr>
            <a:r>
              <a:rPr lang="ru" sz="1000" b="1" i="0" u="none" strike="noStrike" cap="none">
                <a:solidFill>
                  <a:srgbClr val="212121"/>
                </a:solidFill>
                <a:highlight>
                  <a:srgbClr val="DBE6F9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Светлоклеточная почечно-клеточная карцинома</a:t>
            </a:r>
            <a:endParaRPr sz="1400" b="1" i="0" u="none" strike="noStrike" cap="none">
              <a:solidFill>
                <a:srgbClr val="212121"/>
              </a:solidFill>
              <a:highlight>
                <a:srgbClr val="DBE6F9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3" name="Google Shape;93;p25"/>
          <p:cNvSpPr txBox="1"/>
          <p:nvPr/>
        </p:nvSpPr>
        <p:spPr>
          <a:xfrm>
            <a:off x="2523100" y="2816275"/>
            <a:ext cx="17763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000"/>
              <a:buFont typeface="Times New Roman"/>
              <a:buChar char="●"/>
            </a:pPr>
            <a:r>
              <a:rPr lang="ru" sz="1000" b="1" i="0" u="none" strike="noStrike" cap="none">
                <a:solidFill>
                  <a:srgbClr val="212121"/>
                </a:solidFill>
                <a:highlight>
                  <a:srgbClr val="DBE6F9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Хромофобная почечно-клеточная карцинома</a:t>
            </a:r>
            <a:endParaRPr sz="1400" b="1" i="0" u="none" strike="noStrike" cap="none">
              <a:solidFill>
                <a:srgbClr val="212121"/>
              </a:solidFill>
              <a:highlight>
                <a:srgbClr val="DBE6F9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4" name="Google Shape;94;p25"/>
          <p:cNvSpPr txBox="1"/>
          <p:nvPr/>
        </p:nvSpPr>
        <p:spPr>
          <a:xfrm>
            <a:off x="2153625" y="3389325"/>
            <a:ext cx="42627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200"/>
              <a:buFont typeface="Lato"/>
              <a:buChar char="●"/>
            </a:pPr>
            <a:r>
              <a:rPr lang="ru" sz="1200" b="1" i="0" u="none" strike="noStrike" cap="none">
                <a:solidFill>
                  <a:srgbClr val="212121"/>
                </a:solidFill>
                <a:highlight>
                  <a:srgbClr val="DBE6F9"/>
                </a:highlight>
                <a:latin typeface="Lato"/>
                <a:ea typeface="Lato"/>
                <a:cs typeface="Lato"/>
                <a:sym typeface="Lato"/>
              </a:rPr>
              <a:t>Онкоцитома</a:t>
            </a:r>
            <a:endParaRPr sz="1200" b="1" i="0" u="none" strike="noStrike" cap="none">
              <a:solidFill>
                <a:srgbClr val="212121"/>
              </a:solidFill>
              <a:highlight>
                <a:srgbClr val="DBE6F9"/>
              </a:highlight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95" name="Google Shape;95;p25"/>
          <p:cNvSpPr txBox="1"/>
          <p:nvPr/>
        </p:nvSpPr>
        <p:spPr>
          <a:xfrm>
            <a:off x="830262" y="3244850"/>
            <a:ext cx="4341812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Lato"/>
              <a:buNone/>
            </a:pPr>
            <a:r>
              <a:rPr lang="ru" sz="12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(умеренно-высокий)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25"/>
          <p:cNvSpPr txBox="1"/>
          <p:nvPr/>
        </p:nvSpPr>
        <p:spPr>
          <a:xfrm>
            <a:off x="4285025" y="2815575"/>
            <a:ext cx="17763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000"/>
              <a:buFont typeface="Times New Roman"/>
              <a:buChar char="●"/>
            </a:pPr>
            <a:r>
              <a:rPr lang="ru" sz="1000" b="1" i="0" u="none" strike="noStrike" cap="none">
                <a:solidFill>
                  <a:srgbClr val="212121"/>
                </a:solidFill>
                <a:highlight>
                  <a:srgbClr val="DBE6F9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Папиллярная почечно-клеточная карцинома</a:t>
            </a:r>
            <a:endParaRPr sz="1400" b="1" i="0" u="none" strike="noStrike" cap="none">
              <a:solidFill>
                <a:srgbClr val="212121"/>
              </a:solidFill>
              <a:highlight>
                <a:srgbClr val="DBE6F9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7" name="Google Shape;97;p25"/>
          <p:cNvSpPr txBox="1"/>
          <p:nvPr/>
        </p:nvSpPr>
        <p:spPr>
          <a:xfrm>
            <a:off x="4810125" y="3270250"/>
            <a:ext cx="4262437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Lato"/>
              <a:buNone/>
            </a:pPr>
            <a:r>
              <a:rPr lang="ru" sz="12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(низкий)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25"/>
          <p:cNvSpPr txBox="1"/>
          <p:nvPr/>
        </p:nvSpPr>
        <p:spPr>
          <a:xfrm>
            <a:off x="561975" y="3608387"/>
            <a:ext cx="7904162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200"/>
              <a:buFont typeface="Lato"/>
              <a:buNone/>
            </a:pPr>
            <a:r>
              <a:rPr lang="ru" sz="1200" b="1" i="0" u="none" strike="noStrike" cap="none">
                <a:solidFill>
                  <a:srgbClr val="212121"/>
                </a:solidFill>
                <a:latin typeface="Lato"/>
                <a:ea typeface="Lato"/>
                <a:cs typeface="Lato"/>
                <a:sym typeface="Lato"/>
              </a:rPr>
              <a:t>Ангиомиолипома с низким содержанием жира (от высокого до низкого, однородная)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25"/>
          <p:cNvSpPr txBox="1"/>
          <p:nvPr/>
        </p:nvSpPr>
        <p:spPr>
          <a:xfrm>
            <a:off x="561975" y="3808412"/>
            <a:ext cx="8837612" cy="554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r>
              <a:rPr lang="ru" sz="12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Имеются ли признаки, указывающие на онкоцитому или АМЛ с низким содержанием жира, или, если это  почечно-клеточная карцинома, будут ли возможны чрескожная абляция или активное наблюдение?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25"/>
          <p:cNvSpPr txBox="1"/>
          <p:nvPr/>
        </p:nvSpPr>
        <p:spPr>
          <a:xfrm>
            <a:off x="2641600" y="4267200"/>
            <a:ext cx="4264025" cy="40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"/>
              <a:buNone/>
            </a:pPr>
            <a:r>
              <a:rPr lang="ru" sz="1400" b="1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ДА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25"/>
          <p:cNvSpPr txBox="1"/>
          <p:nvPr/>
        </p:nvSpPr>
        <p:spPr>
          <a:xfrm>
            <a:off x="4622800" y="4281487"/>
            <a:ext cx="3000375" cy="40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НЕТ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2" name="Google Shape;102;p25"/>
          <p:cNvCxnSpPr/>
          <p:nvPr/>
        </p:nvCxnSpPr>
        <p:spPr>
          <a:xfrm>
            <a:off x="2871787" y="4578350"/>
            <a:ext cx="0" cy="17145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03" name="Google Shape;103;p25"/>
          <p:cNvCxnSpPr/>
          <p:nvPr/>
        </p:nvCxnSpPr>
        <p:spPr>
          <a:xfrm>
            <a:off x="4926012" y="4578350"/>
            <a:ext cx="0" cy="17145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04" name="Google Shape;104;p25"/>
          <p:cNvSpPr txBox="1"/>
          <p:nvPr/>
        </p:nvSpPr>
        <p:spPr>
          <a:xfrm>
            <a:off x="2278062" y="4651375"/>
            <a:ext cx="1879600" cy="492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1C00"/>
              </a:buClr>
              <a:buSzPts val="2000"/>
              <a:buFont typeface="Arial"/>
              <a:buNone/>
            </a:pPr>
            <a:r>
              <a:rPr lang="ru" sz="2000" b="1" i="0" u="none" strike="noStrike" cap="none">
                <a:solidFill>
                  <a:srgbClr val="A61C00"/>
                </a:solidFill>
                <a:latin typeface="Arial"/>
                <a:ea typeface="Arial"/>
                <a:cs typeface="Arial"/>
                <a:sym typeface="Arial"/>
              </a:rPr>
              <a:t>Биопсия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25"/>
          <p:cNvSpPr txBox="1"/>
          <p:nvPr/>
        </p:nvSpPr>
        <p:spPr>
          <a:xfrm>
            <a:off x="3886200" y="4613275"/>
            <a:ext cx="3995737" cy="492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2000"/>
              <a:buFont typeface="Arial"/>
              <a:buNone/>
            </a:pPr>
            <a:r>
              <a:rPr lang="ru" sz="2000" b="1" i="0" u="none" strike="noStrike" cap="non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Оперативное вмешательство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6"/>
          <p:cNvSpPr txBox="1">
            <a:spLocks noGrp="1"/>
          </p:cNvSpPr>
          <p:nvPr>
            <p:ph type="title"/>
          </p:nvPr>
        </p:nvSpPr>
        <p:spPr>
          <a:xfrm>
            <a:off x="230187" y="-103187"/>
            <a:ext cx="9864725" cy="534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25603"/>
              <a:buNone/>
            </a:pPr>
            <a:r>
              <a:rPr lang="ru" sz="2300" b="1" i="0" u="none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rPr>
              <a:t>Характеристика очаговых образований почек</a:t>
            </a:r>
            <a:r>
              <a:rPr lang="ru" sz="23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ru" sz="23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/>
          </a:p>
        </p:txBody>
      </p:sp>
      <p:sp>
        <p:nvSpPr>
          <p:cNvPr id="111" name="Google Shape;111;p26"/>
          <p:cNvSpPr txBox="1">
            <a:spLocks noGrp="1"/>
          </p:cNvSpPr>
          <p:nvPr>
            <p:ph type="body" idx="4294967295"/>
          </p:nvPr>
        </p:nvSpPr>
        <p:spPr>
          <a:xfrm>
            <a:off x="189175" y="1324025"/>
            <a:ext cx="8898900" cy="226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2200"/>
              <a:buFont typeface="Arial"/>
              <a:buChar char="➢"/>
            </a:pPr>
            <a:r>
              <a:rPr lang="ru" sz="2200" b="1" i="0" u="none" strike="noStrike" cap="none">
                <a:solidFill>
                  <a:srgbClr val="212121"/>
                </a:solidFill>
                <a:highlight>
                  <a:srgbClr val="DBE6F9"/>
                </a:highlight>
                <a:latin typeface="Arial"/>
                <a:ea typeface="Arial"/>
                <a:cs typeface="Arial"/>
                <a:sym typeface="Arial"/>
              </a:rPr>
              <a:t>следует заподозрить при обнаружении образования с макроскопическим жиром (внеклеточным) </a:t>
            </a:r>
            <a:endParaRPr sz="2200" b="1" i="0" u="none" strike="noStrike" cap="none">
              <a:solidFill>
                <a:srgbClr val="990000"/>
              </a:solidFill>
              <a:highlight>
                <a:srgbClr val="DBE6F9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12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2900"/>
              <a:buFont typeface="Arial"/>
              <a:buChar char="➢"/>
            </a:pPr>
            <a:r>
              <a:rPr lang="ru" sz="2200" b="1" i="0" u="none" strike="noStrike" cap="none">
                <a:solidFill>
                  <a:srgbClr val="212121"/>
                </a:solidFill>
                <a:highlight>
                  <a:srgbClr val="DBE6F9"/>
                </a:highlight>
                <a:latin typeface="Arial"/>
                <a:ea typeface="Arial"/>
                <a:cs typeface="Arial"/>
                <a:sym typeface="Arial"/>
              </a:rPr>
              <a:t>представляет собой опухоль мезенхимального происхождения, состоящую из кровеносных сосудов, гладкомышечных клеток и адипоцитов</a:t>
            </a:r>
            <a:endParaRPr sz="2200" b="1" i="0" u="none" strike="noStrike" cap="none">
              <a:solidFill>
                <a:srgbClr val="212121"/>
              </a:solidFill>
              <a:highlight>
                <a:srgbClr val="DBE6F9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2200"/>
              <a:buFont typeface="Arial"/>
              <a:buChar char="➢"/>
            </a:pPr>
            <a:r>
              <a:rPr lang="ru" sz="2200" b="1" i="0" u="none" strike="noStrike" cap="none">
                <a:solidFill>
                  <a:srgbClr val="212121"/>
                </a:solidFill>
                <a:highlight>
                  <a:srgbClr val="DBE6F9"/>
                </a:highlight>
                <a:latin typeface="Arial"/>
                <a:ea typeface="Arial"/>
                <a:cs typeface="Arial"/>
                <a:sym typeface="Arial"/>
              </a:rPr>
              <a:t>широко распространена среди населения (0,3–3%)</a:t>
            </a:r>
            <a:endParaRPr sz="2200" b="1" i="0" u="none" strike="noStrike" cap="none">
              <a:solidFill>
                <a:srgbClr val="212121"/>
              </a:solidFill>
              <a:highlight>
                <a:srgbClr val="DBE6F9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accent1"/>
              </a:buClr>
              <a:buSzPts val="1300"/>
              <a:buFont typeface="Lato"/>
              <a:buNone/>
            </a:pPr>
            <a:endParaRPr sz="1500" b="0" i="0" u="none" strike="noStrike" cap="none">
              <a:solidFill>
                <a:srgbClr val="212121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2" name="Google Shape;112;p26"/>
          <p:cNvSpPr txBox="1"/>
          <p:nvPr/>
        </p:nvSpPr>
        <p:spPr>
          <a:xfrm>
            <a:off x="631425" y="593113"/>
            <a:ext cx="58317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ru" sz="2500" b="1" i="0" u="none" strike="noStrike" cap="none">
                <a:solidFill>
                  <a:srgbClr val="990000"/>
                </a:solidFill>
                <a:highlight>
                  <a:srgbClr val="DBE6F9"/>
                </a:highlight>
                <a:latin typeface="Arial"/>
                <a:ea typeface="Arial"/>
                <a:cs typeface="Arial"/>
                <a:sym typeface="Arial"/>
              </a:rPr>
              <a:t>Ангиомиолипома</a:t>
            </a:r>
            <a:endParaRPr sz="17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7"/>
          <p:cNvSpPr txBox="1">
            <a:spLocks noGrp="1"/>
          </p:cNvSpPr>
          <p:nvPr>
            <p:ph type="title"/>
          </p:nvPr>
        </p:nvSpPr>
        <p:spPr>
          <a:xfrm>
            <a:off x="273050" y="-103187"/>
            <a:ext cx="9917112" cy="534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25603"/>
              <a:buNone/>
            </a:pPr>
            <a:r>
              <a:rPr lang="ru" sz="2300" b="1" i="0" u="none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rPr>
              <a:t>Характеристика очаговых образований почек</a:t>
            </a:r>
            <a:r>
              <a:rPr lang="ru" sz="23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ru" sz="23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/>
          </a:p>
        </p:txBody>
      </p:sp>
      <p:sp>
        <p:nvSpPr>
          <p:cNvPr id="118" name="Google Shape;118;p27"/>
          <p:cNvSpPr txBox="1">
            <a:spLocks noGrp="1"/>
          </p:cNvSpPr>
          <p:nvPr>
            <p:ph type="body" idx="4294967295"/>
          </p:nvPr>
        </p:nvSpPr>
        <p:spPr>
          <a:xfrm>
            <a:off x="189175" y="1324025"/>
            <a:ext cx="8898900" cy="226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None/>
            </a:pPr>
            <a:r>
              <a:rPr lang="ru" sz="2200" b="1" i="0" u="none" strike="noStrike" cap="none">
                <a:solidFill>
                  <a:srgbClr val="1155CC"/>
                </a:solidFill>
                <a:highlight>
                  <a:srgbClr val="DBE6F9"/>
                </a:highlight>
                <a:latin typeface="Arial"/>
                <a:ea typeface="Arial"/>
                <a:cs typeface="Arial"/>
                <a:sym typeface="Arial"/>
              </a:rPr>
              <a:t>Классификация</a:t>
            </a:r>
            <a:endParaRPr sz="2200" b="1" i="0" u="none" strike="noStrike" cap="none">
              <a:solidFill>
                <a:srgbClr val="1155CC"/>
              </a:solidFill>
              <a:highlight>
                <a:srgbClr val="DBE6F9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None/>
            </a:pPr>
            <a:r>
              <a:rPr lang="ru" sz="2200" b="1" i="0" u="none" strike="noStrike" cap="none">
                <a:solidFill>
                  <a:schemeClr val="dk2"/>
                </a:solidFill>
                <a:highlight>
                  <a:srgbClr val="DBE6F9"/>
                </a:highlight>
                <a:latin typeface="Arial"/>
                <a:ea typeface="Arial"/>
                <a:cs typeface="Arial"/>
                <a:sym typeface="Arial"/>
              </a:rPr>
              <a:t>                 Две эпидемиологические формы</a:t>
            </a:r>
            <a:endParaRPr sz="2200" b="1" i="0" u="none" strike="noStrike" cap="none">
              <a:solidFill>
                <a:schemeClr val="dk2"/>
              </a:solidFill>
              <a:highlight>
                <a:srgbClr val="DBE6F9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accent1"/>
              </a:buClr>
              <a:buSzPts val="1300"/>
              <a:buFont typeface="Lato"/>
              <a:buNone/>
            </a:pPr>
            <a:endParaRPr sz="1500" b="0" i="0" u="none" strike="noStrike" cap="none">
              <a:solidFill>
                <a:srgbClr val="212121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9" name="Google Shape;119;p27"/>
          <p:cNvSpPr txBox="1"/>
          <p:nvPr/>
        </p:nvSpPr>
        <p:spPr>
          <a:xfrm>
            <a:off x="631425" y="593113"/>
            <a:ext cx="58317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ru" sz="2500" b="1" i="0" u="none" strike="noStrike" cap="none">
                <a:solidFill>
                  <a:srgbClr val="990000"/>
                </a:solidFill>
                <a:highlight>
                  <a:srgbClr val="DBE6F9"/>
                </a:highlight>
                <a:latin typeface="Arial"/>
                <a:ea typeface="Arial"/>
                <a:cs typeface="Arial"/>
                <a:sym typeface="Arial"/>
              </a:rPr>
              <a:t>Ангиомиолипома</a:t>
            </a:r>
            <a:endParaRPr sz="17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27"/>
          <p:cNvSpPr txBox="1"/>
          <p:nvPr/>
        </p:nvSpPr>
        <p:spPr>
          <a:xfrm>
            <a:off x="155425" y="2864050"/>
            <a:ext cx="3478200" cy="2216400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rgbClr val="1155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ru" sz="1500" b="1" i="0" u="none" strike="noStrike" cap="none">
                <a:solidFill>
                  <a:srgbClr val="990000"/>
                </a:solidFill>
                <a:highlight>
                  <a:schemeClr val="lt2"/>
                </a:highlight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ru" sz="2000" b="1" i="0" u="none" strike="noStrike" cap="none">
                <a:solidFill>
                  <a:srgbClr val="990000"/>
                </a:solidFill>
                <a:highlight>
                  <a:schemeClr val="lt2"/>
                </a:highlight>
                <a:latin typeface="Arial"/>
                <a:ea typeface="Arial"/>
                <a:cs typeface="Arial"/>
                <a:sym typeface="Arial"/>
              </a:rPr>
              <a:t>Спорадическая форма </a:t>
            </a:r>
            <a:endParaRPr sz="2000" b="1" i="0" u="none" strike="noStrike" cap="none">
              <a:solidFill>
                <a:srgbClr val="990000"/>
              </a:solidFill>
              <a:highlight>
                <a:schemeClr val="lt2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ru" sz="2000" b="1" i="0" u="none" strike="noStrike" cap="none">
                <a:solidFill>
                  <a:srgbClr val="212121"/>
                </a:solidFill>
                <a:highlight>
                  <a:schemeClr val="lt2"/>
                </a:highlight>
                <a:latin typeface="Arial"/>
                <a:ea typeface="Arial"/>
                <a:cs typeface="Arial"/>
                <a:sym typeface="Arial"/>
              </a:rPr>
              <a:t>(80% случаев, чаще всего у женщин среднего возраста) </a:t>
            </a:r>
            <a:endParaRPr sz="2000" b="1" i="0" u="none" strike="noStrike" cap="none">
              <a:solidFill>
                <a:srgbClr val="212121"/>
              </a:solidFill>
              <a:highlight>
                <a:schemeClr val="lt2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2000" b="0" i="0" u="none" strike="noStrike" cap="none">
              <a:solidFill>
                <a:srgbClr val="000000"/>
              </a:solidFill>
              <a:highlight>
                <a:schemeClr val="lt2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p27"/>
          <p:cNvSpPr txBox="1"/>
          <p:nvPr/>
        </p:nvSpPr>
        <p:spPr>
          <a:xfrm>
            <a:off x="5017025" y="2864050"/>
            <a:ext cx="3000000" cy="1416000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rgbClr val="1155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ru" sz="1500" b="1" i="0" u="none" strike="noStrike" cap="none">
                <a:solidFill>
                  <a:srgbClr val="990000"/>
                </a:solidFill>
                <a:highlight>
                  <a:schemeClr val="lt2"/>
                </a:highlight>
                <a:latin typeface="Arial"/>
                <a:ea typeface="Arial"/>
                <a:cs typeface="Arial"/>
                <a:sym typeface="Arial"/>
              </a:rPr>
              <a:t>   </a:t>
            </a:r>
            <a:r>
              <a:rPr lang="ru" sz="2000" b="1" i="0" u="none" strike="noStrike" cap="none">
                <a:solidFill>
                  <a:srgbClr val="990000"/>
                </a:solidFill>
                <a:highlight>
                  <a:schemeClr val="lt2"/>
                </a:highlight>
                <a:latin typeface="Arial"/>
                <a:ea typeface="Arial"/>
                <a:cs typeface="Arial"/>
                <a:sym typeface="Arial"/>
              </a:rPr>
              <a:t>Туберозная форма </a:t>
            </a:r>
            <a:endParaRPr sz="2000" b="1" i="0" u="none" strike="noStrike" cap="none">
              <a:solidFill>
                <a:srgbClr val="990000"/>
              </a:solidFill>
              <a:highlight>
                <a:schemeClr val="lt2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ru" sz="2000" b="1" i="0" u="none" strike="noStrike" cap="none">
                <a:solidFill>
                  <a:srgbClr val="212121"/>
                </a:solidFill>
                <a:highlight>
                  <a:schemeClr val="lt2"/>
                </a:highlight>
                <a:latin typeface="Arial"/>
                <a:ea typeface="Arial"/>
                <a:cs typeface="Arial"/>
                <a:sym typeface="Arial"/>
              </a:rPr>
              <a:t>       (20% случаев) </a:t>
            </a:r>
            <a:endParaRPr sz="2000" b="1" i="0" u="none" strike="noStrike" cap="none">
              <a:solidFill>
                <a:srgbClr val="212121"/>
              </a:solidFill>
              <a:highlight>
                <a:schemeClr val="lt2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highlight>
                <a:schemeClr val="lt2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22" name="Google Shape;122;p27"/>
          <p:cNvCxnSpPr/>
          <p:nvPr/>
        </p:nvCxnSpPr>
        <p:spPr>
          <a:xfrm flipH="1">
            <a:off x="2827337" y="2324100"/>
            <a:ext cx="976312" cy="333375"/>
          </a:xfrm>
          <a:prstGeom prst="straightConnector1">
            <a:avLst/>
          </a:prstGeom>
          <a:noFill/>
          <a:ln w="19050" cap="flat" cmpd="sng">
            <a:solidFill>
              <a:srgbClr val="1155CC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23" name="Google Shape;123;p27"/>
          <p:cNvCxnSpPr/>
          <p:nvPr/>
        </p:nvCxnSpPr>
        <p:spPr>
          <a:xfrm>
            <a:off x="4670425" y="2324100"/>
            <a:ext cx="1139825" cy="392112"/>
          </a:xfrm>
          <a:prstGeom prst="straightConnector1">
            <a:avLst/>
          </a:prstGeom>
          <a:noFill/>
          <a:ln w="19050" cap="flat" cmpd="sng">
            <a:solidFill>
              <a:srgbClr val="1155CC"/>
            </a:solidFill>
            <a:prstDash val="solid"/>
            <a:miter lim="800000"/>
            <a:headEnd type="none" w="sm" len="sm"/>
            <a:tailEnd type="triangle" w="med" len="med"/>
          </a:ln>
        </p:spPr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8"/>
          <p:cNvSpPr txBox="1">
            <a:spLocks noGrp="1"/>
          </p:cNvSpPr>
          <p:nvPr>
            <p:ph type="title"/>
          </p:nvPr>
        </p:nvSpPr>
        <p:spPr>
          <a:xfrm>
            <a:off x="377825" y="-103187"/>
            <a:ext cx="9650412" cy="534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25603"/>
              <a:buNone/>
            </a:pPr>
            <a:r>
              <a:rPr lang="ru" sz="2300" b="1" i="0" u="none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rPr>
              <a:t>Характеристика очаговых образований почек</a:t>
            </a:r>
            <a:r>
              <a:rPr lang="ru" sz="23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ru" sz="23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/>
          </a:p>
        </p:txBody>
      </p:sp>
      <p:sp>
        <p:nvSpPr>
          <p:cNvPr id="129" name="Google Shape;129;p28"/>
          <p:cNvSpPr txBox="1">
            <a:spLocks noGrp="1"/>
          </p:cNvSpPr>
          <p:nvPr>
            <p:ph type="body" idx="4294967295"/>
          </p:nvPr>
        </p:nvSpPr>
        <p:spPr>
          <a:xfrm>
            <a:off x="189175" y="1324025"/>
            <a:ext cx="8898900" cy="226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412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2900"/>
              <a:buFont typeface="Arial"/>
              <a:buChar char="➢"/>
            </a:pPr>
            <a:r>
              <a:rPr lang="ru" sz="2200" b="1" i="0" u="none" strike="noStrike" cap="none">
                <a:solidFill>
                  <a:srgbClr val="212121"/>
                </a:solidFill>
                <a:highlight>
                  <a:srgbClr val="DBE6F9"/>
                </a:highlight>
                <a:latin typeface="Arial"/>
                <a:ea typeface="Arial"/>
                <a:cs typeface="Arial"/>
                <a:sym typeface="Arial"/>
              </a:rPr>
              <a:t>Обнаружение макроскопического жира может быть подтверждено: </a:t>
            </a:r>
            <a:endParaRPr sz="2200" b="1" i="0" u="none" strike="noStrike" cap="none">
              <a:solidFill>
                <a:srgbClr val="212121"/>
              </a:solidFill>
              <a:highlight>
                <a:srgbClr val="DBE6F9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000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2700"/>
              <a:buFont typeface="Arial"/>
              <a:buChar char="➢"/>
            </a:pPr>
            <a:r>
              <a:rPr lang="ru" sz="2000" b="1" i="0" u="none" strike="noStrike" cap="none">
                <a:solidFill>
                  <a:srgbClr val="212121"/>
                </a:solidFill>
                <a:highlight>
                  <a:srgbClr val="DBE6F9"/>
                </a:highlight>
                <a:latin typeface="Arial"/>
                <a:ea typeface="Arial"/>
                <a:cs typeface="Arial"/>
                <a:sym typeface="Arial"/>
              </a:rPr>
              <a:t>с помощью </a:t>
            </a:r>
            <a:r>
              <a:rPr lang="ru" sz="2000" b="1" i="0" u="none" strike="noStrike" cap="none">
                <a:solidFill>
                  <a:srgbClr val="990000"/>
                </a:solidFill>
                <a:highlight>
                  <a:srgbClr val="DBE6F9"/>
                </a:highlight>
                <a:latin typeface="Arial"/>
                <a:ea typeface="Arial"/>
                <a:cs typeface="Arial"/>
                <a:sym typeface="Arial"/>
              </a:rPr>
              <a:t>КТ</a:t>
            </a:r>
            <a:r>
              <a:rPr lang="ru" sz="2000" b="1" i="0" u="none" strike="noStrike" cap="none">
                <a:solidFill>
                  <a:srgbClr val="212121"/>
                </a:solidFill>
                <a:highlight>
                  <a:srgbClr val="DBE6F9"/>
                </a:highlight>
                <a:latin typeface="Arial"/>
                <a:ea typeface="Arial"/>
                <a:cs typeface="Arial"/>
                <a:sym typeface="Arial"/>
              </a:rPr>
              <a:t> (когда плотность составляет </a:t>
            </a:r>
            <a:r>
              <a:rPr lang="ru" sz="2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≤</a:t>
            </a:r>
            <a:r>
              <a:rPr lang="ru" sz="2000" b="1" i="0" u="none" strike="noStrike" cap="none">
                <a:solidFill>
                  <a:srgbClr val="212121"/>
                </a:solidFill>
                <a:highlight>
                  <a:srgbClr val="DBE6F9"/>
                </a:highlight>
                <a:latin typeface="Arial"/>
                <a:ea typeface="Arial"/>
                <a:cs typeface="Arial"/>
                <a:sym typeface="Arial"/>
              </a:rPr>
              <a:t>20 HU) </a:t>
            </a:r>
            <a:endParaRPr sz="2000" b="1" i="0" u="none" strike="noStrike" cap="none">
              <a:solidFill>
                <a:srgbClr val="212121"/>
              </a:solidFill>
              <a:highlight>
                <a:srgbClr val="DBE6F9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000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2700"/>
              <a:buFont typeface="Arial"/>
              <a:buChar char="➢"/>
            </a:pPr>
            <a:r>
              <a:rPr lang="ru" sz="2000" b="1" i="0" u="none" strike="noStrike" cap="none">
                <a:solidFill>
                  <a:srgbClr val="212121"/>
                </a:solidFill>
                <a:highlight>
                  <a:srgbClr val="DBE6F9"/>
                </a:highlight>
                <a:latin typeface="Arial"/>
                <a:ea typeface="Arial"/>
                <a:cs typeface="Arial"/>
                <a:sym typeface="Arial"/>
              </a:rPr>
              <a:t>с помощью </a:t>
            </a:r>
            <a:r>
              <a:rPr lang="ru" sz="2000" b="1" i="0" u="none" strike="noStrike" cap="none">
                <a:solidFill>
                  <a:srgbClr val="990000"/>
                </a:solidFill>
                <a:highlight>
                  <a:srgbClr val="DBE6F9"/>
                </a:highlight>
                <a:latin typeface="Arial"/>
                <a:ea typeface="Arial"/>
                <a:cs typeface="Arial"/>
                <a:sym typeface="Arial"/>
              </a:rPr>
              <a:t>МРТ</a:t>
            </a:r>
            <a:r>
              <a:rPr lang="ru" sz="2000" b="1" i="0" u="none" strike="noStrike" cap="none">
                <a:solidFill>
                  <a:srgbClr val="212121"/>
                </a:solidFill>
                <a:highlight>
                  <a:srgbClr val="DBE6F9"/>
                </a:highlight>
                <a:latin typeface="Arial"/>
                <a:ea typeface="Arial"/>
                <a:cs typeface="Arial"/>
                <a:sym typeface="Arial"/>
              </a:rPr>
              <a:t> (регистрируется изосигнал относительно подкожной или внутрибрюшной жировой ткани на всех фазах)</a:t>
            </a:r>
            <a:endParaRPr sz="2700" b="1" i="0" u="none" strike="noStrike" cap="none">
              <a:solidFill>
                <a:srgbClr val="212121"/>
              </a:solidFill>
              <a:highlight>
                <a:srgbClr val="DBE6F9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accent1"/>
              </a:buClr>
              <a:buSzPts val="1300"/>
              <a:buFont typeface="Lato"/>
              <a:buNone/>
            </a:pPr>
            <a:endParaRPr sz="1500" b="0" i="0" u="none" strike="noStrike" cap="none">
              <a:solidFill>
                <a:srgbClr val="212121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0" name="Google Shape;130;p28"/>
          <p:cNvSpPr txBox="1"/>
          <p:nvPr/>
        </p:nvSpPr>
        <p:spPr>
          <a:xfrm>
            <a:off x="631425" y="593113"/>
            <a:ext cx="58317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ru" sz="2500" b="1" i="0" u="none" strike="noStrike" cap="none">
                <a:solidFill>
                  <a:srgbClr val="990000"/>
                </a:solidFill>
                <a:highlight>
                  <a:srgbClr val="DBE6F9"/>
                </a:highlight>
                <a:latin typeface="Arial"/>
                <a:ea typeface="Arial"/>
                <a:cs typeface="Arial"/>
                <a:sym typeface="Arial"/>
              </a:rPr>
              <a:t>Ангиомиолипома</a:t>
            </a:r>
            <a:endParaRPr sz="17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9"/>
          <p:cNvSpPr txBox="1">
            <a:spLocks noGrp="1"/>
          </p:cNvSpPr>
          <p:nvPr>
            <p:ph type="title"/>
          </p:nvPr>
        </p:nvSpPr>
        <p:spPr>
          <a:xfrm>
            <a:off x="280987" y="-73025"/>
            <a:ext cx="9502775" cy="534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25603"/>
              <a:buNone/>
            </a:pPr>
            <a:r>
              <a:rPr lang="ru" sz="2300" b="1" i="0" u="none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rPr>
              <a:t>Характеристика очаговых образований почек</a:t>
            </a:r>
            <a:r>
              <a:rPr lang="ru" sz="23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ru" sz="23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/>
          </a:p>
        </p:txBody>
      </p:sp>
      <p:sp>
        <p:nvSpPr>
          <p:cNvPr id="136" name="Google Shape;136;p29"/>
          <p:cNvSpPr txBox="1">
            <a:spLocks noGrp="1"/>
          </p:cNvSpPr>
          <p:nvPr>
            <p:ph type="body" idx="4294967295"/>
          </p:nvPr>
        </p:nvSpPr>
        <p:spPr>
          <a:xfrm>
            <a:off x="189175" y="1324025"/>
            <a:ext cx="8898900" cy="226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2200"/>
              <a:buFont typeface="Arial"/>
              <a:buChar char="➢"/>
            </a:pPr>
            <a:r>
              <a:rPr lang="ru" sz="2200" b="1" i="0" u="none" strike="noStrike" cap="none">
                <a:solidFill>
                  <a:srgbClr val="990000"/>
                </a:solidFill>
                <a:highlight>
                  <a:srgbClr val="DBE6F9"/>
                </a:highlight>
                <a:latin typeface="Arial"/>
                <a:ea typeface="Arial"/>
                <a:cs typeface="Arial"/>
                <a:sym typeface="Arial"/>
              </a:rPr>
              <a:t>Важно отметить!</a:t>
            </a:r>
            <a:r>
              <a:rPr lang="ru" sz="2200" b="1" i="0" u="none" strike="noStrike" cap="none">
                <a:solidFill>
                  <a:srgbClr val="212121"/>
                </a:solidFill>
                <a:highlight>
                  <a:srgbClr val="DBE6F9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endParaRPr sz="2200" b="1" i="0" u="none" strike="noStrike" cap="none">
              <a:solidFill>
                <a:srgbClr val="212121"/>
              </a:solidFill>
              <a:highlight>
                <a:srgbClr val="DBE6F9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2200"/>
              <a:buFont typeface="Arial"/>
              <a:buChar char="➢"/>
            </a:pPr>
            <a:r>
              <a:rPr lang="ru" sz="2200" b="1">
                <a:solidFill>
                  <a:srgbClr val="212121"/>
                </a:solidFill>
                <a:highlight>
                  <a:srgbClr val="DBE6F9"/>
                </a:highlight>
              </a:rPr>
              <a:t>Н</a:t>
            </a:r>
            <a:r>
              <a:rPr lang="ru" sz="2200" b="1" i="0" u="none" strike="noStrike" cap="none">
                <a:solidFill>
                  <a:srgbClr val="212121"/>
                </a:solidFill>
                <a:highlight>
                  <a:srgbClr val="DBE6F9"/>
                </a:highlight>
                <a:latin typeface="Arial"/>
                <a:ea typeface="Arial"/>
                <a:cs typeface="Arial"/>
                <a:sym typeface="Arial"/>
              </a:rPr>
              <a:t>аличие </a:t>
            </a:r>
            <a:r>
              <a:rPr lang="ru" sz="2200" b="1" i="0" u="none" strike="noStrike" cap="none">
                <a:solidFill>
                  <a:srgbClr val="990000"/>
                </a:solidFill>
                <a:highlight>
                  <a:srgbClr val="DBE6F9"/>
                </a:highlight>
                <a:latin typeface="Arial"/>
                <a:ea typeface="Arial"/>
                <a:cs typeface="Arial"/>
                <a:sym typeface="Arial"/>
              </a:rPr>
              <a:t>микро</a:t>
            </a:r>
            <a:r>
              <a:rPr lang="ru" sz="2200" b="1" i="0" u="none" strike="noStrike" cap="none">
                <a:solidFill>
                  <a:srgbClr val="212121"/>
                </a:solidFill>
                <a:highlight>
                  <a:srgbClr val="DBE6F9"/>
                </a:highlight>
                <a:latin typeface="Arial"/>
                <a:ea typeface="Arial"/>
                <a:cs typeface="Arial"/>
                <a:sym typeface="Arial"/>
              </a:rPr>
              <a:t>скопического </a:t>
            </a:r>
            <a:r>
              <a:rPr lang="ru" sz="2200" b="1" i="0" u="none" strike="noStrike" cap="none">
                <a:solidFill>
                  <a:srgbClr val="990000"/>
                </a:solidFill>
                <a:highlight>
                  <a:srgbClr val="DBE6F9"/>
                </a:highlight>
                <a:latin typeface="Arial"/>
                <a:ea typeface="Arial"/>
                <a:cs typeface="Arial"/>
                <a:sym typeface="Arial"/>
              </a:rPr>
              <a:t>внутри</a:t>
            </a:r>
            <a:r>
              <a:rPr lang="ru" sz="2200" b="1" i="0" u="none" strike="noStrike" cap="none">
                <a:solidFill>
                  <a:srgbClr val="212121"/>
                </a:solidFill>
                <a:highlight>
                  <a:srgbClr val="DBE6F9"/>
                </a:highlight>
                <a:latin typeface="Arial"/>
                <a:ea typeface="Arial"/>
                <a:cs typeface="Arial"/>
                <a:sym typeface="Arial"/>
              </a:rPr>
              <a:t>клеточного жира нельзя использовать для диагностики АМЛ</a:t>
            </a:r>
            <a:r>
              <a:rPr lang="ru" sz="2200" b="1">
                <a:solidFill>
                  <a:srgbClr val="212121"/>
                </a:solidFill>
                <a:highlight>
                  <a:srgbClr val="DBE6F9"/>
                </a:highlight>
              </a:rPr>
              <a:t>, т.к. также его содержат </a:t>
            </a:r>
            <a:r>
              <a:rPr lang="ru" sz="2200" b="1" i="0" u="none" strike="noStrike" cap="none">
                <a:solidFill>
                  <a:srgbClr val="212121"/>
                </a:solidFill>
                <a:highlight>
                  <a:srgbClr val="DBE6F9"/>
                </a:highlight>
                <a:latin typeface="Arial"/>
                <a:ea typeface="Arial"/>
                <a:cs typeface="Arial"/>
                <a:sym typeface="Arial"/>
              </a:rPr>
              <a:t>большое количество светлоклеточных карцином </a:t>
            </a:r>
            <a:endParaRPr sz="2000" b="1" i="0" u="none" strike="noStrike" cap="none">
              <a:solidFill>
                <a:schemeClr val="accent1"/>
              </a:solidFill>
              <a:highlight>
                <a:srgbClr val="DBE6F9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None/>
            </a:pPr>
            <a:endParaRPr sz="2200" b="1" i="0" u="none" strike="noStrike" cap="none">
              <a:solidFill>
                <a:srgbClr val="212121"/>
              </a:solidFill>
              <a:highlight>
                <a:srgbClr val="DBE6F9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accent1"/>
              </a:buClr>
              <a:buSzPts val="1300"/>
              <a:buFont typeface="Lato"/>
              <a:buNone/>
            </a:pPr>
            <a:endParaRPr sz="1500" b="0" i="0" u="none" strike="noStrike" cap="none">
              <a:solidFill>
                <a:srgbClr val="212121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7" name="Google Shape;137;p29"/>
          <p:cNvSpPr txBox="1"/>
          <p:nvPr/>
        </p:nvSpPr>
        <p:spPr>
          <a:xfrm>
            <a:off x="631425" y="593113"/>
            <a:ext cx="58317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ru" sz="2500" b="1" i="0" u="none" strike="noStrike" cap="none">
                <a:solidFill>
                  <a:srgbClr val="990000"/>
                </a:solidFill>
                <a:highlight>
                  <a:srgbClr val="DBE6F9"/>
                </a:highlight>
                <a:latin typeface="Arial"/>
                <a:ea typeface="Arial"/>
                <a:cs typeface="Arial"/>
                <a:sym typeface="Arial"/>
              </a:rPr>
              <a:t>Ангиомиолипома</a:t>
            </a:r>
            <a:endParaRPr sz="17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1203</Words>
  <Application>Microsoft Office PowerPoint</Application>
  <PresentationFormat>Экран (16:9)</PresentationFormat>
  <Paragraphs>229</Paragraphs>
  <Slides>33</Slides>
  <Notes>33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33</vt:i4>
      </vt:variant>
    </vt:vector>
  </HeadingPairs>
  <TitlesOfParts>
    <vt:vector size="38" baseType="lpstr">
      <vt:lpstr>Arial</vt:lpstr>
      <vt:lpstr>Times New Roman</vt:lpstr>
      <vt:lpstr>Lato</vt:lpstr>
      <vt:lpstr>1_Streamline</vt:lpstr>
      <vt:lpstr>3_Streamline</vt:lpstr>
      <vt:lpstr>Визуализация опухолей почек. Часть 2</vt:lpstr>
      <vt:lpstr>Характеристика солидных образований почек</vt:lpstr>
      <vt:lpstr>Характеристика солидных образований почек</vt:lpstr>
      <vt:lpstr>Очаговые солидные образования почек </vt:lpstr>
      <vt:lpstr>Слайд 5</vt:lpstr>
      <vt:lpstr>Характеристика очаговых образований почек </vt:lpstr>
      <vt:lpstr>Характеристика очаговых образований почек </vt:lpstr>
      <vt:lpstr>Характеристика очаговых образований почек </vt:lpstr>
      <vt:lpstr>Характеристика очаговых образований почек </vt:lpstr>
      <vt:lpstr>МРТ. Ангиомиолипома почки</vt:lpstr>
      <vt:lpstr>МРТ. Ангиомиолипома почки</vt:lpstr>
      <vt:lpstr>Характеристика очаговых образований почек </vt:lpstr>
      <vt:lpstr>Характеристика очаговых образований почек </vt:lpstr>
      <vt:lpstr>МРТ. Онкоцитома левой почки </vt:lpstr>
      <vt:lpstr>МРТ. Онкоцитома левой почки </vt:lpstr>
      <vt:lpstr>Характеристика очаговых образований почек</vt:lpstr>
      <vt:lpstr>Характеристика очаговых образований почек </vt:lpstr>
      <vt:lpstr>Характеристика очаговых образований почек </vt:lpstr>
      <vt:lpstr>МРТ. Папиллярный рак почки </vt:lpstr>
      <vt:lpstr>МРТ. Папиллярный рак почки </vt:lpstr>
      <vt:lpstr>Характеристика инфильтративных образований почек </vt:lpstr>
      <vt:lpstr>Характеристика инфильтративных образований почек </vt:lpstr>
      <vt:lpstr>Алгоритм диагностики инфильтративных образований почек</vt:lpstr>
      <vt:lpstr>Почечно-клеточный рак</vt:lpstr>
      <vt:lpstr>Характеристика очаговых образований почек </vt:lpstr>
      <vt:lpstr>МРТ. Светлоклеточный почечно-клеточный рак </vt:lpstr>
      <vt:lpstr>         МРТ. Светлоклеточный почечно-клеточный рак</vt:lpstr>
      <vt:lpstr>Лимфома</vt:lpstr>
      <vt:lpstr>Инфекционно-воспалительные заболевания</vt:lpstr>
      <vt:lpstr>Метастазы почек </vt:lpstr>
      <vt:lpstr>КТ. Двусторонние метастазы почек  </vt:lpstr>
      <vt:lpstr>Список литературы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Визуализация опухолей почек. Часть 2</dc:title>
  <dc:creator>Евдокимова Елена Юрьевна</dc:creator>
  <cp:lastModifiedBy>Виктор</cp:lastModifiedBy>
  <cp:revision>1</cp:revision>
  <dcterms:modified xsi:type="dcterms:W3CDTF">2023-02-12T10:44:03Z</dcterms:modified>
</cp:coreProperties>
</file>