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A72E2-6076-47F9-9AAC-FEE35FCAD4DB}" v="2197" dt="2022-05-03T03:58:25.306"/>
    <p1510:client id="{3040AF35-4010-42C1-A415-B5FB41913A92}" v="270" dt="2022-05-02T19:16:48.520"/>
    <p1510:client id="{59E2D4A1-678C-4EAA-A0DE-FC13E7918D00}" v="291" dt="2022-05-02T19:37:19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5/2/2022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3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0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7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4200"/>
              <a:t>Индивидуально-типологические особенности личности</a:t>
            </a:r>
          </a:p>
          <a:p>
            <a:pPr>
              <a:lnSpc>
                <a:spcPct val="110000"/>
              </a:lnSpc>
            </a:pPr>
            <a:endParaRPr lang="ru-RU" sz="420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89680" cy="1869804"/>
          </a:xfrm>
        </p:spPr>
        <p:txBody>
          <a:bodyPr anchor="t">
            <a:normAutofit fontScale="62500" lnSpcReduction="20000"/>
          </a:bodyPr>
          <a:lstStyle/>
          <a:p>
            <a:r>
              <a:rPr lang="ru-RU">
                <a:ea typeface="Meiryo"/>
              </a:rPr>
              <a:t>Выполнила студентка 232 группы лечебного факультета Чобанян Нелли </a:t>
            </a:r>
            <a:r>
              <a:rPr lang="ru-RU" err="1">
                <a:ea typeface="Meiryo"/>
              </a:rPr>
              <a:t>Размиковна</a:t>
            </a:r>
            <a:endParaRPr lang="ru-RU">
              <a:ea typeface="Meiryo"/>
            </a:endParaRPr>
          </a:p>
          <a:p>
            <a:r>
              <a:rPr lang="ru-RU">
                <a:ea typeface="Meiryo"/>
              </a:rPr>
              <a:t>Проверил преподаватель кафедры физиологии </a:t>
            </a:r>
          </a:p>
          <a:p>
            <a:r>
              <a:rPr lang="ru-RU">
                <a:ea typeface="Meiryo"/>
              </a:rPr>
              <a:t>Мурашев Б.Ю.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82304-AB05-89BD-B0B9-7D5712E38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55" r="4920" b="6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671A1-F2B9-55F3-68FA-CD566E1A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ru-RU" dirty="0">
                <a:ea typeface="Meiryo"/>
              </a:rPr>
              <a:t>Способности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D96E8-75AB-1C7B-72E6-A8A582B2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ru-RU" dirty="0">
                <a:ea typeface="Meiryo"/>
              </a:rPr>
              <a:t>- это развитое состояние природных </a:t>
            </a:r>
            <a:r>
              <a:rPr lang="ru-RU" dirty="0" err="1">
                <a:ea typeface="Meiryo"/>
              </a:rPr>
              <a:t>природных</a:t>
            </a:r>
            <a:r>
              <a:rPr lang="ru-RU" dirty="0">
                <a:ea typeface="Meiryo"/>
              </a:rPr>
              <a:t> задатков, благоприятны объективный фактор успешной самореализации личности.</a:t>
            </a:r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15" descr="Рука, скоро исходящийся на солнце">
            <a:extLst>
              <a:ext uri="{FF2B5EF4-FFF2-40B4-BE49-F238E27FC236}">
                <a16:creationId xmlns:a16="http://schemas.microsoft.com/office/drawing/2014/main" id="{993908BF-C2E8-7602-92D0-7C6353A1C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0" r="16088" b="-4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62943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Человек, лестница">
            <a:extLst>
              <a:ext uri="{FF2B5EF4-FFF2-40B4-BE49-F238E27FC236}">
                <a16:creationId xmlns:a16="http://schemas.microsoft.com/office/drawing/2014/main" id="{96654AD9-928F-28B5-F381-7567CA690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4" r="4528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4CC53-29C3-BFB1-7373-8F6944EB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Отношение к людям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4DFF2-2256-854C-5E82-B06512F5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 fontScale="85000" lnSpcReduction="20000"/>
          </a:bodyPr>
          <a:lstStyle/>
          <a:p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утверждал</a:t>
            </a:r>
            <a:r>
              <a:rPr lang="en-US" dirty="0"/>
              <a:t> В. </a:t>
            </a:r>
            <a:r>
              <a:rPr lang="en-US" dirty="0" err="1"/>
              <a:t>Гюго</a:t>
            </a:r>
            <a:r>
              <a:rPr lang="en-US" dirty="0"/>
              <a:t>, у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человека</a:t>
            </a:r>
            <a:r>
              <a:rPr lang="en-US" dirty="0"/>
              <a:t> 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характера</a:t>
            </a:r>
            <a:r>
              <a:rPr lang="en-US" dirty="0"/>
              <a:t>:</a:t>
            </a:r>
          </a:p>
          <a:p>
            <a:r>
              <a:rPr lang="en-US" dirty="0" err="1">
                <a:ea typeface="Meiryo"/>
              </a:rPr>
              <a:t>Тот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который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ему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приписывают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тот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который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он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себе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приписывает</a:t>
            </a:r>
            <a:r>
              <a:rPr lang="en-US" dirty="0">
                <a:ea typeface="Meiryo"/>
              </a:rPr>
              <a:t>, и </a:t>
            </a:r>
            <a:r>
              <a:rPr lang="en-US" dirty="0" err="1">
                <a:ea typeface="Meiryo"/>
              </a:rPr>
              <a:t>тот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кторорый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есть</a:t>
            </a:r>
            <a:r>
              <a:rPr lang="en-US" dirty="0">
                <a:ea typeface="Meiryo"/>
              </a:rPr>
              <a:t> в </a:t>
            </a:r>
            <a:r>
              <a:rPr lang="en-US" dirty="0" err="1">
                <a:ea typeface="Meiryo"/>
              </a:rPr>
              <a:t>действительности</a:t>
            </a:r>
            <a:r>
              <a:rPr lang="en-US" dirty="0">
                <a:ea typeface="Meiryo"/>
              </a:rPr>
              <a:t>.</a:t>
            </a:r>
          </a:p>
          <a:p>
            <a:r>
              <a:rPr lang="en-US" dirty="0" err="1">
                <a:ea typeface="Meiryo"/>
              </a:rPr>
              <a:t>Отношение</a:t>
            </a:r>
            <a:r>
              <a:rPr lang="en-US" dirty="0">
                <a:ea typeface="Meiryo"/>
              </a:rPr>
              <a:t> к </a:t>
            </a:r>
            <a:r>
              <a:rPr lang="en-US" dirty="0" err="1">
                <a:ea typeface="Meiryo"/>
              </a:rPr>
              <a:t>самому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себе-оценка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своих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действий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одно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из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услоий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совершенствования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личности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помогающее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вырабатывать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такие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черты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характера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как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скромность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принципиальность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самодисциплина</a:t>
            </a:r>
            <a:r>
              <a:rPr lang="en-US" dirty="0">
                <a:ea typeface="Meiry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223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2689967-BCE4-4CB3-AB4A-E9B6EC055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7C86C65-70F5-4826-A10D-0E4FB096B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36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A857B9-D582-4DD3-82BC-5CBF33E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7E830-555F-40B5-7634-EC3CEE2C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3" y="2785118"/>
            <a:ext cx="5490880" cy="256626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внимание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48DB528-CEE1-450E-9D70-38B97A90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3E61E5-7309-4B68-89DB-E5CAE484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904A42-15F0-4BEF-A06A-DCCD3D2C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B4D6438-495E-40D8-A2AF-D6697DA07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208F27-B5FE-414B-B2F7-340BD405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0B1E87-EDFB-4D74-B288-2C27E290A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4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A2AF-3085-46C3-6A13-237C4DDD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376998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0">
                <a:ea typeface="Meiryo"/>
              </a:rPr>
              <a:t>Индивидуально-психологические </a:t>
            </a:r>
            <a:r>
              <a:rPr lang="ru-RU" sz="2400">
                <a:ea typeface="Meiryo"/>
              </a:rPr>
              <a:t>особенности</a:t>
            </a:r>
            <a:r>
              <a:rPr lang="ru-RU" sz="2400" b="0">
                <a:ea typeface="Meiryo"/>
              </a:rPr>
              <a:t> </a:t>
            </a:r>
            <a:br>
              <a:rPr lang="ru-RU" sz="2400" b="0">
                <a:ea typeface="Meiryo"/>
              </a:rPr>
            </a:br>
            <a:r>
              <a:rPr lang="ru-RU" sz="2400">
                <a:ea typeface="Meiryo"/>
              </a:rPr>
              <a:t>личности</a:t>
            </a:r>
            <a:r>
              <a:rPr lang="ru-RU" sz="800" b="0">
                <a:ea typeface="Meiryo"/>
              </a:rPr>
              <a:t> </a:t>
            </a:r>
            <a:endParaRPr lang="ru-RU" sz="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92642F-998D-B07E-7B65-8BEF788A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ru-RU">
                <a:ea typeface="+mn-lt"/>
                <a:cs typeface="+mn-lt"/>
              </a:rPr>
              <a:t>– </a:t>
            </a:r>
            <a:r>
              <a:rPr lang="ru-RU" b="1">
                <a:ea typeface="+mn-lt"/>
                <a:cs typeface="+mn-lt"/>
              </a:rPr>
              <a:t>это</a:t>
            </a:r>
            <a:r>
              <a:rPr lang="ru-RU">
                <a:ea typeface="+mn-lt"/>
                <a:cs typeface="+mn-lt"/>
              </a:rPr>
              <a:t> врожденные и приобретенные уникальные свойства, которые являются условиями психической активности человека и определяют специфику выполнения им какой-либо деятельности. Говоря простыми словами, </a:t>
            </a:r>
            <a:r>
              <a:rPr lang="ru-RU" b="1">
                <a:ea typeface="+mn-lt"/>
                <a:cs typeface="+mn-lt"/>
              </a:rPr>
              <a:t>это</a:t>
            </a:r>
            <a:r>
              <a:rPr lang="ru-RU">
                <a:ea typeface="+mn-lt"/>
                <a:cs typeface="+mn-lt"/>
              </a:rPr>
              <a:t> основы, механизмы, законы функционирования психики отдельного человека.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945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0C6D331C-9AFF-E733-587F-207F2049A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5" r="8985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E78B3-6FA3-9FC5-8B14-347BEB3C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04" y="442913"/>
            <a:ext cx="5024543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err="1">
                <a:solidFill>
                  <a:schemeClr val="tx1"/>
                </a:solidFill>
              </a:rPr>
              <a:t>Личность</a:t>
            </a:r>
            <a:endParaRPr lang="en-US" err="1">
              <a:solidFill>
                <a:schemeClr val="tx1"/>
              </a:solidFill>
              <a:ea typeface="Meiry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19A17-C5F0-9536-8A95-B996FA447B02}"/>
              </a:ext>
            </a:extLst>
          </p:cNvPr>
          <p:cNvSpPr txBox="1"/>
          <p:nvPr/>
        </p:nvSpPr>
        <p:spPr>
          <a:xfrm>
            <a:off x="992518" y="2312988"/>
            <a:ext cx="5368525" cy="3651250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E33D8-D42F-CD78-964D-9CF4DE7BB932}"/>
              </a:ext>
            </a:extLst>
          </p:cNvPr>
          <p:cNvSpPr txBox="1"/>
          <p:nvPr/>
        </p:nvSpPr>
        <p:spPr>
          <a:xfrm>
            <a:off x="740974" y="2466256"/>
            <a:ext cx="505795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ea typeface="+mn-lt"/>
                <a:cs typeface="+mn-lt"/>
              </a:rPr>
              <a:t>Личность</a:t>
            </a:r>
            <a:r>
              <a:rPr lang="ru-RU">
                <a:ea typeface="+mn-lt"/>
                <a:cs typeface="+mn-lt"/>
              </a:rPr>
              <a:t> — </a:t>
            </a:r>
            <a:r>
              <a:rPr lang="ru-RU" b="1">
                <a:ea typeface="+mn-lt"/>
                <a:cs typeface="+mn-lt"/>
              </a:rPr>
              <a:t>это</a:t>
            </a:r>
            <a:r>
              <a:rPr lang="ru-RU">
                <a:ea typeface="+mn-lt"/>
                <a:cs typeface="+mn-lt"/>
              </a:rPr>
              <a:t> совокупность выработанных привычек и предпочтений, психический настрой и тонус, социокультурный опыт и приобретённые знания, набор психофизических особенностей человека, определяющих повседневное поведение и связь с обществом и природой. Также </a:t>
            </a:r>
            <a:r>
              <a:rPr lang="ru-RU" b="1">
                <a:ea typeface="+mn-lt"/>
                <a:cs typeface="+mn-lt"/>
              </a:rPr>
              <a:t>личность</a:t>
            </a:r>
            <a:r>
              <a:rPr lang="ru-RU">
                <a:ea typeface="+mn-lt"/>
                <a:cs typeface="+mn-lt"/>
              </a:rPr>
              <a:t> наблюдается как проявления «поведенческих масок», выработанных для разных ситуаций и социальных групп взаимодействия.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508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25BF3598-3E39-A22A-C128-281635B5A581}"/>
              </a:ext>
            </a:extLst>
          </p:cNvPr>
          <p:cNvSpPr/>
          <p:nvPr/>
        </p:nvSpPr>
        <p:spPr>
          <a:xfrm>
            <a:off x="4172310" y="2971800"/>
            <a:ext cx="4845168" cy="92015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Индивидуально-психологические особенности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0547301-727F-BEC8-FD06-1459D06122E7}"/>
              </a:ext>
            </a:extLst>
          </p:cNvPr>
          <p:cNvCxnSpPr/>
          <p:nvPr/>
        </p:nvCxnSpPr>
        <p:spPr>
          <a:xfrm>
            <a:off x="3524429" y="2568335"/>
            <a:ext cx="776377" cy="70449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F0A3A42-9772-9E1B-2F8E-E8EC70C89585}"/>
              </a:ext>
            </a:extLst>
          </p:cNvPr>
          <p:cNvCxnSpPr/>
          <p:nvPr/>
        </p:nvCxnSpPr>
        <p:spPr>
          <a:xfrm flipV="1">
            <a:off x="3293493" y="3573851"/>
            <a:ext cx="977660" cy="517586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771C59C-4013-9B53-ADB3-3A2153907D9D}"/>
              </a:ext>
            </a:extLst>
          </p:cNvPr>
          <p:cNvCxnSpPr/>
          <p:nvPr/>
        </p:nvCxnSpPr>
        <p:spPr>
          <a:xfrm flipH="1" flipV="1">
            <a:off x="5492331" y="1933936"/>
            <a:ext cx="158149" cy="1063923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199B425C-324B-765E-0C17-7DB9D46C315D}"/>
              </a:ext>
            </a:extLst>
          </p:cNvPr>
          <p:cNvSpPr/>
          <p:nvPr/>
        </p:nvSpPr>
        <p:spPr>
          <a:xfrm>
            <a:off x="1422640" y="3845224"/>
            <a:ext cx="2487282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Умственная деятельность</a:t>
            </a:r>
            <a:endParaRPr lang="ru-RU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32882A6-09C4-D9DD-97DC-5557F1A513FE}"/>
              </a:ext>
            </a:extLst>
          </p:cNvPr>
          <p:cNvSpPr/>
          <p:nvPr/>
        </p:nvSpPr>
        <p:spPr>
          <a:xfrm>
            <a:off x="1335478" y="1630213"/>
            <a:ext cx="2487280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Темперамент</a:t>
            </a:r>
            <a:endParaRPr lang="ru-RU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C28875B-40AD-F203-57E7-B8DC2E171688}"/>
              </a:ext>
            </a:extLst>
          </p:cNvPr>
          <p:cNvSpPr/>
          <p:nvPr/>
        </p:nvSpPr>
        <p:spPr>
          <a:xfrm>
            <a:off x="4051900" y="680409"/>
            <a:ext cx="2487281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Характер</a:t>
            </a:r>
            <a:endParaRPr lang="ru-RU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7B03D28-56CC-BB90-668C-63C1A220DF9C}"/>
              </a:ext>
            </a:extLst>
          </p:cNvPr>
          <p:cNvSpPr/>
          <p:nvPr/>
        </p:nvSpPr>
        <p:spPr>
          <a:xfrm>
            <a:off x="4051899" y="4691691"/>
            <a:ext cx="2487281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Воля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3DC0431-EBD3-6BBD-E7D1-7D28F78452A1}"/>
              </a:ext>
            </a:extLst>
          </p:cNvPr>
          <p:cNvCxnSpPr>
            <a:cxnSpLocks/>
          </p:cNvCxnSpPr>
          <p:nvPr/>
        </p:nvCxnSpPr>
        <p:spPr>
          <a:xfrm flipH="1" flipV="1">
            <a:off x="5492331" y="3846123"/>
            <a:ext cx="14377" cy="833887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7465376-0035-14C3-A9D4-55920B02A556}"/>
              </a:ext>
            </a:extLst>
          </p:cNvPr>
          <p:cNvCxnSpPr>
            <a:cxnSpLocks/>
          </p:cNvCxnSpPr>
          <p:nvPr/>
        </p:nvCxnSpPr>
        <p:spPr>
          <a:xfrm flipH="1" flipV="1">
            <a:off x="7922104" y="3817370"/>
            <a:ext cx="129395" cy="1006413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6E646045-7733-E16B-4DAF-04796ECCBDB3}"/>
              </a:ext>
            </a:extLst>
          </p:cNvPr>
          <p:cNvSpPr/>
          <p:nvPr/>
        </p:nvSpPr>
        <p:spPr>
          <a:xfrm>
            <a:off x="7200541" y="4691692"/>
            <a:ext cx="2487281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Эмоции и чувства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B7A5A34-F641-0FC3-4282-1B7966BC053D}"/>
              </a:ext>
            </a:extLst>
          </p:cNvPr>
          <p:cNvCxnSpPr>
            <a:cxnSpLocks/>
          </p:cNvCxnSpPr>
          <p:nvPr/>
        </p:nvCxnSpPr>
        <p:spPr>
          <a:xfrm flipV="1">
            <a:off x="7749575" y="2350879"/>
            <a:ext cx="905773" cy="690112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C6AC63E6-4E3E-646E-8A26-CBF7831FD8A3}"/>
              </a:ext>
            </a:extLst>
          </p:cNvPr>
          <p:cNvSpPr/>
          <p:nvPr/>
        </p:nvSpPr>
        <p:spPr>
          <a:xfrm>
            <a:off x="7703749" y="709163"/>
            <a:ext cx="2487281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Способности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54BD050-940A-FD1E-E5FF-05F4375C3E8E}"/>
              </a:ext>
            </a:extLst>
          </p:cNvPr>
          <p:cNvCxnSpPr>
            <a:cxnSpLocks/>
          </p:cNvCxnSpPr>
          <p:nvPr/>
        </p:nvCxnSpPr>
        <p:spPr>
          <a:xfrm>
            <a:off x="8655348" y="3673594"/>
            <a:ext cx="1250829" cy="27317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832E0170-32D5-14FF-D5E2-CF71A6569EFD}"/>
              </a:ext>
            </a:extLst>
          </p:cNvPr>
          <p:cNvSpPr/>
          <p:nvPr/>
        </p:nvSpPr>
        <p:spPr>
          <a:xfrm>
            <a:off x="9371522" y="2880144"/>
            <a:ext cx="2487281" cy="169652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2">
                    <a:lumMod val="90000"/>
                    <a:lumOff val="10000"/>
                  </a:schemeClr>
                </a:solidFill>
                <a:ea typeface="Meiryo"/>
              </a:rPr>
              <a:t>Отношение к людям и самому себе</a:t>
            </a:r>
          </a:p>
        </p:txBody>
      </p:sp>
    </p:spTree>
    <p:extLst>
      <p:ext uri="{BB962C8B-B14F-4D97-AF65-F5344CB8AC3E}">
        <p14:creationId xmlns:p14="http://schemas.microsoft.com/office/powerpoint/2010/main" val="5069341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Левся отдых в трон &quot;е">
            <a:extLst>
              <a:ext uri="{FF2B5EF4-FFF2-40B4-BE49-F238E27FC236}">
                <a16:creationId xmlns:a16="http://schemas.microsoft.com/office/drawing/2014/main" id="{33D0C469-AD10-F11F-E017-C0970CE3A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2" r="-1" b="79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D7B4E-5EFA-7014-31D0-00C90E49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62574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/>
              <a:t>Темперамент</a:t>
            </a:r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98C41-251B-7C37-FA83-0D8AE3A96E98}"/>
              </a:ext>
            </a:extLst>
          </p:cNvPr>
          <p:cNvSpPr txBox="1"/>
          <p:nvPr/>
        </p:nvSpPr>
        <p:spPr>
          <a:xfrm>
            <a:off x="1920875" y="1057549"/>
            <a:ext cx="8391967" cy="1020643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-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основная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черта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индивидуальных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особенностей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поведения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человека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(И.П.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Павлов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).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pc="150" dirty="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7CFC29-F174-65D7-BA54-1D8508677B07}"/>
              </a:ext>
            </a:extLst>
          </p:cNvPr>
          <p:cNvSpPr/>
          <p:nvPr/>
        </p:nvSpPr>
        <p:spPr>
          <a:xfrm>
            <a:off x="1483744" y="2296064"/>
            <a:ext cx="2070338" cy="4255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a typeface="Meiryo"/>
              </a:rPr>
              <a:t>Сангвиник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отличается жизнелюбием, активностью, общительностью, отзывчивостью.</a:t>
            </a:r>
            <a:endParaRPr lang="ru-RU" sz="1200">
              <a:solidFill>
                <a:schemeClr val="tx1"/>
              </a:solidFill>
              <a:ea typeface="Meiryo"/>
            </a:endParaRP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Он не склонен к переживаниям, легко адаптируется к новым условиям, стремится к лидерству.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Чувства и эмоции сангвиника яркие, но неустойчивые.</a:t>
            </a:r>
            <a:endParaRPr lang="ru-RU" sz="1200">
              <a:solidFill>
                <a:schemeClr val="tx1"/>
              </a:solidFill>
              <a:ea typeface="Meiryo"/>
            </a:endParaRP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Часто и громко смеется, но сердится по пустякам.</a:t>
            </a:r>
            <a:endParaRPr lang="ru-RU" sz="1200">
              <a:solidFill>
                <a:schemeClr val="tx1"/>
              </a:solidFill>
              <a:ea typeface="Meiryo"/>
            </a:endParaRP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Находчив и подвижен, может управлять эмоциями.</a:t>
            </a:r>
            <a:endParaRPr lang="ru-RU" sz="1200">
              <a:solidFill>
                <a:schemeClr val="tx1"/>
              </a:solidFill>
              <a:ea typeface="Meiryo"/>
            </a:endParaRPr>
          </a:p>
          <a:p>
            <a:pPr>
              <a:buFont typeface="Arial"/>
              <a:buChar char="•"/>
            </a:pPr>
            <a:endParaRPr lang="ru-RU" sz="1100" dirty="0">
              <a:solidFill>
                <a:schemeClr val="tx1"/>
              </a:solidFill>
              <a:ea typeface="Meiryo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10CBF19-A2C0-944A-BD8C-1A932B3CD23D}"/>
              </a:ext>
            </a:extLst>
          </p:cNvPr>
          <p:cNvSpPr/>
          <p:nvPr/>
        </p:nvSpPr>
        <p:spPr>
          <a:xfrm>
            <a:off x="3956649" y="2296063"/>
            <a:ext cx="2228488" cy="4255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a typeface="Meiryo"/>
              </a:rPr>
              <a:t>Флегматик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всегда пассивен, осторожен и рассудителен. Иногда это доходит до «нудятины и тошноты».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миролюбивый и доброжелательный.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не отличается эмоциональностью и чувствительностью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Он обладает большим упорством, самообладанием, терпением, высокой работоспособностью, но медлителен.</a:t>
            </a:r>
            <a:endParaRPr lang="ru-RU" sz="1200" dirty="0">
              <a:solidFill>
                <a:schemeClr val="tx1"/>
              </a:solidFill>
              <a:ea typeface="Meiryo"/>
            </a:endParaRPr>
          </a:p>
          <a:p>
            <a:br>
              <a:rPr lang="en-US" dirty="0"/>
            </a:br>
            <a:endParaRPr lang="en-US">
              <a:ea typeface="Meiryo"/>
            </a:endParaRPr>
          </a:p>
          <a:p>
            <a:pPr marL="171450" indent="-171450">
              <a:buFont typeface="Arial"/>
              <a:buChar char="•"/>
            </a:pPr>
            <a:endParaRPr lang="ru-RU" sz="1200" dirty="0">
              <a:solidFill>
                <a:schemeClr val="tx1"/>
              </a:solidFill>
              <a:ea typeface="Meiryo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BA069FF-E860-A4FF-9254-02ED7A1AF911}"/>
              </a:ext>
            </a:extLst>
          </p:cNvPr>
          <p:cNvSpPr/>
          <p:nvPr/>
        </p:nvSpPr>
        <p:spPr>
          <a:xfrm>
            <a:off x="8945593" y="2296064"/>
            <a:ext cx="2228488" cy="4255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a typeface="Meiryo"/>
              </a:rPr>
              <a:t>Меланхолик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Отличается пессимистичным настроем, склонностью к тревожности и рассуждениям.</a:t>
            </a:r>
            <a:endParaRPr lang="ru-RU" sz="1200" b="1" dirty="0">
              <a:solidFill>
                <a:schemeClr val="tx1"/>
              </a:solidFill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Он сдержан и необщителен, легко раним, эмоционален, высоко чувствителен.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Робок, боязлив, обидчив</a:t>
            </a:r>
            <a:endParaRPr lang="ru-RU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Отличается тихой речью, слабостью внимания и быстрой утомляемостью.</a:t>
            </a:r>
            <a:endParaRPr lang="ru-RU" sz="1200" dirty="0">
              <a:solidFill>
                <a:schemeClr val="tx1"/>
              </a:solidFill>
              <a:ea typeface="Meiryo"/>
            </a:endParaRPr>
          </a:p>
          <a:p>
            <a:pPr marL="285750" indent="-285750">
              <a:buFont typeface="Arial"/>
              <a:buChar char="•"/>
            </a:pPr>
            <a:endParaRPr lang="ru-RU" b="1" dirty="0">
              <a:solidFill>
                <a:schemeClr val="tx1"/>
              </a:solidFill>
              <a:ea typeface="Meiryo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860FB00-A9BF-FC12-74CB-8E35E028C22F}"/>
              </a:ext>
            </a:extLst>
          </p:cNvPr>
          <p:cNvSpPr/>
          <p:nvPr/>
        </p:nvSpPr>
        <p:spPr>
          <a:xfrm>
            <a:off x="6472687" y="2296063"/>
            <a:ext cx="2228488" cy="4255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a typeface="Meiryo"/>
              </a:rPr>
              <a:t>Холерик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Легко возбудимый, агрессивный и неспокойный тип.</a:t>
            </a:r>
            <a:endParaRPr lang="ru-RU" sz="1200" b="1" dirty="0">
              <a:solidFill>
                <a:schemeClr val="tx1"/>
              </a:solidFill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отличается изменчивостью, непостоянством, импульсивностью, активностью и оптимизмом.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ea typeface="+mn-lt"/>
                <a:cs typeface="+mn-lt"/>
              </a:rPr>
              <a:t>несдержанность и резкость движений и поступков, крикливость, низкий уровень самообладания, нетерпеливость и частые резкие перепады настроения.</a:t>
            </a:r>
          </a:p>
          <a:p>
            <a:pPr marL="285750" indent="-285750">
              <a:buFont typeface="Arial"/>
              <a:buChar char="•"/>
            </a:pPr>
            <a:endParaRPr lang="ru-RU" sz="1200" dirty="0">
              <a:solidFill>
                <a:schemeClr val="tx1"/>
              </a:solidFill>
              <a:ea typeface="Meiryo"/>
            </a:endParaRPr>
          </a:p>
          <a:p>
            <a:pPr marL="285750" indent="-285750">
              <a:buFont typeface="Arial"/>
              <a:buChar char="•"/>
            </a:pPr>
            <a:endParaRPr lang="ru-RU" sz="1200" dirty="0">
              <a:solidFill>
                <a:schemeClr val="tx1"/>
              </a:solidFill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6750721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431DF-0E81-DC18-64B0-8B9422AC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73" y="471668"/>
            <a:ext cx="5271804" cy="96415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Характер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28012-DF25-829E-96D3-EC24EDB8F5EE}"/>
              </a:ext>
            </a:extLst>
          </p:cNvPr>
          <p:cNvSpPr txBox="1"/>
          <p:nvPr/>
        </p:nvSpPr>
        <p:spPr>
          <a:xfrm>
            <a:off x="201765" y="1752271"/>
            <a:ext cx="6220709" cy="1681552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-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это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совокупность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индивидуально-своеобразных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психических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свойств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которые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проявляются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у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личности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в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типичных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условиях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и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выражаются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в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присущих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ей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способах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поведения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в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подобных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условиях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.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Росток расти на магистраль дерева">
            <a:extLst>
              <a:ext uri="{FF2B5EF4-FFF2-40B4-BE49-F238E27FC236}">
                <a16:creationId xmlns:a16="http://schemas.microsoft.com/office/drawing/2014/main" id="{1E1F7F5F-3638-4711-4967-0AAC713C7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r="24166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4FAA7-02AB-A11E-D108-2FC55C392EA2}"/>
              </a:ext>
            </a:extLst>
          </p:cNvPr>
          <p:cNvSpPr txBox="1"/>
          <p:nvPr/>
        </p:nvSpPr>
        <p:spPr>
          <a:xfrm>
            <a:off x="194634" y="3558936"/>
            <a:ext cx="6021237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ea typeface="Meiryo"/>
              </a:rPr>
              <a:t>Классификация Д. Перси, в которой выделяет следующие типы характеров:</a:t>
            </a:r>
          </a:p>
          <a:p>
            <a:pPr marL="285750" indent="-285750">
              <a:buFont typeface="Arial"/>
              <a:buChar char="•"/>
            </a:pPr>
            <a:r>
              <a:rPr lang="ru-RU" sz="1600" b="1" dirty="0">
                <a:ea typeface="Meiryo"/>
              </a:rPr>
              <a:t>Прометей</a:t>
            </a:r>
            <a:r>
              <a:rPr lang="ru-RU" sz="1600" dirty="0">
                <a:ea typeface="Meiryo"/>
              </a:rPr>
              <a:t>, или интуитивно-рациональный, с девизом  "Быть безупречным во всех начинаниях"</a:t>
            </a:r>
          </a:p>
          <a:p>
            <a:pPr marL="285750" indent="-285750">
              <a:buFont typeface="Arial"/>
              <a:buChar char="•"/>
            </a:pPr>
            <a:r>
              <a:rPr lang="ru-RU" sz="1600" b="1" dirty="0">
                <a:ea typeface="Meiryo"/>
              </a:rPr>
              <a:t>Аполлон</a:t>
            </a:r>
            <a:r>
              <a:rPr lang="ru-RU" sz="1600" dirty="0">
                <a:ea typeface="Meiryo"/>
              </a:rPr>
              <a:t>, или интуитивно-эмоциональный, с девизом "Да будешь ты правдив перед самим собой"</a:t>
            </a:r>
          </a:p>
          <a:p>
            <a:pPr marL="285750" indent="-285750">
              <a:buFont typeface="Arial"/>
              <a:buChar char="•"/>
            </a:pPr>
            <a:r>
              <a:rPr lang="ru-RU" sz="1600" b="1" dirty="0">
                <a:ea typeface="Meiryo"/>
              </a:rPr>
              <a:t>Дионис</a:t>
            </a:r>
            <a:r>
              <a:rPr lang="ru-RU" sz="1600" dirty="0">
                <a:ea typeface="Meiryo"/>
              </a:rPr>
              <a:t>, или чувственный </a:t>
            </a:r>
            <a:r>
              <a:rPr lang="ru-RU" sz="1600" dirty="0" err="1">
                <a:ea typeface="Meiryo"/>
              </a:rPr>
              <a:t>сенсорик</a:t>
            </a:r>
            <a:r>
              <a:rPr lang="ru-RU" sz="1600" dirty="0">
                <a:ea typeface="Meiryo"/>
              </a:rPr>
              <a:t>, с девизом "Есть, пить и женщин любить"</a:t>
            </a:r>
          </a:p>
          <a:p>
            <a:pPr marL="285750" indent="-285750">
              <a:buFont typeface="Arial"/>
              <a:buChar char="•"/>
            </a:pPr>
            <a:r>
              <a:rPr lang="ru-RU" sz="1600" b="1" dirty="0" err="1">
                <a:ea typeface="Meiryo"/>
              </a:rPr>
              <a:t>Эпиметей</a:t>
            </a:r>
            <a:r>
              <a:rPr lang="ru-RU" sz="1600" dirty="0">
                <a:ea typeface="Meiryo"/>
              </a:rPr>
              <a:t>, или чувственный </a:t>
            </a:r>
            <a:r>
              <a:rPr lang="ru-RU" sz="1600" dirty="0" err="1">
                <a:ea typeface="Meiryo"/>
              </a:rPr>
              <a:t>оцениватель</a:t>
            </a:r>
            <a:r>
              <a:rPr lang="ru-RU" sz="1600" dirty="0">
                <a:ea typeface="Meiryo"/>
              </a:rPr>
              <a:t>, с девизом "Раньше в кровать, раньше вставать"</a:t>
            </a:r>
          </a:p>
          <a:p>
            <a:pPr marL="285750" indent="-285750">
              <a:buFont typeface="Arial"/>
              <a:buChar char="•"/>
            </a:pPr>
            <a:endParaRPr lang="ru-RU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19724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D83DA-CBD2-DE39-303E-07A67E88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ru-RU" sz="2700">
                <a:ea typeface="Meiryo"/>
              </a:rPr>
              <a:t>Умственная деятельность</a:t>
            </a:r>
            <a:endParaRPr lang="ru-RU" sz="2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B82B-8323-42EB-9324-FDE049B4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ru-RU" sz="1500">
                <a:ea typeface="Meiryo"/>
              </a:rPr>
              <a:t>Особый интерес представляют такие умственные способности и их направленное развитие, как: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ru-RU" sz="1500">
                <a:ea typeface="Meiryo"/>
              </a:rPr>
              <a:t>Внимательность, собранность, готовность к напряженной работе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ru-RU" sz="1500">
                <a:ea typeface="Meiryo"/>
              </a:rPr>
              <a:t>Склонность к постоянному труду, боязнь скуки(по Г. Селье)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ru-RU" sz="1500">
                <a:ea typeface="Meiryo"/>
              </a:rPr>
              <a:t>Быстрота мыслительных процессов, систематичность ума, повышенные возможности анализа и обобщения, высокая продуктивность умственной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266779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CFB12-85DB-CE61-A742-268C56A9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Воля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7469A-5546-A681-935E-1D787B44B44B}"/>
              </a:ext>
            </a:extLst>
          </p:cNvPr>
          <p:cNvSpPr txBox="1"/>
          <p:nvPr/>
        </p:nvSpPr>
        <p:spPr>
          <a:xfrm>
            <a:off x="992519" y="2312988"/>
            <a:ext cx="5271804" cy="3651250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-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сложный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психический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процесс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который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вызывает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активность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человека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и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побуждает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его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действовать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напрвленно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.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Проявляется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в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таких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чертах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характера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как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целеустремленность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решительность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настойчивость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мужество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.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Аллигаторс в Shallow воды">
            <a:extLst>
              <a:ext uri="{FF2B5EF4-FFF2-40B4-BE49-F238E27FC236}">
                <a16:creationId xmlns:a16="http://schemas.microsoft.com/office/drawing/2014/main" id="{FA62E27C-A382-E3D2-4B2C-0C1AD6FC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2" r="30687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0262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Улыбающийся смайлик залипания заметок">
            <a:extLst>
              <a:ext uri="{FF2B5EF4-FFF2-40B4-BE49-F238E27FC236}">
                <a16:creationId xmlns:a16="http://schemas.microsoft.com/office/drawing/2014/main" id="{3F5632AA-26AF-25E7-FF6A-849577F2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" r="25685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B2457-E1F7-5538-9F8A-03416BA3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371026"/>
            <a:ext cx="4780129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Эмоции и чувства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F8EBF-29E7-F764-DA40-F6EF1A266059}"/>
              </a:ext>
            </a:extLst>
          </p:cNvPr>
          <p:cNvSpPr txBox="1"/>
          <p:nvPr/>
        </p:nvSpPr>
        <p:spPr>
          <a:xfrm>
            <a:off x="992518" y="2312988"/>
            <a:ext cx="6188034" cy="3651250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Эмоции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-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это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психический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способ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выражения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отношения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человека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к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окружающему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миру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к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другим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людям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и к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самому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себе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появляющиеся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в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форме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непосредственного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переживания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.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Чувства-усточиво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мотивационные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эмоции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,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отражающие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отншение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человека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к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каким-то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 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предметам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или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en-US" spc="1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явлениям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674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243C"/>
      </a:dk2>
      <a:lt2>
        <a:srgbClr val="E8E2E6"/>
      </a:lt2>
      <a:accent1>
        <a:srgbClr val="30B566"/>
      </a:accent1>
      <a:accent2>
        <a:srgbClr val="35B29C"/>
      </a:accent2>
      <a:accent3>
        <a:srgbClr val="24AED9"/>
      </a:accent3>
      <a:accent4>
        <a:srgbClr val="4E84EB"/>
      </a:accent4>
      <a:accent5>
        <a:srgbClr val="776EEE"/>
      </a:accent5>
      <a:accent6>
        <a:srgbClr val="9A4EEB"/>
      </a:accent6>
      <a:hlink>
        <a:srgbClr val="AE6992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SketchLinesVTI</vt:lpstr>
      <vt:lpstr>Индивидуально-типологические особенности личности </vt:lpstr>
      <vt:lpstr>Индивидуально-психологические особенности  личности </vt:lpstr>
      <vt:lpstr>Личность</vt:lpstr>
      <vt:lpstr>Презентация PowerPoint</vt:lpstr>
      <vt:lpstr>Темперамент</vt:lpstr>
      <vt:lpstr>Характер</vt:lpstr>
      <vt:lpstr>Умственная деятельность</vt:lpstr>
      <vt:lpstr>Воля</vt:lpstr>
      <vt:lpstr>Эмоции и чувства</vt:lpstr>
      <vt:lpstr>Способности</vt:lpstr>
      <vt:lpstr>Отношение к людям 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Индивидуально-типологические особенности личности </dc:title>
  <dc:creator/>
  <cp:lastModifiedBy/>
  <cp:revision>377</cp:revision>
  <dcterms:created xsi:type="dcterms:W3CDTF">2022-05-02T19:17:35Z</dcterms:created>
  <dcterms:modified xsi:type="dcterms:W3CDTF">2022-05-03T03:58:49Z</dcterms:modified>
</cp:coreProperties>
</file>