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68"/>
  </p:notesMasterIdLst>
  <p:handoutMasterIdLst>
    <p:handoutMasterId r:id="rId69"/>
  </p:handoutMasterIdLst>
  <p:sldIdLst>
    <p:sldId id="271" r:id="rId2"/>
    <p:sldId id="434" r:id="rId3"/>
    <p:sldId id="515" r:id="rId4"/>
    <p:sldId id="513" r:id="rId5"/>
    <p:sldId id="437" r:id="rId6"/>
    <p:sldId id="438" r:id="rId7"/>
    <p:sldId id="514" r:id="rId8"/>
    <p:sldId id="439" r:id="rId9"/>
    <p:sldId id="464" r:id="rId10"/>
    <p:sldId id="400" r:id="rId11"/>
    <p:sldId id="523" r:id="rId12"/>
    <p:sldId id="524" r:id="rId13"/>
    <p:sldId id="297" r:id="rId14"/>
    <p:sldId id="298" r:id="rId15"/>
    <p:sldId id="522" r:id="rId16"/>
    <p:sldId id="393" r:id="rId17"/>
    <p:sldId id="404" r:id="rId18"/>
    <p:sldId id="405" r:id="rId19"/>
    <p:sldId id="406" r:id="rId20"/>
    <p:sldId id="407" r:id="rId21"/>
    <p:sldId id="408" r:id="rId22"/>
    <p:sldId id="409" r:id="rId23"/>
    <p:sldId id="410" r:id="rId24"/>
    <p:sldId id="411" r:id="rId25"/>
    <p:sldId id="412" r:id="rId26"/>
    <p:sldId id="413" r:id="rId27"/>
    <p:sldId id="415" r:id="rId28"/>
    <p:sldId id="287" r:id="rId29"/>
    <p:sldId id="420" r:id="rId30"/>
    <p:sldId id="463" r:id="rId31"/>
    <p:sldId id="468" r:id="rId32"/>
    <p:sldId id="466" r:id="rId33"/>
    <p:sldId id="374" r:id="rId34"/>
    <p:sldId id="391" r:id="rId35"/>
    <p:sldId id="426" r:id="rId36"/>
    <p:sldId id="427" r:id="rId37"/>
    <p:sldId id="346" r:id="rId38"/>
    <p:sldId id="348" r:id="rId39"/>
    <p:sldId id="357" r:id="rId40"/>
    <p:sldId id="350" r:id="rId41"/>
    <p:sldId id="430" r:id="rId42"/>
    <p:sldId id="351" r:id="rId43"/>
    <p:sldId id="525" r:id="rId44"/>
    <p:sldId id="479" r:id="rId45"/>
    <p:sldId id="481" r:id="rId46"/>
    <p:sldId id="482" r:id="rId47"/>
    <p:sldId id="483" r:id="rId48"/>
    <p:sldId id="484" r:id="rId49"/>
    <p:sldId id="485" r:id="rId50"/>
    <p:sldId id="486" r:id="rId51"/>
    <p:sldId id="487" r:id="rId52"/>
    <p:sldId id="521" r:id="rId53"/>
    <p:sldId id="492" r:id="rId54"/>
    <p:sldId id="493" r:id="rId55"/>
    <p:sldId id="495" r:id="rId56"/>
    <p:sldId id="496" r:id="rId57"/>
    <p:sldId id="497" r:id="rId58"/>
    <p:sldId id="498" r:id="rId59"/>
    <p:sldId id="499" r:id="rId60"/>
    <p:sldId id="501" r:id="rId61"/>
    <p:sldId id="504" r:id="rId62"/>
    <p:sldId id="505" r:id="rId63"/>
    <p:sldId id="507" r:id="rId64"/>
    <p:sldId id="512" r:id="rId65"/>
    <p:sldId id="520" r:id="rId66"/>
    <p:sldId id="519" r:id="rId6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66"/>
    <a:srgbClr val="FFFF00"/>
    <a:srgbClr val="FFCCFF"/>
    <a:srgbClr val="66FF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1" autoAdjust="0"/>
    <p:restoredTop sz="81702" autoAdjust="0"/>
  </p:normalViewPr>
  <p:slideViewPr>
    <p:cSldViewPr>
      <p:cViewPr varScale="1">
        <p:scale>
          <a:sx n="68" d="100"/>
          <a:sy n="68" d="100"/>
        </p:scale>
        <p:origin x="126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DB3790-30E8-40BD-B60A-9C77F03176E0}" type="doc">
      <dgm:prSet loTypeId="urn:microsoft.com/office/officeart/2005/8/layout/matrix3" loCatId="matrix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A54C5D1F-1504-4497-83FC-166CAF7E7A5C}">
      <dgm:prSet phldrT="[Текст]" custT="1"/>
      <dgm:spPr/>
      <dgm:t>
        <a:bodyPr/>
        <a:lstStyle/>
        <a:p>
          <a:pPr algn="l"/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Кванты УФ излучения воздействуют на электронную оболочку атомов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D2881751-2853-4872-BBC3-3CF06D15F868}" type="parTrans" cxnId="{C8E3BD0C-C0BE-4CEA-A64A-57E1AF141565}">
      <dgm:prSet/>
      <dgm:spPr/>
      <dgm:t>
        <a:bodyPr/>
        <a:lstStyle/>
        <a:p>
          <a:endParaRPr lang="ru-RU"/>
        </a:p>
      </dgm:t>
    </dgm:pt>
    <dgm:pt modelId="{719E4970-CB09-41F2-BF19-3E47245EA4E6}" type="sibTrans" cxnId="{C8E3BD0C-C0BE-4CEA-A64A-57E1AF141565}">
      <dgm:prSet/>
      <dgm:spPr/>
      <dgm:t>
        <a:bodyPr/>
        <a:lstStyle/>
        <a:p>
          <a:endParaRPr lang="ru-RU"/>
        </a:p>
      </dgm:t>
    </dgm:pt>
    <dgm:pt modelId="{66C01AA6-E139-4FDB-9FF8-2A96B47098F8}">
      <dgm:prSet phldrT="[Текст]" custT="1"/>
      <dgm:spPr/>
      <dgm:t>
        <a:bodyPr/>
        <a:lstStyle/>
        <a:p>
          <a:pPr algn="l"/>
          <a:r>
            <a:rPr lang="ru-RU" sz="2800" b="1" i="1" dirty="0" smtClean="0">
              <a:latin typeface="Times New Roman" pitchFamily="18" charset="0"/>
              <a:cs typeface="Times New Roman" pitchFamily="18" charset="0"/>
            </a:rPr>
            <a:t>Фотоэлектрический эффект 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- атомы возбуждаются, а химическая активность 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в-в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повышается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AC0A814F-6944-49FB-AF40-B48553D0A994}" type="parTrans" cxnId="{B9FE8579-7401-47F4-BB5B-2A44487EED53}">
      <dgm:prSet/>
      <dgm:spPr/>
      <dgm:t>
        <a:bodyPr/>
        <a:lstStyle/>
        <a:p>
          <a:endParaRPr lang="ru-RU"/>
        </a:p>
      </dgm:t>
    </dgm:pt>
    <dgm:pt modelId="{E26C91CA-8CE5-484D-9A5E-75DE6840499C}" type="sibTrans" cxnId="{B9FE8579-7401-47F4-BB5B-2A44487EED53}">
      <dgm:prSet/>
      <dgm:spPr/>
      <dgm:t>
        <a:bodyPr/>
        <a:lstStyle/>
        <a:p>
          <a:endParaRPr lang="ru-RU"/>
        </a:p>
      </dgm:t>
    </dgm:pt>
    <dgm:pt modelId="{AD3BC6CB-B19E-451F-BE85-200F984E3563}">
      <dgm:prSet phldrT="[Текст]" custT="1"/>
      <dgm:spPr/>
      <dgm:t>
        <a:bodyPr/>
        <a:lstStyle/>
        <a:p>
          <a:pPr algn="l"/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БАВ – ответные реакции различных органов и систем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5890FB62-3879-4A7D-8D95-BA5D42AF0DA1}" type="parTrans" cxnId="{A84CA36C-E55C-4D1B-9CC3-4E60C39B0F26}">
      <dgm:prSet/>
      <dgm:spPr/>
      <dgm:t>
        <a:bodyPr/>
        <a:lstStyle/>
        <a:p>
          <a:endParaRPr lang="ru-RU"/>
        </a:p>
      </dgm:t>
    </dgm:pt>
    <dgm:pt modelId="{E7B50924-317F-4E37-8B9C-4B5B1C631743}" type="sibTrans" cxnId="{A84CA36C-E55C-4D1B-9CC3-4E60C39B0F26}">
      <dgm:prSet/>
      <dgm:spPr/>
      <dgm:t>
        <a:bodyPr/>
        <a:lstStyle/>
        <a:p>
          <a:endParaRPr lang="ru-RU"/>
        </a:p>
      </dgm:t>
    </dgm:pt>
    <dgm:pt modelId="{3D937D03-A8AB-4154-928B-55541FE9A9AF}">
      <dgm:prSet phldrT="[Текст]" custT="1"/>
      <dgm:spPr/>
      <dgm:t>
        <a:bodyPr/>
        <a:lstStyle/>
        <a:p>
          <a:pPr algn="l"/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Распад некоторых белковых молекул - </a:t>
          </a:r>
          <a:r>
            <a:rPr lang="ru-RU" sz="2800" b="1" i="1" dirty="0" smtClean="0">
              <a:latin typeface="Times New Roman" pitchFamily="18" charset="0"/>
              <a:cs typeface="Times New Roman" pitchFamily="18" charset="0"/>
            </a:rPr>
            <a:t>фотолиз</a:t>
          </a:r>
          <a:endParaRPr lang="ru-RU" sz="2800" b="1" i="1" dirty="0">
            <a:latin typeface="Times New Roman" pitchFamily="18" charset="0"/>
            <a:cs typeface="Times New Roman" pitchFamily="18" charset="0"/>
          </a:endParaRPr>
        </a:p>
      </dgm:t>
    </dgm:pt>
    <dgm:pt modelId="{067A19BF-D845-48CF-B9E8-318B5D2AA826}" type="parTrans" cxnId="{E6CD4486-3090-4FDD-A085-56C48136EAAB}">
      <dgm:prSet/>
      <dgm:spPr/>
      <dgm:t>
        <a:bodyPr/>
        <a:lstStyle/>
        <a:p>
          <a:endParaRPr lang="ru-RU"/>
        </a:p>
      </dgm:t>
    </dgm:pt>
    <dgm:pt modelId="{76D8C003-5EA2-425F-9F57-259F8E2F0417}" type="sibTrans" cxnId="{E6CD4486-3090-4FDD-A085-56C48136EAAB}">
      <dgm:prSet/>
      <dgm:spPr/>
      <dgm:t>
        <a:bodyPr/>
        <a:lstStyle/>
        <a:p>
          <a:endParaRPr lang="ru-RU"/>
        </a:p>
      </dgm:t>
    </dgm:pt>
    <dgm:pt modelId="{27BCD919-168C-4272-984A-1A04EEE4C56E}" type="pres">
      <dgm:prSet presAssocID="{18DB3790-30E8-40BD-B60A-9C77F03176E0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54914B-07D5-48F4-8815-0D9040361D30}" type="pres">
      <dgm:prSet presAssocID="{18DB3790-30E8-40BD-B60A-9C77F03176E0}" presName="diamond" presStyleLbl="bgShp" presStyleIdx="0" presStyleCnt="1"/>
      <dgm:spPr/>
    </dgm:pt>
    <dgm:pt modelId="{EDC8783F-E679-4E7E-A29F-2D3FF7EFCD9E}" type="pres">
      <dgm:prSet presAssocID="{18DB3790-30E8-40BD-B60A-9C77F03176E0}" presName="quad1" presStyleLbl="node1" presStyleIdx="0" presStyleCnt="4" custScaleX="180770" custScaleY="92878" custLinFactNeighborX="-71546" custLinFactNeighborY="-172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7966B0-E3CD-4A39-9D13-C98F36CA4BF2}" type="pres">
      <dgm:prSet presAssocID="{18DB3790-30E8-40BD-B60A-9C77F03176E0}" presName="quad2" presStyleLbl="node1" presStyleIdx="1" presStyleCnt="4" custScaleX="193518" custScaleY="107122" custLinFactNeighborX="60345" custLinFactNeighborY="-172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C402A0-92B5-431C-A481-F58F12B325BF}" type="pres">
      <dgm:prSet presAssocID="{18DB3790-30E8-40BD-B60A-9C77F03176E0}" presName="quad3" presStyleLbl="node1" presStyleIdx="2" presStyleCnt="4" custScaleX="163533" custLinFactNeighborX="-59224" custLinFactNeighborY="210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8390C7-29AE-41DB-83EE-5A0602AF1332}" type="pres">
      <dgm:prSet presAssocID="{18DB3790-30E8-40BD-B60A-9C77F03176E0}" presName="quad4" presStyleLbl="node1" presStyleIdx="3" presStyleCnt="4" custScaleX="199143" custLinFactNeighborX="61002" custLinFactNeighborY="210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4CA36C-E55C-4D1B-9CC3-4E60C39B0F26}" srcId="{18DB3790-30E8-40BD-B60A-9C77F03176E0}" destId="{AD3BC6CB-B19E-451F-BE85-200F984E3563}" srcOrd="2" destOrd="0" parTransId="{5890FB62-3879-4A7D-8D95-BA5D42AF0DA1}" sibTransId="{E7B50924-317F-4E37-8B9C-4B5B1C631743}"/>
    <dgm:cxn modelId="{2FAA26E2-930A-4442-80B3-84ED35198668}" type="presOf" srcId="{18DB3790-30E8-40BD-B60A-9C77F03176E0}" destId="{27BCD919-168C-4272-984A-1A04EEE4C56E}" srcOrd="0" destOrd="0" presId="urn:microsoft.com/office/officeart/2005/8/layout/matrix3"/>
    <dgm:cxn modelId="{E6CD4486-3090-4FDD-A085-56C48136EAAB}" srcId="{18DB3790-30E8-40BD-B60A-9C77F03176E0}" destId="{3D937D03-A8AB-4154-928B-55541FE9A9AF}" srcOrd="3" destOrd="0" parTransId="{067A19BF-D845-48CF-B9E8-318B5D2AA826}" sibTransId="{76D8C003-5EA2-425F-9F57-259F8E2F0417}"/>
    <dgm:cxn modelId="{CD60F6BE-2C7A-4AE9-8592-91907D84304C}" type="presOf" srcId="{66C01AA6-E139-4FDB-9FF8-2A96B47098F8}" destId="{BE7966B0-E3CD-4A39-9D13-C98F36CA4BF2}" srcOrd="0" destOrd="0" presId="urn:microsoft.com/office/officeart/2005/8/layout/matrix3"/>
    <dgm:cxn modelId="{A877A441-E3B1-4B71-AF22-2695E559C2E9}" type="presOf" srcId="{AD3BC6CB-B19E-451F-BE85-200F984E3563}" destId="{F6C402A0-92B5-431C-A481-F58F12B325BF}" srcOrd="0" destOrd="0" presId="urn:microsoft.com/office/officeart/2005/8/layout/matrix3"/>
    <dgm:cxn modelId="{C8E3BD0C-C0BE-4CEA-A64A-57E1AF141565}" srcId="{18DB3790-30E8-40BD-B60A-9C77F03176E0}" destId="{A54C5D1F-1504-4497-83FC-166CAF7E7A5C}" srcOrd="0" destOrd="0" parTransId="{D2881751-2853-4872-BBC3-3CF06D15F868}" sibTransId="{719E4970-CB09-41F2-BF19-3E47245EA4E6}"/>
    <dgm:cxn modelId="{4E073966-D096-4CCA-BF3A-FB5B6E6AEAB7}" type="presOf" srcId="{A54C5D1F-1504-4497-83FC-166CAF7E7A5C}" destId="{EDC8783F-E679-4E7E-A29F-2D3FF7EFCD9E}" srcOrd="0" destOrd="0" presId="urn:microsoft.com/office/officeart/2005/8/layout/matrix3"/>
    <dgm:cxn modelId="{B9FE8579-7401-47F4-BB5B-2A44487EED53}" srcId="{18DB3790-30E8-40BD-B60A-9C77F03176E0}" destId="{66C01AA6-E139-4FDB-9FF8-2A96B47098F8}" srcOrd="1" destOrd="0" parTransId="{AC0A814F-6944-49FB-AF40-B48553D0A994}" sibTransId="{E26C91CA-8CE5-484D-9A5E-75DE6840499C}"/>
    <dgm:cxn modelId="{C758DE95-936C-43DC-AA3E-D55DFB80096B}" type="presOf" srcId="{3D937D03-A8AB-4154-928B-55541FE9A9AF}" destId="{E28390C7-29AE-41DB-83EE-5A0602AF1332}" srcOrd="0" destOrd="0" presId="urn:microsoft.com/office/officeart/2005/8/layout/matrix3"/>
    <dgm:cxn modelId="{3A992B48-2532-4057-809F-BC69043E390E}" type="presParOf" srcId="{27BCD919-168C-4272-984A-1A04EEE4C56E}" destId="{D354914B-07D5-48F4-8815-0D9040361D30}" srcOrd="0" destOrd="0" presId="urn:microsoft.com/office/officeart/2005/8/layout/matrix3"/>
    <dgm:cxn modelId="{DC822685-5119-4487-B87A-B1B59947D85D}" type="presParOf" srcId="{27BCD919-168C-4272-984A-1A04EEE4C56E}" destId="{EDC8783F-E679-4E7E-A29F-2D3FF7EFCD9E}" srcOrd="1" destOrd="0" presId="urn:microsoft.com/office/officeart/2005/8/layout/matrix3"/>
    <dgm:cxn modelId="{4E825472-2397-46DB-AFA8-3B6B6A3C4260}" type="presParOf" srcId="{27BCD919-168C-4272-984A-1A04EEE4C56E}" destId="{BE7966B0-E3CD-4A39-9D13-C98F36CA4BF2}" srcOrd="2" destOrd="0" presId="urn:microsoft.com/office/officeart/2005/8/layout/matrix3"/>
    <dgm:cxn modelId="{AFF99018-8364-4B8D-AF0D-E42244C3D177}" type="presParOf" srcId="{27BCD919-168C-4272-984A-1A04EEE4C56E}" destId="{F6C402A0-92B5-431C-A481-F58F12B325BF}" srcOrd="3" destOrd="0" presId="urn:microsoft.com/office/officeart/2005/8/layout/matrix3"/>
    <dgm:cxn modelId="{F6DF995C-81FE-4948-8598-3618AFE8EDF8}" type="presParOf" srcId="{27BCD919-168C-4272-984A-1A04EEE4C56E}" destId="{E28390C7-29AE-41DB-83EE-5A0602AF1332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187150-9A3F-4E46-957A-A1AFF4E48B6B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3B5803E9-B8A5-44B4-A634-FF660AAC22AB}">
      <dgm:prSet phldrT="[Текст]" custT="1"/>
      <dgm:spPr/>
      <dgm:t>
        <a:bodyPr/>
        <a:lstStyle/>
        <a:p>
          <a:pPr algn="l"/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УФО → ДНК, возникают клеточные мутации, вплоть до гибели</a:t>
          </a: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→</a:t>
          </a:r>
          <a:r>
            <a:rPr lang="ru-RU" sz="2800" b="1" i="1" dirty="0" smtClean="0">
              <a:latin typeface="Times New Roman" pitchFamily="18" charset="0"/>
              <a:cs typeface="Times New Roman" pitchFamily="18" charset="0"/>
            </a:rPr>
            <a:t>бактерицидное действие</a:t>
          </a:r>
          <a:endParaRPr lang="ru-RU" sz="2800" b="1" i="1" dirty="0">
            <a:latin typeface="Times New Roman" pitchFamily="18" charset="0"/>
            <a:cs typeface="Times New Roman" pitchFamily="18" charset="0"/>
          </a:endParaRPr>
        </a:p>
      </dgm:t>
    </dgm:pt>
    <dgm:pt modelId="{28454CF9-0C8B-4526-9D81-568D303CC6E6}" type="parTrans" cxnId="{FFD55C04-2BEE-41D3-BF14-0B48452A6CE6}">
      <dgm:prSet/>
      <dgm:spPr/>
      <dgm:t>
        <a:bodyPr/>
        <a:lstStyle/>
        <a:p>
          <a:endParaRPr lang="ru-RU"/>
        </a:p>
      </dgm:t>
    </dgm:pt>
    <dgm:pt modelId="{887C7F1B-D134-43E2-B8A5-BD6498E46A9F}" type="sibTrans" cxnId="{FFD55C04-2BEE-41D3-BF14-0B48452A6CE6}">
      <dgm:prSet/>
      <dgm:spPr/>
      <dgm:t>
        <a:bodyPr/>
        <a:lstStyle/>
        <a:p>
          <a:endParaRPr lang="ru-RU"/>
        </a:p>
      </dgm:t>
    </dgm:pt>
    <dgm:pt modelId="{FC93A2E9-D666-4537-B6F7-DA0389F15115}">
      <dgm:prSet phldrT="[Текст]" custT="1"/>
      <dgm:spPr/>
      <dgm:t>
        <a:bodyPr/>
        <a:lstStyle/>
        <a:p>
          <a:pPr algn="l"/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К фотохимическому действию УФО – образование </a:t>
          </a:r>
          <a:r>
            <a:rPr lang="en-US" sz="2800" dirty="0" err="1" smtClean="0">
              <a:latin typeface="Times New Roman" pitchFamily="18" charset="0"/>
              <a:cs typeface="Times New Roman" pitchFamily="18" charset="0"/>
            </a:rPr>
            <a:t>Vit</a:t>
          </a:r>
          <a:r>
            <a:rPr lang="en-US" sz="2800" dirty="0" smtClean="0">
              <a:latin typeface="Times New Roman" pitchFamily="18" charset="0"/>
              <a:cs typeface="Times New Roman" pitchFamily="18" charset="0"/>
            </a:rPr>
            <a:t> D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из неактивного предшественника</a:t>
          </a: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→</a:t>
          </a:r>
          <a:r>
            <a:rPr lang="ru-RU" sz="2800" b="1" i="1" dirty="0" smtClean="0">
              <a:latin typeface="Times New Roman" pitchFamily="18" charset="0"/>
              <a:cs typeface="Times New Roman" pitchFamily="18" charset="0"/>
            </a:rPr>
            <a:t>профилактика и лечение рахита</a:t>
          </a:r>
          <a:endParaRPr lang="ru-RU" sz="2800" i="1" dirty="0">
            <a:latin typeface="Times New Roman" pitchFamily="18" charset="0"/>
            <a:cs typeface="Times New Roman" pitchFamily="18" charset="0"/>
          </a:endParaRPr>
        </a:p>
      </dgm:t>
    </dgm:pt>
    <dgm:pt modelId="{11668D48-5862-4EDF-BC48-D998B3F15281}" type="parTrans" cxnId="{405A3905-40F2-4012-A036-F8DAA7251E0E}">
      <dgm:prSet/>
      <dgm:spPr/>
      <dgm:t>
        <a:bodyPr/>
        <a:lstStyle/>
        <a:p>
          <a:endParaRPr lang="ru-RU"/>
        </a:p>
      </dgm:t>
    </dgm:pt>
    <dgm:pt modelId="{0A52EEA0-DB6C-4C31-99EC-A3EBC07C637D}" type="sibTrans" cxnId="{405A3905-40F2-4012-A036-F8DAA7251E0E}">
      <dgm:prSet/>
      <dgm:spPr/>
      <dgm:t>
        <a:bodyPr/>
        <a:lstStyle/>
        <a:p>
          <a:endParaRPr lang="ru-RU"/>
        </a:p>
      </dgm:t>
    </dgm:pt>
    <dgm:pt modelId="{75D60BBE-7020-4BD6-90D1-2B59154FB90E}">
      <dgm:prSet phldrT="[Текст]" custT="1"/>
      <dgm:spPr/>
      <dgm:t>
        <a:bodyPr/>
        <a:lstStyle/>
        <a:p>
          <a:pPr algn="l"/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УФО → улучшается функция внешнего дыхания, усиливается снабжение миокарда кислородом, повышается его </a:t>
          </a:r>
          <a:r>
            <a:rPr lang="ru-RU" sz="2800" b="1" i="1" dirty="0" smtClean="0">
              <a:latin typeface="Times New Roman" pitchFamily="18" charset="0"/>
              <a:cs typeface="Times New Roman" pitchFamily="18" charset="0"/>
            </a:rPr>
            <a:t>сократительная способность</a:t>
          </a:r>
          <a:endParaRPr lang="ru-RU" sz="2800" b="1" i="1" dirty="0">
            <a:latin typeface="Times New Roman" pitchFamily="18" charset="0"/>
            <a:cs typeface="Times New Roman" pitchFamily="18" charset="0"/>
          </a:endParaRPr>
        </a:p>
      </dgm:t>
    </dgm:pt>
    <dgm:pt modelId="{26460742-CFE0-4729-878F-690BBA5021C5}" type="parTrans" cxnId="{E7C44CE8-9329-4930-AEC6-3D43A5D03064}">
      <dgm:prSet/>
      <dgm:spPr/>
      <dgm:t>
        <a:bodyPr/>
        <a:lstStyle/>
        <a:p>
          <a:endParaRPr lang="ru-RU"/>
        </a:p>
      </dgm:t>
    </dgm:pt>
    <dgm:pt modelId="{787DF7C4-D8B8-4F21-80AF-5C432F595DC6}" type="sibTrans" cxnId="{E7C44CE8-9329-4930-AEC6-3D43A5D03064}">
      <dgm:prSet/>
      <dgm:spPr/>
      <dgm:t>
        <a:bodyPr/>
        <a:lstStyle/>
        <a:p>
          <a:endParaRPr lang="ru-RU"/>
        </a:p>
      </dgm:t>
    </dgm:pt>
    <dgm:pt modelId="{E54B5E64-8091-41EF-B90A-347C426B88AA}" type="pres">
      <dgm:prSet presAssocID="{A4187150-9A3F-4E46-957A-A1AFF4E48B6B}" presName="compositeShape" presStyleCnt="0">
        <dgm:presLayoutVars>
          <dgm:dir/>
          <dgm:resizeHandles/>
        </dgm:presLayoutVars>
      </dgm:prSet>
      <dgm:spPr/>
    </dgm:pt>
    <dgm:pt modelId="{540F0BC9-672E-449E-99B2-FBA79E810E75}" type="pres">
      <dgm:prSet presAssocID="{A4187150-9A3F-4E46-957A-A1AFF4E48B6B}" presName="pyramid" presStyleLbl="node1" presStyleIdx="0" presStyleCnt="1" custScaleX="102040" custLinFactNeighborX="-4899"/>
      <dgm:spPr/>
    </dgm:pt>
    <dgm:pt modelId="{5FB69B91-DEB8-4BD4-9323-153BE97B7D62}" type="pres">
      <dgm:prSet presAssocID="{A4187150-9A3F-4E46-957A-A1AFF4E48B6B}" presName="theList" presStyleCnt="0"/>
      <dgm:spPr/>
    </dgm:pt>
    <dgm:pt modelId="{752A4E5C-595A-4FCA-B55F-9254893CFD88}" type="pres">
      <dgm:prSet presAssocID="{3B5803E9-B8A5-44B4-A634-FF660AAC22AB}" presName="aNode" presStyleLbl="fgAcc1" presStyleIdx="0" presStyleCnt="3" custScaleX="153672" custLinFactY="-4448" custLinFactNeighborX="172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7A0F1A-B25F-4FF3-9033-65EBA0AD6F30}" type="pres">
      <dgm:prSet presAssocID="{3B5803E9-B8A5-44B4-A634-FF660AAC22AB}" presName="aSpace" presStyleCnt="0"/>
      <dgm:spPr/>
    </dgm:pt>
    <dgm:pt modelId="{C797BE2E-BFC6-4E37-9081-AAD483CF8F11}" type="pres">
      <dgm:prSet presAssocID="{FC93A2E9-D666-4537-B6F7-DA0389F15115}" presName="aNode" presStyleLbl="fgAcc1" presStyleIdx="1" presStyleCnt="3" custScaleX="153658" custScaleY="1282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8714D8-B7DE-455C-88B4-079435D0C016}" type="pres">
      <dgm:prSet presAssocID="{FC93A2E9-D666-4537-B6F7-DA0389F15115}" presName="aSpace" presStyleCnt="0"/>
      <dgm:spPr/>
    </dgm:pt>
    <dgm:pt modelId="{D429E90E-40C0-453F-85B5-EFEAD2B9D0AE}" type="pres">
      <dgm:prSet presAssocID="{75D60BBE-7020-4BD6-90D1-2B59154FB90E}" presName="aNode" presStyleLbl="fgAcc1" presStyleIdx="2" presStyleCnt="3" custScaleX="154175" custScaleY="167558" custLinFactY="788" custLinFactNeighborX="-227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8C8CC7-8EFD-44F4-8302-01AA08663A1D}" type="pres">
      <dgm:prSet presAssocID="{75D60BBE-7020-4BD6-90D1-2B59154FB90E}" presName="aSpace" presStyleCnt="0"/>
      <dgm:spPr/>
    </dgm:pt>
  </dgm:ptLst>
  <dgm:cxnLst>
    <dgm:cxn modelId="{405A3905-40F2-4012-A036-F8DAA7251E0E}" srcId="{A4187150-9A3F-4E46-957A-A1AFF4E48B6B}" destId="{FC93A2E9-D666-4537-B6F7-DA0389F15115}" srcOrd="1" destOrd="0" parTransId="{11668D48-5862-4EDF-BC48-D998B3F15281}" sibTransId="{0A52EEA0-DB6C-4C31-99EC-A3EBC07C637D}"/>
    <dgm:cxn modelId="{5154D5A2-D5F6-4C62-8247-7CDE4959ECF8}" type="presOf" srcId="{3B5803E9-B8A5-44B4-A634-FF660AAC22AB}" destId="{752A4E5C-595A-4FCA-B55F-9254893CFD88}" srcOrd="0" destOrd="0" presId="urn:microsoft.com/office/officeart/2005/8/layout/pyramid2"/>
    <dgm:cxn modelId="{E7C44CE8-9329-4930-AEC6-3D43A5D03064}" srcId="{A4187150-9A3F-4E46-957A-A1AFF4E48B6B}" destId="{75D60BBE-7020-4BD6-90D1-2B59154FB90E}" srcOrd="2" destOrd="0" parTransId="{26460742-CFE0-4729-878F-690BBA5021C5}" sibTransId="{787DF7C4-D8B8-4F21-80AF-5C432F595DC6}"/>
    <dgm:cxn modelId="{1E1E5D74-A32C-4CB6-9D20-9BA0E616E69A}" type="presOf" srcId="{A4187150-9A3F-4E46-957A-A1AFF4E48B6B}" destId="{E54B5E64-8091-41EF-B90A-347C426B88AA}" srcOrd="0" destOrd="0" presId="urn:microsoft.com/office/officeart/2005/8/layout/pyramid2"/>
    <dgm:cxn modelId="{7851386A-5D13-4D95-BEF9-5ECDB4191316}" type="presOf" srcId="{FC93A2E9-D666-4537-B6F7-DA0389F15115}" destId="{C797BE2E-BFC6-4E37-9081-AAD483CF8F11}" srcOrd="0" destOrd="0" presId="urn:microsoft.com/office/officeart/2005/8/layout/pyramid2"/>
    <dgm:cxn modelId="{FFD55C04-2BEE-41D3-BF14-0B48452A6CE6}" srcId="{A4187150-9A3F-4E46-957A-A1AFF4E48B6B}" destId="{3B5803E9-B8A5-44B4-A634-FF660AAC22AB}" srcOrd="0" destOrd="0" parTransId="{28454CF9-0C8B-4526-9D81-568D303CC6E6}" sibTransId="{887C7F1B-D134-43E2-B8A5-BD6498E46A9F}"/>
    <dgm:cxn modelId="{E0509C7B-9E67-482E-8DE6-CF07799530A8}" type="presOf" srcId="{75D60BBE-7020-4BD6-90D1-2B59154FB90E}" destId="{D429E90E-40C0-453F-85B5-EFEAD2B9D0AE}" srcOrd="0" destOrd="0" presId="urn:microsoft.com/office/officeart/2005/8/layout/pyramid2"/>
    <dgm:cxn modelId="{74BB3841-9D11-4A8F-8991-09CBF40D21A5}" type="presParOf" srcId="{E54B5E64-8091-41EF-B90A-347C426B88AA}" destId="{540F0BC9-672E-449E-99B2-FBA79E810E75}" srcOrd="0" destOrd="0" presId="urn:microsoft.com/office/officeart/2005/8/layout/pyramid2"/>
    <dgm:cxn modelId="{C09E5EFF-4F11-448A-9F9C-A7F2600119D9}" type="presParOf" srcId="{E54B5E64-8091-41EF-B90A-347C426B88AA}" destId="{5FB69B91-DEB8-4BD4-9323-153BE97B7D62}" srcOrd="1" destOrd="0" presId="urn:microsoft.com/office/officeart/2005/8/layout/pyramid2"/>
    <dgm:cxn modelId="{CAF60293-56A6-4D34-AA2E-B49F720A9194}" type="presParOf" srcId="{5FB69B91-DEB8-4BD4-9323-153BE97B7D62}" destId="{752A4E5C-595A-4FCA-B55F-9254893CFD88}" srcOrd="0" destOrd="0" presId="urn:microsoft.com/office/officeart/2005/8/layout/pyramid2"/>
    <dgm:cxn modelId="{7E460F5C-9946-4A89-ACFA-48DEA8BAA2EC}" type="presParOf" srcId="{5FB69B91-DEB8-4BD4-9323-153BE97B7D62}" destId="{367A0F1A-B25F-4FF3-9033-65EBA0AD6F30}" srcOrd="1" destOrd="0" presId="urn:microsoft.com/office/officeart/2005/8/layout/pyramid2"/>
    <dgm:cxn modelId="{E95A41F6-9D21-4454-AC6B-CEFE9AA5330A}" type="presParOf" srcId="{5FB69B91-DEB8-4BD4-9323-153BE97B7D62}" destId="{C797BE2E-BFC6-4E37-9081-AAD483CF8F11}" srcOrd="2" destOrd="0" presId="urn:microsoft.com/office/officeart/2005/8/layout/pyramid2"/>
    <dgm:cxn modelId="{A42BBA54-9999-4101-B601-EDFA2B670F94}" type="presParOf" srcId="{5FB69B91-DEB8-4BD4-9323-153BE97B7D62}" destId="{EE8714D8-B7DE-455C-88B4-079435D0C016}" srcOrd="3" destOrd="0" presId="urn:microsoft.com/office/officeart/2005/8/layout/pyramid2"/>
    <dgm:cxn modelId="{39728569-2534-4484-A4D0-B285D3329A56}" type="presParOf" srcId="{5FB69B91-DEB8-4BD4-9323-153BE97B7D62}" destId="{D429E90E-40C0-453F-85B5-EFEAD2B9D0AE}" srcOrd="4" destOrd="0" presId="urn:microsoft.com/office/officeart/2005/8/layout/pyramid2"/>
    <dgm:cxn modelId="{42141806-D14E-4FFF-A483-EB803919BFE1}" type="presParOf" srcId="{5FB69B91-DEB8-4BD4-9323-153BE97B7D62}" destId="{4E8C8CC7-8EFD-44F4-8302-01AA08663A1D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/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DDF995E1-9587-47F0-B20C-EADEAAA52364}" type="datetimeFigureOut">
              <a:rPr lang="ru-RU"/>
              <a:pPr/>
              <a:t>10.11.2020</a:t>
            </a:fld>
            <a:endParaRPr lang="ru-RU"/>
          </a:p>
        </p:txBody>
      </p:sp>
      <p:sp>
        <p:nvSpPr>
          <p:cNvPr id="277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/>
          </a:p>
        </p:txBody>
      </p:sp>
      <p:sp>
        <p:nvSpPr>
          <p:cNvPr id="277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401BBC84-8836-4948-847B-6C2D62B5E27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898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400B6E1-6AB9-4DFF-B873-CA41D1ADB413}" type="datetimeFigureOut">
              <a:rPr lang="ru-RU"/>
              <a:pPr>
                <a:defRPr/>
              </a:pPr>
              <a:t>10.11.2020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0BA356D-F3DB-446E-8FAA-C5C96E7011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4632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85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884827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97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136987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08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095704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18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519012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28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5657323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38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8389933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49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7305029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59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9583256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956663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9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0003349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977D6CE-5648-465F-AF1C-5CF464F1CF95}" type="slidenum">
              <a:rPr lang="ru-RU" sz="1200"/>
              <a:pPr algn="r"/>
              <a:t>27</a:t>
            </a:fld>
            <a:endParaRPr lang="ru-RU" sz="1200"/>
          </a:p>
        </p:txBody>
      </p:sp>
      <p:sp>
        <p:nvSpPr>
          <p:cNvPr id="256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64350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53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5670153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41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1208356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7C93482-8083-4349-ABA5-F9E13EEC5996}" type="slidenum">
              <a:rPr lang="ru-RU" sz="1200"/>
              <a:pPr algn="r"/>
              <a:t>29</a:t>
            </a:fld>
            <a:endParaRPr lang="ru-RU" sz="1200"/>
          </a:p>
        </p:txBody>
      </p:sp>
      <p:sp>
        <p:nvSpPr>
          <p:cNvPr id="262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21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9633126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F50C0A-359B-418B-B90B-E24CB357D3BE}" type="slidenum">
              <a:rPr lang="ru-RU"/>
              <a:pPr/>
              <a:t>31</a:t>
            </a:fld>
            <a:endParaRPr lang="ru-RU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Под действием приложенного к тканям внешнего электромагнитного поля в них возникает ток проводимости. Положительно заряженные частицы (катионы) движутся по направлению к отрицательному полюсу (катоду), а отрицательно заряженные (анионы) - к положительно заряженному полюсу (аноду). Подойдя к металлической пластине электрода, ионы восстанавливают свою наружную электронную оболочку (теряют свой заряд) и превращаются в атомы, обладающие высокой химической активностью (электролиз) </a:t>
            </a:r>
          </a:p>
          <a:p>
            <a:pPr eaLnBrk="1" hangingPunct="1"/>
            <a:r>
              <a:rPr lang="ru-RU" smtClean="0"/>
              <a:t>Взаимодействуя с водой, эти атомы образуют продукты электролиза. Под анодом образуется кислота (HCI), а под катодом - щелочь (КОН, NaOH). Продукты электролиза являются химически активными веществами и в достаточной концентрации могут вызвать химический ожог подлежащих тканей. Для его предотвращения под электродами размещают смоченные водой прокладки, что позволяет добиться достаточного разведения химически активных соединений. </a:t>
            </a:r>
          </a:p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6932434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2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7600556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53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913669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64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3877301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1802235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1FCDD9-AF81-47DB-96E6-E733DB346224}" type="slidenum">
              <a:rPr lang="ru-RU" smtClean="0"/>
              <a:pPr/>
              <a:t>37</a:t>
            </a:fld>
            <a:endParaRPr lang="ru-RU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8057345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94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5519327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56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374725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4CF082-29C0-4B73-9C99-1C7E1B18D481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9876771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F10D8D-F946-431A-BE18-5EDD6A7129CC}" type="slidenum">
              <a:rPr lang="ru-RU" smtClean="0"/>
              <a:pPr/>
              <a:t>40</a:t>
            </a:fld>
            <a:endParaRPr lang="ru-RU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2916992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66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6502432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98B140-BD91-4B40-A5E9-2F1444525A01}" type="slidenum">
              <a:rPr lang="ru-RU" smtClean="0"/>
              <a:pPr/>
              <a:t>42</a:t>
            </a:fld>
            <a:endParaRPr lang="ru-RU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9189903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5346907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128474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36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17045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A6C4D7-6901-40EF-BE8D-D5F0CD5CF4CC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061569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C15E77-CE51-4445-A275-BC440DDCB2F2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820842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81046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77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08740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87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113284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4974C-3E72-4AFF-87BC-5C59C5BC17E2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CC06B-922C-48C5-87B0-5973F7C414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A252F-E72B-4885-B6E6-7F4564AF8483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E917F-4ACC-4F08-B03E-20CDC62A31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96507-351E-42DF-BC46-A093B1B2EFEB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DC78-3346-4CC9-8D8F-0AA0B89E04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2EACDA8-F937-4995-8A27-04F28893C141}" type="datetimeFigureOut">
              <a:rPr lang="ru-RU"/>
              <a:pPr/>
              <a:t>10.11.2020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328D83E-FA24-4847-8EE3-2F90A95B9C1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3E103A5-DAF2-49EE-B5E8-CF62E9F6C1C1}" type="datetimeFigureOut">
              <a:rPr lang="ru-RU"/>
              <a:pPr/>
              <a:t>10.11.2020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C71B978-5DEC-4613-A4C4-D4AD98812BE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466F0-5FF3-4B3B-9148-F17937716DF3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3F37-E172-4C1B-ADA4-8F0C218EC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A18B9-26CB-48A2-A947-DCB62F38ABCC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DD99-6879-442A-82DD-5DDEA82B4E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07EAB-6DF4-4E15-8E07-AAF73E1A8674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2EE24-68E4-4DED-A1D9-B4981C6FA4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05A81-DA01-44D1-9E33-156B4DBC5D96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C1432-250B-49E2-8660-83A3FD4CED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8BBC-B182-437F-AA9B-D2D666073F2B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8F87-EEFA-4149-88E5-6176E51A4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A55C0-28A5-488E-8FF7-E9CE26BBE001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2599-872B-4773-B3A7-9D025FD2F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78D12-BD7A-4CD7-8A81-9BE1E359907D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44D12-D6E8-4D33-868C-8FC176A8AB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905CE-3FD0-41CB-90E0-C0F7BDE0F6AB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0D99-7533-4114-A9C7-06564657DA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40B1CD9-B1C4-4D79-9003-950E19AAC776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5DB0338-D9DF-4143-8531-E154E1DA43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  <p:sldLayoutId id="2147483949" r:id="rId13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ase.garant.ru/73524234/53f89421bbdaf741eb2d1ecc4ddb4c33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Елена\Desktop\ординаторы ЛФК-лекции\Красгму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"/>
            <a:ext cx="2071669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75556" y="1928802"/>
            <a:ext cx="8208912" cy="438051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endParaRPr lang="ru-RU" sz="31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Тема: Физиотерапия в системе медицинской реабилитации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ru-RU" sz="2000" b="1" dirty="0" smtClean="0">
              <a:solidFill>
                <a:schemeClr val="tx1"/>
              </a:solidFill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ФРМ для преподавателей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</a:endParaRP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endParaRPr lang="ru-RU" sz="2000" b="1" dirty="0" smtClean="0">
              <a:latin typeface="Times New Roman" pitchFamily="18" charset="0"/>
            </a:endParaRP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endParaRPr lang="ru-RU" sz="2000" b="1" dirty="0" smtClean="0">
              <a:latin typeface="Times New Roman" pitchFamily="18" charset="0"/>
            </a:endParaRP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endParaRPr lang="ru-RU" sz="2000" b="1" dirty="0" smtClean="0">
              <a:latin typeface="Times New Roman" pitchFamily="18" charset="0"/>
            </a:endParaRP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endParaRPr lang="ru-RU" sz="2000" b="1" dirty="0" smtClean="0">
              <a:latin typeface="Times New Roman" pitchFamily="18" charset="0"/>
            </a:endParaRP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 smtClean="0">
                <a:latin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к. м. н., доцент  </a:t>
            </a:r>
            <a:r>
              <a:rPr lang="ru-RU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Карачинцева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Наталья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Владимировна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Красноярск 2020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endParaRPr lang="ru-RU" sz="2400" dirty="0"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43108" y="0"/>
            <a:ext cx="68580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b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Times New Roman" pitchFamily="18" charset="0"/>
              </a:rPr>
              <a:t>КРАСНОЯРСКИЙ ГОСУДАРСТВЕННЫЙ МЕДИЦИНСКИЙ УНИВЕРСИТЕТ ИМ. ПРОФ. В.Ф. ВОЙНО-ЯСЕНЕЦКОГО МИНЗДРАВА РФ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Кафедра физической и реабилитационной медицины с курсом ПО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6632"/>
            <a:ext cx="9144000" cy="8064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200" dirty="0">
                <a:solidFill>
                  <a:srgbClr val="7030A0"/>
                </a:solidFill>
                <a:latin typeface="Times New Roman" pitchFamily="18" charset="0"/>
              </a:rPr>
              <a:t>Организация физиотерапевтической</a:t>
            </a:r>
            <a:br>
              <a:rPr lang="ru-RU" sz="4200" dirty="0">
                <a:solidFill>
                  <a:srgbClr val="7030A0"/>
                </a:solidFill>
                <a:latin typeface="Times New Roman" pitchFamily="18" charset="0"/>
              </a:rPr>
            </a:br>
            <a:r>
              <a:rPr lang="ru-RU" sz="4200" dirty="0">
                <a:solidFill>
                  <a:srgbClr val="7030A0"/>
                </a:solidFill>
                <a:latin typeface="Times New Roman" pitchFamily="18" charset="0"/>
              </a:rPr>
              <a:t>службы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0964" y="1484784"/>
            <a:ext cx="9036496" cy="504056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ru-RU" sz="3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Штат врачей-физиотерапевтов в амбулаторном учреждении (поликлинике) определяется в зависимости от количества врачей, ведущих поликлинический </a:t>
            </a:r>
            <a:r>
              <a:rPr lang="ru-RU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прием:</a:t>
            </a:r>
          </a:p>
          <a:p>
            <a:pPr>
              <a:lnSpc>
                <a:spcPct val="120000"/>
              </a:lnSpc>
              <a:buNone/>
            </a:pPr>
            <a:r>
              <a:rPr lang="ru-RU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-от 15 до 30 - 0,5 должности;     -свыше 30 до 50 - 1 должность;</a:t>
            </a:r>
          </a:p>
          <a:p>
            <a:pPr>
              <a:lnSpc>
                <a:spcPct val="120000"/>
              </a:lnSpc>
              <a:buNone/>
            </a:pPr>
            <a:r>
              <a:rPr lang="ru-RU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-свыше 50 - 1 должность и дополнительно 0,5 должности на каждые последующие 25 должностей врачей, ведущих амбулаторный прием (сверх 50). </a:t>
            </a:r>
            <a:r>
              <a:rPr lang="ru-RU" sz="33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(Приложение 2 изменено с 18 февраля 2020 г. - </a:t>
            </a:r>
            <a:r>
              <a:rPr lang="ru-RU" sz="33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Приказ</a:t>
            </a:r>
            <a:r>
              <a:rPr lang="ru-RU" sz="33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МР от 3 декабря 2019 г. N 984Н)</a:t>
            </a:r>
          </a:p>
          <a:p>
            <a:pPr marL="45720" indent="0">
              <a:lnSpc>
                <a:spcPct val="120000"/>
              </a:lnSpc>
              <a:buNone/>
            </a:pPr>
            <a:endParaRPr lang="ru-RU" sz="3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Число </a:t>
            </a:r>
            <a:r>
              <a:rPr lang="ru-RU" sz="3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врачей-физиотерапевтов в стационарном лечебном учреждении определяется, исходя из коечной емкости стационара. </a:t>
            </a:r>
            <a:r>
              <a:rPr lang="ru-RU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Должности </a:t>
            </a:r>
            <a:r>
              <a:rPr lang="ru-RU" sz="3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врачей-ФТ</a:t>
            </a:r>
            <a:r>
              <a:rPr lang="ru-RU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устанавливают из расчета 1 должность на 300 коек и, кроме того, по 0,5 должности на каждое нейротравматологическое, нейрохирургическое отделение на 60 и более коек. </a:t>
            </a:r>
          </a:p>
          <a:p>
            <a:pPr>
              <a:lnSpc>
                <a:spcPct val="120000"/>
              </a:lnSpc>
            </a:pPr>
            <a:r>
              <a:rPr lang="ru-RU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Должности медицинских сестер по ФТ устанавливают из расчета 1 должность на 15 тыс. условных </a:t>
            </a:r>
            <a:r>
              <a:rPr lang="ru-RU" sz="3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фт</a:t>
            </a:r>
            <a:r>
              <a:rPr lang="ru-RU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единиц в год. Должности санитарок ФТ (кабинета) устанавливаются из расчета: 1 должность на 2 должности медицинских сестер по физиотерапии, а при проведении </a:t>
            </a:r>
            <a:r>
              <a:rPr lang="ru-RU" sz="3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водо-грязе-озокерито-парафинолечения</a:t>
            </a:r>
            <a:r>
              <a:rPr lang="ru-RU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1 должность медицинской сестры</a:t>
            </a:r>
            <a:r>
              <a:rPr lang="ru-RU" sz="2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занятой проведением указанных процедур </a:t>
            </a:r>
            <a:r>
              <a:rPr lang="ru-RU" sz="29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(Приказ МЗ № 600 от 6 июня 1979 г.) </a:t>
            </a:r>
          </a:p>
          <a:p>
            <a:pPr marL="45720" indent="0">
              <a:lnSpc>
                <a:spcPct val="80000"/>
              </a:lnSpc>
              <a:buNone/>
            </a:pPr>
            <a:endParaRPr lang="ru-RU" sz="2800" b="1" dirty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24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4348" y="571480"/>
            <a:ext cx="7929618" cy="760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Особенности применения ФТ факторов в педиатрии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-Детям назначают, как правило, один лечащий фактор на курс лечения, т. к. их организм более восприимчив к физиотерапевтическому воздействию, а совместное воздействие </a:t>
            </a:r>
            <a:r>
              <a:rPr lang="ru-RU" sz="1600" dirty="0" err="1" smtClean="0"/>
              <a:t>преформированными</a:t>
            </a:r>
            <a:r>
              <a:rPr lang="ru-RU" sz="1600" dirty="0" smtClean="0"/>
              <a:t> (аппаратными) физическими факторами усиливает эффект каждого из них в отдельности. При необходимости воздействия двумя факторами временной промежуток между процедурами должен составлять не менее 2 часов.</a:t>
            </a:r>
          </a:p>
          <a:p>
            <a:r>
              <a:rPr lang="ru-RU" sz="1600" dirty="0" smtClean="0"/>
              <a:t>-Дозировать интенсивность лечебного фактора следует начиная с минимальных параметров, постепенно увеличивая до необходимых. Они всегда меньше, чем при лечении взрослых пациентов.</a:t>
            </a:r>
          </a:p>
          <a:p>
            <a:r>
              <a:rPr lang="ru-RU" sz="1600" dirty="0" smtClean="0"/>
              <a:t>-В педиатрии рекомендуется проведение только местных процедур, от общих лучше отказаться.</a:t>
            </a:r>
          </a:p>
          <a:p>
            <a:r>
              <a:rPr lang="ru-RU" sz="1600" dirty="0" smtClean="0"/>
              <a:t>-Время процедуры всегда меньше, чем для взрослых, т. к. детский организм способен быстрее ответить на лечение и быстрее утомляется.</a:t>
            </a:r>
          </a:p>
          <a:p>
            <a:r>
              <a:rPr lang="ru-RU" sz="1600" dirty="0" smtClean="0"/>
              <a:t>Воздействие на одну область можно повторять не ранее, чем через 2 месяца. -При необходимости проведения повторного курса лечения на том же месте следует выбрать другой физический фактор.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474344"/>
            <a:ext cx="76438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-Предпочтительнее назначать процедуры в импульсном, более мягком режиме по сравнению с непрерывным.</a:t>
            </a:r>
          </a:p>
          <a:p>
            <a:r>
              <a:rPr lang="ru-RU" dirty="0" smtClean="0"/>
              <a:t>-Воздействие следует проводить в присутствии врача.</a:t>
            </a:r>
          </a:p>
          <a:p>
            <a:r>
              <a:rPr lang="ru-RU" dirty="0" smtClean="0"/>
              <a:t>-При любом отрицательном изменении в состоянии маленького пациента необходимо прервать лечение.</a:t>
            </a:r>
          </a:p>
          <a:p>
            <a:r>
              <a:rPr lang="ru-RU" dirty="0" smtClean="0"/>
              <a:t>-Для детей раннего возраста не применяют пугающие методики: электросон по глазнично-затылочной методике, дарсонвализацию в искровом режиме, </a:t>
            </a:r>
            <a:r>
              <a:rPr lang="ru-RU" dirty="0" err="1" smtClean="0"/>
              <a:t>интраназальный</a:t>
            </a:r>
            <a:r>
              <a:rPr lang="ru-RU" dirty="0" smtClean="0"/>
              <a:t> электрофорез и др.</a:t>
            </a:r>
          </a:p>
          <a:p>
            <a:r>
              <a:rPr lang="ru-RU" dirty="0" smtClean="0"/>
              <a:t>-Не рекомендуется без особой необходимости назначать ребенку лазерное излучение, так как оно оказывает мощное биостимулирующее действие и может вызвать непредсказуемые реакции со стороны детского организма</a:t>
            </a:r>
            <a:endParaRPr lang="ru-RU" dirty="0"/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92213"/>
          </a:xfrm>
          <a:noFill/>
          <a:ln/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sz="4000" kern="1200" dirty="0" smtClean="0">
                <a:ln w="6350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Возрастные </a:t>
            </a:r>
            <a:r>
              <a:rPr lang="ru-RU" sz="4000" kern="1200" dirty="0">
                <a:ln w="6350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ограничения применения </a:t>
            </a:r>
            <a:r>
              <a:rPr lang="ru-RU" sz="4000" kern="1200" dirty="0" err="1">
                <a:ln w="6350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физиолечения</a:t>
            </a:r>
            <a:r>
              <a:rPr lang="ru-RU" sz="4000" kern="1200" dirty="0">
                <a:ln w="6350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893888"/>
            <a:ext cx="4040188" cy="395446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b="1">
                <a:solidFill>
                  <a:schemeClr val="hlink"/>
                </a:solidFill>
              </a:rPr>
              <a:t> </a:t>
            </a:r>
            <a:endParaRPr lang="ru-RU" b="1"/>
          </a:p>
        </p:txBody>
      </p:sp>
      <p:graphicFrame>
        <p:nvGraphicFramePr>
          <p:cNvPr id="125958" name="Group 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125076454"/>
              </p:ext>
            </p:extLst>
          </p:nvPr>
        </p:nvGraphicFramePr>
        <p:xfrm>
          <a:off x="0" y="1340768"/>
          <a:ext cx="9252520" cy="5673725"/>
        </p:xfrm>
        <a:graphic>
          <a:graphicData uri="http://schemas.openxmlformats.org/drawingml/2006/table">
            <a:tbl>
              <a:tblPr/>
              <a:tblGrid>
                <a:gridCol w="3084735"/>
                <a:gridCol w="3083050"/>
                <a:gridCol w="3084735"/>
              </a:tblGrid>
              <a:tr h="890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Метод </a:t>
                      </a:r>
                      <a:r>
                        <a:rPr kumimoji="0" 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физиолечения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Возраст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charset="0"/>
                        </a:rPr>
                        <a:t>Интервал между курсами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9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Общая гальванизация и электрофорез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 2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Через месяц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7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Местная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гальваниза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ция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и электрофорез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 первых дней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жизни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Через месяц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62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УВЧ - терапия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 первых дней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жизни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Через месяц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7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Ультрафиолетовое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Излучение общее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 1 месяца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Через 2-3 месяца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62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Ультрафиолетовое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Излучение местное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 первых дней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жизни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Через месяц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9872" y="23540"/>
            <a:ext cx="9144000" cy="1069975"/>
          </a:xfrm>
          <a:noFill/>
          <a:ln/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sz="4000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Возрастные ограничения применения </a:t>
            </a:r>
            <a:r>
              <a:rPr lang="ru-RU" sz="4000" kern="1200" dirty="0" err="1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физиолечения</a:t>
            </a:r>
            <a:endParaRPr lang="ru-RU" sz="4000" kern="1200" dirty="0">
              <a:ln w="6350">
                <a:noFill/>
              </a:ln>
              <a:solidFill>
                <a:schemeClr val="tx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893888"/>
            <a:ext cx="4040188" cy="3954462"/>
          </a:xfrm>
        </p:spPr>
        <p:txBody>
          <a:bodyPr/>
          <a:lstStyle/>
          <a:p>
            <a:pPr>
              <a:buFontTx/>
              <a:buNone/>
            </a:pPr>
            <a:r>
              <a:rPr lang="ru-RU" b="1">
                <a:solidFill>
                  <a:schemeClr val="hlink"/>
                </a:solidFill>
              </a:rPr>
              <a:t> </a:t>
            </a:r>
            <a:endParaRPr lang="ru-RU" b="1"/>
          </a:p>
        </p:txBody>
      </p:sp>
      <p:graphicFrame>
        <p:nvGraphicFramePr>
          <p:cNvPr id="124930" name="Group 2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586664019"/>
              </p:ext>
            </p:extLst>
          </p:nvPr>
        </p:nvGraphicFramePr>
        <p:xfrm>
          <a:off x="107504" y="1412776"/>
          <a:ext cx="8748712" cy="5287328"/>
        </p:xfrm>
        <a:graphic>
          <a:graphicData uri="http://schemas.openxmlformats.org/drawingml/2006/table">
            <a:tbl>
              <a:tblPr/>
              <a:tblGrid>
                <a:gridCol w="2916237"/>
                <a:gridCol w="2916238"/>
                <a:gridCol w="2916237"/>
              </a:tblGrid>
              <a:tr h="887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</a:rPr>
                        <a:t>Метод </a:t>
                      </a: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</a:rPr>
                        <a:t>физиолечения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</a:rPr>
                        <a:t>Возраст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</a:rPr>
                        <a:t>Интервал между курсами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Инфракрасное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излучение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С 1 месяца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Через месяц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Лазеротерапия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С 1,5 – 2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Через 2 -3 месяца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42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Дарсонвализация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С 2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Через 1 - 2 месяца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Ультратонтерапия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С 1 месяца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Через 1 - 2 месяца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57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Ингаляционная терапия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С первых дней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жизни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Через месяц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1844825"/>
            <a:ext cx="8496944" cy="408984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/>
              <a:t>- высокая электропроводность слизистой;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/>
              <a:t>- воздействие осуществляется на область с богатой </a:t>
            </a:r>
            <a:r>
              <a:rPr lang="ru-RU" sz="2400" dirty="0" err="1" smtClean="0"/>
              <a:t>васкуляризацией</a:t>
            </a:r>
            <a:r>
              <a:rPr lang="ru-RU" sz="2400" dirty="0" smtClean="0"/>
              <a:t> и </a:t>
            </a:r>
            <a:r>
              <a:rPr lang="ru-RU" sz="2400" dirty="0" err="1" smtClean="0"/>
              <a:t>инервацией</a:t>
            </a:r>
            <a:r>
              <a:rPr lang="ru-RU" sz="2400" dirty="0" smtClean="0"/>
              <a:t>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- </a:t>
            </a:r>
            <a:r>
              <a:rPr lang="ru-RU" sz="2400" dirty="0" smtClean="0"/>
              <a:t>близкие </a:t>
            </a:r>
            <a:r>
              <a:rPr lang="ru-RU" sz="2400" dirty="0" err="1" smtClean="0"/>
              <a:t>анатомофизиологические</a:t>
            </a:r>
            <a:r>
              <a:rPr lang="ru-RU" sz="2400" dirty="0" smtClean="0"/>
              <a:t> связи с ЦНС и ЛОР- органами;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- </a:t>
            </a:r>
            <a:r>
              <a:rPr lang="ru-RU" sz="2400" dirty="0" smtClean="0"/>
              <a:t>зона с сегментарной представительностью.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/>
              <a:t>Поэтому: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- </a:t>
            </a:r>
            <a:r>
              <a:rPr lang="ru-RU" sz="2400" dirty="0" smtClean="0"/>
              <a:t>воздействие осуществляется на специальных аппаратах;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- </a:t>
            </a:r>
            <a:r>
              <a:rPr lang="ru-RU" sz="2400" dirty="0" smtClean="0"/>
              <a:t>курс физиотерапии недлительный – 5- 6 процедур;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- </a:t>
            </a:r>
            <a:r>
              <a:rPr lang="ru-RU" sz="2400" dirty="0" smtClean="0"/>
              <a:t>процедуры проводятся ежедневно, иногда 2 раза в день.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400" dirty="0" smtClean="0"/>
          </a:p>
        </p:txBody>
      </p:sp>
      <p:sp>
        <p:nvSpPr>
          <p:cNvPr id="260098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323528" y="332656"/>
            <a:ext cx="8424936" cy="864096"/>
          </a:xfrm>
        </p:spPr>
        <p:txBody>
          <a:bodyPr/>
          <a:lstStyle/>
          <a:p>
            <a:pPr marL="182880" indent="0" algn="ctr" eaLnBrk="1" hangingPunct="1">
              <a:buNone/>
              <a:defRPr/>
            </a:pPr>
            <a:r>
              <a:rPr lang="ru-RU" sz="3000" b="0" dirty="0" smtClean="0">
                <a:solidFill>
                  <a:srgbClr val="CC0099"/>
                </a:solidFill>
                <a:latin typeface="Tahoma" pitchFamily="34" charset="0"/>
              </a:rPr>
              <a:t>Особенности физических факторов в стоматологии:</a:t>
            </a:r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2060848"/>
            <a:ext cx="8229600" cy="1708150"/>
          </a:xfrm>
          <a:noFill/>
          <a:ln/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indent="0" algn="ctr" eaLnBrk="0" hangingPunct="0">
              <a:buNone/>
              <a:defRPr/>
            </a:pPr>
            <a:r>
              <a:rPr lang="ru-RU" sz="4800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КЛАССИФИКАЦИЯ ЛЕЧЕБНЫХ ФИЗИЧЕСКИХ ФАКТОРОВ</a:t>
            </a:r>
            <a:br>
              <a:rPr lang="ru-RU" sz="4800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4800" kern="1200" dirty="0">
              <a:ln w="6350">
                <a:noFill/>
              </a:ln>
              <a:solidFill>
                <a:schemeClr val="tx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900" y="279833"/>
            <a:ext cx="8164613" cy="1132610"/>
          </a:xfrm>
          <a:noFill/>
          <a:ln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0" hangingPunct="0">
              <a:defRPr/>
            </a:pPr>
            <a:r>
              <a:rPr lang="ru-RU" sz="4100" kern="1200" dirty="0">
                <a:ln w="6350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Первая группа</a:t>
            </a:r>
          </a:p>
        </p:txBody>
      </p:sp>
      <p:sp>
        <p:nvSpPr>
          <p:cNvPr id="243715" name="Текст 2"/>
          <p:cNvSpPr>
            <a:spLocks noGrp="1"/>
          </p:cNvSpPr>
          <p:nvPr>
            <p:ph type="body" sz="half" idx="1"/>
          </p:nvPr>
        </p:nvSpPr>
        <p:spPr>
          <a:xfrm>
            <a:off x="-396552" y="1772816"/>
            <a:ext cx="5472608" cy="452596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 dirty="0">
                <a:solidFill>
                  <a:schemeClr val="tx1"/>
                </a:solidFill>
              </a:rPr>
              <a:t>    </a:t>
            </a:r>
            <a:r>
              <a:rPr lang="ru-RU" sz="3200" dirty="0">
                <a:solidFill>
                  <a:schemeClr val="tx1"/>
                </a:solidFill>
              </a:rPr>
              <a:t>Постоянный электрический ток низкого напряжения (</a:t>
            </a:r>
            <a:r>
              <a:rPr lang="ru-RU" sz="3200" b="1" dirty="0">
                <a:solidFill>
                  <a:schemeClr val="tx1"/>
                </a:solidFill>
              </a:rPr>
              <a:t>гальванизация, лекарственный электрофорез</a:t>
            </a:r>
            <a:r>
              <a:rPr lang="ru-RU" sz="3200" dirty="0" smtClean="0">
                <a:solidFill>
                  <a:schemeClr val="tx1"/>
                </a:solidFill>
              </a:rPr>
              <a:t>)</a:t>
            </a:r>
            <a:endParaRPr lang="ru-RU" sz="3200" b="1" dirty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43716" name="Picture 4" descr="fiz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16016" y="1556792"/>
            <a:ext cx="3338847" cy="4339580"/>
          </a:xfrm>
          <a:noFill/>
          <a:ln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92100"/>
            <a:ext cx="8229600" cy="1384300"/>
          </a:xfrm>
          <a:noFill/>
          <a:ln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0" hangingPunct="0">
              <a:defRPr/>
            </a:pPr>
            <a:r>
              <a:rPr lang="ru-RU" sz="4100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Вторая группа </a:t>
            </a:r>
          </a:p>
        </p:txBody>
      </p:sp>
      <p:sp>
        <p:nvSpPr>
          <p:cNvPr id="244739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524421" y="1340768"/>
            <a:ext cx="8401050" cy="2087563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/>
              <a:t>	</a:t>
            </a:r>
            <a:r>
              <a:rPr lang="ru-RU" sz="2800" dirty="0">
                <a:solidFill>
                  <a:schemeClr val="tx1"/>
                </a:solidFill>
              </a:rPr>
              <a:t>Импульсные токи низкого напряжения (</a:t>
            </a:r>
            <a:r>
              <a:rPr lang="ru-RU" sz="2800" b="1" dirty="0">
                <a:solidFill>
                  <a:schemeClr val="tx1"/>
                </a:solidFill>
              </a:rPr>
              <a:t>электросон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диадинамотерапия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b="1" dirty="0" err="1">
                <a:solidFill>
                  <a:schemeClr val="tx1"/>
                </a:solidFill>
              </a:rPr>
              <a:t>амплипульстерапия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интерференцтерапия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флюктуоризация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b="1" dirty="0">
                <a:solidFill>
                  <a:schemeClr val="tx1"/>
                </a:solidFill>
              </a:rPr>
              <a:t>электродиагностика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b="1" dirty="0">
                <a:solidFill>
                  <a:schemeClr val="tx1"/>
                </a:solidFill>
              </a:rPr>
              <a:t>электростимуляция</a:t>
            </a:r>
            <a:r>
              <a:rPr lang="ru-RU" sz="2800" dirty="0" smtClean="0">
                <a:solidFill>
                  <a:schemeClr val="tx1"/>
                </a:solidFill>
              </a:rPr>
              <a:t>)</a:t>
            </a:r>
            <a:endParaRPr lang="ru-RU" sz="2800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ru-RU" sz="2800" dirty="0"/>
          </a:p>
        </p:txBody>
      </p:sp>
      <p:pic>
        <p:nvPicPr>
          <p:cNvPr id="24474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3789363"/>
            <a:ext cx="3673475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4741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3789363"/>
            <a:ext cx="3744912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90513"/>
            <a:ext cx="8229600" cy="1046162"/>
          </a:xfrm>
          <a:noFill/>
          <a:ln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0" hangingPunct="0">
              <a:defRPr/>
            </a:pPr>
            <a:r>
              <a:rPr lang="ru-RU" sz="4100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Третья группа </a:t>
            </a:r>
          </a:p>
        </p:txBody>
      </p:sp>
      <p:sp>
        <p:nvSpPr>
          <p:cNvPr id="245763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323528" y="1268760"/>
            <a:ext cx="8115300" cy="273685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dirty="0"/>
              <a:t>	</a:t>
            </a:r>
            <a:r>
              <a:rPr lang="ru-RU" sz="2800" i="1" dirty="0">
                <a:solidFill>
                  <a:schemeClr val="tx1"/>
                </a:solidFill>
              </a:rPr>
              <a:t>Электрические токи высокого напряжения </a:t>
            </a:r>
            <a:r>
              <a:rPr lang="ru-RU" sz="2800" dirty="0">
                <a:solidFill>
                  <a:schemeClr val="tx1"/>
                </a:solidFill>
              </a:rPr>
              <a:t>(диатермия, </a:t>
            </a:r>
            <a:r>
              <a:rPr lang="ru-RU" sz="2800" b="1" dirty="0" err="1">
                <a:solidFill>
                  <a:schemeClr val="tx1"/>
                </a:solidFill>
              </a:rPr>
              <a:t>ультратонотерапия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b="1" dirty="0">
                <a:solidFill>
                  <a:schemeClr val="tx1"/>
                </a:solidFill>
              </a:rPr>
              <a:t>местная дарсонвализация</a:t>
            </a:r>
            <a:r>
              <a:rPr lang="ru-RU" sz="2800" dirty="0">
                <a:solidFill>
                  <a:schemeClr val="tx1"/>
                </a:solidFill>
              </a:rPr>
              <a:t>).</a:t>
            </a:r>
            <a:endParaRPr lang="ru-RU" sz="2800" b="1" dirty="0">
              <a:solidFill>
                <a:schemeClr val="tx1"/>
              </a:solidFill>
            </a:endParaRPr>
          </a:p>
          <a:p>
            <a:pPr algn="ctr"/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245764" name="Picture 4" descr="искр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7704" y="2959146"/>
            <a:ext cx="5255790" cy="38988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914400" y="260648"/>
            <a:ext cx="8229600" cy="725488"/>
          </a:xfrm>
          <a:noFill/>
          <a:ln/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indent="0" algn="l" eaLnBrk="0" hangingPunct="0">
              <a:buNone/>
              <a:defRPr/>
            </a:pPr>
            <a:r>
              <a:rPr lang="ru-RU" sz="5400" u="sng" kern="1200" dirty="0" smtClean="0">
                <a:ln w="6350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План лекции</a:t>
            </a:r>
            <a:r>
              <a:rPr lang="ru-RU" sz="4100" u="sng" kern="1200" dirty="0" smtClean="0">
                <a:ln w="6350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:</a:t>
            </a:r>
            <a:endParaRPr lang="ru-RU" sz="4100" u="sng" kern="1200" dirty="0">
              <a:ln w="6350">
                <a:noFill/>
              </a:ln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54307" name="Содержимое 3"/>
          <p:cNvSpPr>
            <a:spLocks noGrp="1"/>
          </p:cNvSpPr>
          <p:nvPr>
            <p:ph idx="4294967295"/>
          </p:nvPr>
        </p:nvSpPr>
        <p:spPr>
          <a:xfrm>
            <a:off x="467544" y="1340768"/>
            <a:ext cx="8424936" cy="504031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</a:rPr>
              <a:t>1.</a:t>
            </a:r>
            <a:r>
              <a:rPr lang="ru-RU" sz="36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</a:rPr>
              <a:t>Актуальность темы</a:t>
            </a:r>
            <a:endParaRPr lang="ru-RU" sz="3600" dirty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</a:rPr>
              <a:t>2.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</a:rPr>
              <a:t>Особенности методов физиотерапии</a:t>
            </a:r>
          </a:p>
          <a:p>
            <a:pPr>
              <a:buFont typeface="Wingdings" pitchFamily="2" charset="2"/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</a:rPr>
              <a:t>3.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</a:rPr>
              <a:t>Лечебные эффекты физиотерапии</a:t>
            </a:r>
          </a:p>
          <a:p>
            <a:pPr>
              <a:buFont typeface="Wingdings" pitchFamily="2" charset="2"/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</a:rPr>
              <a:t>4.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</a:rPr>
              <a:t>Индивидуальные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</a:rPr>
              <a:t>возрастные особенности  при </a:t>
            </a:r>
            <a:r>
              <a:rPr lang="ru-RU" sz="3600" dirty="0" err="1">
                <a:solidFill>
                  <a:schemeClr val="tx1"/>
                </a:solidFill>
                <a:latin typeface="Times New Roman" pitchFamily="18" charset="0"/>
              </a:rPr>
              <a:t>физиолечении</a:t>
            </a:r>
            <a:endParaRPr lang="ru-RU" sz="3600" dirty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</a:rPr>
              <a:t>5. Основные методы физиотерапии</a:t>
            </a:r>
          </a:p>
          <a:p>
            <a:pPr>
              <a:buFont typeface="Wingdings" pitchFamily="2" charset="2"/>
              <a:buNone/>
            </a:pPr>
            <a:endParaRPr lang="ru-RU" sz="2800" dirty="0">
              <a:solidFill>
                <a:schemeClr val="tx1"/>
              </a:solidFill>
              <a:latin typeface="Times New Roman" pitchFamily="18" charset="0"/>
            </a:endParaRPr>
          </a:p>
          <a:p>
            <a:endParaRPr lang="ru-RU" sz="2800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90513"/>
            <a:ext cx="8229600" cy="901700"/>
          </a:xfrm>
          <a:noFill/>
          <a:ln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0" hangingPunct="0">
              <a:defRPr/>
            </a:pPr>
            <a:r>
              <a:rPr lang="ru-RU" sz="4100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Четвертая группа </a:t>
            </a:r>
          </a:p>
        </p:txBody>
      </p:sp>
      <p:sp>
        <p:nvSpPr>
          <p:cNvPr id="246787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-180528" y="1124744"/>
            <a:ext cx="9324528" cy="2016125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/>
              <a:t>	</a:t>
            </a:r>
            <a:r>
              <a:rPr lang="ru-RU" sz="2800" i="1" dirty="0">
                <a:solidFill>
                  <a:schemeClr val="tx1"/>
                </a:solidFill>
              </a:rPr>
              <a:t>Электрические, магнитные и электромагнитные поля </a:t>
            </a:r>
            <a:r>
              <a:rPr lang="ru-RU" sz="2800" dirty="0">
                <a:solidFill>
                  <a:schemeClr val="tx1"/>
                </a:solidFill>
              </a:rPr>
              <a:t>различных характеристик (франклинизация, </a:t>
            </a:r>
            <a:r>
              <a:rPr lang="ru-RU" sz="2800" dirty="0" err="1">
                <a:solidFill>
                  <a:schemeClr val="tx1"/>
                </a:solidFill>
              </a:rPr>
              <a:t>магнитотерапия</a:t>
            </a:r>
            <a:r>
              <a:rPr lang="ru-RU" sz="2800" dirty="0">
                <a:solidFill>
                  <a:schemeClr val="tx1"/>
                </a:solidFill>
              </a:rPr>
              <a:t>, индуктотермия, ультравысокочастотная терапия, микроволновая терапия</a:t>
            </a:r>
            <a:r>
              <a:rPr lang="ru-RU" sz="2800" dirty="0" smtClean="0">
                <a:solidFill>
                  <a:schemeClr val="tx1"/>
                </a:solidFill>
              </a:rPr>
              <a:t>)</a:t>
            </a:r>
            <a:endParaRPr lang="ru-RU" sz="28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ru-RU" sz="2400" dirty="0"/>
          </a:p>
        </p:txBody>
      </p:sp>
      <p:pic>
        <p:nvPicPr>
          <p:cNvPr id="246788" name="Picture 4" descr="polus_2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7146" y="2996952"/>
            <a:ext cx="3068454" cy="3866356"/>
          </a:xfrm>
          <a:prstGeom prst="rect">
            <a:avLst/>
          </a:prstGeom>
          <a:noFill/>
        </p:spPr>
      </p:pic>
      <p:pic>
        <p:nvPicPr>
          <p:cNvPr id="246789" name="Picture 5" descr="УВЧ-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1804" y="2996952"/>
            <a:ext cx="4477318" cy="38610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90513"/>
            <a:ext cx="8229600" cy="901700"/>
          </a:xfrm>
          <a:noFill/>
          <a:ln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0" hangingPunct="0">
              <a:defRPr/>
            </a:pPr>
            <a:r>
              <a:rPr lang="ru-RU" sz="4100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Пятая группа</a:t>
            </a:r>
          </a:p>
        </p:txBody>
      </p:sp>
      <p:sp>
        <p:nvSpPr>
          <p:cNvPr id="247811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-13072" y="1124744"/>
            <a:ext cx="9144000" cy="19431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/>
              <a:t>	</a:t>
            </a:r>
            <a:r>
              <a:rPr lang="ru-RU" sz="2800" i="1" dirty="0">
                <a:solidFill>
                  <a:schemeClr val="tx1"/>
                </a:solidFill>
              </a:rPr>
              <a:t>Электромагнитные колебания </a:t>
            </a:r>
            <a:r>
              <a:rPr lang="ru-RU" sz="2800" dirty="0">
                <a:solidFill>
                  <a:schemeClr val="tx1"/>
                </a:solidFill>
              </a:rPr>
              <a:t>оптического (светового) диапазона (терапия инфракрасным, видимым и ультрафиолетовым излучением, лазеротерапия).</a:t>
            </a:r>
          </a:p>
          <a:p>
            <a:pPr>
              <a:lnSpc>
                <a:spcPct val="80000"/>
              </a:lnSpc>
            </a:pPr>
            <a:endParaRPr lang="ru-RU" sz="2800" dirty="0"/>
          </a:p>
        </p:txBody>
      </p:sp>
      <p:pic>
        <p:nvPicPr>
          <p:cNvPr id="247812" name="Picture 4" descr="atcus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2924174"/>
            <a:ext cx="3240087" cy="3744913"/>
          </a:xfrm>
          <a:prstGeom prst="rect">
            <a:avLst/>
          </a:prstGeom>
          <a:noFill/>
        </p:spPr>
      </p:pic>
      <p:pic>
        <p:nvPicPr>
          <p:cNvPr id="247813" name="Picture 5" descr="lasi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60032" y="2924175"/>
            <a:ext cx="4032250" cy="40322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90513"/>
            <a:ext cx="8229600" cy="901700"/>
          </a:xfrm>
          <a:noFill/>
          <a:ln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0" hangingPunct="0">
              <a:defRPr/>
            </a:pPr>
            <a:r>
              <a:rPr lang="ru-RU" sz="4100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Шестая группа </a:t>
            </a:r>
          </a:p>
        </p:txBody>
      </p:sp>
      <p:sp>
        <p:nvSpPr>
          <p:cNvPr id="248835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0" y="1196975"/>
            <a:ext cx="9144000" cy="18002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 dirty="0"/>
              <a:t>	</a:t>
            </a:r>
            <a:r>
              <a:rPr lang="ru-RU" sz="2800" i="1" dirty="0">
                <a:solidFill>
                  <a:schemeClr val="tx1"/>
                </a:solidFill>
              </a:rPr>
              <a:t>Механические колебания</a:t>
            </a:r>
            <a:r>
              <a:rPr lang="ru-RU" sz="2800" dirty="0">
                <a:solidFill>
                  <a:schemeClr val="tx1"/>
                </a:solidFill>
              </a:rPr>
              <a:t> среды (массаж, ультразвуковая терапия, лекарственный </a:t>
            </a:r>
            <a:r>
              <a:rPr lang="ru-RU" sz="2800" dirty="0" err="1">
                <a:solidFill>
                  <a:schemeClr val="tx1"/>
                </a:solidFill>
              </a:rPr>
              <a:t>фонофорез</a:t>
            </a:r>
            <a:r>
              <a:rPr lang="ru-RU" sz="2800" dirty="0">
                <a:solidFill>
                  <a:schemeClr val="tx1"/>
                </a:solidFill>
              </a:rPr>
              <a:t>, вибротерапия).</a:t>
            </a:r>
          </a:p>
          <a:p>
            <a:pPr>
              <a:buFont typeface="Wingdings" pitchFamily="2" charset="2"/>
              <a:buNone/>
            </a:pPr>
            <a:endParaRPr lang="ru-RU" sz="2800" dirty="0"/>
          </a:p>
        </p:txBody>
      </p:sp>
      <p:pic>
        <p:nvPicPr>
          <p:cNvPr id="248836" name="Picture 4" descr="massazh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284538"/>
            <a:ext cx="3887788" cy="3384550"/>
          </a:xfrm>
          <a:prstGeom prst="rect">
            <a:avLst/>
          </a:prstGeom>
          <a:noFill/>
        </p:spPr>
      </p:pic>
      <p:pic>
        <p:nvPicPr>
          <p:cNvPr id="248837" name="Picture 5" descr="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3213100"/>
            <a:ext cx="3527425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92100"/>
            <a:ext cx="8229600" cy="1384300"/>
          </a:xfrm>
          <a:noFill/>
          <a:ln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0" hangingPunct="0">
              <a:defRPr/>
            </a:pPr>
            <a:r>
              <a:rPr lang="ru-RU" sz="4100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Седьмая группа </a:t>
            </a:r>
          </a:p>
        </p:txBody>
      </p:sp>
      <p:sp>
        <p:nvSpPr>
          <p:cNvPr id="249859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0" y="1628775"/>
            <a:ext cx="9396536" cy="24479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 b="1" dirty="0"/>
              <a:t>	</a:t>
            </a:r>
            <a:r>
              <a:rPr lang="ru-RU" sz="2800" i="1" dirty="0">
                <a:solidFill>
                  <a:schemeClr val="tx1"/>
                </a:solidFill>
              </a:rPr>
              <a:t>Измененная или особая воздушная среда </a:t>
            </a:r>
            <a:r>
              <a:rPr lang="ru-RU" sz="2800" dirty="0">
                <a:solidFill>
                  <a:schemeClr val="tx1"/>
                </a:solidFill>
              </a:rPr>
              <a:t>(ингаляционная или </a:t>
            </a:r>
            <a:r>
              <a:rPr lang="ru-RU" sz="2800" dirty="0" err="1">
                <a:solidFill>
                  <a:schemeClr val="tx1"/>
                </a:solidFill>
              </a:rPr>
              <a:t>аэрозольтерапия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электроаэрозольтерапия</a:t>
            </a:r>
            <a:r>
              <a:rPr lang="ru-RU" sz="2800" dirty="0">
                <a:solidFill>
                  <a:schemeClr val="tx1"/>
                </a:solidFill>
              </a:rPr>
              <a:t>, баротерапия, аэроионотерапия, климатотерапия и др</a:t>
            </a:r>
            <a:r>
              <a:rPr lang="ru-RU" sz="2800" dirty="0" smtClean="0">
                <a:solidFill>
                  <a:schemeClr val="tx1"/>
                </a:solidFill>
              </a:rPr>
              <a:t>.)</a:t>
            </a:r>
            <a:endParaRPr lang="ru-RU" sz="28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None/>
            </a:pPr>
            <a:endParaRPr lang="ru-RU" sz="2800" dirty="0"/>
          </a:p>
        </p:txBody>
      </p:sp>
      <p:pic>
        <p:nvPicPr>
          <p:cNvPr id="249860" name="Picture 4" descr="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41092" y="3655974"/>
            <a:ext cx="3359100" cy="330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92100"/>
            <a:ext cx="8229600" cy="1384300"/>
          </a:xfrm>
          <a:noFill/>
          <a:ln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0" hangingPunct="0">
              <a:defRPr/>
            </a:pPr>
            <a:r>
              <a:rPr lang="ru-RU" sz="4100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Восьмая группа</a:t>
            </a:r>
          </a:p>
        </p:txBody>
      </p:sp>
      <p:sp>
        <p:nvSpPr>
          <p:cNvPr id="250883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323528" y="1831740"/>
            <a:ext cx="8115300" cy="395446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b="1" dirty="0"/>
              <a:t>	</a:t>
            </a:r>
            <a:r>
              <a:rPr lang="ru-RU" sz="2800" b="1" dirty="0"/>
              <a:t>П</a:t>
            </a:r>
            <a:r>
              <a:rPr lang="ru-RU" sz="2800" dirty="0"/>
              <a:t>ресная вода, природные минеральные воды и их искусственные </a:t>
            </a:r>
            <a:r>
              <a:rPr lang="ru-RU" sz="2800" dirty="0" smtClean="0"/>
              <a:t>аналоги</a:t>
            </a:r>
            <a:endParaRPr lang="ru-RU" sz="2800" b="1" dirty="0"/>
          </a:p>
          <a:p>
            <a:endParaRPr lang="ru-RU" dirty="0"/>
          </a:p>
        </p:txBody>
      </p:sp>
      <p:pic>
        <p:nvPicPr>
          <p:cNvPr id="4" name="Picture 5" descr="F:\frame_4314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068" y="3808971"/>
            <a:ext cx="4402290" cy="2707676"/>
          </a:xfrm>
          <a:prstGeom prst="rect">
            <a:avLst/>
          </a:prstGeom>
          <a:noFill/>
        </p:spPr>
      </p:pic>
      <p:pic>
        <p:nvPicPr>
          <p:cNvPr id="6" name="Picture 2" descr="F:\8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467618"/>
            <a:ext cx="4249042" cy="33903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900" y="278506"/>
            <a:ext cx="8164613" cy="843164"/>
          </a:xfrm>
          <a:noFill/>
          <a:ln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0" hangingPunct="0">
              <a:defRPr/>
            </a:pPr>
            <a:r>
              <a:rPr lang="ru-RU" sz="4100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Девятая группа </a:t>
            </a:r>
          </a:p>
        </p:txBody>
      </p:sp>
      <p:sp>
        <p:nvSpPr>
          <p:cNvPr id="251907" name="Текст 2"/>
          <p:cNvSpPr>
            <a:spLocks noGrp="1"/>
          </p:cNvSpPr>
          <p:nvPr>
            <p:ph type="body" sz="half" idx="1"/>
          </p:nvPr>
        </p:nvSpPr>
        <p:spPr>
          <a:xfrm>
            <a:off x="-180528" y="1412776"/>
            <a:ext cx="5400600" cy="532923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 (теплолечение) </a:t>
            </a:r>
            <a:r>
              <a:rPr lang="ru-RU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холод </a:t>
            </a:r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(криотерапия, гипотермия).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термолечебных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 используют лечебные грязи (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пелоиды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парафин, озокерит,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нафталан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песок, глину, лед и др.</a:t>
            </a:r>
          </a:p>
          <a:p>
            <a:pPr algn="ctr">
              <a:buFont typeface="Wingdings" pitchFamily="2" charset="2"/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Особую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группу составляют сочетанные методы, позволяющие использовать два физических фактора и более</a:t>
            </a:r>
          </a:p>
          <a:p>
            <a:endParaRPr lang="ru-RU" sz="2000" dirty="0">
              <a:solidFill>
                <a:srgbClr val="66FF33"/>
              </a:solidFill>
              <a:latin typeface="Tahoma" pitchFamily="34" charset="0"/>
            </a:endParaRPr>
          </a:p>
        </p:txBody>
      </p:sp>
      <p:pic>
        <p:nvPicPr>
          <p:cNvPr id="251908" name="Содержимое 3" descr="http://www.t-stil.ru/files/DSC_0110.jpg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92080" y="1628800"/>
            <a:ext cx="3851920" cy="4320480"/>
          </a:xfrm>
          <a:noFill/>
          <a:ln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2048"/>
            <a:ext cx="9144000" cy="873125"/>
          </a:xfrm>
          <a:noFill/>
          <a:ln/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indent="0" algn="ctr">
              <a:buNone/>
              <a:defRPr/>
            </a:pPr>
            <a:r>
              <a:rPr lang="ru-RU" sz="4400" kern="1200" dirty="0">
                <a:ln w="6350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Общие реакции на действие физических факторов</a:t>
            </a:r>
          </a:p>
        </p:txBody>
      </p:sp>
      <p:sp>
        <p:nvSpPr>
          <p:cNvPr id="252931" name="Содержимое 2"/>
          <p:cNvSpPr>
            <a:spLocks noGrp="1"/>
          </p:cNvSpPr>
          <p:nvPr>
            <p:ph idx="4294967295"/>
          </p:nvPr>
        </p:nvSpPr>
        <p:spPr>
          <a:xfrm>
            <a:off x="145232" y="1556792"/>
            <a:ext cx="8964488" cy="49685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ru-RU" sz="2800" dirty="0"/>
              <a:t>     </a:t>
            </a:r>
            <a:r>
              <a:rPr lang="ru-RU" sz="2800" dirty="0">
                <a:latin typeface="Times New Roman" pitchFamily="18" charset="0"/>
              </a:rPr>
              <a:t>Цепь событий, происходящих в организме после применения физического фактора, условно можно разделить на три основные стадии:</a:t>
            </a:r>
          </a:p>
          <a:p>
            <a:r>
              <a:rPr lang="ru-RU" sz="2800" b="1" u="sng" dirty="0">
                <a:solidFill>
                  <a:schemeClr val="tx1"/>
                </a:solidFill>
                <a:latin typeface="Times New Roman" pitchFamily="18" charset="0"/>
              </a:rPr>
              <a:t>Физическую</a:t>
            </a:r>
            <a:r>
              <a:rPr lang="ru-RU" sz="2800" dirty="0">
                <a:latin typeface="Times New Roman" pitchFamily="18" charset="0"/>
              </a:rPr>
              <a:t> - поглощение энергии фактора в зоне воздействия.</a:t>
            </a:r>
          </a:p>
          <a:p>
            <a:r>
              <a:rPr lang="ru-RU" sz="2800" b="1" u="sng" dirty="0" smtClean="0">
                <a:solidFill>
                  <a:schemeClr val="tx1"/>
                </a:solidFill>
                <a:latin typeface="Times New Roman" pitchFamily="18" charset="0"/>
              </a:rPr>
              <a:t>Физико-химическую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</a:rPr>
              <a:t>– изменение активности процессов, протекающих в организме на разных уровнях организации.</a:t>
            </a:r>
          </a:p>
          <a:p>
            <a:r>
              <a:rPr lang="ru-RU" sz="2800" b="1" u="sng" dirty="0">
                <a:solidFill>
                  <a:schemeClr val="tx1"/>
                </a:solidFill>
                <a:latin typeface="Times New Roman" pitchFamily="18" charset="0"/>
              </a:rPr>
              <a:t>Биологическую –</a:t>
            </a:r>
            <a:r>
              <a:rPr lang="ru-RU" sz="2800" dirty="0">
                <a:latin typeface="Times New Roman" pitchFamily="18" charset="0"/>
              </a:rPr>
              <a:t> развитие того или иного лечебного эффекта.</a:t>
            </a:r>
          </a:p>
          <a:p>
            <a:endParaRPr lang="ru-RU" sz="2800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1176" y="260648"/>
            <a:ext cx="8229600" cy="1984375"/>
          </a:xfrm>
          <a:noFill/>
          <a:ln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sz="3600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В зависимости от решаемых терапевтических задач используют</a:t>
            </a:r>
            <a:br>
              <a:rPr lang="ru-RU" sz="3600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3600" kern="12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методики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7557" y="3401219"/>
            <a:ext cx="1692100" cy="864096"/>
          </a:xfrm>
          <a:ln>
            <a:solidFill>
              <a:srgbClr val="C00000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</a:rPr>
              <a:t>Местная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</a:rPr>
              <a:t>             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ru-RU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54980" name="Line 7"/>
          <p:cNvSpPr>
            <a:spLocks noChangeShapeType="1"/>
          </p:cNvSpPr>
          <p:nvPr/>
        </p:nvSpPr>
        <p:spPr bwMode="auto">
          <a:xfrm flipH="1">
            <a:off x="1835696" y="2464594"/>
            <a:ext cx="1223962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4981" name="Line 8"/>
          <p:cNvSpPr>
            <a:spLocks noChangeShapeType="1"/>
          </p:cNvSpPr>
          <p:nvPr/>
        </p:nvSpPr>
        <p:spPr bwMode="auto">
          <a:xfrm>
            <a:off x="4355976" y="2636838"/>
            <a:ext cx="0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4982" name="Line 9"/>
          <p:cNvSpPr>
            <a:spLocks noChangeShapeType="1"/>
          </p:cNvSpPr>
          <p:nvPr/>
        </p:nvSpPr>
        <p:spPr bwMode="auto">
          <a:xfrm>
            <a:off x="5725864" y="2498964"/>
            <a:ext cx="129540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020272" y="3644900"/>
            <a:ext cx="1404069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1840" y="4509119"/>
            <a:ext cx="2448272" cy="95410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Рефлекторно-сегментарная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40768"/>
            <a:ext cx="9144000" cy="1143000"/>
          </a:xfrm>
          <a:noFill/>
          <a:ln/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sz="4800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Постоянный электрический ток</a:t>
            </a:r>
            <a:br>
              <a:rPr lang="ru-RU" sz="4800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4800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4800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4800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Гальванизация и </a:t>
            </a:r>
            <a:r>
              <a:rPr lang="ru-RU" sz="4400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лекарственный</a:t>
            </a:r>
            <a:r>
              <a:rPr lang="ru-RU" sz="4800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электрофорез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52786" y="536228"/>
            <a:ext cx="8024813" cy="3616325"/>
          </a:xfrm>
          <a:noFill/>
          <a:ln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sz="3600" i="1" kern="1200" dirty="0">
                <a:ln w="6350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Гальванизация</a:t>
            </a:r>
            <a:r>
              <a:rPr lang="ru-RU" sz="3600" kern="1200" dirty="0">
                <a:ln w="6350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– применение с лечебной целью непрерывного постоянного электрического тока малой силы (до 50мА) и низкого напряжения (30 - 80В).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02460" y="6203836"/>
            <a:ext cx="48617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Луиджи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Гальвани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(1737–1798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Picture 5" descr="i?id=177182684-02-73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0215" y="2938016"/>
            <a:ext cx="2727398" cy="37890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680" y="1124744"/>
            <a:ext cx="856895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Физические </a:t>
            </a:r>
            <a:r>
              <a:rPr lang="ru-RU" sz="2400" dirty="0"/>
              <a:t>факторы (</a:t>
            </a:r>
            <a:r>
              <a:rPr lang="ru-RU" sz="2400" dirty="0" smtClean="0"/>
              <a:t>ФФ)- неотъемлемая часть в </a:t>
            </a:r>
            <a:r>
              <a:rPr lang="ru-RU" sz="2400" dirty="0"/>
              <a:t>системе медицинской реабилитации. </a:t>
            </a:r>
            <a:r>
              <a:rPr lang="ru-RU" sz="2400" dirty="0" smtClean="0"/>
              <a:t>Они разнообразны  по физическим свойствам и оказывают </a:t>
            </a:r>
            <a:r>
              <a:rPr lang="ru-RU" sz="2400" dirty="0"/>
              <a:t>различное влияние на организм. </a:t>
            </a:r>
            <a:r>
              <a:rPr lang="ru-RU" sz="2400" dirty="0" smtClean="0"/>
              <a:t>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ФФ </a:t>
            </a:r>
            <a:r>
              <a:rPr lang="ru-RU" sz="2400" dirty="0"/>
              <a:t>– это привычные </a:t>
            </a:r>
            <a:r>
              <a:rPr lang="ru-RU" sz="2400" dirty="0" smtClean="0"/>
              <a:t>и физиологичные </a:t>
            </a:r>
            <a:r>
              <a:rPr lang="ru-RU" sz="2400" dirty="0"/>
              <a:t>для организма </a:t>
            </a:r>
            <a:r>
              <a:rPr lang="ru-RU" sz="2400" dirty="0" smtClean="0"/>
              <a:t>раздражители: заставляют </a:t>
            </a:r>
            <a:r>
              <a:rPr lang="ru-RU" sz="2400" dirty="0"/>
              <a:t>более активно </a:t>
            </a:r>
            <a:r>
              <a:rPr lang="ru-RU" sz="2400" dirty="0" smtClean="0"/>
              <a:t>функционировать </a:t>
            </a:r>
            <a:r>
              <a:rPr lang="ru-RU" sz="2400" dirty="0"/>
              <a:t>органы и системы и тем самым способствуют </a:t>
            </a:r>
            <a:r>
              <a:rPr lang="ru-RU" sz="2400" dirty="0" smtClean="0"/>
              <a:t>восстановлению.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</a:t>
            </a:r>
            <a:r>
              <a:rPr lang="ru-RU" sz="2400" dirty="0"/>
              <a:t>Разнообразные методы применения физических факторов  широко используются в лечебной практике, что требует </a:t>
            </a:r>
            <a:r>
              <a:rPr lang="ru-RU" sz="2400" dirty="0" smtClean="0"/>
              <a:t>от врача </a:t>
            </a:r>
            <a:r>
              <a:rPr lang="ru-RU" sz="2400" dirty="0"/>
              <a:t>хорошего знания механизмов их действия, </a:t>
            </a:r>
            <a:r>
              <a:rPr lang="ru-RU" sz="2400" dirty="0" smtClean="0"/>
              <a:t>показаний, </a:t>
            </a:r>
            <a:r>
              <a:rPr lang="ru-RU" sz="2400" dirty="0"/>
              <a:t>а также учета возможных противопоказаний. 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95736" y="206098"/>
            <a:ext cx="4176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777729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317881" y="282466"/>
            <a:ext cx="506650" cy="1127343"/>
          </a:xfrm>
          <a:noFill/>
          <a:ln/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sz="4000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4000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sz="4000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4000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sz="4000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4000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sz="4000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4000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sz="4000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4000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sz="4000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4000" kern="120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93219" name="Rectangle 5"/>
          <p:cNvSpPr>
            <a:spLocks noChangeArrowheads="1"/>
          </p:cNvSpPr>
          <p:nvPr/>
        </p:nvSpPr>
        <p:spPr bwMode="auto">
          <a:xfrm>
            <a:off x="0" y="1836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5135" name="Group 15"/>
          <p:cNvGraphicFramePr>
            <a:graphicFrameLocks noGrp="1"/>
          </p:cNvGraphicFramePr>
          <p:nvPr/>
        </p:nvGraphicFramePr>
        <p:xfrm>
          <a:off x="0" y="1836738"/>
          <a:ext cx="208280" cy="2270125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2270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3222" name="Rectangle 16"/>
          <p:cNvSpPr>
            <a:spLocks noChangeArrowheads="1"/>
          </p:cNvSpPr>
          <p:nvPr/>
        </p:nvSpPr>
        <p:spPr bwMode="auto">
          <a:xfrm>
            <a:off x="0" y="4106863"/>
            <a:ext cx="1841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  <a:p>
            <a:pPr eaLnBrk="0" hangingPunct="0"/>
            <a:endParaRPr lang="ru-RU"/>
          </a:p>
        </p:txBody>
      </p:sp>
      <p:sp>
        <p:nvSpPr>
          <p:cNvPr id="393223" name="Text Box 17"/>
          <p:cNvSpPr txBox="1">
            <a:spLocks noChangeArrowheads="1"/>
          </p:cNvSpPr>
          <p:nvPr/>
        </p:nvSpPr>
        <p:spPr bwMode="auto">
          <a:xfrm>
            <a:off x="1187450" y="765175"/>
            <a:ext cx="360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 useBgFill="1">
        <p:nvSpPr>
          <p:cNvPr id="393224" name="Text Box 18"/>
          <p:cNvSpPr txBox="1">
            <a:spLocks noChangeArrowheads="1"/>
          </p:cNvSpPr>
          <p:nvPr/>
        </p:nvSpPr>
        <p:spPr bwMode="auto">
          <a:xfrm>
            <a:off x="1403350" y="3573463"/>
            <a:ext cx="792163" cy="36671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 useBgFill="1">
        <p:nvSpPr>
          <p:cNvPr id="393225" name="Text Box 0"/>
          <p:cNvSpPr txBox="1">
            <a:spLocks noChangeArrowheads="1"/>
          </p:cNvSpPr>
          <p:nvPr/>
        </p:nvSpPr>
        <p:spPr bwMode="auto">
          <a:xfrm>
            <a:off x="971550" y="476250"/>
            <a:ext cx="936625" cy="3255963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393226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76250"/>
            <a:ext cx="8497888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187624" y="5013176"/>
            <a:ext cx="6512511" cy="11430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ru-RU" sz="4800" dirty="0" smtClean="0"/>
              <a:t>Механизм действия</a:t>
            </a:r>
          </a:p>
        </p:txBody>
      </p:sp>
      <p:pic>
        <p:nvPicPr>
          <p:cNvPr id="5123" name="Picture 5" descr="galvan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600" y="692696"/>
            <a:ext cx="7329412" cy="4067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11760" y="332656"/>
            <a:ext cx="6512511" cy="1143000"/>
          </a:xfrm>
        </p:spPr>
        <p:txBody>
          <a:bodyPr/>
          <a:lstStyle/>
          <a:p>
            <a:r>
              <a:rPr lang="ru-RU" sz="4000" dirty="0" smtClean="0"/>
              <a:t>Механизм действия</a:t>
            </a:r>
            <a:endParaRPr lang="ru-RU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539552" y="1412776"/>
            <a:ext cx="8229600" cy="514353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Наиболее существенным физико-химическим процессом считается изменение </a:t>
            </a:r>
            <a:r>
              <a:rPr lang="ru-RU" sz="2800" dirty="0" smtClean="0">
                <a:solidFill>
                  <a:srgbClr val="C00000"/>
                </a:solidFill>
              </a:rPr>
              <a:t>ионной </a:t>
            </a:r>
            <a:r>
              <a:rPr lang="ru-RU" sz="2800" dirty="0" err="1" smtClean="0">
                <a:solidFill>
                  <a:srgbClr val="C00000"/>
                </a:solidFill>
              </a:rPr>
              <a:t>конъюктуры</a:t>
            </a:r>
            <a:r>
              <a:rPr lang="ru-RU" sz="2800" dirty="0" smtClean="0">
                <a:solidFill>
                  <a:srgbClr val="C00000"/>
                </a:solidFill>
              </a:rPr>
              <a:t>,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количественного и качественного соотношения ионов в тканях</a:t>
            </a:r>
            <a:endParaRPr lang="ru-RU" sz="2800" dirty="0"/>
          </a:p>
          <a:p>
            <a:pPr marL="45720" indent="0">
              <a:buNone/>
            </a:pPr>
            <a:endParaRPr lang="ru-RU" sz="2800" dirty="0" smtClean="0"/>
          </a:p>
          <a:p>
            <a:r>
              <a:rPr lang="ru-RU" sz="2800" dirty="0" smtClean="0">
                <a:solidFill>
                  <a:schemeClr val="tx1"/>
                </a:solidFill>
              </a:rPr>
              <a:t>В результате разной скорости перемещения ионов, в тканях организма возникает </a:t>
            </a:r>
            <a:r>
              <a:rPr lang="ru-RU" sz="2800" dirty="0" smtClean="0">
                <a:solidFill>
                  <a:srgbClr val="C00000"/>
                </a:solidFill>
              </a:rPr>
              <a:t>ионная </a:t>
            </a:r>
            <a:r>
              <a:rPr lang="ru-RU" sz="2800" dirty="0" err="1" smtClean="0">
                <a:solidFill>
                  <a:srgbClr val="C00000"/>
                </a:solidFill>
              </a:rPr>
              <a:t>ассиметрия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В результате происходит относительное преобладание у катода</a:t>
            </a:r>
            <a:r>
              <a:rPr lang="en-US" sz="2800" dirty="0" smtClean="0">
                <a:solidFill>
                  <a:schemeClr val="tx1"/>
                </a:solidFill>
              </a:rPr>
              <a:t> –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1</a:t>
            </a:r>
            <a:r>
              <a:rPr lang="ru-RU" sz="2800" dirty="0" smtClean="0">
                <a:solidFill>
                  <a:schemeClr val="tx1"/>
                </a:solidFill>
              </a:rPr>
              <a:t>-валентных катионов К и </a:t>
            </a:r>
            <a:r>
              <a:rPr lang="en-US" sz="2800" dirty="0" smtClean="0">
                <a:solidFill>
                  <a:schemeClr val="tx1"/>
                </a:solidFill>
              </a:rPr>
              <a:t>Na</a:t>
            </a:r>
            <a:r>
              <a:rPr lang="ru-RU" sz="2800" dirty="0" smtClean="0">
                <a:solidFill>
                  <a:schemeClr val="tx1"/>
                </a:solidFill>
              </a:rPr>
              <a:t>, а у анода 2-х валентных </a:t>
            </a:r>
            <a:r>
              <a:rPr lang="en-US" sz="2800" dirty="0" smtClean="0">
                <a:solidFill>
                  <a:schemeClr val="tx1"/>
                </a:solidFill>
              </a:rPr>
              <a:t>Ca Mg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noFill/>
          <a:ln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0" hangingPunct="0">
              <a:defRPr/>
            </a:pPr>
            <a:r>
              <a:rPr lang="ru-RU" sz="4400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Механизм действия </a:t>
            </a:r>
          </a:p>
        </p:txBody>
      </p:sp>
      <p:sp>
        <p:nvSpPr>
          <p:cNvPr id="35843" name="Содержимое 2"/>
          <p:cNvSpPr>
            <a:spLocks noGrp="1"/>
          </p:cNvSpPr>
          <p:nvPr>
            <p:ph idx="4294967295"/>
          </p:nvPr>
        </p:nvSpPr>
        <p:spPr>
          <a:xfrm>
            <a:off x="285750" y="1556792"/>
            <a:ext cx="8858250" cy="5043488"/>
          </a:xfrm>
        </p:spPr>
        <p:txBody>
          <a:bodyPr>
            <a:normAutofit lnSpcReduction="10000"/>
          </a:bodyPr>
          <a:lstStyle/>
          <a:p>
            <a:r>
              <a:rPr lang="en-US" sz="4000" u="sng" dirty="0">
                <a:latin typeface="Book Antiqua" pitchFamily="18" charset="0"/>
              </a:rPr>
              <a:t>Na – K</a:t>
            </a:r>
            <a:r>
              <a:rPr lang="en-US" sz="4000" dirty="0">
                <a:latin typeface="Book Antiqua" pitchFamily="18" charset="0"/>
              </a:rPr>
              <a:t>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действие катода (возбуждающее)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4000" dirty="0"/>
              <a:t>    </a:t>
            </a:r>
            <a:r>
              <a:rPr lang="en-US" sz="4000" dirty="0" smtClean="0">
                <a:latin typeface="Book Antiqua" pitchFamily="18" charset="0"/>
              </a:rPr>
              <a:t>Ca-Mg</a:t>
            </a:r>
            <a:r>
              <a:rPr lang="ru-RU" sz="4000" dirty="0" smtClean="0">
                <a:latin typeface="Book Antiqua" pitchFamily="18" charset="0"/>
              </a:rPr>
              <a:t> </a:t>
            </a:r>
            <a:r>
              <a:rPr lang="ru-RU" sz="2800" dirty="0" smtClean="0">
                <a:latin typeface="Book Antiqua" pitchFamily="18" charset="0"/>
              </a:rPr>
              <a:t>успокаивающее (тормозное),под анодом</a:t>
            </a:r>
            <a:endParaRPr lang="ru-RU" sz="2800" dirty="0"/>
          </a:p>
          <a:p>
            <a:r>
              <a:rPr lang="ru-RU" sz="4000" u="sng" dirty="0" smtClean="0"/>
              <a:t>Н</a:t>
            </a:r>
            <a:r>
              <a:rPr lang="ru-RU" sz="4000" u="sng" dirty="0"/>
              <a:t>+ </a:t>
            </a:r>
          </a:p>
          <a:p>
            <a:pPr>
              <a:buFont typeface="Wingdings" pitchFamily="2" charset="2"/>
              <a:buNone/>
            </a:pPr>
            <a:r>
              <a:rPr lang="ru-RU" sz="4000" dirty="0"/>
              <a:t>    </a:t>
            </a:r>
            <a:r>
              <a:rPr lang="ru-RU" sz="4000" dirty="0" smtClean="0"/>
              <a:t>ОН- </a:t>
            </a:r>
            <a:r>
              <a:rPr lang="ru-RU" sz="2800" dirty="0" smtClean="0"/>
              <a:t>к катоду (</a:t>
            </a:r>
            <a:r>
              <a:rPr lang="ru-RU" sz="2800" dirty="0" err="1" smtClean="0"/>
              <a:t>электроосмос</a:t>
            </a:r>
            <a:r>
              <a:rPr lang="ru-RU" sz="2800" dirty="0" smtClean="0"/>
              <a:t>),под ним возникает – отек и разрыхление, а в области анода – сморщивание, уплотнение тканей. </a:t>
            </a:r>
            <a:endParaRPr lang="ru-RU" sz="2800" dirty="0"/>
          </a:p>
          <a:p>
            <a:pPr>
              <a:buFont typeface="Wingdings" pitchFamily="2" charset="2"/>
              <a:buNone/>
            </a:pPr>
            <a:r>
              <a:rPr lang="ru-RU" sz="2800" dirty="0"/>
              <a:t>      Перечисленные сдвиги вызывают четкие субъективные ощущения.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40091" y="197768"/>
            <a:ext cx="8229600" cy="1143000"/>
          </a:xfrm>
          <a:noFill/>
          <a:ln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sz="4100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Общая гальванизация</a:t>
            </a:r>
          </a:p>
        </p:txBody>
      </p:sp>
      <p:pic>
        <p:nvPicPr>
          <p:cNvPr id="46083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lum bright="-12000" contrast="36000"/>
          </a:blip>
          <a:srcRect/>
          <a:stretch>
            <a:fillRect/>
          </a:stretch>
        </p:blipFill>
        <p:spPr>
          <a:xfrm>
            <a:off x="179512" y="1249774"/>
            <a:ext cx="3995937" cy="5641018"/>
          </a:xfrm>
          <a:noFill/>
        </p:spPr>
      </p:pic>
      <p:pic>
        <p:nvPicPr>
          <p:cNvPr id="198656" name="Picture 0"/>
          <p:cNvPicPr>
            <a:picLocks noChangeAspect="1" noChangeArrowheads="1"/>
          </p:cNvPicPr>
          <p:nvPr/>
        </p:nvPicPr>
        <p:blipFill>
          <a:blip r:embed="rId4">
            <a:lum bright="-18000" contrast="54000"/>
          </a:blip>
          <a:srcRect/>
          <a:stretch>
            <a:fillRect/>
          </a:stretch>
        </p:blipFill>
        <p:spPr bwMode="auto">
          <a:xfrm>
            <a:off x="4354891" y="1340768"/>
            <a:ext cx="4449533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294" name="Picture 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7504" y="1268412"/>
            <a:ext cx="3562796" cy="4543731"/>
          </a:xfrm>
          <a:ln/>
        </p:spPr>
      </p:pic>
      <p:sp>
        <p:nvSpPr>
          <p:cNvPr id="2682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635896" y="620688"/>
            <a:ext cx="5508104" cy="6597650"/>
          </a:xfrm>
        </p:spPr>
        <p:txBody>
          <a:bodyPr/>
          <a:lstStyle/>
          <a:p>
            <a:r>
              <a:rPr lang="ru-RU" sz="2000" b="1" dirty="0">
                <a:latin typeface="Tahoma" pitchFamily="34" charset="0"/>
              </a:rPr>
              <a:t>Гальванизация воротниковой   зоны</a:t>
            </a:r>
            <a:r>
              <a:rPr lang="ru-RU" sz="2000" dirty="0">
                <a:latin typeface="Tahoma" pitchFamily="34" charset="0"/>
              </a:rPr>
              <a:t>    (гальванический воротник по Щербаку). Положение больного — лежа. Один электрод в форме шалевого воротника помещают верхней части спины так, чтобы его концы покрыли   </a:t>
            </a:r>
            <a:r>
              <a:rPr lang="ru-RU" sz="2000" dirty="0" err="1">
                <a:latin typeface="Tahoma" pitchFamily="34" charset="0"/>
              </a:rPr>
              <a:t>надплечья</a:t>
            </a:r>
            <a:r>
              <a:rPr lang="ru-RU" sz="2000" dirty="0">
                <a:latin typeface="Tahoma" pitchFamily="34" charset="0"/>
              </a:rPr>
              <a:t> и ключицы до второго межреберного промежутка спереди. Второй электрод площадью 300 см2 помещают в пояснично-крестцовой области. Воротниковый электрод чаще всего соединяют с положительной клеммой аппарата для   гальванизации. через каждую процедуру длительность воздействия увеличивают на 2 мин, а силу тока — на 2 мА, начиная с 6 мин и 6 мА, водят их до 16 мин и 16 мА. На курс лечения   15—20 проц.</a:t>
            </a:r>
          </a:p>
          <a:p>
            <a:endParaRPr lang="ru-RU" sz="2000" dirty="0">
              <a:latin typeface="Tahoma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0092" y="980728"/>
            <a:ext cx="5772100" cy="5721350"/>
          </a:xfrm>
        </p:spPr>
        <p:txBody>
          <a:bodyPr/>
          <a:lstStyle/>
          <a:p>
            <a:r>
              <a:rPr lang="ru-RU" sz="2000" b="1" dirty="0">
                <a:latin typeface="Tahoma" pitchFamily="34" charset="0"/>
              </a:rPr>
              <a:t>Гальванизация лица (по </a:t>
            </a:r>
            <a:r>
              <a:rPr lang="ru-RU" sz="2000" b="1" dirty="0" err="1">
                <a:latin typeface="Tahoma" pitchFamily="34" charset="0"/>
              </a:rPr>
              <a:t>Бергонье</a:t>
            </a:r>
            <a:r>
              <a:rPr lang="ru-RU" sz="2000" b="1" dirty="0">
                <a:latin typeface="Tahoma" pitchFamily="34" charset="0"/>
              </a:rPr>
              <a:t>).</a:t>
            </a:r>
            <a:r>
              <a:rPr lang="ru-RU" sz="2000" dirty="0">
                <a:latin typeface="Tahoma" pitchFamily="34" charset="0"/>
              </a:rPr>
              <a:t>  Положение больного — лежа. Один электрод в виде полумаски с вырезами для глаз и рта площадью 180—200 см2 (в зависимости от размеров лица) располагают на пораженной половине лица и соединяют при невралгиях с положительной клеммой аппарата, при неврите лицевого нерва — с отрицательной. Второй электрод таких же размеров располагают в межлопаточной области или на про­тивоположном плече (предплечье) и соединяют с другой клем­мой аппарата. Сила тока 3—5 мА. Продолжительность процедур 10—30 мин, проводимых через день или ежедневно. На курс лечения 10—20 процедур.</a:t>
            </a:r>
          </a:p>
          <a:p>
            <a:endParaRPr lang="ru-RU" sz="2000" dirty="0">
              <a:latin typeface="Tahoma" pitchFamily="34" charset="0"/>
            </a:endParaRPr>
          </a:p>
        </p:txBody>
      </p:sp>
      <p:pic>
        <p:nvPicPr>
          <p:cNvPr id="270343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940153" y="934834"/>
            <a:ext cx="3203848" cy="4677847"/>
          </a:xfrm>
          <a:noFill/>
          <a:ln/>
        </p:spPr>
      </p:pic>
    </p:spTree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2100"/>
            <a:ext cx="8229600" cy="1384300"/>
          </a:xfrm>
          <a:noFill/>
          <a:ln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sz="3600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Местная гальванизация</a:t>
            </a:r>
            <a:br>
              <a:rPr lang="ru-RU" sz="3600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2800" kern="1200" dirty="0">
              <a:ln w="6350">
                <a:noFill/>
              </a:ln>
              <a:solidFill>
                <a:schemeClr val="tx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22881" name="Group 1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1477416971"/>
              </p:ext>
            </p:extLst>
          </p:nvPr>
        </p:nvGraphicFramePr>
        <p:xfrm>
          <a:off x="0" y="1700808"/>
          <a:ext cx="9144000" cy="5035963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9151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Продольно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Поперечно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0851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AutoNum type="arabicPeriod"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Электроды помещают на одной стороне тела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AutoNum type="arabicPeriod"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Подвергают воздействию поверхностно расположенные ткани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AutoNum type="arabicPeriod"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Электроды размещают на противоположных участках тела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AutoNum type="arabicPeriod"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Воздействию подвергают глубоко расположенные органы и ткани.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3164" y="620688"/>
            <a:ext cx="4558805" cy="5481384"/>
          </a:xfrm>
          <a:noFill/>
        </p:spPr>
      </p:pic>
      <p:pic>
        <p:nvPicPr>
          <p:cNvPr id="49156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4572000" y="620688"/>
            <a:ext cx="4572000" cy="5487501"/>
          </a:xfr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noFill/>
          <a:ln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kern="1200" dirty="0" smtClean="0">
                <a:ln w="6350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Противопоказания:</a:t>
            </a:r>
            <a:endParaRPr lang="ru-RU" kern="1200" dirty="0">
              <a:ln w="6350">
                <a:noFill/>
              </a:ln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600200"/>
            <a:ext cx="9144000" cy="478112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 </a:t>
            </a:r>
            <a:r>
              <a:rPr lang="ru-RU" sz="2800" dirty="0" smtClean="0"/>
              <a:t>   Острые </a:t>
            </a:r>
            <a:r>
              <a:rPr lang="ru-RU" sz="2800" dirty="0"/>
              <a:t>и гнойные воспалительные </a:t>
            </a:r>
            <a:r>
              <a:rPr lang="ru-RU" sz="2800" dirty="0" smtClean="0"/>
              <a:t>процессы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2800" dirty="0" smtClean="0"/>
              <a:t> </a:t>
            </a:r>
            <a:r>
              <a:rPr lang="en-US" sz="2800" dirty="0" smtClean="0"/>
              <a:t> </a:t>
            </a:r>
            <a:r>
              <a:rPr lang="ru-RU" sz="2800" dirty="0" smtClean="0"/>
              <a:t>  Недостаточность кровообращения</a:t>
            </a:r>
            <a:r>
              <a:rPr lang="en-US" sz="2800" dirty="0" smtClean="0"/>
              <a:t>II </a:t>
            </a:r>
            <a:r>
              <a:rPr lang="ru-RU" sz="2800" dirty="0" smtClean="0"/>
              <a:t>Б </a:t>
            </a:r>
            <a:r>
              <a:rPr lang="ru-RU" sz="2800" dirty="0"/>
              <a:t>и </a:t>
            </a:r>
            <a:r>
              <a:rPr lang="en-US" sz="2800" dirty="0">
                <a:latin typeface="Book Antiqua" pitchFamily="18" charset="0"/>
              </a:rPr>
              <a:t>III</a:t>
            </a:r>
            <a:r>
              <a:rPr lang="ru-RU" sz="2800" dirty="0"/>
              <a:t> стадии, </a:t>
            </a:r>
            <a:endParaRPr lang="en-US" sz="2800" dirty="0" smtClean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2800" dirty="0" smtClean="0"/>
              <a:t>    Резко </a:t>
            </a:r>
            <a:r>
              <a:rPr lang="ru-RU" sz="2800" dirty="0"/>
              <a:t>выраженный </a:t>
            </a:r>
            <a:r>
              <a:rPr lang="ru-RU" sz="2800" dirty="0" smtClean="0"/>
              <a:t>атеросклероз,</a:t>
            </a:r>
            <a:endParaRPr lang="en-US" sz="2800" dirty="0" smtClean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2800" dirty="0"/>
              <a:t> </a:t>
            </a:r>
            <a:r>
              <a:rPr lang="ru-RU" sz="2800" dirty="0" smtClean="0"/>
              <a:t>   Лихорадочное </a:t>
            </a:r>
            <a:r>
              <a:rPr lang="ru-RU" sz="2800" dirty="0"/>
              <a:t>состояние, </a:t>
            </a:r>
            <a:endParaRPr lang="en-US" sz="2800" dirty="0" smtClean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2800" dirty="0"/>
              <a:t> </a:t>
            </a:r>
            <a:r>
              <a:rPr lang="ru-RU" sz="2800" dirty="0" smtClean="0"/>
              <a:t>   Экзема</a:t>
            </a:r>
            <a:r>
              <a:rPr lang="ru-RU" sz="2800" dirty="0"/>
              <a:t>, </a:t>
            </a:r>
            <a:r>
              <a:rPr lang="ru-RU" sz="2800" dirty="0" smtClean="0"/>
              <a:t>дерматит</a:t>
            </a:r>
            <a:r>
              <a:rPr lang="ru-RU" sz="2800" dirty="0"/>
              <a:t>, нарушение целости эпидермиса в местах наложения электродов и выраженные нарушения чувствительности</a:t>
            </a:r>
            <a:r>
              <a:rPr lang="ru-RU" sz="2800" dirty="0" smtClean="0"/>
              <a:t>,</a:t>
            </a:r>
            <a:endParaRPr lang="en-US" sz="2800" dirty="0" smtClean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2800" dirty="0" smtClean="0"/>
              <a:t>    Склонность </a:t>
            </a:r>
            <a:r>
              <a:rPr lang="ru-RU" sz="2800" dirty="0"/>
              <a:t>к кровотечениям, системные заболевания крови, </a:t>
            </a:r>
            <a:endParaRPr lang="en-US" sz="2800" dirty="0" smtClean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2800" dirty="0" smtClean="0"/>
              <a:t>    Индивидуальная </a:t>
            </a:r>
            <a:r>
              <a:rPr lang="ru-RU" sz="2800" dirty="0"/>
              <a:t>непереносимость </a:t>
            </a:r>
            <a:r>
              <a:rPr lang="ru-RU" sz="2800" dirty="0" smtClean="0"/>
              <a:t>тока</a:t>
            </a:r>
            <a:endParaRPr lang="en-US" sz="2800" dirty="0" smtClean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2800" dirty="0" smtClean="0"/>
              <a:t>    Злокачественные  </a:t>
            </a:r>
            <a:r>
              <a:rPr lang="ru-RU" sz="2800" dirty="0"/>
              <a:t>новообразования.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23528" y="1700808"/>
            <a:ext cx="8424936" cy="4104605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buFont typeface="Wingdings" pitchFamily="2" charset="2"/>
              <a:buNone/>
            </a:pPr>
            <a:r>
              <a:rPr lang="ru-RU" sz="3900" dirty="0" smtClean="0">
                <a:solidFill>
                  <a:schemeClr val="tx1"/>
                </a:solidFill>
              </a:rPr>
              <a:t>1</a:t>
            </a:r>
            <a:r>
              <a:rPr lang="ru-RU" sz="3500" dirty="0"/>
              <a:t>. </a:t>
            </a:r>
            <a:r>
              <a:rPr lang="ru-RU" sz="3500" dirty="0">
                <a:solidFill>
                  <a:schemeClr val="tx1"/>
                </a:solidFill>
              </a:rPr>
              <a:t>Разобрать биофизические основы действия постоянных токов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sz="3500" dirty="0">
                <a:solidFill>
                  <a:schemeClr val="tx1"/>
                </a:solidFill>
              </a:rPr>
              <a:t>2. С учетом лечебных эффектов определить показания к применению физических факторов</a:t>
            </a:r>
          </a:p>
          <a:p>
            <a:pPr marL="609600" indent="-609600">
              <a:buFont typeface="Wingdings" pitchFamily="2" charset="2"/>
              <a:buNone/>
            </a:pPr>
            <a:r>
              <a:rPr lang="ru-RU" sz="3500" dirty="0">
                <a:solidFill>
                  <a:schemeClr val="tx1"/>
                </a:solidFill>
              </a:rPr>
              <a:t>3. Выделить противопоказания для назначения гальванизации и электрофореза</a:t>
            </a:r>
          </a:p>
          <a:p>
            <a:pPr marL="609600" indent="-609600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09100537"/>
      </p:ext>
    </p:extLst>
  </p:cSld>
  <p:clrMapOvr>
    <a:masterClrMapping/>
  </p:clrMapOvr>
  <p:transition spd="slow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Rectangle 2"/>
          <p:cNvPicPr>
            <a:picLocks noGrp="1" noChangeArrowheads="1"/>
          </p:cNvPicPr>
          <p:nvPr>
            <p:ph type="title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79512" y="764704"/>
            <a:ext cx="8869362" cy="5248275"/>
          </a:xfr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687387"/>
          </a:xfrm>
        </p:spPr>
        <p:txBody>
          <a:bodyPr/>
          <a:lstStyle/>
          <a:p>
            <a:pPr marL="0" indent="0">
              <a:buNone/>
            </a:pPr>
            <a:r>
              <a:rPr lang="ru-RU" sz="4400" dirty="0">
                <a:solidFill>
                  <a:schemeClr val="tx1"/>
                </a:solidFill>
                <a:latin typeface="Times New Roman" pitchFamily="18" charset="0"/>
              </a:rPr>
              <a:t>Преимущества электрофореза</a:t>
            </a:r>
          </a:p>
        </p:txBody>
      </p:sp>
      <p:sp>
        <p:nvSpPr>
          <p:cNvPr id="274435" name="Содержимое 2"/>
          <p:cNvSpPr>
            <a:spLocks noGrp="1"/>
          </p:cNvSpPr>
          <p:nvPr>
            <p:ph idx="4294967295"/>
          </p:nvPr>
        </p:nvSpPr>
        <p:spPr>
          <a:xfrm>
            <a:off x="323528" y="1340768"/>
            <a:ext cx="8604448" cy="5040312"/>
          </a:xfrm>
        </p:spPr>
        <p:txBody>
          <a:bodyPr>
            <a:normAutofit lnSpcReduction="10000"/>
          </a:bodyPr>
          <a:lstStyle/>
          <a:p>
            <a:r>
              <a:rPr lang="ru-RU" sz="2400" dirty="0">
                <a:latin typeface="Times New Roman" pitchFamily="18" charset="0"/>
              </a:rPr>
              <a:t>Вводимые в организм с помощью постоянного тока лекарства практически не вызывают побочных реакций, что обусловлено рядом причин: поступлением их в чистом, лишенном примесей, виде и минуя желудочно-кишечный тракт, невысокой концентрацией их в крови, десенсибилизирующим действием самого тока и его актив­ным влиянием на общую и иммунную реактивность;</a:t>
            </a:r>
          </a:p>
          <a:p>
            <a:pPr>
              <a:buFont typeface="Wingdings" pitchFamily="2" charset="2"/>
              <a:buNone/>
            </a:pPr>
            <a:endParaRPr lang="ru-RU" sz="2400" dirty="0">
              <a:solidFill>
                <a:srgbClr val="FFFF00"/>
              </a:solidFill>
              <a:latin typeface="Times New Roman" pitchFamily="18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</a:rPr>
              <a:t>Поступление лекарственного вещества в организм в виде ионов, т. е. в активно действующей форме,  усиливает фармакотерапевтическую активность лекарств, введенных методом электрофореза.</a:t>
            </a:r>
          </a:p>
          <a:p>
            <a:pPr>
              <a:buFont typeface="Wingdings" pitchFamily="2" charset="2"/>
              <a:buNone/>
            </a:pPr>
            <a:r>
              <a:rPr lang="ru-RU" sz="2800" dirty="0"/>
              <a:t>                   </a:t>
            </a:r>
          </a:p>
          <a:p>
            <a:endParaRPr lang="ru-RU" sz="2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8229600" cy="863600"/>
          </a:xfrm>
          <a:noFill/>
          <a:ln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4400" kern="1200" dirty="0">
                <a:ln w="6350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Механизм действия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980728"/>
            <a:ext cx="8748464" cy="532765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sz="2800" b="1" dirty="0"/>
              <a:t>     </a:t>
            </a:r>
            <a:r>
              <a:rPr lang="ru-RU" sz="2800" dirty="0" smtClean="0">
                <a:latin typeface="Times New Roman" pitchFamily="18" charset="0"/>
                <a:cs typeface="Times New Roman" panose="02020603050405020304" pitchFamily="18" charset="0"/>
              </a:rPr>
              <a:t>ЛВ в </a:t>
            </a:r>
            <a:r>
              <a:rPr lang="ru-RU" sz="2800" dirty="0">
                <a:latin typeface="Times New Roman" pitchFamily="18" charset="0"/>
                <a:cs typeface="Times New Roman" panose="02020603050405020304" pitchFamily="18" charset="0"/>
              </a:rPr>
              <a:t>растворе </a:t>
            </a:r>
            <a:r>
              <a:rPr lang="ru-RU" sz="2800" dirty="0" err="1">
                <a:latin typeface="Times New Roman" pitchFamily="18" charset="0"/>
                <a:cs typeface="Times New Roman" panose="02020603050405020304" pitchFamily="18" charset="0"/>
              </a:rPr>
              <a:t>диссоциируют</a:t>
            </a:r>
            <a:r>
              <a:rPr lang="ru-RU" sz="2800" dirty="0">
                <a:latin typeface="Times New Roman" pitchFamily="18" charset="0"/>
                <a:cs typeface="Times New Roman" panose="02020603050405020304" pitchFamily="18" charset="0"/>
              </a:rPr>
              <a:t> на ионы, образующие в дальнейшем заряженные гидрофильные комплексы. При помещении таких растворов в электрическое поле содержащиеся в них ионы </a:t>
            </a:r>
            <a:r>
              <a:rPr lang="ru-RU" sz="2800" dirty="0" smtClean="0">
                <a:latin typeface="Times New Roman" pitchFamily="18" charset="0"/>
                <a:cs typeface="Times New Roman" panose="02020603050405020304" pitchFamily="18" charset="0"/>
              </a:rPr>
              <a:t>перемещаются </a:t>
            </a:r>
            <a:r>
              <a:rPr lang="ru-RU" sz="2800" dirty="0">
                <a:latin typeface="Times New Roman" pitchFamily="18" charset="0"/>
                <a:cs typeface="Times New Roman" panose="02020603050405020304" pitchFamily="18" charset="0"/>
              </a:rPr>
              <a:t>по направлению к противоположным </a:t>
            </a:r>
            <a:r>
              <a:rPr lang="ru-RU" sz="2800" dirty="0" smtClean="0">
                <a:latin typeface="Times New Roman" pitchFamily="18" charset="0"/>
                <a:cs typeface="Times New Roman" panose="02020603050405020304" pitchFamily="18" charset="0"/>
              </a:rPr>
              <a:t>полюсам</a:t>
            </a:r>
            <a:endParaRPr lang="ru-RU" sz="28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ru-RU" sz="2800" dirty="0">
                <a:latin typeface="Times New Roman" pitchFamily="18" charset="0"/>
                <a:cs typeface="Times New Roman" panose="02020603050405020304" pitchFamily="18" charset="0"/>
              </a:rPr>
              <a:t>     Феномен движения дисперсных частиц относительно жидкой фазы под действием сил электрического поля называется </a:t>
            </a:r>
            <a:r>
              <a:rPr lang="ru-RU" sz="2800" b="1" u="sng" dirty="0" smtClean="0">
                <a:solidFill>
                  <a:srgbClr val="FF33CC"/>
                </a:solidFill>
                <a:latin typeface="Times New Roman" pitchFamily="18" charset="0"/>
                <a:cs typeface="Times New Roman" panose="02020603050405020304" pitchFamily="18" charset="0"/>
              </a:rPr>
              <a:t>электрофорезом</a:t>
            </a:r>
            <a:endParaRPr lang="ru-RU" sz="2800" b="1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ru-RU" sz="2800" dirty="0">
                <a:latin typeface="Times New Roman" pitchFamily="18" charset="0"/>
                <a:cs typeface="Times New Roman" panose="02020603050405020304" pitchFamily="18" charset="0"/>
              </a:rPr>
              <a:t>     Если на их пути находятся биологические ткани, то ионы </a:t>
            </a:r>
            <a:r>
              <a:rPr lang="ru-RU" sz="2800" dirty="0" smtClean="0">
                <a:latin typeface="Times New Roman" pitchFamily="18" charset="0"/>
                <a:cs typeface="Times New Roman" panose="02020603050405020304" pitchFamily="18" charset="0"/>
              </a:rPr>
              <a:t>ЛВ будут </a:t>
            </a:r>
            <a:r>
              <a:rPr lang="ru-RU" sz="2800" dirty="0">
                <a:latin typeface="Times New Roman" pitchFamily="18" charset="0"/>
                <a:cs typeface="Times New Roman" panose="02020603050405020304" pitchFamily="18" charset="0"/>
              </a:rPr>
              <a:t>проникать в глубину тканей и оказывать лечебное </a:t>
            </a:r>
            <a:r>
              <a:rPr lang="ru-RU" sz="2800" dirty="0" smtClean="0">
                <a:latin typeface="Times New Roman" pitchFamily="18" charset="0"/>
                <a:cs typeface="Times New Roman" panose="02020603050405020304" pitchFamily="18" charset="0"/>
              </a:rPr>
              <a:t>воздействие</a:t>
            </a:r>
            <a:endParaRPr lang="ru-RU" sz="2800" dirty="0"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800" i="1" u="sng" dirty="0" smtClean="0">
                <a:solidFill>
                  <a:srgbClr val="FF0000"/>
                </a:solidFill>
              </a:rPr>
              <a:t>Электрофорез</a:t>
            </a:r>
            <a:endParaRPr lang="ru-RU" sz="2800" i="1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1. Лекарственные вещества должны хорошо </a:t>
            </a:r>
            <a:r>
              <a:rPr lang="ru-RU" dirty="0" err="1" smtClean="0">
                <a:solidFill>
                  <a:schemeClr val="tx1"/>
                </a:solidFill>
              </a:rPr>
              <a:t>диссоциироватъ</a:t>
            </a:r>
            <a:r>
              <a:rPr lang="ru-RU" dirty="0" smtClean="0">
                <a:solidFill>
                  <a:schemeClr val="tx1"/>
                </a:solidFill>
              </a:rPr>
              <a:t> на ионы.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2. Ионы всех металлов, алкалоиды, большинство антибиотиков и сульфаниламидов имеют положительный заряд и вводятся в организм с анода.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3. Ионы всех металлоидов и кислотные остатки подлежат введению с катода, так как имеют отрицательный заряд. Полярность сложных лекарств можно определить только в специальных исследованиях (B.C. </a:t>
            </a:r>
            <a:r>
              <a:rPr lang="ru-RU" dirty="0" err="1" smtClean="0">
                <a:solidFill>
                  <a:schemeClr val="tx1"/>
                </a:solidFill>
              </a:rPr>
              <a:t>Улащик</a:t>
            </a:r>
            <a:r>
              <a:rPr lang="ru-RU" dirty="0" smtClean="0">
                <a:solidFill>
                  <a:schemeClr val="tx1"/>
                </a:solidFill>
              </a:rPr>
              <a:t>, 1974, 1979). 4.Полярность белков и других </a:t>
            </a:r>
            <a:r>
              <a:rPr lang="ru-RU" dirty="0" err="1" smtClean="0">
                <a:solidFill>
                  <a:schemeClr val="tx1"/>
                </a:solidFill>
              </a:rPr>
              <a:t>амфотерных</a:t>
            </a:r>
            <a:r>
              <a:rPr lang="ru-RU" dirty="0" smtClean="0">
                <a:solidFill>
                  <a:schemeClr val="tx1"/>
                </a:solidFill>
              </a:rPr>
              <a:t> соединений зависит от </a:t>
            </a:r>
            <a:r>
              <a:rPr lang="ru-RU" dirty="0" err="1" smtClean="0">
                <a:solidFill>
                  <a:schemeClr val="tx1"/>
                </a:solidFill>
              </a:rPr>
              <a:t>рН</a:t>
            </a:r>
            <a:r>
              <a:rPr lang="ru-RU" dirty="0" smtClean="0">
                <a:solidFill>
                  <a:schemeClr val="tx1"/>
                </a:solidFill>
              </a:rPr>
              <a:t> раствора: в кислых растворах они приобретают положительный заряд, а в ще­лочных -- отрицательный.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Лекарственные вещества для электрофореза должны быть максимально чистыми, свободными от примесей. Растворы для электрофореза рекомендуется заготавливать не более чем на 7—10 дней. Для </a:t>
            </a:r>
            <a:r>
              <a:rPr lang="ru-RU" dirty="0" err="1" smtClean="0">
                <a:solidFill>
                  <a:schemeClr val="tx1"/>
                </a:solidFill>
              </a:rPr>
              <a:t>элетрофореза</a:t>
            </a:r>
            <a:r>
              <a:rPr lang="ru-RU" dirty="0" smtClean="0">
                <a:solidFill>
                  <a:schemeClr val="tx1"/>
                </a:solidFill>
              </a:rPr>
              <a:t> обычно используют растворы малых и средних концентраций (до 2—5%). Дозируется лекарственный </a:t>
            </a:r>
            <a:r>
              <a:rPr lang="ru-RU" dirty="0" err="1" smtClean="0">
                <a:solidFill>
                  <a:schemeClr val="tx1"/>
                </a:solidFill>
              </a:rPr>
              <a:t>элетрофорез</a:t>
            </a:r>
            <a:r>
              <a:rPr lang="ru-RU" dirty="0" smtClean="0">
                <a:solidFill>
                  <a:schemeClr val="tx1"/>
                </a:solidFill>
              </a:rPr>
              <a:t> так же, как и используемый для него электрический ток.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8535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5744" y="476672"/>
            <a:ext cx="9144000" cy="4357687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4400" b="1" dirty="0" smtClean="0">
                <a:latin typeface="+mj-lt"/>
              </a:rPr>
              <a:t>Светолечение, или фототерапия</a:t>
            </a:r>
            <a:endParaRPr lang="en-US" sz="4400" dirty="0" smtClean="0">
              <a:latin typeface="+mj-lt"/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endParaRPr lang="en-US" dirty="0" smtClean="0"/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ru-RU" dirty="0" smtClean="0"/>
              <a:t>- </a:t>
            </a:r>
            <a:r>
              <a:rPr lang="ru-RU" sz="2800" dirty="0" smtClean="0"/>
              <a:t>раздел физиотерапии, изучающий и применяющий с лечебной и профилактической целью искусственно полученную лучистую энергию в оптической области электромагнитного спектра</a:t>
            </a:r>
            <a:endParaRPr lang="ru-RU" dirty="0" smtClean="0"/>
          </a:p>
          <a:p>
            <a:pPr marL="0" indent="0" algn="ctr" eaLnBrk="1" hangingPunct="1">
              <a:buFont typeface="Wingdings" pitchFamily="2" charset="2"/>
              <a:buNone/>
            </a:pPr>
            <a:endParaRPr lang="ru-RU" dirty="0" smtClean="0"/>
          </a:p>
        </p:txBody>
      </p:sp>
      <p:pic>
        <p:nvPicPr>
          <p:cNvPr id="9219" name="Picture 5" descr="C:\Documents and Settings\Администратор\Рабочий стол\su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3573016"/>
            <a:ext cx="235742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142953" y="519976"/>
            <a:ext cx="91105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4000" dirty="0">
                <a:latin typeface="Arial" charset="0"/>
                <a:cs typeface="Times New Roman" pitchFamily="18" charset="0"/>
              </a:rPr>
              <a:t>Классификация оптического спектра </a:t>
            </a:r>
            <a:endParaRPr lang="ru-RU" sz="4000" dirty="0">
              <a:latin typeface="Arial" charset="0"/>
            </a:endParaRPr>
          </a:p>
        </p:txBody>
      </p:sp>
      <p:graphicFrame>
        <p:nvGraphicFramePr>
          <p:cNvPr id="144384" name="Group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031416"/>
              </p:ext>
            </p:extLst>
          </p:nvPr>
        </p:nvGraphicFramePr>
        <p:xfrm>
          <a:off x="0" y="1484784"/>
          <a:ext cx="9143999" cy="5257178"/>
        </p:xfrm>
        <a:graphic>
          <a:graphicData uri="http://schemas.openxmlformats.org/drawingml/2006/table">
            <a:tbl>
              <a:tblPr/>
              <a:tblGrid>
                <a:gridCol w="1656336"/>
                <a:gridCol w="2899442"/>
                <a:gridCol w="1728054"/>
                <a:gridCol w="2860167"/>
              </a:tblGrid>
              <a:tr h="178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Участки спектра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Инфракрасные (ИК)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Видимые 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Ультрафиолетовые (УФ)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4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Длина волн (в нм)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203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 – 400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мкм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400—520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520—620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620-760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400 - 315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315 - 280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100 (200)—280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65" name="Rectangle 71"/>
          <p:cNvSpPr>
            <a:spLocks noChangeArrowheads="1"/>
          </p:cNvSpPr>
          <p:nvPr/>
        </p:nvSpPr>
        <p:spPr bwMode="auto">
          <a:xfrm>
            <a:off x="0" y="5578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504" y="908720"/>
            <a:ext cx="8892480" cy="1511300"/>
          </a:xfrm>
          <a:extLst/>
        </p:spPr>
        <p:txBody>
          <a:bodyPr rtlCol="0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ru-RU" sz="3600" b="1" dirty="0" smtClean="0">
                <a:ln w="6350">
                  <a:noFill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Лучистую энергию испускает  любое тело при температуре выше абсолютного нуля (273° С)</a:t>
            </a:r>
            <a:endParaRPr lang="ru-RU" sz="3600" b="1" dirty="0">
              <a:ln w="6350">
                <a:noFill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Содержимое 2"/>
          <p:cNvSpPr>
            <a:spLocks noGrp="1"/>
          </p:cNvSpPr>
          <p:nvPr>
            <p:ph idx="4294967295"/>
          </p:nvPr>
        </p:nvSpPr>
        <p:spPr>
          <a:xfrm>
            <a:off x="683568" y="2708920"/>
            <a:ext cx="8143875" cy="4411663"/>
          </a:xfrm>
        </p:spPr>
        <p:txBody>
          <a:bodyPr/>
          <a:lstStyle/>
          <a:p>
            <a:pPr eaLnBrk="1" hangingPunct="1"/>
            <a:r>
              <a:rPr lang="ru-RU" sz="2800" dirty="0" smtClean="0"/>
              <a:t>При </a:t>
            </a:r>
            <a:r>
              <a:rPr lang="en-US" sz="2800" dirty="0" smtClean="0"/>
              <a:t>t </a:t>
            </a:r>
            <a:r>
              <a:rPr lang="ru-RU" sz="2800" dirty="0" smtClean="0"/>
              <a:t>до 500° С – ИК</a:t>
            </a:r>
          </a:p>
          <a:p>
            <a:pPr eaLnBrk="1" hangingPunct="1"/>
            <a:r>
              <a:rPr lang="ru-RU" sz="2800" dirty="0" smtClean="0"/>
              <a:t> При </a:t>
            </a:r>
            <a:r>
              <a:rPr lang="en-US" sz="2800" dirty="0" smtClean="0"/>
              <a:t>t</a:t>
            </a:r>
            <a:r>
              <a:rPr lang="ru-RU" sz="2800" dirty="0" smtClean="0"/>
              <a:t> выше 500° С – ИК и видимые лучи</a:t>
            </a:r>
          </a:p>
          <a:p>
            <a:pPr eaLnBrk="1" hangingPunct="1"/>
            <a:r>
              <a:rPr lang="ru-RU" sz="2800" dirty="0" smtClean="0"/>
              <a:t>При </a:t>
            </a:r>
            <a:r>
              <a:rPr lang="en-US" sz="2800" dirty="0" smtClean="0"/>
              <a:t>t</a:t>
            </a:r>
            <a:r>
              <a:rPr lang="ru-RU" sz="2800" dirty="0" smtClean="0"/>
              <a:t> более 1000° С – ИК, ВЛ и УФ  	</a:t>
            </a:r>
          </a:p>
          <a:p>
            <a:pPr eaLnBrk="1" hangingPunct="1">
              <a:buFont typeface="Arial" charset="0"/>
              <a:buNone/>
            </a:pPr>
            <a:endParaRPr lang="ru-RU" sz="2800" dirty="0" smtClean="0"/>
          </a:p>
          <a:p>
            <a:pPr eaLnBrk="1" hangingPunct="1">
              <a:buFont typeface="Arial" charset="0"/>
              <a:buNone/>
            </a:pPr>
            <a:r>
              <a:rPr lang="ru-RU" sz="2800" dirty="0" smtClean="0"/>
              <a:t>	  Чем выше температура нагретого тела- тем более короткое излучение возникает - тем выше жесткость воздействия</a:t>
            </a:r>
            <a:endParaRPr lang="en-US" sz="2800" dirty="0" smtClean="0"/>
          </a:p>
          <a:p>
            <a:pPr eaLnBrk="1" hangingPunct="1">
              <a:buFont typeface="Arial" charset="0"/>
              <a:buNone/>
            </a:pPr>
            <a:endParaRPr lang="ru-RU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extLst/>
        </p:spPr>
        <p:txBody>
          <a:bodyPr rtlCol="0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4400" b="1" dirty="0">
                <a:ln w="6350">
                  <a:noFill/>
                </a:ln>
                <a:solidFill>
                  <a:srgbClr val="FF0000"/>
                </a:solidFill>
                <a:effectLst/>
              </a:rPr>
              <a:t>Виды источников света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4294967295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 eaLnBrk="1" hangingPunct="1"/>
            <a:r>
              <a:rPr lang="ru-RU" sz="4000" dirty="0" smtClean="0"/>
              <a:t>Тепловые (ИК+ видимые)</a:t>
            </a:r>
            <a:endParaRPr lang="en-US" sz="4000" dirty="0" smtClean="0"/>
          </a:p>
          <a:p>
            <a:pPr marL="45720" indent="0" eaLnBrk="1" hangingPunct="1">
              <a:buNone/>
            </a:pPr>
            <a:endParaRPr lang="ru-RU" sz="4000" dirty="0" smtClean="0"/>
          </a:p>
          <a:p>
            <a:pPr eaLnBrk="1" hangingPunct="1"/>
            <a:r>
              <a:rPr lang="ru-RU" sz="4000" dirty="0" smtClean="0"/>
              <a:t>Нетепловые (</a:t>
            </a:r>
            <a:r>
              <a:rPr lang="ru-RU" sz="4000" dirty="0" err="1" smtClean="0"/>
              <a:t>люминисцентные</a:t>
            </a:r>
            <a:r>
              <a:rPr lang="ru-RU" sz="4000" dirty="0" smtClean="0"/>
              <a:t> – УФ)</a:t>
            </a:r>
          </a:p>
        </p:txBody>
      </p:sp>
      <p:pic>
        <p:nvPicPr>
          <p:cNvPr id="12292" name="Picture 2" descr="http://forums.drom.ru/attachment.php?attachmentid=666608&amp;stc=1&amp;thumb=1&amp;d=1321099965"/>
          <p:cNvPicPr>
            <a:picLocks noChangeAspect="1" noChangeArrowheads="1"/>
          </p:cNvPicPr>
          <p:nvPr/>
        </p:nvPicPr>
        <p:blipFill>
          <a:blip r:embed="rId3"/>
          <a:srcRect l="7500" r="12500" b="3188"/>
          <a:stretch>
            <a:fillRect/>
          </a:stretch>
        </p:blipFill>
        <p:spPr bwMode="auto">
          <a:xfrm>
            <a:off x="2911828" y="4005064"/>
            <a:ext cx="3007487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000250"/>
            <a:ext cx="8460432" cy="2286000"/>
          </a:xfrm>
          <a:extLst/>
        </p:spPr>
        <p:txBody>
          <a:bodyPr rtlCol="0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ru-RU" b="1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Инфракрасное </a:t>
            </a:r>
            <a:r>
              <a:rPr lang="ru-RU" b="1" dirty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и видимое излучение</a:t>
            </a:r>
            <a:r>
              <a:rPr lang="ru-RU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3315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38" y="142875"/>
            <a:ext cx="221456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3500438"/>
            <a:ext cx="32861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429000"/>
            <a:ext cx="52498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 descr="Картинка 1 из 133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5351" y="4714878"/>
            <a:ext cx="5572125" cy="214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95536" y="188640"/>
            <a:ext cx="8072437" cy="571500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ln w="6350">
                  <a:noFill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ln w="6350">
                  <a:noFill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Инфракрасное излучение – </a:t>
            </a:r>
            <a:r>
              <a:rPr lang="ru-RU" sz="2800" dirty="0" smtClean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участок общего электромагнитного спектра (400мкм – 760нм).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Проникает в ткани организма до 2-3см, что вызывает прогревание всей толщи кожи и отчасти подкожных тканей.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n w="6350">
                  <a:noFill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Видимое излучение - – </a:t>
            </a:r>
            <a:r>
              <a:rPr lang="ru-RU" sz="2800" dirty="0" smtClean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участок электромагнитного спектра (760 – 400 нм),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состоящий из 7 цветов. Обладает способностью проникать в кожу на глубину до 1 см, однако действует, главным образом, через зрительный анализатор - сетчатку глаза.</a:t>
            </a:r>
            <a:r>
              <a:rPr lang="ru-RU" sz="2800" dirty="0" smtClean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dirty="0" smtClean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332656"/>
            <a:ext cx="8784976" cy="936246"/>
          </a:xfrm>
          <a:noFill/>
          <a:ln/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sz="4000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Физиотерапия</a:t>
            </a:r>
            <a:r>
              <a:rPr lang="ru-RU" sz="4000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4000" kern="1200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(</a:t>
            </a:r>
            <a:r>
              <a:rPr lang="en-US" sz="4000" kern="1200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physic</a:t>
            </a:r>
            <a:r>
              <a:rPr lang="ru-RU" sz="4000" kern="120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4000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– природа; </a:t>
            </a:r>
            <a:r>
              <a:rPr lang="en-US" sz="4000" kern="1200" dirty="0" err="1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therapeia</a:t>
            </a:r>
            <a:r>
              <a:rPr lang="ru-RU" sz="4000" kern="120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4000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– терапия)</a:t>
            </a:r>
            <a:r>
              <a:rPr lang="en-US" sz="4000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sz="4000" kern="1200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4000" kern="1200" dirty="0">
              <a:ln w="6350">
                <a:noFill/>
              </a:ln>
              <a:solidFill>
                <a:schemeClr val="tx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6045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-62804" y="1589088"/>
            <a:ext cx="4349052" cy="4525963"/>
          </a:xfrm>
          <a:ln>
            <a:solidFill>
              <a:schemeClr val="hlink"/>
            </a:solidFill>
          </a:ln>
        </p:spPr>
        <p:txBody>
          <a:bodyPr>
            <a:normAutofit fontScale="85000" lnSpcReduction="10000"/>
          </a:bodyPr>
          <a:lstStyle/>
          <a:p>
            <a:pPr>
              <a:buFontTx/>
              <a:buNone/>
            </a:pPr>
            <a:endParaRPr lang="en-US" dirty="0">
              <a:solidFill>
                <a:srgbClr val="FFFF00"/>
              </a:solidFill>
              <a:latin typeface="Book Antiqua" pitchFamily="18" charset="0"/>
            </a:endParaRPr>
          </a:p>
          <a:p>
            <a:pPr>
              <a:buFontTx/>
              <a:buNone/>
            </a:pP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  <a:latin typeface="Book Antiqua" pitchFamily="18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Book Antiqua" pitchFamily="18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</a:rPr>
              <a:t>Область медицины, изучающая действие на организм человека природных (естественных) или искусственно получаемых (</a:t>
            </a:r>
            <a:r>
              <a:rPr lang="ru-RU" sz="2800" b="1" dirty="0" err="1">
                <a:solidFill>
                  <a:schemeClr val="tx1"/>
                </a:solidFill>
              </a:rPr>
              <a:t>преформированных</a:t>
            </a:r>
            <a:r>
              <a:rPr lang="ru-RU" sz="2800" b="1" dirty="0">
                <a:solidFill>
                  <a:schemeClr val="tx1"/>
                </a:solidFill>
              </a:rPr>
              <a:t>) физических </a:t>
            </a:r>
            <a:r>
              <a:rPr lang="ru-RU" sz="2800" b="1" dirty="0" smtClean="0">
                <a:solidFill>
                  <a:schemeClr val="tx1"/>
                </a:solidFill>
              </a:rPr>
              <a:t>факторов, применяемых с </a:t>
            </a:r>
            <a:r>
              <a:rPr lang="ru-RU" sz="2800" b="1" dirty="0">
                <a:solidFill>
                  <a:schemeClr val="tx1"/>
                </a:solidFill>
              </a:rPr>
              <a:t>лечебной и профилактической </a:t>
            </a:r>
            <a:r>
              <a:rPr lang="ru-RU" sz="2800" b="1" dirty="0" smtClean="0">
                <a:solidFill>
                  <a:schemeClr val="tx1"/>
                </a:solidFill>
              </a:rPr>
              <a:t>целью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60456" name="Rectangle 8"/>
          <p:cNvSpPr>
            <a:spLocks noChangeArrowheads="1"/>
          </p:cNvSpPr>
          <p:nvPr/>
        </p:nvSpPr>
        <p:spPr bwMode="auto">
          <a:xfrm>
            <a:off x="5932488" y="1585913"/>
            <a:ext cx="274637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ru-RU" sz="2800"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pic>
        <p:nvPicPr>
          <p:cNvPr id="2050" name="Picture 2" descr="C:\Users\fizio-10\Downloads\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571612"/>
            <a:ext cx="4500594" cy="45719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676456" cy="1143000"/>
          </a:xfrm>
          <a:extLst/>
        </p:spPr>
        <p:txBody>
          <a:bodyPr rtlCol="0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ru-RU" sz="4000" b="1" dirty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Механизм действия </a:t>
            </a:r>
            <a:r>
              <a:rPr lang="ru-RU" sz="4000" b="1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ИК и видимого спектра</a:t>
            </a:r>
            <a:endParaRPr lang="ru-RU" sz="4000" b="1" dirty="0">
              <a:ln w="6350">
                <a:noFill/>
              </a:ln>
              <a:solidFill>
                <a:schemeClr val="tx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4294967295"/>
          </p:nvPr>
        </p:nvSpPr>
        <p:spPr>
          <a:xfrm>
            <a:off x="755576" y="1844824"/>
            <a:ext cx="7858125" cy="4525963"/>
          </a:xfrm>
        </p:spPr>
        <p:txBody>
          <a:bodyPr/>
          <a:lstStyle/>
          <a:p>
            <a:pPr eaLnBrk="1" hangingPunct="1"/>
            <a:r>
              <a:rPr lang="ru-RU" sz="2800" dirty="0" smtClean="0">
                <a:latin typeface="Times New Roman" pitchFamily="18" charset="0"/>
              </a:rPr>
              <a:t>Поглощаясь тканями организма, ИК-излучение трансформируется в тепловую энергию</a:t>
            </a:r>
          </a:p>
          <a:p>
            <a:pPr eaLnBrk="1" hangingPunct="1"/>
            <a:r>
              <a:rPr lang="ru-RU" sz="2800" dirty="0" smtClean="0">
                <a:latin typeface="Times New Roman" pitchFamily="18" charset="0"/>
              </a:rPr>
              <a:t>Раздражение рецепторов кожи теплом ведет к рефлекторному расширению сосудов и появлению артериальной гиперемии</a:t>
            </a:r>
          </a:p>
          <a:p>
            <a:pPr eaLnBrk="1" hangingPunct="1"/>
            <a:r>
              <a:rPr lang="ru-RU" sz="2800" dirty="0" smtClean="0">
                <a:latin typeface="Times New Roman" pitchFamily="18" charset="0"/>
              </a:rPr>
              <a:t>Во время инфракрасного облучения возникает пятнистое покраснение кожи — тепловая эритема, которая быстро, через 30-60 мин, после окончания процедуры исчезает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>
          <a:xfrm>
            <a:off x="107504" y="620688"/>
            <a:ext cx="8928992" cy="6237312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b="1" dirty="0" smtClean="0"/>
              <a:t>1.</a:t>
            </a:r>
            <a:r>
              <a:rPr lang="ru-RU" sz="4800" dirty="0" smtClean="0"/>
              <a:t>Поглощенная тепловая энергия ускоряет метаболические процессы в тканях, активизирует миграцию лейкоцитов из кровеносного русла в патологический очаг, пролиферацию и дифференцировку фибробластов, что стимулирует </a:t>
            </a:r>
            <a:r>
              <a:rPr lang="ru-RU" sz="4800" b="1" i="1" dirty="0" smtClean="0">
                <a:solidFill>
                  <a:schemeClr val="accent6">
                    <a:lumMod val="50000"/>
                  </a:schemeClr>
                </a:solidFill>
              </a:rPr>
              <a:t>заживление </a:t>
            </a:r>
            <a:r>
              <a:rPr lang="ru-RU" sz="4800" b="1" i="1" dirty="0" err="1" smtClean="0">
                <a:solidFill>
                  <a:schemeClr val="accent6">
                    <a:lumMod val="50000"/>
                  </a:schemeClr>
                </a:solidFill>
              </a:rPr>
              <a:t>вялозаживающих</a:t>
            </a:r>
            <a:r>
              <a:rPr lang="ru-RU" sz="4800" b="1" i="1" dirty="0" smtClean="0">
                <a:solidFill>
                  <a:schemeClr val="accent6">
                    <a:lumMod val="50000"/>
                  </a:schemeClr>
                </a:solidFill>
              </a:rPr>
              <a:t> ран и трофических язв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48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b="1" i="1" dirty="0" smtClean="0"/>
              <a:t>2.</a:t>
            </a:r>
            <a:r>
              <a:rPr lang="ru-RU" sz="4800" dirty="0" smtClean="0"/>
              <a:t>Активизация периферического кровообращения и изменение сосудистой проницаемости, способствует </a:t>
            </a:r>
            <a:r>
              <a:rPr lang="ru-RU" sz="4800" b="1" i="1" dirty="0" smtClean="0"/>
              <a:t>рассасыванию </a:t>
            </a:r>
            <a:r>
              <a:rPr lang="ru-RU" sz="4800" b="1" i="1" dirty="0" smtClean="0">
                <a:solidFill>
                  <a:schemeClr val="accent6">
                    <a:lumMod val="50000"/>
                  </a:schemeClr>
                </a:solidFill>
              </a:rPr>
              <a:t>инфильтратов и дегидратации тканей </a:t>
            </a:r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  <a:t>в подострой и хронической стадиях воспаления</a:t>
            </a:r>
            <a:r>
              <a:rPr lang="ru-RU" sz="4800" dirty="0" smtClean="0">
                <a:solidFill>
                  <a:srgbClr val="FFFF66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4800" dirty="0" smtClean="0"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731520"/>
            <a:ext cx="8352928" cy="5793824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  <a:buNone/>
              <a:defRPr/>
            </a:pPr>
            <a:r>
              <a:rPr lang="ru-RU" sz="2400" b="1" dirty="0"/>
              <a:t>3. </a:t>
            </a:r>
            <a:r>
              <a:rPr lang="ru-RU" sz="2400" dirty="0"/>
              <a:t>В результате дегидратации тканей в очаге воспаления уменьшается сдавление нервных проводников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и 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ослабевает интенсивность болевого синдрома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>
              <a:spcAft>
                <a:spcPts val="0"/>
              </a:spcAft>
              <a:buNone/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>
              <a:spcAft>
                <a:spcPts val="0"/>
              </a:spcAft>
              <a:buNone/>
              <a:defRPr/>
            </a:pPr>
            <a:r>
              <a:rPr lang="ru-RU" sz="2400" dirty="0"/>
              <a:t>4.За счет усиленного потоотделения инфракрасное излучение оказывает 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</a:rPr>
              <a:t>дезинтоксикационное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 действие</a:t>
            </a:r>
          </a:p>
          <a:p>
            <a:pPr>
              <a:spcAft>
                <a:spcPts val="0"/>
              </a:spcAft>
              <a:buNone/>
              <a:defRPr/>
            </a:pP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>
              <a:spcAft>
                <a:spcPts val="0"/>
              </a:spcAft>
              <a:buNone/>
              <a:defRPr/>
            </a:pPr>
            <a:r>
              <a:rPr lang="ru-RU" sz="2400" b="1" i="1" dirty="0"/>
              <a:t>5.</a:t>
            </a:r>
            <a:r>
              <a:rPr lang="ru-RU" sz="2400" dirty="0"/>
              <a:t>Тепловые лучи рефлекторным путем улучшают кровообращение внутренних органов, снимают спазм гладкой мускулатуры, ослабляют болевой синдром и нормализуют их функциональное состояние.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3774038"/>
      </p:ext>
    </p:extLst>
  </p:cSld>
  <p:clrMapOvr>
    <a:masterClrMapping/>
  </p:clrMapOvr>
  <p:transition spd="slow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512511" cy="1143000"/>
          </a:xfrm>
          <a:extLst/>
        </p:spPr>
        <p:txBody>
          <a:bodyPr rtlCol="0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4100" b="1" dirty="0">
                <a:ln w="6350">
                  <a:noFill/>
                </a:ln>
                <a:solidFill>
                  <a:schemeClr val="tx1"/>
                </a:solidFill>
              </a:rPr>
              <a:t>Противопоказания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043608" y="1412776"/>
            <a:ext cx="7056784" cy="4896544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000" dirty="0" smtClean="0"/>
              <a:t>злокачественные и доброкачественные новообразования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000" dirty="0" smtClean="0"/>
              <a:t>острые гнойные воспалительные процессы,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000" dirty="0" smtClean="0"/>
              <a:t>наклонность к кровотечению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000" dirty="0" smtClean="0"/>
              <a:t>активный туберкулез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000" dirty="0" smtClean="0"/>
              <a:t>беременность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000" dirty="0" smtClean="0"/>
              <a:t>артериальная гипертензия </a:t>
            </a:r>
            <a:r>
              <a:rPr lang="en-US" sz="3000" dirty="0" smtClean="0">
                <a:latin typeface="Book Antiqua" pitchFamily="18" charset="0"/>
              </a:rPr>
              <a:t>III</a:t>
            </a:r>
            <a:r>
              <a:rPr lang="ru-RU" sz="3000" dirty="0" smtClean="0"/>
              <a:t> степени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000" dirty="0" smtClean="0"/>
              <a:t>легочно-сердечная и </a:t>
            </a:r>
            <a:r>
              <a:rPr lang="ru-RU" sz="3000" dirty="0" err="1" smtClean="0"/>
              <a:t>сердечно-сосудистая</a:t>
            </a:r>
            <a:r>
              <a:rPr lang="ru-RU" sz="3000" dirty="0" smtClean="0"/>
              <a:t> недостаточность </a:t>
            </a:r>
            <a:r>
              <a:rPr lang="en-US" sz="3000" dirty="0" smtClean="0">
                <a:latin typeface="Book Antiqua" pitchFamily="18" charset="0"/>
              </a:rPr>
              <a:t>III</a:t>
            </a:r>
            <a:r>
              <a:rPr lang="ru-RU" sz="3000" dirty="0" smtClean="0"/>
              <a:t> степени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000" dirty="0" err="1" smtClean="0"/>
              <a:t>фотоофтальмия</a:t>
            </a:r>
            <a:endParaRPr lang="ru-RU" sz="30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000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2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3370386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Ультрафиолетовое излучение (УФО)-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участок ЭС с наименьшей длиной волны (180-400нм),поэтому его кванты несут наиболее высокую энергию, которая в облучаемых тканях трансформируется в химическую и др. виды  энергии</a:t>
            </a:r>
          </a:p>
        </p:txBody>
      </p:sp>
      <p:sp>
        <p:nvSpPr>
          <p:cNvPr id="22531" name="Содержимое 3"/>
          <p:cNvSpPr>
            <a:spLocks noGrp="1"/>
          </p:cNvSpPr>
          <p:nvPr>
            <p:ph sz="quarter" idx="13"/>
          </p:nvPr>
        </p:nvSpPr>
        <p:spPr>
          <a:xfrm>
            <a:off x="467544" y="3861048"/>
            <a:ext cx="8229600" cy="25542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Именно химическая энергия и обусловленные ею хим. процессы в тканях лежат в основе биологических преобразований, возникающих после  облучения.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165224" y="188640"/>
            <a:ext cx="9360024" cy="1143000"/>
          </a:xfrm>
          <a:extLst/>
        </p:spPr>
        <p:txBody>
          <a:bodyPr rtlCol="0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ru-RU" sz="4000" b="1" dirty="0">
                <a:ln w="6350">
                  <a:noFill/>
                </a:ln>
                <a:solidFill>
                  <a:schemeClr val="tx1"/>
                </a:solidFill>
              </a:rPr>
              <a:t>Повышенная чувствительность </a:t>
            </a:r>
            <a:r>
              <a:rPr lang="ru-RU" sz="4000" b="1" dirty="0" smtClean="0">
                <a:ln w="6350">
                  <a:noFill/>
                </a:ln>
                <a:solidFill>
                  <a:schemeClr val="tx1"/>
                </a:solidFill>
              </a:rPr>
              <a:t>       к УФ:</a:t>
            </a:r>
            <a:endParaRPr lang="ru-RU" sz="4000" b="1" dirty="0">
              <a:ln w="6350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24579" name="Содержимое 2"/>
          <p:cNvSpPr>
            <a:spLocks noGrp="1"/>
          </p:cNvSpPr>
          <p:nvPr>
            <p:ph idx="4294967295"/>
          </p:nvPr>
        </p:nvSpPr>
        <p:spPr>
          <a:xfrm>
            <a:off x="449808" y="1761332"/>
            <a:ext cx="8718228" cy="5112568"/>
          </a:xfrm>
        </p:spPr>
        <p:txBody>
          <a:bodyPr>
            <a:normAutofit/>
          </a:bodyPr>
          <a:lstStyle/>
          <a:p>
            <a:pPr eaLnBrk="1" hangingPunct="1"/>
            <a:r>
              <a:rPr lang="ru-RU" b="1" dirty="0" smtClean="0"/>
              <a:t> </a:t>
            </a:r>
            <a:r>
              <a:rPr lang="ru-RU" sz="2800" b="1" dirty="0" smtClean="0"/>
              <a:t>Повышена у детей</a:t>
            </a:r>
          </a:p>
          <a:p>
            <a:pPr eaLnBrk="1" hangingPunct="1"/>
            <a:r>
              <a:rPr lang="ru-RU" sz="2800" b="1" dirty="0" smtClean="0"/>
              <a:t> У больных фотодерматозами, экземой</a:t>
            </a:r>
          </a:p>
          <a:p>
            <a:pPr marL="45720" indent="0" eaLnBrk="1" hangingPunct="1">
              <a:buNone/>
            </a:pPr>
            <a:endParaRPr lang="ru-RU" sz="2800" b="1" dirty="0" smtClean="0"/>
          </a:p>
          <a:p>
            <a:pPr eaLnBrk="1" hangingPunct="1"/>
            <a:r>
              <a:rPr lang="ru-RU" sz="2800" b="1" dirty="0" smtClean="0"/>
              <a:t>Гипертиреоз, тиреотоксикоз, подагра заболевания печени болезнь </a:t>
            </a:r>
            <a:r>
              <a:rPr lang="ru-RU" sz="2800" b="1" dirty="0" err="1" smtClean="0"/>
              <a:t>Рейно</a:t>
            </a:r>
            <a:r>
              <a:rPr lang="ru-RU" sz="2800" b="1" dirty="0" smtClean="0"/>
              <a:t> </a:t>
            </a:r>
          </a:p>
          <a:p>
            <a:pPr marL="45720" indent="0" eaLnBrk="1" hangingPunct="1">
              <a:buNone/>
            </a:pPr>
            <a:endParaRPr lang="ru-RU" sz="2800" b="1" dirty="0" smtClean="0"/>
          </a:p>
          <a:p>
            <a:pPr eaLnBrk="1" hangingPunct="1"/>
            <a:r>
              <a:rPr lang="ru-RU" sz="2800" b="1" dirty="0" smtClean="0"/>
              <a:t>При менструации </a:t>
            </a:r>
          </a:p>
          <a:p>
            <a:pPr eaLnBrk="1" hangingPunct="1"/>
            <a:r>
              <a:rPr lang="ru-RU" sz="2800" b="1" dirty="0" smtClean="0"/>
              <a:t>Беременности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  <a:extLst/>
        </p:spPr>
        <p:txBody>
          <a:bodyPr rtlCol="0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ru-RU" sz="4000" b="1" dirty="0">
                <a:ln w="6350">
                  <a:noFill/>
                </a:ln>
                <a:solidFill>
                  <a:schemeClr val="tx1"/>
                </a:solidFill>
              </a:rPr>
              <a:t>Пониженная чувствительность к УФ</a:t>
            </a:r>
          </a:p>
        </p:txBody>
      </p:sp>
      <p:sp>
        <p:nvSpPr>
          <p:cNvPr id="25603" name="Содержимое 2"/>
          <p:cNvSpPr>
            <a:spLocks noGrp="1"/>
          </p:cNvSpPr>
          <p:nvPr>
            <p:ph idx="4294967295"/>
          </p:nvPr>
        </p:nvSpPr>
        <p:spPr>
          <a:xfrm>
            <a:off x="467544" y="1340768"/>
            <a:ext cx="7800975" cy="5213176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В пожилом возрасте</a:t>
            </a:r>
          </a:p>
          <a:p>
            <a:pPr marL="45720" indent="0" eaLnBrk="1" hangingPunct="1">
              <a:lnSpc>
                <a:spcPct val="90000"/>
              </a:lnSpc>
              <a:buNone/>
            </a:pPr>
            <a:endParaRPr lang="ru-RU" sz="2800" dirty="0" smtClean="0"/>
          </a:p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У страдающих инфекционными и ревматическими заболеваниями </a:t>
            </a:r>
          </a:p>
          <a:p>
            <a:pPr marL="45720" indent="0" eaLnBrk="1" hangingPunct="1">
              <a:lnSpc>
                <a:spcPct val="90000"/>
              </a:lnSpc>
              <a:buNone/>
            </a:pPr>
            <a:endParaRPr lang="ru-RU" sz="2800" dirty="0" smtClean="0"/>
          </a:p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При микседеме </a:t>
            </a:r>
            <a:r>
              <a:rPr lang="ru-RU" sz="2800" i="1" dirty="0" smtClean="0"/>
              <a:t> </a:t>
            </a:r>
          </a:p>
          <a:p>
            <a:pPr marL="45720" indent="0" eaLnBrk="1" hangingPunct="1">
              <a:lnSpc>
                <a:spcPct val="90000"/>
              </a:lnSpc>
              <a:buNone/>
            </a:pPr>
            <a:endParaRPr lang="ru-RU" sz="2800" i="1" dirty="0" smtClean="0"/>
          </a:p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Пролежни, отморожения, трофические раны, рожистое воспаление</a:t>
            </a:r>
          </a:p>
          <a:p>
            <a:pPr marL="45720" indent="0" eaLnBrk="1" hangingPunct="1">
              <a:lnSpc>
                <a:spcPct val="90000"/>
              </a:lnSpc>
              <a:buNone/>
            </a:pPr>
            <a:endParaRPr lang="ru-RU" sz="2800" dirty="0" smtClean="0"/>
          </a:p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Заболевания периферических нервов и спинного мозга ниже уровня поражения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892480" cy="1143000"/>
          </a:xfrm>
          <a:extLst/>
        </p:spPr>
        <p:txBody>
          <a:bodyPr rtlCol="0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ru-RU" sz="4000" b="1" dirty="0">
                <a:ln w="6350">
                  <a:noFill/>
                </a:ln>
                <a:solidFill>
                  <a:schemeClr val="tx1"/>
                </a:solidFill>
              </a:rPr>
              <a:t>Влияние </a:t>
            </a:r>
            <a:r>
              <a:rPr lang="ru-RU" sz="4000" b="1" dirty="0" smtClean="0">
                <a:ln w="6350">
                  <a:noFill/>
                </a:ln>
                <a:solidFill>
                  <a:schemeClr val="tx1"/>
                </a:solidFill>
              </a:rPr>
              <a:t>лекарственных средств</a:t>
            </a:r>
            <a:endParaRPr lang="ru-RU" sz="4000" b="1" dirty="0">
              <a:ln w="6350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22531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/>
              <a:t> Увеличивают</a:t>
            </a:r>
            <a:r>
              <a:rPr lang="ru-RU" sz="3600" dirty="0" smtClean="0"/>
              <a:t>: сульфаниламиды, антибиотики, анилиновые красители, антигистаминные и гормоны, </a:t>
            </a:r>
            <a:r>
              <a:rPr lang="ru-RU" sz="3600" i="1" dirty="0" smtClean="0"/>
              <a:t> салицилаты, препараты ртути и висмута</a:t>
            </a:r>
            <a:endParaRPr lang="ru-RU" sz="36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600" b="1" i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i="1" dirty="0" smtClean="0"/>
              <a:t> Снижают: </a:t>
            </a:r>
            <a:r>
              <a:rPr lang="ru-RU" sz="3600" i="1" dirty="0" smtClean="0"/>
              <a:t>препараты кальция, инсулин, различные мази.</a:t>
            </a:r>
            <a:endParaRPr lang="ru-RU" sz="36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88"/>
            <a:ext cx="7772400" cy="1143000"/>
          </a:xfrm>
        </p:spPr>
        <p:txBody>
          <a:bodyPr/>
          <a:lstStyle/>
          <a:p>
            <a:pPr marL="182880" indent="0" algn="ctr" eaLnBrk="1" hangingPunct="1"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Механизм действия УФО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428596" y="1500174"/>
          <a:ext cx="8358246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Стрелка вправо 12"/>
          <p:cNvSpPr/>
          <p:nvPr/>
        </p:nvSpPr>
        <p:spPr>
          <a:xfrm>
            <a:off x="3643313" y="2143125"/>
            <a:ext cx="1285875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429375" y="3714750"/>
            <a:ext cx="357188" cy="1263650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лево 14"/>
          <p:cNvSpPr/>
          <p:nvPr/>
        </p:nvSpPr>
        <p:spPr>
          <a:xfrm>
            <a:off x="3429000" y="5357813"/>
            <a:ext cx="1357313" cy="4841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quarter" idx="13"/>
          </p:nvPr>
        </p:nvGraphicFramePr>
        <p:xfrm>
          <a:off x="428596" y="285728"/>
          <a:ext cx="8229600" cy="5911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77204" y="332656"/>
            <a:ext cx="9324528" cy="1187450"/>
          </a:xfrm>
          <a:noFill/>
          <a:ln>
            <a:noFill/>
          </a:ln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sz="4000" kern="1200" dirty="0">
                <a:ln w="6350">
                  <a:noFill/>
                </a:ln>
                <a:solidFill>
                  <a:schemeClr val="accent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Особенности методов </a:t>
            </a:r>
            <a:r>
              <a:rPr lang="ru-RU" sz="4000" kern="1200" dirty="0" smtClean="0">
                <a:ln w="6350">
                  <a:noFill/>
                </a:ln>
                <a:solidFill>
                  <a:schemeClr val="accent6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физиотерапии:</a:t>
            </a:r>
            <a:endParaRPr lang="ru-RU" sz="4000" kern="1200" dirty="0">
              <a:ln w="6350">
                <a:noFill/>
              </a:ln>
              <a:solidFill>
                <a:schemeClr val="accent6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61475" name="Rectangle 4"/>
          <p:cNvSpPr>
            <a:spLocks noChangeArrowheads="1"/>
          </p:cNvSpPr>
          <p:nvPr/>
        </p:nvSpPr>
        <p:spPr bwMode="auto">
          <a:xfrm>
            <a:off x="539552" y="1928802"/>
            <a:ext cx="374669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dirty="0"/>
              <a:t>Универсальность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dirty="0"/>
              <a:t>Физиологичность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dirty="0"/>
              <a:t>Вариабельность параметров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dirty="0"/>
              <a:t>Не обладают токсичностью, не вызывают побочных эффектов и </a:t>
            </a:r>
            <a:r>
              <a:rPr lang="ru-RU" sz="2400" dirty="0" err="1"/>
              <a:t>аллергизации</a:t>
            </a:r>
            <a:r>
              <a:rPr lang="ru-RU" sz="2400" dirty="0"/>
              <a:t> организма </a:t>
            </a:r>
          </a:p>
        </p:txBody>
      </p:sp>
      <p:pic>
        <p:nvPicPr>
          <p:cNvPr id="2" name="Picture 2" descr="C:\Users\fizio-10\Downloads\душ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643050"/>
            <a:ext cx="4286280" cy="50101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990656" cy="5447506"/>
          </a:xfrm>
        </p:spPr>
        <p:txBody>
          <a:bodyPr rtlCol="0">
            <a:normAutofit/>
          </a:bodyPr>
          <a:lstStyle/>
          <a:p>
            <a:pPr marL="182880" indent="0" algn="l" eaLnBrk="1" fontAlgn="auto" hangingPunct="1">
              <a:spcAft>
                <a:spcPts val="0"/>
              </a:spcAft>
              <a:buNone/>
              <a:defRPr/>
            </a:pPr>
            <a:r>
              <a:rPr lang="ru-RU" sz="3200" b="1" i="1" dirty="0" smtClean="0">
                <a:solidFill>
                  <a:srgbClr val="000099"/>
                </a:solidFill>
              </a:rPr>
              <a:t>            </a:t>
            </a:r>
            <a:r>
              <a:rPr lang="ru-RU" sz="4400" b="1" i="1" dirty="0" smtClean="0">
                <a:solidFill>
                  <a:srgbClr val="C00000"/>
                </a:solidFill>
              </a:rPr>
              <a:t>УФ ЭРИТЕМА</a:t>
            </a:r>
            <a:r>
              <a:rPr lang="ru-RU" sz="4400" b="1" i="1" dirty="0" smtClean="0">
                <a:solidFill>
                  <a:srgbClr val="000099"/>
                </a:solidFill>
              </a:rPr>
              <a:t/>
            </a:r>
            <a:br>
              <a:rPr lang="ru-RU" sz="4400" b="1" i="1" dirty="0" smtClean="0">
                <a:solidFill>
                  <a:srgbClr val="000099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Клинически – УФ эритема: кожа слегка отечна,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гиперемированна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температура повышается. Эритема равномерная, с четкими границами. Появляется ч/з латентный промежуток: КУФ – ч/з 1,5-2ч, ДУФ – ч/з 4-6ч., мах ч/з 16-20ч, держится несколько дней, постепенно угасая, появляется слабовыраженная нестойкая пигментация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88640"/>
            <a:ext cx="7704856" cy="1143000"/>
          </a:xfrm>
        </p:spPr>
        <p:txBody>
          <a:bodyPr rtlCol="0">
            <a:normAutofit fontScale="90000"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Метод определения биодозы</a:t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39552" y="1556792"/>
            <a:ext cx="8208912" cy="4752528"/>
          </a:xfrm>
        </p:spPr>
        <p:txBody>
          <a:bodyPr rtlCol="0">
            <a:noAutofit/>
          </a:bodyPr>
          <a:lstStyle/>
          <a:p>
            <a:pPr marL="45720" indent="0" eaLnBrk="1" fontAlgn="auto" hangingPunct="1">
              <a:spcAft>
                <a:spcPts val="0"/>
              </a:spcAft>
              <a:buNone/>
              <a:defRPr/>
            </a:pPr>
            <a:r>
              <a:rPr lang="ru-RU" sz="2800" i="1" dirty="0" smtClean="0"/>
              <a:t>1 Биодоза </a:t>
            </a:r>
            <a:r>
              <a:rPr lang="ru-RU" sz="2800" dirty="0" smtClean="0"/>
              <a:t>- это минимальное время облучения, выраженное в минутах, которое достаточно для получения пороговой эритемы. Пороговая эритема - это самая слабая (минимальная) эритема, но равномерная и имеющая четкие границы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800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dirty="0"/>
              <a:t>Биодоза -индивидуальна для каждого </a:t>
            </a:r>
            <a:r>
              <a:rPr lang="ru-RU" sz="2800" dirty="0" smtClean="0"/>
              <a:t>человека</a:t>
            </a:r>
            <a:endParaRPr lang="ru-RU" sz="2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124744"/>
            <a:ext cx="8424936" cy="2874962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sz="3200" dirty="0" smtClean="0"/>
              <a:t>Для определения биодозы используется </a:t>
            </a:r>
            <a:r>
              <a:rPr lang="ru-RU" sz="3200" dirty="0" err="1" smtClean="0"/>
              <a:t>биодозиметр</a:t>
            </a:r>
            <a:r>
              <a:rPr lang="ru-RU" sz="3200" dirty="0" smtClean="0"/>
              <a:t> Горбачева-</a:t>
            </a:r>
            <a:r>
              <a:rPr lang="ru-RU" sz="3200" dirty="0" err="1" smtClean="0"/>
              <a:t>Дольфельда</a:t>
            </a:r>
            <a:r>
              <a:rPr lang="ru-RU" sz="3200" dirty="0" smtClean="0"/>
              <a:t>, представляющий собой пластинку с шестью прямоугольными отверстиями</a:t>
            </a:r>
          </a:p>
        </p:txBody>
      </p:sp>
      <p:pic>
        <p:nvPicPr>
          <p:cNvPr id="34819" name="Picture 5" descr="Физиотерапия - Фототерапия, Ультрафиолетовое облучение, Средневолновое облучение- лечебное применение сред­неволнового ультрафиолетового излучения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3862388"/>
            <a:ext cx="7000875" cy="242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37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 общем воздействии поочередно облучают переднюю, заднюю и боковые поверхности тела</a:t>
            </a:r>
          </a:p>
        </p:txBody>
      </p:sp>
      <p:pic>
        <p:nvPicPr>
          <p:cNvPr id="36867" name="Содержимое 8" descr="vidy_reabilitacii_2_25_uf_obluchenie.gif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699792" y="2451774"/>
            <a:ext cx="3960440" cy="4435694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1463"/>
            <a:ext cx="8229600" cy="631825"/>
          </a:xfrm>
          <a:extLst/>
        </p:spPr>
        <p:txBody>
          <a:bodyPr rtlCol="0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ru-RU" sz="4000" b="1" dirty="0" smtClean="0">
                <a:ln w="6350">
                  <a:noFill/>
                </a:ln>
                <a:solidFill>
                  <a:schemeClr val="tx1"/>
                </a:solidFill>
              </a:rPr>
              <a:t>Противопоказания:</a:t>
            </a:r>
            <a:endParaRPr lang="ru-RU" sz="4000" b="1" dirty="0">
              <a:ln w="6350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37891" name="Содержимое 2"/>
          <p:cNvSpPr>
            <a:spLocks noGrp="1"/>
          </p:cNvSpPr>
          <p:nvPr>
            <p:ph idx="4294967295"/>
          </p:nvPr>
        </p:nvSpPr>
        <p:spPr>
          <a:xfrm>
            <a:off x="467544" y="1268760"/>
            <a:ext cx="8532440" cy="5400675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00" dirty="0" smtClean="0"/>
              <a:t>Злокачественные новообразования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00" dirty="0"/>
              <a:t>С</a:t>
            </a:r>
            <a:r>
              <a:rPr lang="ru-RU" sz="2600" dirty="0" smtClean="0"/>
              <a:t>истемная красная волчанка,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00" dirty="0" smtClean="0"/>
              <a:t> Активная форма туберкулеза легких,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00" dirty="0" smtClean="0"/>
              <a:t>Лихорадочные состояния,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00" dirty="0" smtClean="0"/>
              <a:t>Наклонность к кровотечению, недостаточность кровообращения </a:t>
            </a:r>
            <a:r>
              <a:rPr lang="en-US" sz="2600" dirty="0" smtClean="0">
                <a:latin typeface="Book Antiqua" pitchFamily="18" charset="0"/>
              </a:rPr>
              <a:t>II</a:t>
            </a:r>
            <a:r>
              <a:rPr lang="ru-RU" sz="2600" dirty="0" smtClean="0"/>
              <a:t> и </a:t>
            </a:r>
            <a:r>
              <a:rPr lang="en-US" sz="2600" dirty="0" smtClean="0">
                <a:latin typeface="Book Antiqua" pitchFamily="18" charset="0"/>
              </a:rPr>
              <a:t>III</a:t>
            </a:r>
            <a:r>
              <a:rPr lang="ru-RU" sz="2600" dirty="0" smtClean="0"/>
              <a:t> степени,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00" dirty="0" smtClean="0"/>
              <a:t> Гипертензия </a:t>
            </a:r>
            <a:r>
              <a:rPr lang="en-US" sz="2600" dirty="0" smtClean="0">
                <a:latin typeface="Book Antiqua" pitchFamily="18" charset="0"/>
              </a:rPr>
              <a:t>III</a:t>
            </a:r>
            <a:r>
              <a:rPr lang="ru-RU" sz="2600" dirty="0" smtClean="0"/>
              <a:t> степени, выраженный атеросклероз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00" dirty="0"/>
              <a:t> </a:t>
            </a:r>
            <a:r>
              <a:rPr lang="ru-RU" sz="2600" dirty="0" smtClean="0"/>
              <a:t>Гипертиреоз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00" dirty="0" smtClean="0"/>
              <a:t> Заболевания почек и печени с недостаточностью функции,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00" dirty="0" smtClean="0"/>
              <a:t> Кахексия,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00" dirty="0" smtClean="0"/>
              <a:t> Малярия,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600" dirty="0" smtClean="0"/>
              <a:t> Повышенная чувствительность к УФ-лучам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0"/>
            <a:ext cx="6512511" cy="1143000"/>
          </a:xfrm>
        </p:spPr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731520"/>
            <a:ext cx="9144000" cy="6369888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ru-RU" sz="2300" b="1" u="sng" dirty="0" smtClean="0"/>
              <a:t>Обязательная</a:t>
            </a:r>
            <a:endParaRPr lang="ru-RU" sz="2300" dirty="0"/>
          </a:p>
          <a:p>
            <a:r>
              <a:rPr lang="ru-RU" sz="2300" dirty="0"/>
              <a:t>1. Восстановительная медицина: учебник В. А. Епифанов М.: ГЭОТАР-Медиа, 2012. </a:t>
            </a:r>
          </a:p>
          <a:p>
            <a:r>
              <a:rPr lang="ru-RU" sz="2300" dirty="0"/>
              <a:t>2 Общая физиотерапия : учебник Г. Н. Пономаренко М. : ГЭОТАР-Медиа, 2012.</a:t>
            </a:r>
          </a:p>
          <a:p>
            <a:pPr marL="45720" indent="0">
              <a:buNone/>
            </a:pPr>
            <a:r>
              <a:rPr lang="ru-RU" sz="2300" b="1" u="sng" dirty="0"/>
              <a:t>Д</a:t>
            </a:r>
            <a:r>
              <a:rPr lang="ru-RU" sz="2300" b="1" u="sng" dirty="0" smtClean="0"/>
              <a:t>ополнительная</a:t>
            </a:r>
            <a:endParaRPr lang="ru-RU" sz="2300" dirty="0"/>
          </a:p>
          <a:p>
            <a:r>
              <a:rPr lang="ru-RU" sz="2300" dirty="0"/>
              <a:t>1.Нейрореабилитация.  А. Н. Белова, С. В. Прокопенко М. : </a:t>
            </a:r>
            <a:r>
              <a:rPr lang="ru-RU" sz="2300" dirty="0" err="1"/>
              <a:t>Б.и</a:t>
            </a:r>
            <a:r>
              <a:rPr lang="ru-RU" sz="2300" dirty="0"/>
              <a:t>., 2010. </a:t>
            </a:r>
          </a:p>
          <a:p>
            <a:r>
              <a:rPr lang="ru-RU" sz="2300" dirty="0"/>
              <a:t>2. Реабилитация больных хронической сердечной недостаточностью А. Т. Тепляков, Н. В. Куликова Томск : STT, 2010. </a:t>
            </a:r>
          </a:p>
          <a:p>
            <a:r>
              <a:rPr lang="ru-RU" sz="2300" dirty="0"/>
              <a:t>3. Реабилитация при заболеваниях сердечно-сосудистой системы ред. И. Н. Макарова М. : ГЭОТАР-Медиа, 2010. </a:t>
            </a:r>
          </a:p>
          <a:p>
            <a:r>
              <a:rPr lang="ru-RU" sz="2300" dirty="0"/>
              <a:t>4.Топическая диагностика и заболевания нервной системы : метод. рекомендации для внеаудиторных занятий студентов 4 курса обучающихся по спец. 060101 "</a:t>
            </a:r>
            <a:r>
              <a:rPr lang="ru-RU" sz="2300" dirty="0" err="1"/>
              <a:t>Леч</a:t>
            </a:r>
            <a:r>
              <a:rPr lang="ru-RU" sz="2300" dirty="0"/>
              <a:t>. дело" сост. С. В. Прокопенко, Г. </a:t>
            </a:r>
            <a:r>
              <a:rPr lang="ru-RU" sz="2300" dirty="0" err="1"/>
              <a:t>В.Харламова</a:t>
            </a:r>
            <a:r>
              <a:rPr lang="ru-RU" sz="2300" dirty="0"/>
              <a:t>, Д. В. </a:t>
            </a:r>
            <a:r>
              <a:rPr lang="ru-RU" sz="2300" dirty="0" err="1"/>
              <a:t>Похабов</a:t>
            </a:r>
            <a:r>
              <a:rPr lang="ru-RU" sz="2300" dirty="0"/>
              <a:t> [и др.]</a:t>
            </a:r>
          </a:p>
          <a:p>
            <a:r>
              <a:rPr lang="ru-RU" sz="2300" dirty="0"/>
              <a:t>Красноярск : Изд-во: </a:t>
            </a:r>
            <a:r>
              <a:rPr lang="ru-RU" sz="2300" dirty="0" err="1"/>
              <a:t>КрасГМА</a:t>
            </a:r>
            <a:r>
              <a:rPr lang="ru-RU" sz="2300" dirty="0"/>
              <a:t>, 2008.</a:t>
            </a:r>
          </a:p>
          <a:p>
            <a:pPr marL="45720" indent="0">
              <a:buNone/>
            </a:pPr>
            <a:endParaRPr lang="ru-RU" sz="2300" dirty="0"/>
          </a:p>
          <a:p>
            <a:pPr marL="45720" indent="0">
              <a:buNone/>
            </a:pPr>
            <a:r>
              <a:rPr lang="ru-RU" sz="2300" b="1" u="sng" dirty="0" smtClean="0"/>
              <a:t>Электронные </a:t>
            </a:r>
            <a:r>
              <a:rPr lang="ru-RU" sz="2300" b="1" u="sng" dirty="0"/>
              <a:t>ресурсы</a:t>
            </a:r>
            <a:endParaRPr lang="ru-RU" sz="2300" dirty="0"/>
          </a:p>
          <a:p>
            <a:r>
              <a:rPr lang="ru-RU" sz="2300" dirty="0"/>
              <a:t>1. ЭБС </a:t>
            </a:r>
            <a:r>
              <a:rPr lang="ru-RU" sz="2300" dirty="0" err="1"/>
              <a:t>КрасГМУ</a:t>
            </a:r>
            <a:r>
              <a:rPr lang="ru-RU" sz="2300" dirty="0"/>
              <a:t> "</a:t>
            </a:r>
            <a:r>
              <a:rPr lang="ru-RU" sz="2300" dirty="0" err="1"/>
              <a:t>Colibris</a:t>
            </a:r>
            <a:r>
              <a:rPr lang="ru-RU" sz="2300" dirty="0"/>
              <a:t>";</a:t>
            </a:r>
          </a:p>
          <a:p>
            <a:r>
              <a:rPr lang="ru-RU" sz="2300" dirty="0"/>
              <a:t>2. ЭБС Консультант студента;</a:t>
            </a:r>
          </a:p>
          <a:p>
            <a:r>
              <a:rPr lang="ru-RU" sz="2300" dirty="0"/>
              <a:t>3. ЭБС Университетская библиотека </a:t>
            </a:r>
            <a:r>
              <a:rPr lang="ru-RU" sz="2300" dirty="0" err="1"/>
              <a:t>Online</a:t>
            </a:r>
            <a:r>
              <a:rPr lang="ru-RU" sz="2300" dirty="0"/>
              <a:t>;</a:t>
            </a:r>
          </a:p>
          <a:p>
            <a:r>
              <a:rPr lang="ru-RU" sz="2300" dirty="0"/>
              <a:t>4. ЭНБ </a:t>
            </a:r>
            <a:r>
              <a:rPr lang="ru-RU" sz="2300" dirty="0" err="1"/>
              <a:t>eLibrary</a:t>
            </a:r>
            <a:endParaRPr lang="ru-RU" sz="23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2129583"/>
      </p:ext>
    </p:extLst>
  </p:cSld>
  <p:clrMapOvr>
    <a:masterClrMapping/>
  </p:clrMapOvr>
  <p:transition spd="slow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234481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097535259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412776"/>
            <a:ext cx="389185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000" dirty="0"/>
              <a:t>Физические факторы могут потенцировать действие лекарственных препаратов, ослаблять побочное действие некоторых из них, способствовать их </a:t>
            </a:r>
            <a:r>
              <a:rPr lang="ru-RU" sz="2000" dirty="0" err="1"/>
              <a:t>биотрансформации</a:t>
            </a:r>
            <a:endParaRPr lang="ru-RU" sz="20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000" dirty="0"/>
              <a:t>Длительное последействие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000" dirty="0"/>
              <a:t>Хорошая совместимость с другими лечебными средствами и друг с другом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000" dirty="0"/>
              <a:t>Доступно и сравнительно дешево </a:t>
            </a:r>
          </a:p>
        </p:txBody>
      </p:sp>
      <p:pic>
        <p:nvPicPr>
          <p:cNvPr id="3074" name="Picture 2" descr="C:\Users\fizio-10\Downloads\г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357298"/>
            <a:ext cx="4167150" cy="50006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853570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504" y="332656"/>
            <a:ext cx="8604448" cy="985838"/>
          </a:xfrm>
          <a:noFill/>
          <a:ln/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indent="0" algn="ctr" eaLnBrk="0" hangingPunct="0">
              <a:buNone/>
              <a:defRPr/>
            </a:pPr>
            <a:r>
              <a:rPr lang="ru-RU" sz="4800" kern="1200" dirty="0">
                <a:ln w="635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Назначение методов физиотерапии</a:t>
            </a:r>
          </a:p>
        </p:txBody>
      </p:sp>
      <p:sp>
        <p:nvSpPr>
          <p:cNvPr id="362499" name="Содержимое 2"/>
          <p:cNvSpPr>
            <a:spLocks noGrp="1"/>
          </p:cNvSpPr>
          <p:nvPr>
            <p:ph idx="4294967295"/>
          </p:nvPr>
        </p:nvSpPr>
        <p:spPr>
          <a:xfrm>
            <a:off x="107504" y="2564904"/>
            <a:ext cx="4250182" cy="452596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None/>
            </a:pPr>
            <a:r>
              <a:rPr lang="ru-RU" sz="3600" b="1" dirty="0"/>
              <a:t>	С лечебными целями</a:t>
            </a:r>
            <a:r>
              <a:rPr lang="ru-RU" dirty="0"/>
              <a:t> </a:t>
            </a:r>
            <a:r>
              <a:rPr lang="ru-RU" sz="2800" dirty="0"/>
              <a:t>физические факторы используются преимущественно при </a:t>
            </a:r>
            <a:r>
              <a:rPr lang="ru-RU" sz="2800" dirty="0">
                <a:solidFill>
                  <a:srgbClr val="FF0000"/>
                </a:solidFill>
              </a:rPr>
              <a:t>подостром и хроническом</a:t>
            </a:r>
            <a:r>
              <a:rPr lang="ru-RU" sz="2800" dirty="0"/>
              <a:t> течении болезней, в меньшей степени — в </a:t>
            </a:r>
            <a:r>
              <a:rPr lang="ru-RU" sz="2800" dirty="0">
                <a:solidFill>
                  <a:srgbClr val="FF0000"/>
                </a:solidFill>
              </a:rPr>
              <a:t>острой стадии</a:t>
            </a:r>
            <a:r>
              <a:rPr lang="ru-RU" sz="2800" dirty="0"/>
              <a:t> заболеваний терапевтического и хирургического профиля. </a:t>
            </a:r>
          </a:p>
          <a:p>
            <a:pPr>
              <a:buFont typeface="Wingdings" pitchFamily="2" charset="2"/>
              <a:buNone/>
            </a:pPr>
            <a:endParaRPr lang="ru-RU" dirty="0"/>
          </a:p>
        </p:txBody>
      </p:sp>
      <p:pic>
        <p:nvPicPr>
          <p:cNvPr id="1026" name="Picture 2" descr="C:\Users\fizio-10\Downloads\уф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857364"/>
            <a:ext cx="4494203" cy="46434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0513"/>
            <a:ext cx="8229600" cy="973137"/>
          </a:xfrm>
          <a:noFill/>
          <a:ln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sz="4800" kern="1200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4800" kern="1200" dirty="0" err="1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Физиопрофилактика</a:t>
            </a:r>
            <a:endParaRPr lang="ru-RU" sz="4800" kern="1200" dirty="0">
              <a:ln w="6350">
                <a:noFill/>
              </a:ln>
              <a:solidFill>
                <a:schemeClr val="tx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893888"/>
            <a:ext cx="4040188" cy="3954462"/>
          </a:xfrm>
        </p:spPr>
        <p:txBody>
          <a:bodyPr/>
          <a:lstStyle/>
          <a:p>
            <a:pPr>
              <a:buFontTx/>
              <a:buNone/>
            </a:pPr>
            <a:r>
              <a:rPr lang="ru-RU" b="1">
                <a:solidFill>
                  <a:schemeClr val="hlink"/>
                </a:solidFill>
              </a:rPr>
              <a:t> </a:t>
            </a:r>
          </a:p>
        </p:txBody>
      </p:sp>
      <p:graphicFrame>
        <p:nvGraphicFramePr>
          <p:cNvPr id="126982" name="Group 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198406151"/>
              </p:ext>
            </p:extLst>
          </p:nvPr>
        </p:nvGraphicFramePr>
        <p:xfrm>
          <a:off x="12700" y="1340769"/>
          <a:ext cx="9144000" cy="5517232"/>
        </p:xfrm>
        <a:graphic>
          <a:graphicData uri="http://schemas.openxmlformats.org/drawingml/2006/table">
            <a:tbl>
              <a:tblPr/>
              <a:tblGrid>
                <a:gridCol w="4572883"/>
                <a:gridCol w="4571117"/>
              </a:tblGrid>
              <a:tr h="10296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Times New Roman" pitchFamily="18" charset="0"/>
                        </a:rPr>
                        <a:t>Первичная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Times New Roman" pitchFamily="18" charset="0"/>
                        </a:rPr>
                        <a:t>физиопрофилактика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Times New Roman" pitchFamily="18" charset="0"/>
                        </a:rPr>
                        <a:t>Вторичная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Times New Roman" pitchFamily="18" charset="0"/>
                        </a:rPr>
                        <a:t>физиопрофилактика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5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Используется для повышения сопротивляемости организма к острым респираторным заболеваниям, развития адаптационных возможностей к неблагоприятным внешним факторам, повышения работоспособности и закаленности здоровых лиц, компенсации УФО-недостаточности и др.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Применяется у больных и имеет целью предупреждение обострений или дальнейшего прогрессирования заболевания, укрепление организма, более быстрое восстановление его нормальной жизнедеятельности и трудоспособности.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1572</TotalTime>
  <Words>2505</Words>
  <Application>Microsoft Office PowerPoint</Application>
  <PresentationFormat>Экран (4:3)</PresentationFormat>
  <Paragraphs>355</Paragraphs>
  <Slides>66</Slides>
  <Notes>34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77" baseType="lpstr">
      <vt:lpstr>Arial</vt:lpstr>
      <vt:lpstr>Arial Narrow</vt:lpstr>
      <vt:lpstr>Book Antiqua</vt:lpstr>
      <vt:lpstr>Calibri</vt:lpstr>
      <vt:lpstr>Garamond</vt:lpstr>
      <vt:lpstr>Georgia</vt:lpstr>
      <vt:lpstr>Tahoma</vt:lpstr>
      <vt:lpstr>Times New Roman</vt:lpstr>
      <vt:lpstr>Trebuchet MS</vt:lpstr>
      <vt:lpstr>Wingdings</vt:lpstr>
      <vt:lpstr>Воздушный поток</vt:lpstr>
      <vt:lpstr>Презентация PowerPoint</vt:lpstr>
      <vt:lpstr>План лекции:</vt:lpstr>
      <vt:lpstr>Презентация PowerPoint</vt:lpstr>
      <vt:lpstr>Задачи:</vt:lpstr>
      <vt:lpstr>Физиотерапия (physic – природа; therapeia – терапия) </vt:lpstr>
      <vt:lpstr>Особенности методов физиотерапии:</vt:lpstr>
      <vt:lpstr>Презентация PowerPoint</vt:lpstr>
      <vt:lpstr>Назначение методов физиотерапии</vt:lpstr>
      <vt:lpstr> Физиопрофилактика</vt:lpstr>
      <vt:lpstr>Организация физиотерапевтической службы</vt:lpstr>
      <vt:lpstr>Презентация PowerPoint</vt:lpstr>
      <vt:lpstr>Презентация PowerPoint</vt:lpstr>
      <vt:lpstr>Возрастные ограничения применения физиолечения </vt:lpstr>
      <vt:lpstr>Возрастные ограничения применения физиолечения</vt:lpstr>
      <vt:lpstr>Особенности физических факторов в стоматологии:</vt:lpstr>
      <vt:lpstr>КЛАССИФИКАЦИЯ ЛЕЧЕБНЫХ ФИЗИЧЕСКИХ ФАКТОРОВ </vt:lpstr>
      <vt:lpstr>Первая группа</vt:lpstr>
      <vt:lpstr>Вторая группа </vt:lpstr>
      <vt:lpstr>Третья группа </vt:lpstr>
      <vt:lpstr>Четвертая группа </vt:lpstr>
      <vt:lpstr>Пятая группа</vt:lpstr>
      <vt:lpstr>Шестая группа </vt:lpstr>
      <vt:lpstr>Седьмая группа </vt:lpstr>
      <vt:lpstr>Восьмая группа</vt:lpstr>
      <vt:lpstr>Девятая группа </vt:lpstr>
      <vt:lpstr>Общие реакции на действие физических факторов</vt:lpstr>
      <vt:lpstr>В зависимости от решаемых терапевтических задач используют методики</vt:lpstr>
      <vt:lpstr>Постоянный электрический ток  Гальванизация и лекарственный электрофорез</vt:lpstr>
      <vt:lpstr>Гальванизация – применение с лечебной целью непрерывного постоянного электрического тока малой силы (до 50мА) и низкого напряжения (30 - 80В).</vt:lpstr>
      <vt:lpstr>      </vt:lpstr>
      <vt:lpstr>Механизм действия</vt:lpstr>
      <vt:lpstr>Механизм действия</vt:lpstr>
      <vt:lpstr>Механизм действия </vt:lpstr>
      <vt:lpstr>Общая гальванизация</vt:lpstr>
      <vt:lpstr>Презентация PowerPoint</vt:lpstr>
      <vt:lpstr>Презентация PowerPoint</vt:lpstr>
      <vt:lpstr>Местная гальванизация </vt:lpstr>
      <vt:lpstr>Презентация PowerPoint</vt:lpstr>
      <vt:lpstr>Противопоказания:</vt:lpstr>
      <vt:lpstr>Презентация PowerPoint</vt:lpstr>
      <vt:lpstr>Преимущества электрофореза</vt:lpstr>
      <vt:lpstr>Механизм действия</vt:lpstr>
      <vt:lpstr>Электрофорез</vt:lpstr>
      <vt:lpstr>Презентация PowerPoint</vt:lpstr>
      <vt:lpstr>Презентация PowerPoint</vt:lpstr>
      <vt:lpstr>Лучистую энергию испускает  любое тело при температуре выше абсолютного нуля (273° С)</vt:lpstr>
      <vt:lpstr>Виды источников света</vt:lpstr>
      <vt:lpstr>Инфракрасное и видимое излучение </vt:lpstr>
      <vt:lpstr>Презентация PowerPoint</vt:lpstr>
      <vt:lpstr>Механизм действия ИК и видимого спектра</vt:lpstr>
      <vt:lpstr>Презентация PowerPoint</vt:lpstr>
      <vt:lpstr>Презентация PowerPoint</vt:lpstr>
      <vt:lpstr>Противопоказания</vt:lpstr>
      <vt:lpstr>Ультрафиолетовое излучение (УФО)-   -  участок ЭС с наименьшей длиной волны (180-400нм),поэтому его кванты несут наиболее высокую энергию, которая в облучаемых тканях трансформируется в химическую и др. виды  энергии</vt:lpstr>
      <vt:lpstr>Повышенная чувствительность        к УФ:</vt:lpstr>
      <vt:lpstr>Пониженная чувствительность к УФ</vt:lpstr>
      <vt:lpstr>Влияние лекарственных средств</vt:lpstr>
      <vt:lpstr>Механизм действия УФО</vt:lpstr>
      <vt:lpstr>Презентация PowerPoint</vt:lpstr>
      <vt:lpstr>            УФ ЭРИТЕМА  Клинически – УФ эритема: кожа слегка отечна, гиперемированна, температура повышается. Эритема равномерная, с четкими границами. Появляется ч/з латентный промежуток: КУФ – ч/з 1,5-2ч, ДУФ – ч/з 4-6ч., мах ч/з 16-20ч, держится несколько дней, постепенно угасая, появляется слабовыраженная нестойкая пигментация</vt:lpstr>
      <vt:lpstr>Метод определения биодозы </vt:lpstr>
      <vt:lpstr>Для определения биодозы используется биодозиметр Горбачева-Дольфельда, представляющий собой пластинку с шестью прямоугольными отверстиями</vt:lpstr>
      <vt:lpstr>При общем воздействии поочередно облучают переднюю, заднюю и боковые поверхности тела</vt:lpstr>
      <vt:lpstr>Противопоказания:</vt:lpstr>
      <vt:lpstr>Литература</vt:lpstr>
      <vt:lpstr>Презентация PowerPoint</vt:lpstr>
    </vt:vector>
  </TitlesOfParts>
  <Company>Line-K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AlexK</dc:creator>
  <cp:lastModifiedBy>Руслан</cp:lastModifiedBy>
  <cp:revision>161</cp:revision>
  <dcterms:created xsi:type="dcterms:W3CDTF">2008-11-17T14:34:36Z</dcterms:created>
  <dcterms:modified xsi:type="dcterms:W3CDTF">2020-11-10T09:50:58Z</dcterms:modified>
</cp:coreProperties>
</file>