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4" r:id="rId10"/>
    <p:sldId id="265" r:id="rId11"/>
    <p:sldId id="268" r:id="rId12"/>
    <p:sldId id="269" r:id="rId13"/>
    <p:sldId id="284" r:id="rId14"/>
    <p:sldId id="270" r:id="rId15"/>
    <p:sldId id="271" r:id="rId16"/>
    <p:sldId id="285" r:id="rId17"/>
    <p:sldId id="272" r:id="rId18"/>
    <p:sldId id="273" r:id="rId19"/>
    <p:sldId id="286" r:id="rId20"/>
    <p:sldId id="274" r:id="rId21"/>
    <p:sldId id="275" r:id="rId22"/>
    <p:sldId id="287" r:id="rId23"/>
    <p:sldId id="276" r:id="rId24"/>
    <p:sldId id="277" r:id="rId25"/>
    <p:sldId id="288" r:id="rId26"/>
    <p:sldId id="278" r:id="rId27"/>
    <p:sldId id="279" r:id="rId28"/>
    <p:sldId id="282" r:id="rId29"/>
    <p:sldId id="289" r:id="rId30"/>
    <p:sldId id="280" r:id="rId31"/>
    <p:sldId id="281" r:id="rId32"/>
    <p:sldId id="283" r:id="rId33"/>
    <p:sldId id="29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6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7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8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8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760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71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69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5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32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5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4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0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2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0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5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CB1C-AB51-452D-8B0E-9C8DBF56E1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3765-5C67-49DA-87E6-B27C3E3B1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33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Исследование мочевого осадка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студентка 623 группы</a:t>
            </a:r>
          </a:p>
          <a:p>
            <a:r>
              <a:rPr lang="ru-RU" dirty="0" err="1" smtClean="0"/>
              <a:t>Гейбихнер</a:t>
            </a:r>
            <a:r>
              <a:rPr lang="ru-RU" dirty="0" smtClean="0"/>
              <a:t> Полина Олеговна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13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Исследование осадка мочи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354383"/>
              </p:ext>
            </p:extLst>
          </p:nvPr>
        </p:nvGraphicFramePr>
        <p:xfrm>
          <a:off x="681038" y="2336800"/>
          <a:ext cx="9613900" cy="361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/>
                <a:gridCol w="48069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Значение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>
                          <a:effectLst/>
                        </a:rPr>
                        <a:t>Ураты</a:t>
                      </a:r>
                      <a:endParaRPr lang="ru-RU" sz="2400" dirty="0">
                        <a:effectLst/>
                      </a:endParaRP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В небольшом количестве</a:t>
                      </a:r>
                    </a:p>
                  </a:txBody>
                  <a:tcPr marL="228600" marR="228600" marT="133350" marB="1333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Трипельфосфаты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Не обнаруживаются</a:t>
                      </a:r>
                    </a:p>
                  </a:txBody>
                  <a:tcPr marL="228600" marR="228600" marT="133350" marB="1333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Слизь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В небольшом количестве</a:t>
                      </a:r>
                    </a:p>
                  </a:txBody>
                  <a:tcPr marL="228600" marR="228600" marT="133350" marB="1333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Бактерии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Не обнаруживаются</a:t>
                      </a:r>
                    </a:p>
                  </a:txBody>
                  <a:tcPr marL="228600" marR="228600" marT="133350" marB="1333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Грибы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Не обнаруживаются</a:t>
                      </a:r>
                    </a:p>
                  </a:txBody>
                  <a:tcPr marL="228600" marR="228600" marT="133350" marB="1333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48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Микроскопия осадка мочи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Микроскопия осадка мочи — это качественное и количественное определение в моче нерастворимых соединений. Результат исследования позволяет получить дополнительную информацию о патологических процессах, которые происходят в организме.</a:t>
            </a:r>
          </a:p>
        </p:txBody>
      </p:sp>
    </p:spTree>
    <p:extLst>
      <p:ext uri="{BB962C8B-B14F-4D97-AF65-F5344CB8AC3E}">
        <p14:creationId xmlns:p14="http://schemas.microsoft.com/office/powerpoint/2010/main" val="27021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Эритроциты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Повышенный уровень эритроцитов может обнаруживаться в моче после интенсивных физических нагрузок, особенно забегов на дальние дистанции, а также после сильного стресса, перегрева в бане или сауне, употребления спиртных напитков.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У женщин эритроциты могут попасть в мочу, если взятие биоматериала проходило во время менструации. Это патологией не считается, но, скорее всего, анализ придётся пересдать.</a:t>
            </a:r>
          </a:p>
        </p:txBody>
      </p:sp>
    </p:spTree>
    <p:extLst>
      <p:ext uri="{BB962C8B-B14F-4D97-AF65-F5344CB8AC3E}">
        <p14:creationId xmlns:p14="http://schemas.microsoft.com/office/powerpoint/2010/main" val="1906864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299" y="2091483"/>
            <a:ext cx="9041903" cy="4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3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причины появления эритроцитов в моче: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9082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инфекции мочевыводящих путей;</a:t>
            </a:r>
          </a:p>
          <a:p>
            <a:r>
              <a:rPr lang="ru-RU" dirty="0"/>
              <a:t>пиелонефрит;</a:t>
            </a:r>
          </a:p>
          <a:p>
            <a:r>
              <a:rPr lang="ru-RU" dirty="0"/>
              <a:t>гломерулонефрит;</a:t>
            </a:r>
          </a:p>
          <a:p>
            <a:r>
              <a:rPr lang="ru-RU" dirty="0"/>
              <a:t>камни в почках или в мочевом пузыре;</a:t>
            </a:r>
          </a:p>
          <a:p>
            <a:r>
              <a:rPr lang="ru-RU" dirty="0"/>
              <a:t>аденома простаты или доброкачественная гиперплазия предстательной железы — её увеличение в размерах;</a:t>
            </a:r>
          </a:p>
          <a:p>
            <a:r>
              <a:rPr lang="ru-RU" dirty="0" err="1"/>
              <a:t>серповидноклеточная</a:t>
            </a:r>
            <a:r>
              <a:rPr lang="ru-RU" dirty="0"/>
              <a:t> анемия;</a:t>
            </a:r>
          </a:p>
          <a:p>
            <a:r>
              <a:rPr lang="ru-RU" dirty="0"/>
              <a:t>травмы почек;</a:t>
            </a:r>
          </a:p>
          <a:p>
            <a:r>
              <a:rPr lang="ru-RU" dirty="0"/>
              <a:t>рак почек, мочевого пузыря или простаты;</a:t>
            </a:r>
          </a:p>
          <a:p>
            <a:r>
              <a:rPr lang="ru-RU" dirty="0"/>
              <a:t>приём некоторых лекарственных препаратов (например, аспирина или гепарина).</a:t>
            </a:r>
          </a:p>
        </p:txBody>
      </p:sp>
    </p:spTree>
    <p:extLst>
      <p:ext uri="{BB962C8B-B14F-4D97-AF65-F5344CB8AC3E}">
        <p14:creationId xmlns:p14="http://schemas.microsoft.com/office/powerpoint/2010/main" val="299409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Лейкоциты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Если здоровье в порядке, то общий анализ мочи покажет минимальное содержание лейкоцитов — до 5 клеток в поле зрения микроскопа. Но если в органах мочеполовой системы развивается инфекция, то лейкоцитов будет больше.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Лейкоцитурия</a:t>
            </a:r>
            <a:r>
              <a:rPr lang="ru-RU" dirty="0"/>
              <a:t> — это увеличение количества лейкоцитов до 20 клеток в поле зрения микроскопа.</a:t>
            </a:r>
          </a:p>
        </p:txBody>
      </p:sp>
    </p:spTree>
    <p:extLst>
      <p:ext uri="{BB962C8B-B14F-4D97-AF65-F5344CB8AC3E}">
        <p14:creationId xmlns:p14="http://schemas.microsoft.com/office/powerpoint/2010/main" val="890324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299" y="2091483"/>
            <a:ext cx="9041903" cy="4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00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причины </a:t>
            </a:r>
            <a:r>
              <a:rPr lang="ru-RU" dirty="0" err="1"/>
              <a:t>лейкоцитурии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пиелонефрит;</a:t>
            </a:r>
          </a:p>
          <a:p>
            <a:pPr algn="just"/>
            <a:r>
              <a:rPr lang="ru-RU" dirty="0"/>
              <a:t>гломерулонефрит;</a:t>
            </a:r>
          </a:p>
          <a:p>
            <a:pPr algn="just"/>
            <a:r>
              <a:rPr lang="ru-RU" dirty="0"/>
              <a:t>цистит;</a:t>
            </a:r>
          </a:p>
          <a:p>
            <a:pPr algn="just"/>
            <a:r>
              <a:rPr lang="ru-RU" dirty="0"/>
              <a:t>уретрит;</a:t>
            </a:r>
          </a:p>
          <a:p>
            <a:pPr algn="just"/>
            <a:r>
              <a:rPr lang="ru-RU" dirty="0"/>
              <a:t>простатит;</a:t>
            </a:r>
          </a:p>
          <a:p>
            <a:pPr algn="just"/>
            <a:r>
              <a:rPr lang="ru-RU" dirty="0"/>
              <a:t>камни в мочеточнике;</a:t>
            </a:r>
          </a:p>
          <a:p>
            <a:pPr algn="just"/>
            <a:r>
              <a:rPr lang="ru-RU" dirty="0"/>
              <a:t>системная красная волчанка — аутоиммунное заболевание, которое поражает кожу, опорно-двигательный аппарат, сердце, почки и другие внутренние органы.</a:t>
            </a:r>
          </a:p>
        </p:txBody>
      </p:sp>
    </p:spTree>
    <p:extLst>
      <p:ext uri="{BB962C8B-B14F-4D97-AF65-F5344CB8AC3E}">
        <p14:creationId xmlns:p14="http://schemas.microsoft.com/office/powerpoint/2010/main" val="3034540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Пиурия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Пиурия — увеличение количества лейкоцитов до 100 и более клеток в поле зрения микроскопа. Такое состояние видно невооружённым глазом: моча при пиурии становится тёмной, мутной, приобретает резкий запах гноя. Также в ней могут быть хлопья или комочки, образованные из погибших лейкоцитов.</a:t>
            </a:r>
          </a:p>
        </p:txBody>
      </p:sp>
    </p:spTree>
    <p:extLst>
      <p:ext uri="{BB962C8B-B14F-4D97-AF65-F5344CB8AC3E}">
        <p14:creationId xmlns:p14="http://schemas.microsoft.com/office/powerpoint/2010/main" val="4139043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3906" y="2018330"/>
            <a:ext cx="3247923" cy="4686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953" y="2013028"/>
            <a:ext cx="4554776" cy="469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1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Общий анализ мочи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770093"/>
            <a:ext cx="4997148" cy="31660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dirty="0"/>
              <a:t>Представляет собой совокупность различных диагностических тестов, направленных на определение общих свойств мочи, а также физико-химического и микроскопического её исследования.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307" y="2336873"/>
            <a:ext cx="5437845" cy="40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25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причины пиурии: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78153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острый пиелонефрит;</a:t>
            </a:r>
          </a:p>
          <a:p>
            <a:r>
              <a:rPr lang="ru-RU" dirty="0"/>
              <a:t>абсцесс почки — осложнение пиелонефрита, гнойное поражение почки;</a:t>
            </a:r>
          </a:p>
          <a:p>
            <a:r>
              <a:rPr lang="ru-RU" dirty="0"/>
              <a:t>карбункул почки — гнойно-некротическое поражение;</a:t>
            </a:r>
          </a:p>
          <a:p>
            <a:r>
              <a:rPr lang="ru-RU" dirty="0"/>
              <a:t>пионефроз — разрушение почечной ткани, вызванное гнойным пиелонефритом;</a:t>
            </a:r>
          </a:p>
          <a:p>
            <a:r>
              <a:rPr lang="ru-RU" dirty="0"/>
              <a:t>туберкулёз почек;</a:t>
            </a:r>
          </a:p>
          <a:p>
            <a:r>
              <a:rPr lang="ru-RU" dirty="0"/>
              <a:t>острый цистит;</a:t>
            </a:r>
          </a:p>
          <a:p>
            <a:r>
              <a:rPr lang="ru-RU" dirty="0"/>
              <a:t>острый уретрит;</a:t>
            </a:r>
          </a:p>
          <a:p>
            <a:r>
              <a:rPr lang="ru-RU" dirty="0"/>
              <a:t>острый простатит.</a:t>
            </a:r>
          </a:p>
        </p:txBody>
      </p:sp>
    </p:spTree>
    <p:extLst>
      <p:ext uri="{BB962C8B-B14F-4D97-AF65-F5344CB8AC3E}">
        <p14:creationId xmlns:p14="http://schemas.microsoft.com/office/powerpoint/2010/main" val="3366057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Эпителий плоский, переходный и почечный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Плоский эпителий образует слизистую оболочку мочевыводящих путей, переходный — мочевого пузыря, а почечный — мочевых канальцев почек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295217"/>
              </p:ext>
            </p:extLst>
          </p:nvPr>
        </p:nvGraphicFramePr>
        <p:xfrm>
          <a:off x="680321" y="3617256"/>
          <a:ext cx="10534526" cy="264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7263"/>
                <a:gridCol w="5267263"/>
              </a:tblGrid>
              <a:tr h="655440">
                <a:tc>
                  <a:txBody>
                    <a:bodyPr/>
                    <a:lstStyle/>
                    <a:p>
                      <a:r>
                        <a:rPr lang="ru-RU" dirty="0" smtClean="0"/>
                        <a:t>Тип эпителия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Референсные значения (интервал), клеток в поле зрения микроскопа</a:t>
                      </a:r>
                      <a:endParaRPr lang="ru-RU" dirty="0"/>
                    </a:p>
                  </a:txBody>
                  <a:tcPr/>
                </a:tc>
              </a:tr>
              <a:tr h="664544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Плоский эпителий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0–5 (мужчины)</a:t>
                      </a:r>
                    </a:p>
                    <a:p>
                      <a:r>
                        <a:rPr lang="ru-RU" dirty="0" smtClean="0"/>
                        <a:t>0–10 (женщины)</a:t>
                      </a:r>
                      <a:endParaRPr lang="ru-RU" dirty="0"/>
                    </a:p>
                  </a:txBody>
                  <a:tcPr/>
                </a:tc>
              </a:tr>
              <a:tr h="664544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Переходный эпителий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0-1</a:t>
                      </a:r>
                      <a:endParaRPr lang="ru-RU" dirty="0"/>
                    </a:p>
                  </a:txBody>
                  <a:tcPr/>
                </a:tc>
              </a:tr>
              <a:tr h="664544"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Почечный эпителий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63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049415"/>
            <a:ext cx="9856694" cy="46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19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причины увеличения количества клеток эпителия в моче: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плоский эпителий: инфекции мочеполовой системы;</a:t>
            </a:r>
          </a:p>
          <a:p>
            <a:pPr algn="just"/>
            <a:r>
              <a:rPr lang="ru-RU" dirty="0"/>
              <a:t>переходный эпителий: цистит, пиелонефрит, мочекаменная болезнь;</a:t>
            </a:r>
          </a:p>
          <a:p>
            <a:pPr algn="just"/>
            <a:r>
              <a:rPr lang="ru-RU" dirty="0"/>
              <a:t>почечный эпителий: гломерулонефрит, пиелонефрит, хроническая почечная недостаточность, опухоли в почках, отторжение пересаженной почки.</a:t>
            </a:r>
          </a:p>
        </p:txBody>
      </p:sp>
    </p:spTree>
    <p:extLst>
      <p:ext uri="{BB962C8B-B14F-4D97-AF65-F5344CB8AC3E}">
        <p14:creationId xmlns:p14="http://schemas.microsoft.com/office/powerpoint/2010/main" val="4034596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Цилиндры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Цилиндры — это скопления молекул белка и клеток эпителия, который выстилает канальцы мочевыводящих путей.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общем анализе мочи обычно исследуют содержание трёх видов цилиндров — гиалиновых, зернистых и эпителиальных.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Минимальное количество гиалиновых цилиндров (1–2 клетки в поле зрения микроскопа) бывает у здоровых людей. Высокая их концентрация может быть признаком пиелонефрита или </a:t>
            </a:r>
            <a:r>
              <a:rPr lang="ru-RU" dirty="0" err="1"/>
              <a:t>гломерулонефрита</a:t>
            </a:r>
            <a:r>
              <a:rPr lang="ru-RU" dirty="0"/>
              <a:t>. Зернистых и эпителиальных цилиндров в моче быть не должно.</a:t>
            </a:r>
          </a:p>
        </p:txBody>
      </p:sp>
    </p:spTree>
    <p:extLst>
      <p:ext uri="{BB962C8B-B14F-4D97-AF65-F5344CB8AC3E}">
        <p14:creationId xmlns:p14="http://schemas.microsoft.com/office/powerpoint/2010/main" val="1837720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123" y="2131290"/>
            <a:ext cx="9714255" cy="43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2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причины увеличения числа зернистых и эпителиальных цилиндров: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4290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пиелонефрит;</a:t>
            </a:r>
          </a:p>
          <a:p>
            <a:r>
              <a:rPr lang="ru-RU" dirty="0"/>
              <a:t>гломерулонефрит;</a:t>
            </a:r>
          </a:p>
          <a:p>
            <a:r>
              <a:rPr lang="ru-RU" dirty="0"/>
              <a:t>хроническая сердечная недостаточность;</a:t>
            </a:r>
          </a:p>
          <a:p>
            <a:r>
              <a:rPr lang="ru-RU" dirty="0"/>
              <a:t>инфаркт миокарда;</a:t>
            </a:r>
          </a:p>
          <a:p>
            <a:r>
              <a:rPr lang="ru-RU" dirty="0"/>
              <a:t>артериальная гипертензия;</a:t>
            </a:r>
          </a:p>
          <a:p>
            <a:r>
              <a:rPr lang="ru-RU" dirty="0"/>
              <a:t>инфекционные заболевания: грипп, корь, ветрянка, краснуха, коклюш и другие;</a:t>
            </a:r>
          </a:p>
          <a:p>
            <a:r>
              <a:rPr lang="ru-RU" dirty="0"/>
              <a:t>отравление тяжёлыми металлами;</a:t>
            </a:r>
          </a:p>
          <a:p>
            <a:r>
              <a:rPr lang="ru-RU" dirty="0"/>
              <a:t>туберкулёз почки;</a:t>
            </a:r>
          </a:p>
          <a:p>
            <a:r>
              <a:rPr lang="ru-RU" dirty="0"/>
              <a:t>рак почки;</a:t>
            </a:r>
          </a:p>
          <a:p>
            <a:r>
              <a:rPr lang="ru-RU" dirty="0"/>
              <a:t>отторжение пересаженной почки.</a:t>
            </a:r>
          </a:p>
        </p:txBody>
      </p:sp>
    </p:spTree>
    <p:extLst>
      <p:ext uri="{BB962C8B-B14F-4D97-AF65-F5344CB8AC3E}">
        <p14:creationId xmlns:p14="http://schemas.microsoft.com/office/powerpoint/2010/main" val="3102459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Кристаллы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Кристаллы — это осадок из солей, содержащихся в моче. Если кристаллов слишком много, из них могут сформироваться камни. По присутствию кристаллов в моче можно косвенно судить о склонности к мочекаменной болезни, а также о наличии камней в почках.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Высокое содержание кристаллов в моче характерно для нарушения водно-солевого баланса в организме и для некоторых инфекционных заболеваний мочевыделительной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617441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Кристаллы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Кристаллы мочевой кислоты выявляются при обезвоживании, подагре, употреблении большого количества пищи животного происхождения, усилении процессов распада белка, в том числе при тяжелых воспалительных, онкологических заболеваниях, лечении </a:t>
            </a:r>
            <a:r>
              <a:rPr lang="ru-RU" dirty="0" err="1"/>
              <a:t>цитостатиками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Появление </a:t>
            </a:r>
            <a:r>
              <a:rPr lang="ru-RU" dirty="0" err="1"/>
              <a:t>трипельфосфатов</a:t>
            </a:r>
            <a:r>
              <a:rPr lang="ru-RU" dirty="0"/>
              <a:t> в мочевом осадке может быть связано как с употреблением большого количества фруктов, так и с циститом.</a:t>
            </a:r>
          </a:p>
        </p:txBody>
      </p:sp>
    </p:spTree>
    <p:extLst>
      <p:ext uri="{BB962C8B-B14F-4D97-AF65-F5344CB8AC3E}">
        <p14:creationId xmlns:p14="http://schemas.microsoft.com/office/powerpoint/2010/main" val="602834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423" y="1985106"/>
            <a:ext cx="6925235" cy="46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7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к назначению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4461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При комплексном обследовании и мониторинге пациентов различного профиля.</a:t>
            </a:r>
          </a:p>
          <a:p>
            <a:pPr algn="just"/>
            <a:r>
              <a:rPr lang="ru-RU" dirty="0"/>
              <a:t>При профилактическом обследовании.</a:t>
            </a:r>
          </a:p>
          <a:p>
            <a:pPr algn="just"/>
            <a:r>
              <a:rPr lang="ru-RU" dirty="0"/>
              <a:t>При симптомах заболевания мочевыделительной системы (изменение цвета и запаха мочи, частое или редкое мочеиспускание, увеличение или уменьшение суточного объема мочи, боли в нижней части живота, боли в поясничной области, повышение температуры, отёки).</a:t>
            </a:r>
          </a:p>
          <a:p>
            <a:pPr algn="just"/>
            <a:r>
              <a:rPr lang="ru-RU" dirty="0"/>
              <a:t>Во время и после курса лечения патологии почек и мочевыводящих путей.</a:t>
            </a:r>
          </a:p>
          <a:p>
            <a:pPr algn="just"/>
            <a:r>
              <a:rPr lang="ru-RU" dirty="0"/>
              <a:t>На фоне приема </a:t>
            </a:r>
            <a:r>
              <a:rPr lang="ru-RU" dirty="0" err="1"/>
              <a:t>нефротоксичных</a:t>
            </a:r>
            <a:r>
              <a:rPr lang="ru-RU" dirty="0"/>
              <a:t> лекарственных препаратов.</a:t>
            </a:r>
          </a:p>
        </p:txBody>
      </p:sp>
    </p:spTree>
    <p:extLst>
      <p:ext uri="{BB962C8B-B14F-4D97-AF65-F5344CB8AC3E}">
        <p14:creationId xmlns:p14="http://schemas.microsoft.com/office/powerpoint/2010/main" val="3105372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Бактерии и грибы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649071"/>
            <a:ext cx="5128808" cy="3287118"/>
          </a:xfrm>
        </p:spPr>
        <p:txBody>
          <a:bodyPr/>
          <a:lstStyle/>
          <a:p>
            <a:pPr algn="just"/>
            <a:r>
              <a:rPr lang="ru-RU" dirty="0"/>
              <a:t>У здорового человека в моче не должно быть </a:t>
            </a:r>
            <a:r>
              <a:rPr lang="ru-RU" dirty="0" smtClean="0"/>
              <a:t>бактерий и грибов. </a:t>
            </a:r>
            <a:r>
              <a:rPr lang="ru-RU" dirty="0"/>
              <a:t>Их появление говорит о развитии инфекции в мочевыводящих путях — уретрите (воспалении мочеиспускательного канала), пиелонефрите или цистите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529" y="2336873"/>
            <a:ext cx="5795224" cy="38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9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Слизь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Большое количество слизи в моче — один из признаков воспаления мочевыделительной системы.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Клетки эпителия мочевыводящих канальцев и мочевого пузыря создают слизистую оболочку для защиты от химических и физических повреждений. Чем сильнее воздействие со стороны раздражителя (им может быть почечный камень или инфекция), тем больше слизи для своей защиты выделяет эпителий.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У женщин слизь может быть выявлена при несоблюдении процедур подготовки к анализу и при неправильном сборе мочи.</a:t>
            </a:r>
          </a:p>
        </p:txBody>
      </p:sp>
    </p:spTree>
    <p:extLst>
      <p:ext uri="{BB962C8B-B14F-4D97-AF65-F5344CB8AC3E}">
        <p14:creationId xmlns:p14="http://schemas.microsoft.com/office/powerpoint/2010/main" val="867982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081" y="2033900"/>
            <a:ext cx="7032812" cy="469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75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13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процедуре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296531"/>
            <a:ext cx="9613861" cy="383532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За 24 часа до анализа следует исключить из рациона продукты, меняющие цвет и химический состав мочи: алкогольные напитки, «красящие» овощи — свёклу и морковь, а также специи и соль. По согласованию с врачом лучше отказаться от приёма мочегонных препаратов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Перед взятием биоматериала необходимо тщательно вымыть наружные половые органы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Биоматериал следует собрать в одноразовую стерильную пробирку.</a:t>
            </a:r>
          </a:p>
        </p:txBody>
      </p:sp>
    </p:spTree>
    <p:extLst>
      <p:ext uri="{BB962C8B-B14F-4D97-AF65-F5344CB8AC3E}">
        <p14:creationId xmlns:p14="http://schemas.microsoft.com/office/powerpoint/2010/main" val="29887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может повлиять на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5370855" cy="3599316"/>
          </a:xfrm>
        </p:spPr>
        <p:txBody>
          <a:bodyPr/>
          <a:lstStyle/>
          <a:p>
            <a:pPr algn="just"/>
            <a:r>
              <a:rPr lang="ru-RU" dirty="0"/>
              <a:t>Употребление в пищу продуктов, которые могут менять цвет мочи (например, свеклы, моркови, черники), обладают мочегонным действием (например, арбуза, пива), слишком соленых или слишком сладких блюд, а также алкоголя. На изменение цвета и объема мочи влияют некоторые лекарственные </a:t>
            </a:r>
            <a:r>
              <a:rPr lang="ru-RU" dirty="0" smtClean="0"/>
              <a:t>препараты.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141" y="2482219"/>
            <a:ext cx="4961965" cy="33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2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Определяемые 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Определяются </a:t>
            </a:r>
            <a:r>
              <a:rPr lang="ru-RU" sz="2800" dirty="0"/>
              <a:t>такие показатели, как цвет, запах, прозрачность, реакция (рН), плотность, содержание в моче белка, глюкозы, кетоновых тел, билирубина и продуктов его метаболизма. В осадке мочи определяется наличие клеточных элементов, а также солей и цилиндров.</a:t>
            </a:r>
          </a:p>
        </p:txBody>
      </p:sp>
    </p:spTree>
    <p:extLst>
      <p:ext uri="{BB962C8B-B14F-4D97-AF65-F5344CB8AC3E}">
        <p14:creationId xmlns:p14="http://schemas.microsoft.com/office/powerpoint/2010/main" val="374410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Референсные значения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209171"/>
              </p:ext>
            </p:extLst>
          </p:nvPr>
        </p:nvGraphicFramePr>
        <p:xfrm>
          <a:off x="681038" y="2336800"/>
          <a:ext cx="96139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/>
                <a:gridCol w="48069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Значение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Цвет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светло-желтый, соломенно-желтый, желтый</a:t>
                      </a:r>
                    </a:p>
                  </a:txBody>
                  <a:tcPr marL="228600" marR="228600" marT="133350" marB="1333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Прозрачность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Прозрачная</a:t>
                      </a:r>
                    </a:p>
                  </a:txBody>
                  <a:tcPr marL="228600" marR="228600" marT="133350" marB="1333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Удельный вес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1003-1035</a:t>
                      </a:r>
                    </a:p>
                  </a:txBody>
                  <a:tcPr marL="228600" marR="228600" marT="133350" marB="1333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>
                          <a:effectLst/>
                        </a:rPr>
                        <a:t>рН</a:t>
                      </a:r>
                      <a:endParaRPr lang="ru-RU" sz="2400">
                        <a:effectLst/>
                      </a:endParaRP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5,0-8,0</a:t>
                      </a:r>
                    </a:p>
                  </a:txBody>
                  <a:tcPr marL="228600" marR="228600" marT="133350" marB="1333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57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Референсные значения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909343"/>
              </p:ext>
            </p:extLst>
          </p:nvPr>
        </p:nvGraphicFramePr>
        <p:xfrm>
          <a:off x="681038" y="2336800"/>
          <a:ext cx="9613900" cy="361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/>
                <a:gridCol w="48069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Показатель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Значение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Белок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Менее 0,140 г/л</a:t>
                      </a:r>
                    </a:p>
                  </a:txBody>
                  <a:tcPr marL="228600" marR="228600" marT="133350" marB="1333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Глюкоза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Менее 2,8 ммоль/л</a:t>
                      </a:r>
                    </a:p>
                  </a:txBody>
                  <a:tcPr marL="228600" marR="228600" marT="133350" marB="1333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Кетоновые тела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Менее 1 ммоль/л</a:t>
                      </a:r>
                    </a:p>
                  </a:txBody>
                  <a:tcPr marL="228600" marR="228600" marT="133350" marB="1333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Уробилиноген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Менее 34 ммоль/л</a:t>
                      </a:r>
                    </a:p>
                  </a:txBody>
                  <a:tcPr marL="228600" marR="228600" marT="133350" marB="1333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Билирубин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Не обнаруживается</a:t>
                      </a:r>
                    </a:p>
                  </a:txBody>
                  <a:tcPr marL="228600" marR="228600" marT="133350" marB="1333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18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Исследование осадка мочи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596851"/>
              </p:ext>
            </p:extLst>
          </p:nvPr>
        </p:nvGraphicFramePr>
        <p:xfrm>
          <a:off x="681038" y="2336800"/>
          <a:ext cx="9613900" cy="398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/>
                <a:gridCol w="48069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Показатель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Значение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Клетки переходного и почечного эпителия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Не обнаруживаются</a:t>
                      </a:r>
                    </a:p>
                  </a:txBody>
                  <a:tcPr marL="228600" marR="228600" marT="133350" marB="1333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Лейкоциты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До 5 в поле зрения</a:t>
                      </a:r>
                    </a:p>
                  </a:txBody>
                  <a:tcPr marL="228600" marR="228600" marT="133350" marB="1333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Эритроциты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До 2 в поле зрения</a:t>
                      </a:r>
                    </a:p>
                  </a:txBody>
                  <a:tcPr marL="228600" marR="228600" marT="133350" marB="1333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Гиалиновые цилиндры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Не обнаруживаются</a:t>
                      </a:r>
                    </a:p>
                  </a:txBody>
                  <a:tcPr marL="228600" marR="228600" marT="133350" marB="1333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Кристаллы мочевой кислоты</a:t>
                      </a:r>
                    </a:p>
                  </a:txBody>
                  <a:tcPr marL="133350" marR="133350" marT="133350" marB="133350"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Не обнаруживаются</a:t>
                      </a:r>
                    </a:p>
                  </a:txBody>
                  <a:tcPr marL="228600" marR="228600" marT="133350" marB="1333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842043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77</TotalTime>
  <Words>1177</Words>
  <Application>Microsoft Office PowerPoint</Application>
  <PresentationFormat>Широкоэкранный</PresentationFormat>
  <Paragraphs>156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Trebuchet MS</vt:lpstr>
      <vt:lpstr>Берлин</vt:lpstr>
      <vt:lpstr>Исследование мочевого осадка</vt:lpstr>
      <vt:lpstr>Общий анализ мочи</vt:lpstr>
      <vt:lpstr>Показания к назначению </vt:lpstr>
      <vt:lpstr>Подготовка к процедуре</vt:lpstr>
      <vt:lpstr>Что может повлиять на результаты</vt:lpstr>
      <vt:lpstr>Определяемые показатели</vt:lpstr>
      <vt:lpstr>Референсные значения</vt:lpstr>
      <vt:lpstr>Референсные значения</vt:lpstr>
      <vt:lpstr>Исследование осадка мочи</vt:lpstr>
      <vt:lpstr>Исследование осадка мочи</vt:lpstr>
      <vt:lpstr>Микроскопия осадка мочи</vt:lpstr>
      <vt:lpstr>Эритроциты</vt:lpstr>
      <vt:lpstr>Презентация PowerPoint</vt:lpstr>
      <vt:lpstr>Возможные причины появления эритроцитов в моче:</vt:lpstr>
      <vt:lpstr>Лейкоциты</vt:lpstr>
      <vt:lpstr>Презентация PowerPoint</vt:lpstr>
      <vt:lpstr>Возможные причины лейкоцитурии:</vt:lpstr>
      <vt:lpstr>Пиурия </vt:lpstr>
      <vt:lpstr>Презентация PowerPoint</vt:lpstr>
      <vt:lpstr>Возможные причины пиурии:</vt:lpstr>
      <vt:lpstr>Эпителий плоский, переходный и почечный</vt:lpstr>
      <vt:lpstr>Презентация PowerPoint</vt:lpstr>
      <vt:lpstr>Возможные причины увеличения количества клеток эпителия в моче:</vt:lpstr>
      <vt:lpstr>Цилиндры</vt:lpstr>
      <vt:lpstr>Презентация PowerPoint</vt:lpstr>
      <vt:lpstr>Возможные причины увеличения числа зернистых и эпителиальных цилиндров:</vt:lpstr>
      <vt:lpstr>Кристаллы</vt:lpstr>
      <vt:lpstr>Кристаллы</vt:lpstr>
      <vt:lpstr>Презентация PowerPoint</vt:lpstr>
      <vt:lpstr>Бактерии и грибы</vt:lpstr>
      <vt:lpstr>Слизь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мочевого осадка</dc:title>
  <dc:creator>RePack by Diakov</dc:creator>
  <cp:lastModifiedBy>RePack by Diakov</cp:lastModifiedBy>
  <cp:revision>9</cp:revision>
  <dcterms:created xsi:type="dcterms:W3CDTF">2024-03-06T10:58:30Z</dcterms:created>
  <dcterms:modified xsi:type="dcterms:W3CDTF">2024-03-06T12:16:06Z</dcterms:modified>
</cp:coreProperties>
</file>