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15138" cy="99472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33CFA7C7-175D-4CFE-BE92-E9E17C698A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BED58B-8EAA-4DE8-972E-4FFB3E452F0C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 smtClean="0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A4C716CD-175A-4161-AC0A-245C5A2C7A8C}" type="slidenum">
              <a:rPr lang="ru-RU" altLang="ru-RU" sz="1400" smtClean="0">
                <a:latin typeface="Tahoma" panose="020B0604030504040204" pitchFamily="34" charset="0"/>
                <a:cs typeface="+mn-ea" charset="0"/>
              </a:rPr>
              <a:pPr eaLnBrk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1</a:t>
            </a:fld>
            <a:endParaRPr lang="ru-RU" altLang="ru-RU" sz="1400" smtClean="0">
              <a:latin typeface="Tahoma" panose="020B0604030504040204" pitchFamily="34" charset="0"/>
              <a:cs typeface="+mn-ea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68875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53062" cy="4476750"/>
          </a:xfrm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836353-E087-4F01-BE46-F99DF481D612}" type="slidenum">
              <a:rPr lang="ru-RU" altLang="ru-RU" sz="1400" smtClean="0"/>
              <a:pPr>
                <a:spcBef>
                  <a:spcPct val="0"/>
                </a:spcBef>
              </a:pPr>
              <a:t>10</a:t>
            </a:fld>
            <a:endParaRPr lang="ru-RU" altLang="ru-RU" sz="1400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57EE61-979D-4936-A485-12D8FC1F2958}" type="slidenum">
              <a:rPr lang="ru-RU" altLang="ru-RU" sz="1400" smtClean="0"/>
              <a:pPr>
                <a:spcBef>
                  <a:spcPct val="0"/>
                </a:spcBef>
              </a:pPr>
              <a:t>11</a:t>
            </a:fld>
            <a:endParaRPr lang="ru-RU" altLang="ru-RU" sz="1400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FC7723-4366-4408-AFD2-8BE2070379D5}" type="slidenum">
              <a:rPr lang="ru-RU" altLang="ru-RU" sz="1400" smtClean="0"/>
              <a:pPr>
                <a:spcBef>
                  <a:spcPct val="0"/>
                </a:spcBef>
              </a:pPr>
              <a:t>12</a:t>
            </a:fld>
            <a:endParaRPr lang="ru-RU" altLang="ru-RU" sz="1400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66D007-0817-46A1-8768-4E568474637C}" type="slidenum">
              <a:rPr lang="ru-RU" altLang="ru-RU" sz="1400" smtClean="0"/>
              <a:pPr>
                <a:spcBef>
                  <a:spcPct val="0"/>
                </a:spcBef>
              </a:pPr>
              <a:t>13</a:t>
            </a:fld>
            <a:endParaRPr lang="ru-RU" altLang="ru-RU" sz="1400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63F523-7BAB-46F0-8F55-38541B1102D6}" type="slidenum">
              <a:rPr lang="ru-RU" altLang="ru-RU" sz="1400" smtClean="0"/>
              <a:pPr>
                <a:spcBef>
                  <a:spcPct val="0"/>
                </a:spcBef>
              </a:pPr>
              <a:t>14</a:t>
            </a:fld>
            <a:endParaRPr lang="ru-RU" altLang="ru-RU" sz="1400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3A5AB6-00C2-46C3-9952-6D1DA2BABBD2}" type="slidenum">
              <a:rPr lang="ru-RU" altLang="ru-RU" sz="1400" smtClean="0"/>
              <a:pPr>
                <a:spcBef>
                  <a:spcPct val="0"/>
                </a:spcBef>
              </a:pPr>
              <a:t>15</a:t>
            </a:fld>
            <a:endParaRPr lang="ru-RU" altLang="ru-RU" sz="1400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58ACBC-A14D-43A7-8A6A-10BBB5F41AE4}" type="slidenum">
              <a:rPr lang="ru-RU" altLang="ru-RU" sz="1400" smtClean="0"/>
              <a:pPr>
                <a:spcBef>
                  <a:spcPct val="0"/>
                </a:spcBef>
              </a:pPr>
              <a:t>16</a:t>
            </a:fld>
            <a:endParaRPr lang="ru-RU" altLang="ru-RU" sz="140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66E387-1D88-42C1-B505-F0E4D252BEF6}" type="slidenum">
              <a:rPr lang="ru-RU" altLang="ru-RU" sz="1400" smtClean="0"/>
              <a:pPr>
                <a:spcBef>
                  <a:spcPct val="0"/>
                </a:spcBef>
              </a:pPr>
              <a:t>17</a:t>
            </a:fld>
            <a:endParaRPr lang="ru-RU" altLang="ru-RU" sz="1400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C60372-0CEB-4229-A7C3-3CBD28245657}" type="slidenum">
              <a:rPr lang="ru-RU" altLang="ru-RU" sz="1400" smtClean="0"/>
              <a:pPr>
                <a:spcBef>
                  <a:spcPct val="0"/>
                </a:spcBef>
              </a:pPr>
              <a:t>18</a:t>
            </a:fld>
            <a:endParaRPr lang="ru-RU" altLang="ru-RU" sz="1400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E51B8C-93C5-4D33-8044-9A0E11ACAC54}" type="slidenum">
              <a:rPr lang="ru-RU" altLang="ru-RU" sz="1400" smtClean="0"/>
              <a:pPr>
                <a:spcBef>
                  <a:spcPct val="0"/>
                </a:spcBef>
              </a:pPr>
              <a:t>19</a:t>
            </a:fld>
            <a:endParaRPr lang="ru-RU" altLang="ru-RU" sz="1400" smtClean="0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4DECFD-97EF-4426-9595-EDC82F34A7EE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 smtClean="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D6D8EE-7B87-4A5F-9C08-5DA2B16286F6}" type="slidenum">
              <a:rPr lang="ru-RU" altLang="ru-RU" sz="1400" smtClean="0"/>
              <a:pPr>
                <a:spcBef>
                  <a:spcPct val="0"/>
                </a:spcBef>
              </a:pPr>
              <a:t>20</a:t>
            </a:fld>
            <a:endParaRPr lang="ru-RU" altLang="ru-RU" sz="1400" smtClean="0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28A1C4-703B-4F10-A04D-F661A1BA2811}" type="slidenum">
              <a:rPr lang="ru-RU" altLang="ru-RU" sz="1400" smtClean="0"/>
              <a:pPr>
                <a:spcBef>
                  <a:spcPct val="0"/>
                </a:spcBef>
              </a:pPr>
              <a:t>21</a:t>
            </a:fld>
            <a:endParaRPr lang="ru-RU" altLang="ru-RU" sz="1400" smtClean="0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DB402B-A207-49EB-94C5-42C35007C792}" type="slidenum">
              <a:rPr lang="ru-RU" altLang="ru-RU" sz="1400" smtClean="0"/>
              <a:pPr>
                <a:spcBef>
                  <a:spcPct val="0"/>
                </a:spcBef>
              </a:pPr>
              <a:t>22</a:t>
            </a:fld>
            <a:endParaRPr lang="ru-RU" altLang="ru-RU" sz="1400" smtClean="0"/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24EFDD-821E-49D4-9789-9AC2F124BAA7}" type="slidenum">
              <a:rPr lang="ru-RU" altLang="ru-RU" sz="1400" smtClean="0"/>
              <a:pPr>
                <a:spcBef>
                  <a:spcPct val="0"/>
                </a:spcBef>
              </a:pPr>
              <a:t>23</a:t>
            </a:fld>
            <a:endParaRPr lang="ru-RU" altLang="ru-RU" sz="1400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097097-59D3-4FD1-BDCF-BBDDB15CD8DC}" type="slidenum">
              <a:rPr lang="ru-RU" altLang="ru-RU" sz="1400" smtClean="0"/>
              <a:pPr>
                <a:spcBef>
                  <a:spcPct val="0"/>
                </a:spcBef>
              </a:pPr>
              <a:t>24</a:t>
            </a:fld>
            <a:endParaRPr lang="ru-RU" altLang="ru-RU" sz="1400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A74C46E-19E0-4E1E-9548-D93AB21C09D3}" type="slidenum">
              <a:rPr lang="ru-RU" altLang="ru-RU" sz="1400" smtClean="0"/>
              <a:pPr>
                <a:spcBef>
                  <a:spcPct val="0"/>
                </a:spcBef>
              </a:pPr>
              <a:t>25</a:t>
            </a:fld>
            <a:endParaRPr lang="ru-RU" altLang="ru-RU" sz="1400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FFE91A-0EBE-4E48-9C88-DAE4B3D66C2C}" type="slidenum">
              <a:rPr lang="ru-RU" altLang="ru-RU" sz="1400" smtClean="0"/>
              <a:pPr>
                <a:spcBef>
                  <a:spcPct val="0"/>
                </a:spcBef>
              </a:pPr>
              <a:t>26</a:t>
            </a:fld>
            <a:endParaRPr lang="ru-RU" altLang="ru-RU" sz="1400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5147F8-3E1C-4F85-802D-C9DB63295727}" type="slidenum">
              <a:rPr lang="ru-RU" altLang="ru-RU" sz="1400" smtClean="0"/>
              <a:pPr>
                <a:spcBef>
                  <a:spcPct val="0"/>
                </a:spcBef>
              </a:pPr>
              <a:t>27</a:t>
            </a:fld>
            <a:endParaRPr lang="ru-RU" altLang="ru-RU" sz="1400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C022FE-722A-4F23-ABB9-82730BE45257}" type="slidenum">
              <a:rPr lang="ru-RU" altLang="ru-RU" sz="1400" smtClean="0"/>
              <a:pPr>
                <a:spcBef>
                  <a:spcPct val="0"/>
                </a:spcBef>
              </a:pPr>
              <a:t>28</a:t>
            </a:fld>
            <a:endParaRPr lang="ru-RU" altLang="ru-RU" sz="1400" smtClean="0"/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87E8A8-E2B2-403F-AAC7-869D4A292FA0}" type="slidenum">
              <a:rPr lang="ru-RU" altLang="ru-RU" sz="1400" smtClean="0"/>
              <a:pPr>
                <a:spcBef>
                  <a:spcPct val="0"/>
                </a:spcBef>
              </a:pPr>
              <a:t>29</a:t>
            </a:fld>
            <a:endParaRPr lang="ru-RU" altLang="ru-RU" sz="1400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995BFC-3FB8-4A3B-ABD5-672A6E1C6BFF}" type="slidenum">
              <a:rPr lang="ru-RU" altLang="ru-RU" sz="1400" smtClean="0"/>
              <a:pPr>
                <a:spcBef>
                  <a:spcPct val="0"/>
                </a:spcBef>
              </a:pPr>
              <a:t>3</a:t>
            </a:fld>
            <a:endParaRPr lang="ru-RU" altLang="ru-RU" sz="1400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3D6B15-3807-4624-90B4-10A724F035AA}" type="slidenum">
              <a:rPr lang="ru-RU" altLang="ru-RU" sz="1400" smtClean="0"/>
              <a:pPr>
                <a:spcBef>
                  <a:spcPct val="0"/>
                </a:spcBef>
              </a:pPr>
              <a:t>30</a:t>
            </a:fld>
            <a:endParaRPr lang="ru-RU" altLang="ru-RU" sz="1400" smtClean="0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479E1D-2C9F-4B5B-B03F-A710C52FBD52}" type="slidenum">
              <a:rPr lang="ru-RU" altLang="ru-RU" sz="1400" smtClean="0"/>
              <a:pPr>
                <a:spcBef>
                  <a:spcPct val="0"/>
                </a:spcBef>
              </a:pPr>
              <a:t>4</a:t>
            </a:fld>
            <a:endParaRPr lang="ru-RU" altLang="ru-RU" sz="1400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51475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28CF2A-E97D-47C1-B847-2062F95797E3}" type="slidenum">
              <a:rPr lang="ru-RU" altLang="ru-RU" sz="1400" smtClean="0"/>
              <a:pPr>
                <a:spcBef>
                  <a:spcPct val="0"/>
                </a:spcBef>
              </a:pPr>
              <a:t>5</a:t>
            </a:fld>
            <a:endParaRPr lang="ru-RU" altLang="ru-RU" sz="1400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DF2744-A4EA-4386-8773-91A14B9F8339}" type="slidenum">
              <a:rPr lang="ru-RU" altLang="ru-RU" sz="1400" smtClean="0"/>
              <a:pPr>
                <a:spcBef>
                  <a:spcPct val="0"/>
                </a:spcBef>
              </a:pPr>
              <a:t>6</a:t>
            </a:fld>
            <a:endParaRPr lang="ru-RU" altLang="ru-RU" sz="1400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F767F4-8462-4251-9865-64151E905E6F}" type="slidenum">
              <a:rPr lang="ru-RU" altLang="ru-RU" sz="1400" smtClean="0"/>
              <a:pPr>
                <a:spcBef>
                  <a:spcPct val="0"/>
                </a:spcBef>
              </a:pPr>
              <a:t>7</a:t>
            </a:fld>
            <a:endParaRPr lang="ru-RU" altLang="ru-RU" sz="1400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BB5CED-A48B-41D4-B40A-5CB38CAEDAEC}" type="slidenum">
              <a:rPr lang="ru-RU" altLang="ru-RU" sz="1400" smtClean="0"/>
              <a:pPr>
                <a:spcBef>
                  <a:spcPct val="0"/>
                </a:spcBef>
              </a:pPr>
              <a:t>8</a:t>
            </a:fld>
            <a:endParaRPr lang="ru-RU" altLang="ru-RU" sz="1400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6928D7-FA84-4B5B-9120-7326B7FC41B9}" type="slidenum">
              <a:rPr lang="ru-RU" altLang="ru-RU" sz="1400" smtClean="0"/>
              <a:pPr>
                <a:spcBef>
                  <a:spcPct val="0"/>
                </a:spcBef>
              </a:pPr>
              <a:t>9</a:t>
            </a:fld>
            <a:endParaRPr lang="ru-RU" altLang="ru-RU" sz="1400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29A6C-3555-426A-9186-0D09D0E396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647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F882-B63C-4950-B0F1-160FC39859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462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64B79-DD8D-4B1A-B90C-410A33F4BE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880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8A6EC-295A-4DA9-BBA4-97F95B925E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315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8A755-585B-45FF-A575-878725E66A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388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BEA33-9495-42B5-AA52-A78B0F4936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0538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701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481138"/>
            <a:ext cx="40386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427AF-8CE0-4320-A7F8-314013F06D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158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4B4D6-E07A-414B-A274-39EE7DF812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9034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CBA93-E4DE-4C09-B85A-4ECE32AAFD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9412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1F7EA-F0EB-49A2-AFD4-21EF317163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1712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3203E-3FE6-47BC-91AC-F14D14EE70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412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AD029-EE28-4753-B5EF-A72D70E13C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5541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12FF-3B7C-46D6-AF05-D4CC40CFED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6534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A9EA-3BAC-46FA-AED6-BF26ADEED8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0991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730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30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22F3E-D265-4E0E-89E0-1BE034E393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021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4BA01-73CE-4758-9ED3-8B1BDC91E3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031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1313C-96DB-4EE2-AB76-6E68F382C3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720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D239-EF3B-42EF-A240-5CD266F126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986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CCEA2-EE19-4D6E-8478-1080FC55EB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89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C42E3-D902-462F-8BE3-43FE29CF66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304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0222D-0FCC-42CB-ABC5-D067677DCA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306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77B8B-F49D-49EF-9B9D-BA5D98E346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102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"/>
          <p:cNvSpPr>
            <a:spLocks noChangeArrowheads="1"/>
          </p:cNvSpPr>
          <p:nvPr/>
        </p:nvSpPr>
        <p:spPr bwMode="auto">
          <a:xfrm>
            <a:off x="500063" y="5945188"/>
            <a:ext cx="4940300" cy="920750"/>
          </a:xfrm>
          <a:custGeom>
            <a:avLst/>
            <a:gdLst>
              <a:gd name="T0" fmla="*/ 0 w 7485"/>
              <a:gd name="T1" fmla="*/ 14928718 h 337"/>
              <a:gd name="T2" fmla="*/ 2147483646 w 7485"/>
              <a:gd name="T3" fmla="*/ 2147483646 h 337"/>
              <a:gd name="T4" fmla="*/ 2147483646 w 7485"/>
              <a:gd name="T5" fmla="*/ 2147483646 h 337"/>
              <a:gd name="T6" fmla="*/ 435618 w 7485"/>
              <a:gd name="T7" fmla="*/ 0 h 3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Freeform 2"/>
          <p:cNvSpPr>
            <a:spLocks noChangeArrowheads="1"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1474292200 h 588"/>
              <a:gd name="T4" fmla="*/ 1924089082 w 5591"/>
              <a:gd name="T5" fmla="*/ 1481851875 h 588"/>
              <a:gd name="T6" fmla="*/ 5229764 w 5591"/>
              <a:gd name="T7" fmla="*/ 10080625 h 5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AutoShape 3"/>
          <p:cNvSpPr>
            <a:spLocks noChangeArrowheads="1"/>
          </p:cNvSpPr>
          <p:nvPr/>
        </p:nvSpPr>
        <p:spPr bwMode="auto">
          <a:xfrm>
            <a:off x="-6350" y="5791200"/>
            <a:ext cx="3402013" cy="1081088"/>
          </a:xfrm>
          <a:prstGeom prst="rtTriangle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-9525" y="5788025"/>
            <a:ext cx="3405188" cy="1084263"/>
          </a:xfrm>
          <a:prstGeom prst="line">
            <a:avLst/>
          </a:prstGeom>
          <a:noFill/>
          <a:ln w="12240">
            <a:solidFill>
              <a:srgbClr val="196F8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647113" y="6408738"/>
            <a:ext cx="365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D361D4E-CD83-4479-A2A9-D6342FA4D5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7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500063" y="5945188"/>
            <a:ext cx="4940300" cy="920750"/>
          </a:xfrm>
          <a:custGeom>
            <a:avLst/>
            <a:gdLst>
              <a:gd name="T0" fmla="*/ 0 w 7485"/>
              <a:gd name="T1" fmla="*/ 14928718 h 337"/>
              <a:gd name="T2" fmla="*/ 2147483646 w 7485"/>
              <a:gd name="T3" fmla="*/ 2147483646 h 337"/>
              <a:gd name="T4" fmla="*/ 2147483646 w 7485"/>
              <a:gd name="T5" fmla="*/ 2147483646 h 337"/>
              <a:gd name="T6" fmla="*/ 435618 w 7485"/>
              <a:gd name="T7" fmla="*/ 0 h 3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Freeform 2"/>
          <p:cNvSpPr>
            <a:spLocks noChangeArrowheads="1"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1474292200 h 588"/>
              <a:gd name="T4" fmla="*/ 1924089082 w 5591"/>
              <a:gd name="T5" fmla="*/ 1481851875 h 588"/>
              <a:gd name="T6" fmla="*/ 5229764 w 5591"/>
              <a:gd name="T7" fmla="*/ 10080625 h 5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-6350" y="5791200"/>
            <a:ext cx="3402013" cy="1081088"/>
          </a:xfrm>
          <a:prstGeom prst="rtTriangle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-9525" y="5788025"/>
            <a:ext cx="3405188" cy="1084263"/>
          </a:xfrm>
          <a:prstGeom prst="line">
            <a:avLst/>
          </a:prstGeom>
          <a:noFill/>
          <a:ln w="12240">
            <a:solidFill>
              <a:srgbClr val="196F8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1138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0"/>
            <a:r>
              <a:rPr lang="en-GB" altLang="ru-RU" smtClean="0"/>
              <a:t>Девятый уровень структурыClick to edit Master text styles</a:t>
            </a:r>
          </a:p>
          <a:p>
            <a:pPr lvl="1"/>
            <a:r>
              <a:rPr lang="en-GB" altLang="ru-RU" smtClean="0"/>
              <a:t>Second level</a:t>
            </a:r>
          </a:p>
          <a:p>
            <a:pPr lvl="2"/>
            <a:r>
              <a:rPr lang="en-GB" altLang="ru-RU" smtClean="0"/>
              <a:t>Third level</a:t>
            </a:r>
          </a:p>
          <a:p>
            <a:pPr lvl="3"/>
            <a:r>
              <a:rPr lang="en-GB" altLang="ru-RU" smtClean="0"/>
              <a:t>Fourth level</a:t>
            </a:r>
          </a:p>
          <a:p>
            <a:pPr lvl="4"/>
            <a:r>
              <a:rPr lang="en-GB" altLang="ru-RU" smtClean="0"/>
              <a:t>Fifth level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мышьюClick to edit Master title style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647113" y="6408738"/>
            <a:ext cx="365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33AF0E66-3A58-4D5F-A60A-32B8DD134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00"/>
          </a:solidFill>
          <a:latin typeface="Tahom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7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9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0CE3E47-D2A0-471F-AA53-0D8DF19B7665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 flipH="1">
            <a:off x="6896100" y="2651125"/>
            <a:ext cx="12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971550" y="1712913"/>
            <a:ext cx="7250113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5000" rIns="45720" bIns="45000"/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3200" b="1" i="1">
                <a:latin typeface="Arial" panose="020B0604020202020204" pitchFamily="34" charset="0"/>
              </a:rPr>
              <a:t> </a:t>
            </a:r>
            <a:r>
              <a:rPr lang="ru-RU" altLang="ru-RU" sz="3200" b="1"/>
              <a:t>Требования к уроку в специальной (коррекционной) школе VIII вида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3200" b="1" i="1">
              <a:latin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</a:pPr>
            <a:endParaRPr lang="ru-RU" altLang="ru-RU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DC5DE90-3A90-45E0-BAF9-BEECF4D5A270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10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46038"/>
            <a:ext cx="9144000" cy="74152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2800" b="1" i="1" dirty="0" smtClean="0">
              <a:cs typeface="Arial" panose="020B0604020202020204" pitchFamily="34" charset="0"/>
            </a:endParaRPr>
          </a:p>
          <a:p>
            <a:pPr marL="711200" indent="-449263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b="1" i="1" dirty="0" smtClean="0">
                <a:cs typeface="Arial" panose="020B0604020202020204" pitchFamily="34" charset="0"/>
              </a:rPr>
              <a:t>1. Пропедевтический</a:t>
            </a:r>
            <a:r>
              <a:rPr lang="ru-RU" altLang="ru-RU" sz="2800" b="1" dirty="0" smtClean="0">
                <a:cs typeface="Arial" panose="020B0604020202020204" pitchFamily="34" charset="0"/>
              </a:rPr>
              <a:t> </a:t>
            </a:r>
            <a:r>
              <a:rPr lang="ru-RU" altLang="ru-RU" sz="2800" b="1" i="1" dirty="0" smtClean="0">
                <a:cs typeface="Arial" panose="020B0604020202020204" pitchFamily="34" charset="0"/>
              </a:rPr>
              <a:t>урок </a:t>
            </a:r>
            <a:r>
              <a:rPr lang="ru-RU" altLang="ru-RU" sz="2800" dirty="0" smtClean="0">
                <a:cs typeface="Arial" panose="020B0604020202020204" pitchFamily="34" charset="0"/>
              </a:rPr>
              <a:t>используется для подготовки к усвоению новых знаний, для улучшения уровня познавательных возможностей детей, привития навыков к учебной деятельности (в первом классе), для коррекции мыш­ления, восприятия и речи умственно отсталого ученика. </a:t>
            </a:r>
          </a:p>
          <a:p>
            <a:pPr marL="711200" indent="-449263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b="1" dirty="0" smtClean="0">
                <a:cs typeface="Arial" panose="020B0604020202020204" pitchFamily="34" charset="0"/>
              </a:rPr>
              <a:t>2. </a:t>
            </a:r>
            <a:r>
              <a:rPr lang="ru-RU" altLang="ru-RU" sz="2800" b="1" i="1" dirty="0" smtClean="0">
                <a:cs typeface="Arial" panose="020B0604020202020204" pitchFamily="34" charset="0"/>
              </a:rPr>
              <a:t>Урок изучения новых знаний</a:t>
            </a:r>
            <a:r>
              <a:rPr lang="ru-RU" altLang="ru-RU" sz="2800" b="1" dirty="0" smtClean="0">
                <a:cs typeface="Arial" panose="020B0604020202020204" pitchFamily="34" charset="0"/>
              </a:rPr>
              <a:t>: </a:t>
            </a:r>
            <a:r>
              <a:rPr lang="ru-RU" altLang="ru-RU" sz="2800" dirty="0" smtClean="0">
                <a:cs typeface="Arial" panose="020B0604020202020204" pitchFamily="34" charset="0"/>
              </a:rPr>
              <a:t>Малая продуктивность учащихся специальных школ 8-го вида при изучении нового материала требует таких коррекционных мер, как уменьшение порций новых знаний и небольшой временной объем их подачи (в начальных классах до 10 минут, в старших до 25 минут).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2800" dirty="0" smtClean="0">
              <a:cs typeface="Arial" panose="020B0604020202020204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2800" dirty="0" smtClean="0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FCE78DA-7BBD-472E-B16E-9B42799F96E0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11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01625" y="620713"/>
            <a:ext cx="871220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1800" b="1"/>
              <a:t> 2. </a:t>
            </a:r>
            <a:r>
              <a:rPr lang="ru-RU" altLang="ru-RU" sz="2800" b="1"/>
              <a:t>Урок изучения нового материала.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i="1"/>
              <a:t>Уроки изучения нового материала</a:t>
            </a:r>
            <a:r>
              <a:rPr lang="ru-RU" altLang="ru-RU" sz="2800"/>
              <a:t> - процесс длительный. Овладение чтением, письмом осуществляется месяцами. Из-за инертности психических процессов умственно отсталых детей применяются и </a:t>
            </a:r>
            <a:r>
              <a:rPr lang="ru-RU" altLang="ru-RU" sz="2800" i="1"/>
              <a:t>уроки - совершенствования знаний.</a:t>
            </a:r>
            <a:r>
              <a:rPr lang="ru-RU" altLang="ru-RU" sz="2800"/>
              <a:t> На них осуществляется углубление и расширение знаний в границах поданного ранее объема. На этих уроках используются упражнения в прак­тическом применении знаний и тренинг для формирования навыков.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280560A6-6516-476D-BAAB-2326952C9C06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12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254000" y="188913"/>
            <a:ext cx="8712200" cy="71294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3. Урок закрепления знаний.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Урок, направленный на закрепление знаний в школах VIII вида, очень важны для детей. Они помогают знаниям не "пройти мимо" учащихся, а отложиться в памяти и навыках детей.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1400" b="1"/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4. Урок обобщения и систематизации знаний.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В целях предупреждения забывания проводятся </a:t>
            </a:r>
            <a:r>
              <a:rPr lang="ru-RU" altLang="ru-RU" sz="2800" i="1"/>
              <a:t>уроки обобщения и систематизации знаний.</a:t>
            </a:r>
            <a:r>
              <a:rPr lang="ru-RU" altLang="ru-RU" sz="2800"/>
              <a:t> На этих уроках объединяются фрагменты знаний в еди­ную систему, восстанавливаются связи между фактами. В программе учебно­го материала такие типы уроков используются для повторения. На этих уроках осуществляется коррекция сниженного уровня отвлечения и обобще­ния.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B195AC1-C2BA-440B-926B-E54CCEB0C1CA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13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179388" y="908050"/>
            <a:ext cx="8785225" cy="47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Урок проверки и оценки знаний.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i="1"/>
              <a:t>Урок проверки и оценки знаний</a:t>
            </a:r>
            <a:r>
              <a:rPr lang="ru-RU" altLang="ru-RU" sz="2800"/>
              <a:t> применяется для уяснения уровня усвоения знаний и эффективности применяемых методов обучения. Урок может быть построен в форме беседы, письменной работы, практических заданий. </a:t>
            </a:r>
            <a:r>
              <a:rPr lang="ru-RU" altLang="ru-RU" sz="2800" i="1"/>
              <a:t>Практические задания</a:t>
            </a:r>
            <a:r>
              <a:rPr lang="ru-RU" altLang="ru-RU" sz="2800"/>
              <a:t> направлены на вовлечение учащихся на решение поз­навательной задачи практическими действиями. Реализуется этот тип уро­ка практической работой в классе.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12EC10A-DE64-48C5-88A4-343A0D10E756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14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549275"/>
            <a:ext cx="9069388" cy="6554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marL="711200" indent="-34766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i="1"/>
              <a:t>6. </a:t>
            </a:r>
            <a:r>
              <a:rPr lang="ru-RU" altLang="ru-RU" sz="2800" b="1"/>
              <a:t>Коррекционный урок.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 </a:t>
            </a:r>
            <a:r>
              <a:rPr lang="ru-RU" altLang="ru-RU" sz="2800" i="1"/>
              <a:t>Коррекционные уроки</a:t>
            </a:r>
            <a:r>
              <a:rPr lang="ru-RU" altLang="ru-RU" sz="2800"/>
              <a:t> применяются для практической реализации коррек­ции речи, понятий, координации, действий, письма и т.д. На этих уроках осу­ществляется исправление, уточнение, перестройка действий, реализуемые в наблюдении объектов или явлений, узнавании, назывании, сравнении, классификации, описании, выделении главного, обобщении. При этом широко ис­пользуются подвижные игры и физические упражнения на развитие всех анализаторов.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7. Нетрадиционные уроки.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DE5C6F8E-B3BD-4226-93FA-9DBA25F660A3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15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47638" y="115888"/>
            <a:ext cx="8888412" cy="592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100" b="1" dirty="0" smtClean="0">
                <a:latin typeface="Lucida Sans Unicode" panose="020B0602030504020204" pitchFamily="34" charset="0"/>
              </a:rPr>
              <a:t>Комбинированный урок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100" dirty="0" smtClean="0">
                <a:latin typeface="Lucida Sans Unicode" panose="020B0602030504020204" pitchFamily="34" charset="0"/>
              </a:rPr>
              <a:t>В практике работы специальной  школы 8-го вида чаще всего используется </a:t>
            </a:r>
            <a:r>
              <a:rPr lang="ru-RU" altLang="ru-RU" sz="2100" i="1" dirty="0" smtClean="0">
                <a:latin typeface="Lucida Sans Unicode" panose="020B0602030504020204" pitchFamily="34" charset="0"/>
              </a:rPr>
              <a:t>комбинированный </a:t>
            </a:r>
            <a:r>
              <a:rPr lang="ru-RU" altLang="ru-RU" sz="2100" dirty="0" smtClean="0">
                <a:latin typeface="Lucida Sans Unicode" panose="020B0602030504020204" pitchFamily="34" charset="0"/>
              </a:rPr>
              <a:t>урок, совмещающий в себе виды работ и задач нескольких ти­пов уроков.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ru-RU" altLang="ru-RU" sz="1100" dirty="0" smtClean="0">
              <a:latin typeface="Lucida Sans Unicode" panose="020B0602030504020204" pitchFamily="34" charset="0"/>
            </a:endParaRP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dirty="0" smtClean="0">
                <a:latin typeface="Lucida Sans Unicode" panose="020B0602030504020204" pitchFamily="34" charset="0"/>
              </a:rPr>
              <a:t>Примерная структура комбинированного урока: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организационный момент и подготовка к уроку;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организация учебной деятельности;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проверка домашнего задания;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повторение ранее изученного материала;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подготовка к восприятию нового материала;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изучение новых знаний;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коррекция в процессе получения новых знаний;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закрепление нового материала;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подведение итогов;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объявление домашнего задания; </a:t>
            </a:r>
          </a:p>
          <a:p>
            <a:pPr marL="631825" indent="-1857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i="1" dirty="0" smtClean="0">
                <a:latin typeface="Lucida Sans Unicode" panose="020B0602030504020204" pitchFamily="34" charset="0"/>
              </a:rPr>
              <a:t>- вывод из урока.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CAB8E0E4-C638-4B68-B0E6-65B9ED436DAA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16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252413" y="620713"/>
            <a:ext cx="87122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 b="1"/>
              <a:t>5. Этапы урока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 Искусство учителя заключается (на основе коррекционных мер) в измене­нии взаимоотношений между уровнями работоспособности учеников и обес­печения готовности школьника к выполнению познавательных задач с оп­тимальной активностью.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С учетом динамики работоспособности умственно отсталых учащихся рекомендуется применять следующие этапы организации деятельности на уроке: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 i="1"/>
              <a:t>- организационно- подготовительный;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 i="1"/>
              <a:t>- основной;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 i="1"/>
              <a:t> - заключительный</a:t>
            </a:r>
            <a:r>
              <a:rPr lang="ru-RU" altLang="ru-RU" sz="24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15C80BAE-D557-4048-948E-4696255F6B1D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17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971550" y="1339850"/>
            <a:ext cx="7848600" cy="203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3200" b="1"/>
              <a:t>Задачи урока в школе YIII вида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/>
              <a:t>Образовательные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/>
              <a:t>Коррекционно-развивающие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3200"/>
              <a:t>Воспитывающие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205DB8C8-3005-4F30-8953-E04C80291338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18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179388" y="404813"/>
            <a:ext cx="8856662" cy="55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879475" indent="-3413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 b="1"/>
              <a:t>Образовательные задачи: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формировать (формирование) у учащихся представления о 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выявить (выявлять)…;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знакомить, познакомить, продолжать знакомить…;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уточнить…;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расширить…;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обобщить…;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систематизировать…;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дифференцировать…;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учить применять на практике…;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учить пользоваться…;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тренировать…;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400"/>
              <a:t>проверить….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15188057-30BF-4DB2-B1F4-953EFB20E142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19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395288" y="0"/>
            <a:ext cx="8748712" cy="709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13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300" b="1"/>
              <a:t>Коррекционно-развивающие задачи: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корригировать внимание (произвольное, непроизвольное, устойчивое, переключение внимания, увеличение объема внимания) путем выполнения…;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коррекция и развитие связной устной речи (регулирующая, планирующая и анализирующая функция, правильное произношение, пополнение и обогащение пассивного и активного словарного запаса, диалогическая и монологическая речь) через выполнение…;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коррекция и развитие связной письменной речи 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коррекция и развитие памяти (кратковременной, долговременной) 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коррекция и развитие зрительных восприятий…;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развитие слухового восприятия…;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коррекция и развитие тактильного восприятия…;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коррекция и развитие мелкой моторики кистей рук 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коррекция и развитие мыслительной деятельности …;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300"/>
              <a:t>коррекция и развитие личностных качеств учащихся, эмоционально-волевой сферы…;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81B2DC9-20A1-4CC6-ACDD-67CE89A4111B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95288" y="454025"/>
            <a:ext cx="806450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 b="1"/>
              <a:t>Урок в школе VIII вида </a:t>
            </a:r>
            <a:r>
              <a:rPr lang="ru-RU" altLang="ru-RU" sz="2400"/>
              <a:t>- это урок с использованием специальных коррекционных воспитательных и образовательных методов с целью обучения детей с проблемами умственного развития.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79388" y="2852738"/>
            <a:ext cx="8785225" cy="310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b="1" dirty="0" smtClean="0">
                <a:latin typeface="Lucida Sans Unicode" panose="020B0602030504020204" pitchFamily="34" charset="0"/>
              </a:rPr>
              <a:t>Урок в школе VIII вида</a:t>
            </a:r>
            <a:r>
              <a:rPr lang="ru-RU" altLang="ru-RU" sz="2800" dirty="0" smtClean="0">
                <a:latin typeface="Lucida Sans Unicode" panose="020B0602030504020204" pitchFamily="34" charset="0"/>
              </a:rPr>
              <a:t> должен способствовать решению основных задач, стоящих перед школой: </a:t>
            </a:r>
          </a:p>
          <a:p>
            <a:pPr marL="719137" indent="-457200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Char char="§"/>
              <a:defRPr/>
            </a:pPr>
            <a:r>
              <a:rPr lang="ru-RU" altLang="ru-RU" sz="2800" dirty="0" smtClean="0">
                <a:latin typeface="Lucida Sans Unicode" panose="020B0602030504020204" pitchFamily="34" charset="0"/>
              </a:rPr>
              <a:t>оказывать всестороннюю педагогическую поддержку умственно отсталому ребенку;</a:t>
            </a:r>
          </a:p>
          <a:p>
            <a:pPr indent="-195263" eaLnBrk="1" hangingPunct="1"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  <a:defRPr/>
            </a:pPr>
            <a:r>
              <a:rPr lang="ru-RU" altLang="ru-RU" sz="2800" dirty="0" smtClean="0">
                <a:latin typeface="Lucida Sans Unicode" panose="020B0602030504020204" pitchFamily="34" charset="0"/>
              </a:rPr>
              <a:t>способствовать социальной адаптации аномально развивающегося ребенка.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B264331-EB08-4741-9335-8E8C33D86802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20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252413" y="476250"/>
            <a:ext cx="8640762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Воспитательные задачи: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воспитывать интерес к учебе, предмету;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воспитывать умение работать в парах, в команде;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воспитывать самостоятельность;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воспитывать нравственные качества (любовь, бережное отношение к …, трудолюбие, умение сопереживать и т.п.)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E12DA692-9849-458C-9653-AC629DCF9B3D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21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411163" y="620713"/>
            <a:ext cx="8712200" cy="38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Примерный план-конспект урока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2800" b="1"/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Тип урока – комбинированный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Тема урока_____________________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Задачи урока</a:t>
            </a:r>
            <a:r>
              <a:rPr lang="ru-RU" altLang="ru-RU" sz="2800"/>
              <a:t>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образовательная;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коррекционно-развивающая;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воспитывающая.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/>
              <a:t>Оборудование урока_____________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4A53EE36-1BB7-4D64-8E20-AE42774764B0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22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411163" y="15875"/>
            <a:ext cx="8712200" cy="67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 dirty="0"/>
              <a:t>Примерный план-конспект урока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1400" b="1" dirty="0"/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dirty="0"/>
              <a:t>1. Организационно-подготовительный этап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dirty="0"/>
              <a:t>Цель</a:t>
            </a:r>
            <a:r>
              <a:rPr lang="ru-RU" altLang="ru-RU" sz="2800" dirty="0"/>
              <a:t> – подготовка учащихся к работе на уроке. Содержание этапа (возможные варианты):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60000"/>
              <a:buFont typeface="Arial" panose="020B0604020202020204" pitchFamily="34" charset="0"/>
              <a:buChar char="•"/>
            </a:pPr>
            <a:r>
              <a:rPr lang="ru-RU" altLang="ru-RU" sz="2800" dirty="0"/>
              <a:t>по звонку найти свое место;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60000"/>
              <a:buFont typeface="Arial" panose="020B0604020202020204" pitchFamily="34" charset="0"/>
              <a:buChar char="•"/>
            </a:pPr>
            <a:r>
              <a:rPr lang="ru-RU" altLang="ru-RU" sz="2800" dirty="0"/>
              <a:t>взаимное приветствие;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60000"/>
              <a:buFont typeface="Arial" panose="020B0604020202020204" pitchFamily="34" charset="0"/>
              <a:buChar char="•"/>
            </a:pPr>
            <a:r>
              <a:rPr lang="ru-RU" altLang="ru-RU" sz="2800" dirty="0"/>
              <a:t>рапорт дежурного, определение отсутствующих;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60000"/>
              <a:buFont typeface="Arial" panose="020B0604020202020204" pitchFamily="34" charset="0"/>
              <a:buChar char="•"/>
            </a:pPr>
            <a:r>
              <a:rPr lang="ru-RU" altLang="ru-RU" sz="2800" dirty="0"/>
              <a:t>запись числа;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60000"/>
              <a:buFont typeface="Arial" panose="020B0604020202020204" pitchFamily="34" charset="0"/>
              <a:buChar char="•"/>
            </a:pPr>
            <a:r>
              <a:rPr lang="ru-RU" altLang="ru-RU" sz="2800" dirty="0"/>
              <a:t>настрой учащихся на работу, организация внимания;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60000"/>
              <a:buFont typeface="Arial" panose="020B0604020202020204" pitchFamily="34" charset="0"/>
              <a:buChar char="•"/>
            </a:pPr>
            <a:r>
              <a:rPr lang="ru-RU" altLang="ru-RU" sz="2800" dirty="0"/>
              <a:t>проверка готовности к уроку (рабочие место, рабочая поза, внешний вид);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60000"/>
              <a:buFont typeface="Arial" panose="020B0604020202020204" pitchFamily="34" charset="0"/>
              <a:buChar char="•"/>
            </a:pPr>
            <a:r>
              <a:rPr lang="ru-RU" altLang="ru-RU" sz="2800" dirty="0"/>
              <a:t>сообщение темы и цели урока.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1F1FF7A-C105-481D-94BD-CC063E217AC7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23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411163" y="1588"/>
            <a:ext cx="8712200" cy="67325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13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Примерный план-конспект урока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1600" b="1"/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200" b="1"/>
              <a:t>2. Основной этап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200" b="1" i="1"/>
              <a:t>а) Проверка домашнего задания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200"/>
              <a:t>Цель – установить правильность и осознанность выполнения домашнего задания, определить типичные недостатки, выявить уровень знаний учащихся, повторить пройденный материал, устранить в ходе проверки обнаруженные пробелы в знаниях. Возможные варианты проверки домашнего задания: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фронтальный опрос;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индивидуальный опрос с вызовом к доске;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фронтальный письменный опрос (у доски, по карточкам);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индивидуальный письменный опрос;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уплотненный опрос (сочетание фронтального и индивидуального, устного и письменного);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практическая работа;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программированный контроль;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проверка тетрадей;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200"/>
              <a:t>технические средства обучения.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C71B668-0B20-4288-8C0D-8B895E6246D0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24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411163" y="28575"/>
            <a:ext cx="8712200" cy="62150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13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Примерный план-конспект урока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2800" b="1"/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500" b="1" i="1"/>
              <a:t>б) Пропедевтика учащихся к усвоению нового материала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500"/>
              <a:t>Цель – организовать познавательную деятельность учащихся. Сообщить тему, цели и задачи изучения нового материала, показать практическую значимость изучения нового материала, привлечь внимание и вызвать интерес к изучению новой темы.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500"/>
              <a:t> Ввод нового понятия возможен разными способами: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500"/>
              <a:t>загадка;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500"/>
              <a:t>ребус;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500"/>
              <a:t>кроссворд;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500"/>
              <a:t>игра "Четвертый лишний";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500"/>
              <a:t>словарная работа (связь с новым материалом);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500"/>
              <a:t>проблемный вопрос.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162793D-0F7E-4E33-8EC8-02AAC8F41C9C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25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411163" y="115888"/>
            <a:ext cx="8712200" cy="69437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000"/>
              <a:t>Примерный план-конспект урока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1400" b="1"/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600" b="1" i="1"/>
              <a:t>в) Сообщение нового материала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600"/>
              <a:t>Цель – дать учащимся конкретное представление об изучаемом вопросе, правиле, явлении и т.п. Сообщение нового материала возможно: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600"/>
              <a:t>в виде рассказа учителя (научный, доступный, в меру эмоциональный, последовательный, с опорой на наглядность, с проведением словарной работы, с выводами);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600"/>
              <a:t>самостоятельное знакомство с новым материалом путем наблюдения и использования учебника;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600"/>
              <a:t>вводной беседы (если у учащихся есть запас сведений по данной теме);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600"/>
              <a:t>чередование беседы и рассказа;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600"/>
              <a:t>применение ТСО.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 b="1"/>
              <a:t>Коррекция в процессе получения новых знаний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D6E3BA98-4A79-4F6D-96EA-90C1377F2382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26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11163" y="115888"/>
            <a:ext cx="8712200" cy="69929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Примерный план-конспект урока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900" b="1"/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i="1"/>
              <a:t>г) Закрепление полученных знаний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Цель – закрепить знания и умения, необходимые для самостоятельной работы учащихся по новому материалу, учить применять знания в сходной ситуации. Используемые методы: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беседа;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работа с учебником;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работа с тетрадью;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практическая работа;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программированные задания;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дидактические игры;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ТСО;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таблицы, схемы, тесты;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самостоятельная работа.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68F2E0C-E03B-41F1-AEED-E8E580BFFA77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27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30213" y="836613"/>
            <a:ext cx="8712200" cy="5148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57200" indent="-4556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Примерный план-конспект урока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2800" b="1"/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3. Заключительный этап.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Сделать вывод и подвести итог, как работал класс на уроке, отметить работу учащихся, выяснить, что нового узнали учащиеся на уроке.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выводы;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вопросы на понимание изученного материала;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разбор и запись домашнего задания;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r>
              <a:rPr lang="ru-RU" altLang="ru-RU" sz="2800"/>
              <a:t>оценка работы учащихся.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677CD8D6-8631-4CCE-B87A-D66B41B5BD4D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28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252413" y="404813"/>
            <a:ext cx="8569325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2400" b="1"/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 b="1"/>
              <a:t>Показатели  степени обученности </a:t>
            </a:r>
          </a:p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000" b="1"/>
              <a:t>(по В.П. Симонову)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2400"/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"</a:t>
            </a:r>
            <a:r>
              <a:rPr lang="ru-RU" altLang="ru-RU" sz="2400" b="1"/>
              <a:t>Различение</a:t>
            </a:r>
            <a:r>
              <a:rPr lang="ru-RU" altLang="ru-RU" sz="2400"/>
              <a:t>" (распознавание), или уровень знакомства. Характеризует низшую степень обученности. Ученик отличает данный объект, процесс, явление и т.п. от их аналогов, только тогда, когда их предъявляют ему в готовом виде, демонстрируя только лишь способность узнавания. Написать, объяснить, решить, применить на практике не может. На вопросы дает односложные ответы, наблюдается попытка "угадать" правильный ответ.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A3CD8FC3-05F5-4977-9FE6-2AD7919B3101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29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107950" y="333375"/>
            <a:ext cx="9036050" cy="59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"</a:t>
            </a:r>
            <a:r>
              <a:rPr lang="ru-RU" altLang="ru-RU" sz="2400" b="1"/>
              <a:t>Запоминание</a:t>
            </a:r>
            <a:r>
              <a:rPr lang="ru-RU" altLang="ru-RU" sz="2400"/>
              <a:t>". Учащийся может пересказать содержание текста, правила и т.п. без глубокого осознания. Учащийся отвечает на вопросы только репродуктивного плана и часто при их определенной последовательности.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"</a:t>
            </a:r>
            <a:r>
              <a:rPr lang="ru-RU" altLang="ru-RU" sz="2400" b="1"/>
              <a:t>Понимание</a:t>
            </a:r>
            <a:r>
              <a:rPr lang="ru-RU" altLang="ru-RU" sz="2400"/>
              <a:t>". Учащийся не только воспроизводит формулировку, но может объяснить, привести пример. Сущность вопроса им понята, а не просто формально закреплена в сознании.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"</a:t>
            </a:r>
            <a:r>
              <a:rPr lang="ru-RU" altLang="ru-RU" sz="2400" b="1"/>
              <a:t>Применение</a:t>
            </a:r>
            <a:r>
              <a:rPr lang="ru-RU" altLang="ru-RU" sz="2400"/>
              <a:t>" (репродуктивный уровень). Ученик может применить на практике теоретические знания в простейших заданиях. Простейшие умения в процессе их применения переходят в простейшие навыки.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400"/>
              <a:t>"</a:t>
            </a:r>
            <a:r>
              <a:rPr lang="ru-RU" altLang="ru-RU" sz="2400" b="1"/>
              <a:t>Перенос</a:t>
            </a:r>
            <a:r>
              <a:rPr lang="ru-RU" altLang="ru-RU" sz="2400"/>
              <a:t>". Ученик умеет творчески применить полученные теоретические знания на практике, в новой нестандартной ситуации.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95288" y="1052513"/>
            <a:ext cx="8748712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63538" indent="-254000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altLang="ru-RU" sz="2400"/>
              <a:t>Учитель должен владеть учебным предметом, методами обучения.</a:t>
            </a:r>
          </a:p>
          <a:p>
            <a:pPr eaLnBrk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altLang="ru-RU" sz="2400"/>
              <a:t>Урок должен быть воспитывающим и развивающим.</a:t>
            </a:r>
          </a:p>
          <a:p>
            <a:pPr eaLnBrk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altLang="ru-RU" sz="2400"/>
              <a:t>На каждом уроке должна вестись коррекционно-развивающая работа.</a:t>
            </a:r>
          </a:p>
          <a:p>
            <a:pPr eaLnBrk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altLang="ru-RU" sz="2400"/>
              <a:t>Излагаемый материал должен быть научным, достоверным, доступным, должен быть связан с жизнью и опираться на прошлый опыт детей.</a:t>
            </a:r>
          </a:p>
          <a:p>
            <a:pPr eaLnBrk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altLang="ru-RU" sz="2400"/>
              <a:t>На каждом уроке должен осуществляться индивидуально-дифференцированный подход к учащимся.</a:t>
            </a:r>
          </a:p>
          <a:p>
            <a:pPr eaLnBrk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2DA2BF"/>
              </a:buClr>
              <a:buSzPct val="68000"/>
              <a:buFont typeface="Wingdings 3" panose="05040102010807070707" pitchFamily="18" charset="2"/>
              <a:buChar char=""/>
            </a:pPr>
            <a:r>
              <a:rPr lang="ru-RU" altLang="ru-RU" sz="2400"/>
              <a:t>На уроке должны осуществляться межпредметные связи.</a:t>
            </a:r>
          </a:p>
          <a:p>
            <a:pPr eaLnBrk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42338" cy="704850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altLang="ru-RU" sz="3600" b="1" i="1" smtClean="0">
                <a:solidFill>
                  <a:srgbClr val="464646"/>
                </a:solidFill>
                <a:latin typeface="Lucida Sans Unicode" panose="020B0602030504020204" pitchFamily="34" charset="0"/>
              </a:rPr>
              <a:t>1. Общедидактические требования: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FBBD408B-D9FB-4F27-85C9-20030B48CC88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9770602E-0687-4C00-AC85-2EF4E60759EC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30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34D06F0B-3F08-4450-921E-8BCE189ADE74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4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79388" y="1196975"/>
            <a:ext cx="8856662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 marL="914400" indent="-455613"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600"/>
              <a:t>Урок должен быть оснащен: </a:t>
            </a:r>
          </a:p>
          <a:p>
            <a:pPr lvl="1"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Wingdings" panose="05000000000000000000" pitchFamily="2" charset="2"/>
              <a:buChar char="Ø"/>
            </a:pPr>
            <a:r>
              <a:rPr lang="ru-RU" altLang="ru-RU" sz="2600"/>
              <a:t>техническими средствами обучения;</a:t>
            </a:r>
          </a:p>
          <a:p>
            <a:pPr lvl="1"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Wingdings" panose="05000000000000000000" pitchFamily="2" charset="2"/>
              <a:buChar char="Ø"/>
            </a:pPr>
            <a:r>
              <a:rPr lang="ru-RU" altLang="ru-RU" sz="2600"/>
              <a:t>дидактическим материалом (таблицы, карты, иллюстрации, тесты, схемы, алгоритмами рассуждений, перфокарты, перфоконверты и тп.);</a:t>
            </a:r>
          </a:p>
          <a:p>
            <a:pPr lvl="1"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Wingdings" panose="05000000000000000000" pitchFamily="2" charset="2"/>
              <a:buChar char="Ø"/>
            </a:pPr>
            <a:r>
              <a:rPr lang="ru-RU" altLang="ru-RU" sz="2600"/>
              <a:t>весь материал должен соотноситься с уровнем развития ребенка, связываться с логикой урока.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/>
              <a:t>На уроке должны осуществляться инновационные процессы.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/>
              <a:t>Необходимо введение в обучение компьютеров.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3600" b="1" i="1"/>
              <a:t>Общедидактические требования: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0ABA09D7-B3AF-4ACA-B150-84EEDCD3FF3A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5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850" y="836613"/>
            <a:ext cx="8820150" cy="594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12788" indent="-2682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712788" indent="-2682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На уроке должен строго соблюдаться охранительный режим: </a:t>
            </a:r>
          </a:p>
          <a:p>
            <a:pPr lvl="1" eaLnBrk="1" hangingPunct="1">
              <a:buClr>
                <a:srgbClr val="000000"/>
              </a:buClr>
              <a:buSzPct val="45000"/>
              <a:buFont typeface="Tahoma" panose="020B0604030504040204" pitchFamily="34" charset="0"/>
              <a:buChar char="−"/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проведение физминуток (начальная школа – 2 физминутки, старшая школа – 1 физминутка);</a:t>
            </a:r>
          </a:p>
          <a:p>
            <a:pPr lvl="1" eaLnBrk="1" hangingPunct="1">
              <a:buClr>
                <a:srgbClr val="000000"/>
              </a:buClr>
              <a:buSzPct val="45000"/>
              <a:buFont typeface="Tahoma" panose="020B0604030504040204" pitchFamily="34" charset="0"/>
              <a:buChar char="−"/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соответствие мебели возрасту детей;</a:t>
            </a:r>
          </a:p>
          <a:p>
            <a:pPr lvl="2" eaLnBrk="1" hangingPunct="1">
              <a:buClr>
                <a:srgbClr val="000000"/>
              </a:buClr>
              <a:buSzPct val="45000"/>
              <a:buFont typeface="Tahoma" panose="020B0604030504040204" pitchFamily="34" charset="0"/>
              <a:buChar char="−"/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соответствие дидактического материала по размеру и цвету;</a:t>
            </a:r>
          </a:p>
          <a:p>
            <a:pPr lvl="2" eaLnBrk="1" hangingPunct="1">
              <a:buClr>
                <a:srgbClr val="000000"/>
              </a:buClr>
              <a:buSzPct val="45000"/>
              <a:buFont typeface="Tahoma" panose="020B0604030504040204" pitchFamily="34" charset="0"/>
              <a:buChar char="−"/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соответствие учебной нагрузки возрасту ребенка;</a:t>
            </a:r>
          </a:p>
          <a:p>
            <a:pPr lvl="2" eaLnBrk="1" hangingPunct="1">
              <a:buClr>
                <a:srgbClr val="000000"/>
              </a:buClr>
              <a:buSzPct val="45000"/>
              <a:buFont typeface="Tahoma" panose="020B0604030504040204" pitchFamily="34" charset="0"/>
              <a:buChar char="−"/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соблюдение санитарно-гигиенических требований.</a:t>
            </a:r>
          </a:p>
          <a:p>
            <a:pPr marL="457200" eaLnBrk="1" hangingPunct="1"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Урок должен способствовать решению основных задач, стоящих перед школой: </a:t>
            </a:r>
          </a:p>
          <a:p>
            <a:pPr marL="1257300" lvl="2" indent="-341313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оказывать всестороннюю педагогическую поддержку умственно отсталому ребенку;</a:t>
            </a:r>
          </a:p>
          <a:p>
            <a:pPr marL="1257300" lvl="2" indent="-341313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Char char="ü"/>
              <a:defRPr/>
            </a:pPr>
            <a:r>
              <a:rPr lang="ru-RU" altLang="ru-RU" sz="2400" smtClean="0">
                <a:latin typeface="Lucida Sans Unicode" panose="020B0602030504020204" pitchFamily="34" charset="0"/>
              </a:rPr>
              <a:t>способствовать социальной адаптации аномально развивающегося ребенка.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3600" b="1" i="1"/>
              <a:t>  Общедидактические требования: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2DEB65E-BD9B-47A8-AFD2-E01E4EA85DF8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6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71450" y="188913"/>
            <a:ext cx="8856663" cy="67341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342900" indent="-341313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i="1"/>
              <a:t>Специальные требования к уроку: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Tahoma" panose="020B0604030504040204" pitchFamily="34" charset="0"/>
              <a:buChar char="−"/>
            </a:pPr>
            <a:r>
              <a:rPr lang="ru-RU" altLang="ru-RU" sz="2400"/>
              <a:t>Замедленность темпа обучения, что соответствует замедленности протекания психических процессов;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Tahoma" panose="020B0604030504040204" pitchFamily="34" charset="0"/>
              <a:buChar char="−"/>
            </a:pPr>
            <a:r>
              <a:rPr lang="ru-RU" altLang="ru-RU" sz="2400"/>
              <a:t>Упрощение структуры ЗУН в соответствии с психофизическими возможностями ученика;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Tahoma" panose="020B0604030504040204" pitchFamily="34" charset="0"/>
              <a:buChar char="−"/>
            </a:pPr>
            <a:r>
              <a:rPr lang="ru-RU" altLang="ru-RU" sz="2400"/>
              <a:t>Осуществление повторности при обучении на всех этапах и звеньях урока;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Tahoma" panose="020B0604030504040204" pitchFamily="34" charset="0"/>
              <a:buChar char="−"/>
            </a:pPr>
            <a:r>
              <a:rPr lang="ru-RU" altLang="ru-RU" sz="2400"/>
              <a:t>Максимальная опора на чувственный опыт ребенка, что обусловлено конкретностью мышления ребенка;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Tahoma" panose="020B0604030504040204" pitchFamily="34" charset="0"/>
              <a:buChar char="−"/>
            </a:pPr>
            <a:r>
              <a:rPr lang="ru-RU" altLang="ru-RU" sz="2400"/>
              <a:t>Максимальная опора на практическую деятельность и опыт ученика;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Tahoma" panose="020B0604030504040204" pitchFamily="34" charset="0"/>
              <a:buChar char="−"/>
            </a:pPr>
            <a:r>
              <a:rPr lang="ru-RU" altLang="ru-RU" sz="2400"/>
              <a:t>Опора на более развитые способности ребенка;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SzPct val="45000"/>
              <a:buFont typeface="Tahoma" panose="020B0604030504040204" pitchFamily="34" charset="0"/>
              <a:buChar char="−"/>
            </a:pPr>
            <a:r>
              <a:rPr lang="ru-RU" altLang="ru-RU" sz="2400"/>
              <a:t>Осуществление дифференцированного руководства учебной деятельностью ребенка, предусматривающего проектирование, направление и регулирование, а вместе с тем и исправление действий учащихся членением целостной  деятельности на отдельные части, операции.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B74DB1F9-70A8-48BA-87C4-655EC3AED9F8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7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39750" y="765175"/>
            <a:ext cx="8353425" cy="47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/>
              <a:t>Оптимальные условия для организации деятельности учащихся на уроке заключается в следующем: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 - рациональная дозировка на уроке содержания учебного материала;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 - выбор цели и средств ее достижения;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 - регулирование действий учеников;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 - побуждение  учащихся к деятельности на уроке;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 - развитие интереса к уроку;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/>
              <a:t> - чередование труда и отдыха.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26C9D542-0A6F-415D-842F-06E7D66FB66C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8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2413" y="908050"/>
            <a:ext cx="8712200" cy="47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b="1" smtClean="0">
                <a:latin typeface="Lucida Sans Unicode" panose="020B0602030504020204" pitchFamily="34" charset="0"/>
              </a:rPr>
              <a:t>При подготовке к уроку следует помнить:</a:t>
            </a:r>
          </a:p>
          <a:p>
            <a:pPr indent="26828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smtClean="0">
                <a:latin typeface="Lucida Sans Unicode" panose="020B0602030504020204" pitchFamily="34" charset="0"/>
              </a:rPr>
              <a:t>Тема урока.</a:t>
            </a:r>
          </a:p>
          <a:p>
            <a:pPr indent="26828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smtClean="0">
                <a:latin typeface="Lucida Sans Unicode" panose="020B0602030504020204" pitchFamily="34" charset="0"/>
              </a:rPr>
              <a:t>Тип урока.</a:t>
            </a:r>
          </a:p>
          <a:p>
            <a:pPr indent="26828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smtClean="0">
                <a:latin typeface="Lucida Sans Unicode" panose="020B0602030504020204" pitchFamily="34" charset="0"/>
              </a:rPr>
              <a:t>Основная цель урока.</a:t>
            </a:r>
          </a:p>
          <a:p>
            <a:pPr indent="26828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smtClean="0">
                <a:latin typeface="Lucida Sans Unicode" panose="020B0602030504020204" pitchFamily="34" charset="0"/>
              </a:rPr>
              <a:t>Задачи урока (образовательные, коррекционно-развивающие, воспитательные).</a:t>
            </a:r>
          </a:p>
          <a:p>
            <a:pPr indent="26828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smtClean="0">
                <a:latin typeface="Lucida Sans Unicode" panose="020B0602030504020204" pitchFamily="34" charset="0"/>
              </a:rPr>
              <a:t>Как все этапы урока будут работать на достижение главной цели урока.</a:t>
            </a:r>
          </a:p>
          <a:p>
            <a:pPr indent="26828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smtClean="0">
                <a:latin typeface="Lucida Sans Unicode" panose="020B0602030504020204" pitchFamily="34" charset="0"/>
              </a:rPr>
              <a:t>Формы и методы обучения.</a:t>
            </a:r>
          </a:p>
          <a:p>
            <a:pPr indent="26828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smtClean="0">
                <a:latin typeface="Lucida Sans Unicode" panose="020B0602030504020204" pitchFamily="34" charset="0"/>
              </a:rPr>
              <a:t>Оценка учащихся.</a:t>
            </a:r>
          </a:p>
          <a:p>
            <a:pPr indent="26828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ru-RU" altLang="ru-RU" sz="2800" smtClean="0">
                <a:latin typeface="Lucida Sans Unicode" panose="020B0602030504020204" pitchFamily="34" charset="0"/>
              </a:rPr>
              <a:t>Анализ урока.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24D9730-973D-4A8C-B9FF-97C591C3D1AF}" type="slidenum">
              <a:rPr lang="ru-RU" altLang="ru-RU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9</a:t>
            </a:fld>
            <a:endParaRPr lang="ru-RU" altLang="ru-RU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0638" y="188913"/>
            <a:ext cx="9036050" cy="72678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marL="711200" indent="-261938">
              <a:lnSpc>
                <a:spcPct val="101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7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1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1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1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19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1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1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1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000">
                <a:solidFill>
                  <a:srgbClr val="000000"/>
                </a:solidFill>
                <a:latin typeface="Lucida Sans Unicode" panose="020B06020305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b="1" dirty="0"/>
              <a:t>Типы уроков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ru-RU" altLang="ru-RU" sz="2800" dirty="0"/>
              <a:t>  </a:t>
            </a:r>
            <a:r>
              <a:rPr lang="ru-RU" altLang="ru-RU" sz="2400" b="1" dirty="0"/>
              <a:t>Тип урока </a:t>
            </a:r>
            <a:r>
              <a:rPr lang="ru-RU" altLang="ru-RU" sz="2400" dirty="0"/>
              <a:t>- это совокупность существенных признаков, свойственных определен­ной группе уроков, имеющих в своей основе четко фиксируемую временную характеристику как средств информации, так и чередовании их по време­ни, а также различающихся по своей целевой направленности. 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ru-RU" altLang="ru-RU" sz="2400" dirty="0"/>
          </a:p>
          <a:p>
            <a:pPr eaLnBrk="1" hangingPunct="1">
              <a:lnSpc>
                <a:spcPts val="2900"/>
              </a:lnSpc>
              <a:spcAft>
                <a:spcPct val="0"/>
              </a:spcAft>
            </a:pPr>
            <a:r>
              <a:rPr lang="ru-RU" altLang="ru-RU" dirty="0"/>
              <a:t>В практике специальных школ 8-го вида различают: </a:t>
            </a:r>
          </a:p>
          <a:p>
            <a:pPr marL="906462" indent="-457200" eaLnBrk="1" hangingPunct="1">
              <a:lnSpc>
                <a:spcPts val="2900"/>
              </a:lnSpc>
              <a:spcAft>
                <a:spcPct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ru-RU" altLang="ru-RU" dirty="0"/>
              <a:t>пропедевтический урок, </a:t>
            </a:r>
          </a:p>
          <a:p>
            <a:pPr marL="906462" indent="-457200" eaLnBrk="1" hangingPunct="1">
              <a:lnSpc>
                <a:spcPts val="2900"/>
              </a:lnSpc>
              <a:spcAft>
                <a:spcPct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ru-RU" altLang="ru-RU" dirty="0"/>
              <a:t>урок формирова­ния новых знаний, </a:t>
            </a:r>
          </a:p>
          <a:p>
            <a:pPr marL="906462" indent="-457200" eaLnBrk="1" hangingPunct="1">
              <a:lnSpc>
                <a:spcPts val="2900"/>
              </a:lnSpc>
              <a:spcAft>
                <a:spcPct val="0"/>
              </a:spcAft>
              <a:buSzPct val="75000"/>
              <a:buFont typeface="Wingdings" panose="05000000000000000000" pitchFamily="2" charset="2"/>
              <a:buChar char="Ø"/>
            </a:pPr>
            <a:r>
              <a:rPr lang="ru-RU" altLang="ru-RU" dirty="0"/>
              <a:t>уроки совершенствования знаний, коррекции, системати­зации и обо6щения, контрольные, практические, комбинированные уроки, а также  учебная экскурсия.</a:t>
            </a:r>
          </a:p>
          <a:p>
            <a:pPr eaLnBrk="1" hangingPunct="1">
              <a:lnSpc>
                <a:spcPts val="2900"/>
              </a:lnSpc>
              <a:spcAft>
                <a:spcPct val="0"/>
              </a:spcAft>
              <a:buSzPct val="45000"/>
              <a:buFont typeface="Arial" panose="020B0604020202020204" pitchFamily="34" charset="0"/>
              <a:buChar char="•"/>
            </a:pPr>
            <a:endParaRPr lang="ru-RU" alt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Microsoft YaHei"/>
        <a:cs typeface=""/>
      </a:majorFont>
      <a:minorFont>
        <a:latin typeface="Lucida Sans Unicode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ahoma"/>
        <a:ea typeface="Microsoft YaHei"/>
        <a:cs typeface=""/>
      </a:majorFont>
      <a:minorFont>
        <a:latin typeface="Lucida Sans Unicode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2028</Words>
  <Application>Microsoft Office PowerPoint</Application>
  <PresentationFormat>Экран (4:3)</PresentationFormat>
  <Paragraphs>275</Paragraphs>
  <Slides>30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9" baseType="lpstr">
      <vt:lpstr>Microsoft YaHei</vt:lpstr>
      <vt:lpstr>Arial</vt:lpstr>
      <vt:lpstr>Lucida Sans Unicode</vt:lpstr>
      <vt:lpstr>Tahoma</vt:lpstr>
      <vt:lpstr>Times New Roman</vt:lpstr>
      <vt:lpstr>Wingdings</vt:lpstr>
      <vt:lpstr>Wingdings 3</vt:lpstr>
      <vt:lpstr>Тема Office</vt:lpstr>
      <vt:lpstr>Тема Office</vt:lpstr>
      <vt:lpstr>Презентация PowerPoint</vt:lpstr>
      <vt:lpstr>Презентация PowerPoint</vt:lpstr>
      <vt:lpstr>1. Общедидактические требования: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w7</dc:creator>
  <cp:lastModifiedBy>Гуров</cp:lastModifiedBy>
  <cp:revision>7</cp:revision>
  <cp:lastPrinted>1601-01-01T00:00:00Z</cp:lastPrinted>
  <dcterms:created xsi:type="dcterms:W3CDTF">1601-01-01T00:00:00Z</dcterms:created>
  <dcterms:modified xsi:type="dcterms:W3CDTF">2022-05-18T04:02:03Z</dcterms:modified>
</cp:coreProperties>
</file>