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928A4-2E79-4497-9A27-4F7622FD1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3FCAA6-4692-4CE1-9736-C7DFE77B5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93201-6B5E-4234-9CD9-81408764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E89A1-1042-4006-9E7A-B632F145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E19D9F-9DDE-4B0E-883B-697DB253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6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27221-8B62-4522-8B8E-0DC8E485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5F5710-62F7-4E59-90B2-CE8736C4D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1300FF-CC2D-4968-90C8-3271FB3E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F4148A-9923-45CB-A5C2-9F972403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E1B9E-0032-4D62-B0F9-2800AEDA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4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81B9A3-B355-4935-A2EA-3FA54FB31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69665C-DCDE-4B49-9F5A-259FE877A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608562-22B1-4E55-88F7-E03E5211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DA3892-2A82-46B9-808B-CD83BD6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8943C-9FA0-439C-A99E-DC8BFCE1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34DB8-40F2-428E-8518-9A434227D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9390C4-6329-49E8-B919-15F80066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D23E9C-687D-44CB-A665-5F207B23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7C19A0-DFFB-4883-B474-590471AF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6EB65A-FE85-4B0B-90F0-38AB4C24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2632EA-1C6C-4EAF-844C-465795B4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5CBAD6-9798-46BE-BF16-03C4F1BF1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496252-A2F2-4DBC-9E49-C7509A5A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20CE3C-AF19-4510-B3DF-8E2D99B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F457CB-2AC8-4D55-A0AB-7CBFB28C3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6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D265A-272C-4605-9B3C-E26B0E71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A10DB7-76E3-4CF6-B787-73FBAB068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D2F1A0-2835-47AB-8253-E546AB4A0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75C2B2-1A7E-4709-A321-24CE93E7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1D31CA-834D-4B5E-96FF-FA0A97F7E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3BB216-AE63-4E92-A9F3-6457F3B9F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1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E0611-D2C9-4822-BFA9-935A0456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CF3931-DCAA-47F1-ACA0-7F684E36A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1B89C5-91E0-4088-92B5-905DA3613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C1A2D2-E540-4060-A45A-44D0AB113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894A8DF-1493-42AD-99A8-E34E52403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36AC9E-C2D7-46CE-AAEC-13F7DA96B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6F9598-1E83-4814-A444-733E6BCB3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57671C5-52AC-4FC6-8CBB-351253BED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82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BB7B6-62AF-4010-ADC6-A3908ABD7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066379-C67E-4BC6-8BA3-BC502742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142C4A-A9E0-44E1-A4BC-7CE7EEB7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4DC399-3DF8-4E8B-A526-E717F79A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0C1F55B-4245-44DA-9AAD-8AF3A488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862220-CC65-4730-A5C7-7B053568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38FAB6-AD2A-456A-86C6-D7A677144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42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61F44-5BDC-4D1D-92C9-597CF558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39D75F-1664-40B8-9BDB-F3A0EF3B8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382531-E1C0-4292-813C-656E171A8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63A049-E18F-42EB-BEF6-C472942C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445195-B8D8-47B7-BA86-EB70FDB2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87920B-7C79-4690-B32F-610F6663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9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5A4C-760D-4291-8F1E-9A17F7F8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0EB440-8157-4914-9A60-F20635B3F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B3A60D-681E-4B3E-9E8B-AAD0E7703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74DA6A-EA87-4B8C-8707-6BF36943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B728D4-1FCD-47DB-9E7A-DC5B0C64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E37D20-7895-40B9-AA2E-75CC89B5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34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CD718-4766-459E-9FAB-2D56E9C8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1656C3-9F05-4FCD-87F0-07DF78A4E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215728-BE2C-4134-9BDF-E6B9726496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6056E-773E-4D7B-B90B-906BF63573A2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590B3C-A564-46E4-953D-B0D43D7A5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4D0A72-CFA8-43B9-854B-16D214124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B340-F57B-4AD4-88FE-D9B0552FE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1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C41B9-6859-48BA-A70B-B3B4D11A2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i="0" dirty="0">
                <a:effectLst/>
                <a:latin typeface="Roboto"/>
              </a:rPr>
              <a:t>Предмет судебной медицины и краткая история ее развития.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5B4419-5D5C-4318-843A-A272840E3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Выполнила: Наумова А.А.</a:t>
            </a:r>
          </a:p>
        </p:txBody>
      </p:sp>
    </p:spTree>
    <p:extLst>
      <p:ext uri="{BB962C8B-B14F-4D97-AF65-F5344CB8AC3E}">
        <p14:creationId xmlns:p14="http://schemas.microsoft.com/office/powerpoint/2010/main" val="1345520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1DB8D0-5F38-41A4-A95D-5B7287B7C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4062"/>
            <a:ext cx="10515600" cy="5332901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По мере развития судебной медицины как науки от нее отделились некоторые разделы, ставшие впоследствии самостоятельными науками: криминалистика, судебная психиатрия, судебная химия, судебная токсикология, судебная биология, судебная молекулярная генетика, идентификация личности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5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4C5B7A-AACD-4741-B998-42CA87C15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375105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Таким образом, </a:t>
            </a:r>
            <a:r>
              <a:rPr lang="ru-RU" b="1" i="0" dirty="0">
                <a:effectLst/>
                <a:latin typeface="Roboto"/>
              </a:rPr>
              <a:t>судебная медицина – это научная дисциплина, создающая и систематизирующая специальные медицинские знания о закономерностях возникновения, связях и отношениях медико-биологических явлений, разрабатывающая методологию научной и экспертной оценки, которые необходимы для доказывания юридически значимых обстоятельств.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119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60501-B8F6-4A64-A6FC-6E67F5AB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0" i="0" dirty="0">
                <a:effectLst/>
                <a:latin typeface="Roboto"/>
              </a:rPr>
              <a:t>Впервые попытку изложить научно обоснованную систему предмета предпринял </a:t>
            </a:r>
            <a:r>
              <a:rPr lang="ru-RU" sz="2400" b="0" i="0" dirty="0" err="1">
                <a:effectLst/>
                <a:latin typeface="Roboto"/>
              </a:rPr>
              <a:t>Иоган</a:t>
            </a:r>
            <a:r>
              <a:rPr lang="ru-RU" sz="2400" b="0" i="0" dirty="0">
                <a:effectLst/>
                <a:latin typeface="Roboto"/>
              </a:rPr>
              <a:t> Бонн (1690). В дальнейшем, на основе синтеза судебно-медицинских знаний, постепенно формировались </a:t>
            </a:r>
            <a:r>
              <a:rPr lang="ru-RU" sz="2400" b="1" i="0" dirty="0">
                <a:effectLst/>
                <a:latin typeface="Roboto"/>
              </a:rPr>
              <a:t>система судебной медицины</a:t>
            </a:r>
            <a:r>
              <a:rPr lang="ru-RU" sz="2400" b="0" i="0" dirty="0">
                <a:effectLst/>
                <a:latin typeface="Roboto"/>
              </a:rPr>
              <a:t>, которая в современной интерпретации может выглядеть следующим образом</a:t>
            </a:r>
            <a:endParaRPr lang="ru-RU" sz="5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F483C8-A276-4C19-9F7B-F50E1FEAC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97" y="1800665"/>
            <a:ext cx="8314006" cy="490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571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490ED-7E08-4852-9645-479AE917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i="0" dirty="0">
                <a:effectLst/>
                <a:latin typeface="Roboto"/>
              </a:rPr>
              <a:t>Система судебной медицины включает </a:t>
            </a:r>
            <a:r>
              <a:rPr lang="ru-RU" sz="2400" b="1" i="1" dirty="0">
                <a:effectLst/>
                <a:latin typeface="Roboto"/>
              </a:rPr>
              <a:t>теоретические, процессуальные, организационные, методические и практические основы.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6E8CAE-6DCF-466F-8679-871AD1F7B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b="1" i="0" dirty="0">
                <a:effectLst/>
                <a:latin typeface="Roboto"/>
              </a:rPr>
              <a:t>Теоретические основы</a:t>
            </a:r>
            <a:r>
              <a:rPr lang="ru-RU" b="0" i="0" dirty="0">
                <a:effectLst/>
                <a:latin typeface="Roboto"/>
              </a:rPr>
              <a:t>, включающие понятие, предмет, систему знаний и методов судебной медицины, содержат учение о смерти и трупных явлениях (судебно-медицинская танатология), учение о повреждениях (судебно-медицинская травматология), учение о судебно-медицинской идентификации личности.</a:t>
            </a:r>
          </a:p>
          <a:p>
            <a:pPr algn="l"/>
            <a:r>
              <a:rPr lang="ru-RU" b="1" i="0" dirty="0">
                <a:effectLst/>
                <a:latin typeface="Roboto"/>
              </a:rPr>
              <a:t>Процессуальные основы</a:t>
            </a:r>
            <a:r>
              <a:rPr lang="ru-RU" b="0" i="0" dirty="0">
                <a:effectLst/>
                <a:latin typeface="Roboto"/>
              </a:rPr>
              <a:t> определяют процессуальный статус судебно-медицинского эксперта, его обязанности, права и ответственность, правовые формы его участия в процессе и неотложных следственных действиях, процессуальный порядок назначения и производства судебно-медицинской экспертизы.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958DFC-3464-48BD-AE3B-E5EE3259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i="0" dirty="0">
                <a:effectLst/>
                <a:latin typeface="Roboto"/>
              </a:rPr>
              <a:t>Организационные основы</a:t>
            </a:r>
            <a:r>
              <a:rPr lang="ru-RU" b="0" i="0" dirty="0">
                <a:effectLst/>
                <a:latin typeface="Roboto"/>
              </a:rPr>
              <a:t> охватывают систему, функции и структуру учреждений судебно-медицинской экспертизы, полномочия руководителя ГСЭУ.</a:t>
            </a:r>
          </a:p>
          <a:p>
            <a:pPr algn="l"/>
            <a:r>
              <a:rPr lang="ru-RU" b="1" i="0" dirty="0">
                <a:effectLst/>
                <a:latin typeface="Roboto"/>
              </a:rPr>
              <a:t>Методические основы</a:t>
            </a:r>
            <a:r>
              <a:rPr lang="ru-RU" b="0" i="0" dirty="0">
                <a:effectLst/>
                <a:latin typeface="Roboto"/>
              </a:rPr>
              <a:t> – это содержание и задачи судебно- медицинской экспертизы и судебно-экспертной деятельности, классификация судебно-медицинских экспертиз, профессиональные и квалификационные требования, предъявляемые к судебно-медицинскому эксперту, а также методы, методики, медицинские технологии и медицинские критерии, определяющие порядок производства судебно-медицинских экспертиз.</a:t>
            </a:r>
          </a:p>
          <a:p>
            <a:pPr algn="l"/>
            <a:r>
              <a:rPr lang="ru-RU" b="1" i="0" dirty="0">
                <a:effectLst/>
                <a:latin typeface="Roboto"/>
              </a:rPr>
              <a:t>Практические основы</a:t>
            </a:r>
            <a:r>
              <a:rPr lang="ru-RU" b="0" i="0" dirty="0">
                <a:effectLst/>
                <a:latin typeface="Roboto"/>
              </a:rPr>
              <a:t> содержат конкретные виды судебно- медицинских экспертиз: экспертиза в отношении живых лиц, экспертиза трупов, экспертиза вещественных доказательств биологического происхождения, экспертиза по материалам дел и медицинским документам.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934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2FDD5-116F-40F9-AC4A-D6D176D48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0" i="0" dirty="0">
                <a:effectLst/>
                <a:latin typeface="Roboto"/>
              </a:rPr>
              <a:t>Надежным фундаментом для создания последовательной и четкой </a:t>
            </a:r>
            <a:r>
              <a:rPr lang="ru-RU" sz="2400" b="1" i="0" dirty="0">
                <a:effectLst/>
                <a:latin typeface="Roboto"/>
              </a:rPr>
              <a:t>системы судебной медицины</a:t>
            </a:r>
            <a:r>
              <a:rPr lang="ru-RU" sz="2400" b="0" i="0" dirty="0">
                <a:effectLst/>
                <a:latin typeface="Roboto"/>
              </a:rPr>
              <a:t> служат </a:t>
            </a:r>
            <a:r>
              <a:rPr lang="ru-RU" sz="2400" b="1" i="1" dirty="0">
                <a:effectLst/>
                <a:latin typeface="Roboto"/>
              </a:rPr>
              <a:t>теория и практика судебно-медицинской экспертизы,</a:t>
            </a:r>
            <a:r>
              <a:rPr lang="ru-RU" sz="2400" b="0" i="0" dirty="0">
                <a:effectLst/>
                <a:latin typeface="Roboto"/>
              </a:rPr>
              <a:t> являющиеся </a:t>
            </a:r>
            <a:r>
              <a:rPr lang="ru-RU" sz="2400" b="1" i="1" dirty="0">
                <a:effectLst/>
                <a:latin typeface="Roboto"/>
              </a:rPr>
              <a:t>предметом судебной медицины.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6417F1-D989-4E03-B2BD-FB15AAC9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b="0" i="0" dirty="0">
                <a:effectLst/>
                <a:latin typeface="Roboto"/>
              </a:rPr>
              <a:t>Предмет судебной медицины объективно отражает сложившиеся закономерности в науке. Сфера </a:t>
            </a:r>
            <a:r>
              <a:rPr lang="ru-RU" b="1" i="1" dirty="0">
                <a:effectLst/>
                <a:latin typeface="Roboto"/>
              </a:rPr>
              <a:t>предмета судебной медицины</a:t>
            </a:r>
            <a:r>
              <a:rPr lang="ru-RU" b="0" i="0" dirty="0">
                <a:effectLst/>
                <a:latin typeface="Roboto"/>
              </a:rPr>
              <a:t> определяется и ограничивается следующими существенными характеристиками: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Roboto"/>
              </a:rPr>
              <a:t>• научным характером деятельности, предполагающим получение новых знаний и их систематизацию;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Roboto"/>
              </a:rPr>
              <a:t>• медико-биологическим характером изучаемой действительности;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Roboto"/>
              </a:rPr>
              <a:t>• правовой значимостью изучаемых проблем;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effectLst/>
                <a:latin typeface="Roboto"/>
              </a:rPr>
              <a:t>• практической направленностью вырабатываемых новых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56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C6A9B8-47A0-451E-BC73-9AD9CF968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30"/>
            <a:ext cx="10515600" cy="5318834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Таким образом, </a:t>
            </a:r>
            <a:r>
              <a:rPr lang="ru-RU" b="1" i="0" dirty="0">
                <a:effectLst/>
                <a:latin typeface="Roboto"/>
              </a:rPr>
              <a:t>предметом судебной медицины являются закономерности, связи и отношения медико-биологических явлений, используемые в целях доказывания юридически значимых обстоятельств, а также методология формирования информации об этих фактах.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09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B0B1D4-57F6-43F4-A26B-2033A2953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/>
          <a:lstStyle/>
          <a:p>
            <a:pPr algn="l"/>
            <a:r>
              <a:rPr lang="ru-RU" b="0" i="0" dirty="0">
                <a:effectLst/>
                <a:latin typeface="Roboto"/>
              </a:rPr>
              <a:t>Реализация теории судебной медицины достигается путем производства </a:t>
            </a:r>
            <a:r>
              <a:rPr lang="ru-RU" b="1" i="0" dirty="0">
                <a:effectLst/>
                <a:latin typeface="Roboto"/>
              </a:rPr>
              <a:t>судебно-медицинской экспертизы</a:t>
            </a:r>
            <a:r>
              <a:rPr lang="ru-RU" b="0" i="0" dirty="0">
                <a:effectLst/>
                <a:latin typeface="Roboto"/>
              </a:rPr>
              <a:t> – экспертного исследования, основанного на использовании специальных знаний для решения медико-биологических вопросов, возникающих при расследовании преступлений и судебном разбирательстве уголовных и гражданских дел, дел об административных правонарушениях.</a:t>
            </a:r>
          </a:p>
          <a:p>
            <a:pPr algn="l"/>
            <a:r>
              <a:rPr lang="ru-RU" b="0" i="0" dirty="0">
                <a:effectLst/>
                <a:latin typeface="Roboto"/>
              </a:rPr>
              <a:t>Следовательно, судебно-медицинская экспертиза – это конкретное применение судебной медицины в процессе исследования и дачи заключения.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07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40F778-C712-48BC-9F78-887B71E9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Система судебной медицины неразрывно связана с </a:t>
            </a:r>
            <a:r>
              <a:rPr lang="ru-RU" b="1" i="1" dirty="0">
                <a:effectLst/>
                <a:latin typeface="Roboto"/>
              </a:rPr>
              <a:t>объектами судебно-медицинской экспертизы</a:t>
            </a:r>
            <a:r>
              <a:rPr lang="ru-RU" b="0" i="0" dirty="0">
                <a:effectLst/>
                <a:latin typeface="Roboto"/>
              </a:rPr>
              <a:t>, которыми являются </a:t>
            </a:r>
            <a:r>
              <a:rPr lang="ru-RU" b="1" i="1" dirty="0">
                <a:effectLst/>
                <a:latin typeface="Roboto"/>
              </a:rPr>
              <a:t>живые лица, трупы, вещественные доказательства биологического происхождения, материалы дел и медицинские документы.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59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C10AE1-B8C6-454C-AA77-F3C558BF6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572052"/>
          </a:xfrm>
        </p:spPr>
        <p:txBody>
          <a:bodyPr/>
          <a:lstStyle/>
          <a:p>
            <a:r>
              <a:rPr lang="ru-RU" b="1" i="1" dirty="0">
                <a:effectLst/>
                <a:latin typeface="Roboto"/>
              </a:rPr>
              <a:t>Судебно-медицинская экспертиза в отношении живых лиц</a:t>
            </a:r>
            <a:r>
              <a:rPr lang="ru-RU" b="0" i="0" dirty="0">
                <a:effectLst/>
                <a:latin typeface="Roboto"/>
              </a:rPr>
              <a:t> встречается наиболее часто и в подавляющем большинстве случаев назначается для определения степени тяжести вреда, причиненного здоровью человека, значительно реже при определении состояния здоровья, половых состояний и преступлений, а также по другим поводам. Осуществляется она, как правило, в судебно-медицинских амбулаториях отделов экспертизы живых лиц, включая районные, межрайонные и городские СМО БСМЭ.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62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36773-11E8-4FF9-886E-8589E69B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effectLst/>
                <a:latin typeface="Roboto"/>
              </a:rPr>
              <a:t>Понятие, предмет и система судебной медицины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10CD8E-CD39-4B64-A98C-56264BB40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effectLst/>
                <a:latin typeface="Roboto"/>
              </a:rPr>
              <a:t>Судебная медицина</a:t>
            </a:r>
            <a:r>
              <a:rPr lang="ru-RU" b="0" i="0" dirty="0">
                <a:effectLst/>
                <a:latin typeface="Roboto"/>
              </a:rPr>
              <a:t> является отраслью медицины и представляет собой совокупность знаний и специальных методов исследований, применяемых для решения медико-биологических вопросов, возникающих в процессе расследования и судебного рассмотрения уголовных и гражданских дел, дел об административных правонарушениях, а также некоторых конкретных задач здравоохранения.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826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45C7BDF-58C7-4B79-BC27-A27A2507E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3385"/>
            <a:ext cx="10515600" cy="5473578"/>
          </a:xfrm>
        </p:spPr>
        <p:txBody>
          <a:bodyPr/>
          <a:lstStyle/>
          <a:p>
            <a:r>
              <a:rPr lang="ru-RU" b="1" i="1" dirty="0">
                <a:effectLst/>
                <a:latin typeface="Roboto"/>
              </a:rPr>
              <a:t>Судебно-медицинская экспертиза в отношении живых лиц</a:t>
            </a:r>
            <a:r>
              <a:rPr lang="ru-RU" b="0" i="0" dirty="0">
                <a:effectLst/>
                <a:latin typeface="Roboto"/>
              </a:rPr>
              <a:t> встречается наиболее часто и в подавляющем большинстве случаев назначается для определения степени тяжести вреда, причиненного здоровью человека, значительно реже при определении состояния здоровья, половых состояний и преступлений, а также по другим поводам. Осуществляется она, как правило, в судебно-медицинских амбулаториях отделов экспертизы живых лиц, включая районные, межрайонные и городские СМО БСМЭ.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469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9860C0-3382-423C-B51B-072575A3A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501714"/>
          </a:xfrm>
        </p:spPr>
        <p:txBody>
          <a:bodyPr>
            <a:normAutofit/>
          </a:bodyPr>
          <a:lstStyle/>
          <a:p>
            <a:r>
              <a:rPr lang="ru-RU" b="1" i="1" dirty="0">
                <a:effectLst/>
                <a:latin typeface="Roboto"/>
              </a:rPr>
              <a:t>Судебно-медицинская экспертиза вещественных доказательств биологического происхождения</a:t>
            </a:r>
            <a:r>
              <a:rPr lang="ru-RU" b="0" i="0" dirty="0">
                <a:effectLst/>
                <a:latin typeface="Roboto"/>
              </a:rPr>
              <a:t> требует специальной дополнительной подготовки врача – судебно-медицинского эксперта. Объектами такой экспертизы обычно являются выделения, органы и ткани человека (следы, подозрительные на кровь, семенная жидкость, моча, материнское молоко, пот, волосы и другие ткани человека), а также другие объекты. Эти исследования производятся в лабораторных структурных подразделениях БСМЭ: судебно-гистологическом, судебно-биологическом, молекулярно-генетическом, судебно-химическом, биохимическом, медико-криминалистическом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956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B66756-76C4-44A5-BAB6-5A19E53B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387926"/>
          </a:xfrm>
        </p:spPr>
        <p:txBody>
          <a:bodyPr>
            <a:normAutofit lnSpcReduction="10000"/>
          </a:bodyPr>
          <a:lstStyle/>
          <a:p>
            <a:r>
              <a:rPr lang="ru-RU" b="1" i="1" dirty="0">
                <a:effectLst/>
                <a:latin typeface="Roboto"/>
              </a:rPr>
              <a:t>Судебно-медицинская экспертиза по материалам дел и медицинским документам</a:t>
            </a:r>
            <a:r>
              <a:rPr lang="ru-RU" b="0" i="0" dirty="0">
                <a:effectLst/>
                <a:latin typeface="Roboto"/>
              </a:rPr>
              <a:t> является особым видом исследования и осуществляется по документам в тех случаях, когда судебно-следственные органы направляют в экспертное учреждение материалы дела (протоколы осмотров, допросов, следственных экспериментов, истории болезни, заключения других экспертов и т.п.). Этот вид экспертизы проводится, как правило, комиссией экспертов.</a:t>
            </a:r>
          </a:p>
          <a:p>
            <a:endParaRPr lang="ru-RU" dirty="0">
              <a:latin typeface="Roboto"/>
            </a:endParaRPr>
          </a:p>
          <a:p>
            <a:r>
              <a:rPr lang="ru-RU" b="0" i="0" dirty="0">
                <a:effectLst/>
                <a:latin typeface="Roboto"/>
              </a:rPr>
              <a:t>Исследование каждого объекта экспертизы регламентировано специальными правилами, медицинскими критериями, порядками, медицинскими технологиями, методиками и методическими рекомендациями.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518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3EAC91-EEF0-462C-B918-422B24BD5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895"/>
            <a:ext cx="10515600" cy="5783068"/>
          </a:xfrm>
        </p:spPr>
        <p:txBody>
          <a:bodyPr>
            <a:normAutofit fontScale="92500" lnSpcReduction="20000"/>
          </a:bodyPr>
          <a:lstStyle/>
          <a:p>
            <a:r>
              <a:rPr lang="ru-RU" b="0" i="0" dirty="0">
                <a:effectLst/>
                <a:latin typeface="Roboto"/>
              </a:rPr>
              <a:t>При производстве судебно-медицинской экспертизы используется большое количество различных </a:t>
            </a:r>
            <a:r>
              <a:rPr lang="ru-RU" b="1" i="0" dirty="0">
                <a:effectLst/>
                <a:latin typeface="Roboto"/>
              </a:rPr>
              <a:t>методов экспертного исследования</a:t>
            </a:r>
            <a:r>
              <a:rPr lang="ru-RU" b="0" i="0" dirty="0">
                <a:effectLst/>
                <a:latin typeface="Roboto"/>
              </a:rPr>
              <a:t>. Некоторые из них заимствованы из других наук, а часть – является оригинальными методиками, разработанными судебными медиками специально для решения вопросов, возникающих в процессе их деятельности. Примером могут служить: метод судебно-медицинского отождествления личности неизвестного человека, метод судебно- медицинской идентификации травмирующего предмета и механизма его повреждающего действия, метод геномной дактилоскопии, позволяющий практически со стопроцентной вероятностью по следам крови и выделений идентифицировать личность человека. Большое распространение в практике получили методики, являющиеся простыми, доступными, наглядными и дающими научно обоснованный результат, а также возможность осуществить повторное исследование. Комплекс использования современных методов исследования позволяет судебному медику сделать аргументированные выводы.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756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7CEBD3-F6DF-4F4E-910D-1546850E8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59511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Судебно-медицинская экспертиза решает две большие задачи: </a:t>
            </a:r>
          </a:p>
          <a:p>
            <a:endParaRPr lang="ru-RU" b="1" i="0" dirty="0">
              <a:effectLst/>
              <a:latin typeface="Roboto"/>
            </a:endParaRPr>
          </a:p>
          <a:p>
            <a:r>
              <a:rPr lang="ru-RU" b="1" i="0" dirty="0">
                <a:effectLst/>
                <a:latin typeface="Roboto"/>
              </a:rPr>
              <a:t>первая</a:t>
            </a:r>
            <a:r>
              <a:rPr lang="ru-RU" b="0" i="0" dirty="0">
                <a:effectLst/>
                <a:latin typeface="Roboto"/>
              </a:rPr>
              <a:t> – это экспертное сопровождение деятельности правоохранительных органов и органов судебной власти в делах, связанных с преступлениями против жизни и здоровья граждан; </a:t>
            </a:r>
          </a:p>
          <a:p>
            <a:endParaRPr lang="ru-RU" dirty="0">
              <a:latin typeface="Roboto"/>
            </a:endParaRPr>
          </a:p>
          <a:p>
            <a:r>
              <a:rPr lang="ru-RU" b="1" i="0" dirty="0">
                <a:effectLst/>
                <a:latin typeface="Roboto"/>
              </a:rPr>
              <a:t>вторая</a:t>
            </a:r>
            <a:r>
              <a:rPr lang="ru-RU" b="0" i="0" dirty="0">
                <a:effectLst/>
                <a:latin typeface="Roboto"/>
              </a:rPr>
              <a:t> – оказание помощи органам здравоохранения и их подведомственным учреждениям в улучшении качества оказания медицинской помощи населению.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554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BE520-A8E9-4194-9EE0-AB3C0F1B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02F2B3-CB00-4824-84D0-352FC82EB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Диагностикум</a:t>
            </a:r>
            <a:r>
              <a:rPr lang="ru-RU" dirty="0"/>
              <a:t> механизмов и морфологии повреждений мягких тканей при тупой травме. Т. 6: Механизмы и морфология повреждений мягких тканей / В.Н. Крюков, Б.А. Саркисян, В.Э. Янковский и др. — Новосибирск: Наука, 2001. - С.25-26.</a:t>
            </a:r>
          </a:p>
          <a:p>
            <a:r>
              <a:rPr lang="ru-RU" dirty="0"/>
              <a:t>Судебно-медицинская диагностика </a:t>
            </a:r>
            <a:r>
              <a:rPr lang="ru-RU" dirty="0" err="1"/>
              <a:t>прижизненности</a:t>
            </a:r>
            <a:r>
              <a:rPr lang="ru-RU" dirty="0"/>
              <a:t> и давности механических повреждений : письмо Главного судебно-медицинского эксперта МЗ РСФСР от 25.06.1990 г. № 101-04 / Мазуренко М.Д., Беликов В.К. — М.: Минздрав РСФСР, 1990. — 21 с.</a:t>
            </a:r>
          </a:p>
          <a:p>
            <a:r>
              <a:rPr lang="ru-RU" dirty="0"/>
              <a:t>Судебно-медицинская экспертиза повреждений тупыми предметами / </a:t>
            </a:r>
            <a:r>
              <a:rPr lang="ru-RU" dirty="0" err="1"/>
              <a:t>В.И.Акопов</a:t>
            </a:r>
            <a:r>
              <a:rPr lang="ru-RU" dirty="0"/>
              <a:t>. - М. : 1978. - С31-32.</a:t>
            </a:r>
          </a:p>
          <a:p>
            <a:r>
              <a:rPr lang="ru-RU" dirty="0"/>
              <a:t>Кулик А.Ф. Гистохимические и морфометрические показатели давности нанесения ссадин и ран кожи различных областей тела : </a:t>
            </a:r>
            <a:r>
              <a:rPr lang="ru-RU" dirty="0" err="1"/>
              <a:t>автореф</a:t>
            </a:r>
            <a:r>
              <a:rPr lang="ru-RU" dirty="0"/>
              <a:t>. </a:t>
            </a:r>
            <a:r>
              <a:rPr lang="ru-RU" dirty="0" err="1"/>
              <a:t>дисс</a:t>
            </a:r>
            <a:r>
              <a:rPr lang="ru-RU" dirty="0"/>
              <a:t>. канд. / А.Ф. Кулик. - 1985. - 28 с.</a:t>
            </a:r>
          </a:p>
          <a:p>
            <a:r>
              <a:rPr lang="ru-RU" dirty="0"/>
              <a:t>Судебно-медицинская диагностика повреждений тупыми предметами / А.И. Муханов. - Тернополь, 1974. - С.14-15.</a:t>
            </a:r>
          </a:p>
          <a:p>
            <a:r>
              <a:rPr lang="ru-RU" dirty="0"/>
              <a:t>К установлению срока заживления ссадин / В.И. Кононенко // Судебно-медицинская экспертиза. — М., 1959. — №1. — С. 19-22.</a:t>
            </a:r>
          </a:p>
          <a:p>
            <a:r>
              <a:rPr lang="ru-RU" dirty="0" err="1"/>
              <a:t>Тайков</a:t>
            </a:r>
            <a:r>
              <a:rPr lang="ru-RU" dirty="0"/>
              <a:t> А.Ф. О ссадинах в судебно-медицинском отношении : </a:t>
            </a:r>
            <a:r>
              <a:rPr lang="ru-RU" dirty="0" err="1"/>
              <a:t>дис</a:t>
            </a:r>
            <a:r>
              <a:rPr lang="ru-RU" dirty="0"/>
              <a:t>. канд. мед. наук. — Л., 1952.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55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657" y="237680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7465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BAE488-6FF4-490B-B05E-52B1EC4BB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Многолетние теоретические и практические обобщения понятия "судебная медицина", проведенные профессором В. Л. Поповым, позволили ему дать наиболее полное определение (2013): </a:t>
            </a:r>
            <a:r>
              <a:rPr lang="ru-RU" b="0" i="1" dirty="0">
                <a:effectLst/>
                <a:latin typeface="Roboto"/>
              </a:rPr>
              <a:t>"Судебная медицина – специальная медицинская дисциплина, представляющая собой систему научных знаний о закономерностях возникновения, выявления, исследования и оценки медицинских фактов, служащих источником доказательств при проведении предусмотренного законом расследования</a:t>
            </a:r>
            <a:r>
              <a:rPr lang="ru-RU" b="0" i="0" dirty="0">
                <a:effectLst/>
                <a:latin typeface="Roboto"/>
              </a:rPr>
              <a:t>«.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49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409F5-3BB3-42BB-B236-BF89E1E16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effectLst/>
                <a:latin typeface="Roboto"/>
              </a:rPr>
              <a:t>В определении автора подчеркивается: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E4F500-F63E-4F2E-8D32-F3C9B306E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0" i="0" dirty="0">
                <a:effectLst/>
                <a:latin typeface="Roboto"/>
              </a:rPr>
              <a:t>а) специальный характер судебной медицины как одной из медицинских дисциплин; </a:t>
            </a:r>
          </a:p>
          <a:p>
            <a:pPr marL="0" indent="0">
              <a:buNone/>
            </a:pPr>
            <a:r>
              <a:rPr lang="ru-RU" b="0" i="0" dirty="0">
                <a:effectLst/>
                <a:latin typeface="Roboto"/>
              </a:rPr>
              <a:t>б) содержание судебной медицины как системы научных знаний; </a:t>
            </a:r>
          </a:p>
          <a:p>
            <a:pPr marL="0" indent="0">
              <a:buNone/>
            </a:pPr>
            <a:r>
              <a:rPr lang="ru-RU" b="0" i="0" dirty="0">
                <a:effectLst/>
                <a:latin typeface="Roboto"/>
              </a:rPr>
              <a:t>в) предмет судебной медицины как совокупность научных проблем о закономерностях возникновения определенных медицинских фактов, методах их выявления, исследования и оценки; </a:t>
            </a:r>
          </a:p>
          <a:p>
            <a:pPr marL="0" indent="0">
              <a:buNone/>
            </a:pPr>
            <a:r>
              <a:rPr lang="ru-RU" b="0" i="0" dirty="0">
                <a:effectLst/>
                <a:latin typeface="Roboto"/>
              </a:rPr>
              <a:t>г) процессуальная сущность медицинских знаний как источника доказательств; </a:t>
            </a:r>
          </a:p>
          <a:p>
            <a:pPr marL="0" indent="0">
              <a:buNone/>
            </a:pPr>
            <a:r>
              <a:rPr lang="ru-RU" b="0" i="0" dirty="0">
                <a:effectLst/>
                <a:latin typeface="Roboto"/>
              </a:rPr>
              <a:t>д) целевая направленность судебно-медицинских знаний, адресованная потребностям предусмотренного законом расследования.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9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FBDF7C-7B0E-40A2-8E9E-C9E388D0D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Судебная медицина, являясь специальной медицинской дисциплиной, связанной с практикой, существенно отличается от других медицинских дисциплин. Для разработки и решения ее специфических задач в ней довольно широко применяются в теории и на практике достижения и методы исследования не только других медицинских, но и немедицинских дисциплин.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75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69E770-F857-4805-9D53-97F7DEAF0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1858"/>
            <a:ext cx="10515600" cy="5375105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Наиболее тесно судебная медицина связана с патологической анатомией и патологической физиологией, терапией, хирургией, травматологией, неврологией, токсикологией, акушерством и гинекологией, педиатрией и другими медицинскими дисциплинами.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51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DF9D75-0CB2-41F1-8542-513798D1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Из числа немедицинских специальностей судебная медицина связана с судебной экспертной наукой, юриспруденцией, криминалистикой, уголовным, гражданским и административным правом, а также математикой, физикой, химией, учением о сопротивлении материалов, механикой разрушения, трибологией и другими естественными и техническими науками.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16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B54C79-BD64-4D6F-A99A-CB1203415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1182"/>
            <a:ext cx="10515600" cy="5515781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Использование в судебной медицине знаний немедицинских и небиологических наук вовсе не означает, что судебной медициной разрабатываются проблемы математики, физики, химии и других наук. Такое положение есть не что иное, как проявление интеграции научных знаний в целях установления медицинских и биологических фактов, явлений и обстоятельств для решения специальных задач, относящихся к предмету судебной медицины.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84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6DAF30-E26B-4E85-82A8-7370C68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r>
              <a:rPr lang="ru-RU" b="0" i="0" dirty="0">
                <a:effectLst/>
                <a:latin typeface="Roboto"/>
              </a:rPr>
              <a:t>Вместе с тем интегрирование судебной медициной знаний различных наук и научных дисциплин дополнительно свидетельствует о научном характере самой судебной медицины, поскольку интеграция знаний является одной из характерных особенностей современной науки.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2621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1615</Words>
  <Application>Microsoft Office PowerPoint</Application>
  <PresentationFormat>Широкоэкранный</PresentationFormat>
  <Paragraphs>56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Roboto</vt:lpstr>
      <vt:lpstr>Times New Roman</vt:lpstr>
      <vt:lpstr>Тема Office</vt:lpstr>
      <vt:lpstr>Предмет судебной медицины и краткая история ее развития.</vt:lpstr>
      <vt:lpstr>Понятие, предмет и система судебной медицины</vt:lpstr>
      <vt:lpstr>Презентация PowerPoint</vt:lpstr>
      <vt:lpstr>В определении автора подчеркивается: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Впервые попытку изложить научно обоснованную систему предмета предпринял Иоган Бонн (1690). В дальнейшем, на основе синтеза судебно-медицинских знаний, постепенно формировались система судебной медицины, которая в современной интерпретации может выглядеть следующим образом</vt:lpstr>
      <vt:lpstr>Система судебной медицины включает теоретические, процессуальные, организационные, методические и практические основы.</vt:lpstr>
      <vt:lpstr>Презентация PowerPoint</vt:lpstr>
      <vt:lpstr>Надежным фундаментом для создания последовательной и четкой системы судебной медицины служат теория и практика судебно-медицинской экспертизы, являющиеся предметом судебной медицины.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судебной медицины и краткая история ее развития.</dc:title>
  <dc:creator>Алена Наумова</dc:creator>
  <cp:lastModifiedBy>Алена Наумова</cp:lastModifiedBy>
  <cp:revision>7</cp:revision>
  <dcterms:created xsi:type="dcterms:W3CDTF">2021-02-02T10:58:23Z</dcterms:created>
  <dcterms:modified xsi:type="dcterms:W3CDTF">2021-02-08T14:53:53Z</dcterms:modified>
</cp:coreProperties>
</file>