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341" r:id="rId15"/>
    <p:sldId id="269" r:id="rId16"/>
    <p:sldId id="270" r:id="rId17"/>
    <p:sldId id="271" r:id="rId18"/>
    <p:sldId id="272" r:id="rId19"/>
    <p:sldId id="273" r:id="rId20"/>
    <p:sldId id="274" r:id="rId21"/>
    <p:sldId id="342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343" r:id="rId44"/>
    <p:sldId id="296" r:id="rId45"/>
    <p:sldId id="297" r:id="rId46"/>
    <p:sldId id="298" r:id="rId47"/>
    <p:sldId id="299" r:id="rId48"/>
    <p:sldId id="300" r:id="rId49"/>
    <p:sldId id="301" r:id="rId50"/>
    <p:sldId id="344" r:id="rId51"/>
    <p:sldId id="302" r:id="rId52"/>
    <p:sldId id="303" r:id="rId53"/>
    <p:sldId id="304" r:id="rId54"/>
    <p:sldId id="305" r:id="rId55"/>
    <p:sldId id="306" r:id="rId56"/>
    <p:sldId id="345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46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47" r:id="rId73"/>
    <p:sldId id="321" r:id="rId74"/>
    <p:sldId id="322" r:id="rId75"/>
    <p:sldId id="323" r:id="rId76"/>
    <p:sldId id="324" r:id="rId77"/>
    <p:sldId id="325" r:id="rId78"/>
    <p:sldId id="327" r:id="rId79"/>
    <p:sldId id="348" r:id="rId80"/>
    <p:sldId id="328" r:id="rId81"/>
    <p:sldId id="329" r:id="rId82"/>
    <p:sldId id="330" r:id="rId83"/>
    <p:sldId id="331" r:id="rId84"/>
    <p:sldId id="332" r:id="rId85"/>
    <p:sldId id="349" r:id="rId86"/>
    <p:sldId id="333" r:id="rId87"/>
    <p:sldId id="334" r:id="rId88"/>
    <p:sldId id="335" r:id="rId89"/>
    <p:sldId id="336" r:id="rId90"/>
    <p:sldId id="337" r:id="rId91"/>
    <p:sldId id="350" r:id="rId92"/>
    <p:sldId id="338" r:id="rId93"/>
    <p:sldId id="339" r:id="rId94"/>
    <p:sldId id="340" r:id="rId9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772817"/>
            <a:ext cx="8712968" cy="237626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Уход за полостью рта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869160"/>
            <a:ext cx="6400800" cy="17526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 студента 208-1 Курятникова Ксения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4525963"/>
          </a:xfrm>
        </p:spPr>
        <p:txBody>
          <a:bodyPr/>
          <a:lstStyle/>
          <a:p>
            <a:pPr algn="just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проведение гигиенической процедуры.</a:t>
            </a:r>
          </a:p>
          <a:p>
            <a:pPr algn="just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Показания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тяжёлое состояние пациента.</a:t>
            </a:r>
          </a:p>
          <a:p>
            <a:endParaRPr lang="ru-RU" dirty="0"/>
          </a:p>
        </p:txBody>
      </p:sp>
      <p:pic>
        <p:nvPicPr>
          <p:cNvPr id="83970" name="Picture 2" descr="https://lavanda-med.ru/wp-content/uploads/2019/09/1901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204864"/>
            <a:ext cx="6443068" cy="42871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http://vmede.org/sait/content/Obwij_uhod_xir_shev4enko_2009/9_files/mb4_0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352800"/>
            <a:ext cx="3752850" cy="350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Оснащение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средства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индивидуальной защиты; стерильные: лоток, пинцет, марлевые шарики, салфетки; лоток для использованного материала; водный антисептический раствор или стерильная вода; пипетки; вазелиновое масло; физиологический раствор; емкости для дезинфекции и сбора использованных изделий.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возможности установить доверительные отношения с пациентом, объяснить цель и ход процедуры, получить согласие на проведение. 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Провести гигиеническую обработку рук.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Осмотреть глаза, оценить состояние.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Приготовить лоток с марлевыми шариками и часть  залить стерильным вазелиновым маслом, другую часть водным антисептическим раствором или стерильной водой, можно использовать разные мензурки для масла и раствора.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Протереть веки по направлению от наружного  угла к внутреннему углу глаза шариком, смоченным в вазелиновом масле (шарики отдельно для каждого глаза).</a:t>
            </a:r>
          </a:p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Протереть веки сухими ватным шариком в том же направлении (шарики отдельно для каждого глаза).</a:t>
            </a:r>
          </a:p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Взять  шарик, смоченный в антисептическом растворе или стерильной воде и  протереть веки по направлению от наружного угла к внутреннему углу глаза (шарики отдельно для каждого глаза).</a:t>
            </a:r>
          </a:p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Протереть веко сухим ватным шариком в том же направлении.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6498" name="Picture 2" descr="https://konspekta.net/lektsiiorgimg/baza2/396311387857.files/image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6632"/>
            <a:ext cx="6624736" cy="6624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Завершение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Использованные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лотки, пинцеты поместить в соответствующие емкости для дезинфекции. Марлевые  шарики и салфетки  сбросить в емкость для сбора отходов класса «Б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Снять перчатки, сбросить в емкость для сбора отходов класса «Б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Провести гигиеническую обработку рук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Сделать запись о проведенной процедуре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Обработка носовых ходов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4525963"/>
          </a:xfrm>
        </p:spPr>
        <p:txBody>
          <a:bodyPr/>
          <a:lstStyle/>
          <a:p>
            <a:pPr algn="just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предупреждение нарушения носового дыхания. </a:t>
            </a:r>
          </a:p>
          <a:p>
            <a:pPr algn="just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Показания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тяжёлое состояние пациента, наличие выделений из полости  носа.</a:t>
            </a:r>
          </a:p>
          <a:p>
            <a:endParaRPr lang="ru-RU" dirty="0"/>
          </a:p>
        </p:txBody>
      </p:sp>
      <p:pic>
        <p:nvPicPr>
          <p:cNvPr id="77826" name="Picture 2" descr="https://i.ytimg.com/vi/LLtKMSDLZ4U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780928"/>
            <a:ext cx="6313841" cy="3551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Оснащение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стерильные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лоток, пинцет, ватные турунды;  лоток для использованного материала; вазелиновое масло; мензурка; емкости для дезинфекции и сбора использованных изделий; средства индивидуальной защиты.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Подготовка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возможности установить доверительные отношения с пациентом, объяснить цель и ход процедуры, получить согласие на проведение. 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Провести гигиеническую обработку рук,  надеть перчатки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Налить вазелиновое масло в мензурку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Приготовить лоток с ватными турундами. 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профилактика стоматита.</a:t>
            </a:r>
          </a:p>
          <a:p>
            <a:pPr algn="just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Показания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тяжёлое состояние пациента.</a:t>
            </a:r>
          </a:p>
          <a:p>
            <a:endParaRPr lang="ru-RU" dirty="0"/>
          </a:p>
        </p:txBody>
      </p:sp>
      <p:pic>
        <p:nvPicPr>
          <p:cNvPr id="9218" name="Picture 2" descr="https://www.healthywomen.org/sites/default/files/no-one-dies-al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173180"/>
            <a:ext cx="6120680" cy="4064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Выполнение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Взять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турунду, смочить в вазелиновом масле, Отжать о стенки мензурки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Ввести турунду вращательными движениями  в носовой ход на 1-3 минуты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Извлечь турунду из носового хода вращательными движениями. При необходимости для очищения  использовать несколько турунд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Обработать другой носовой ход тем же способом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0-tub-ru.yandex.net/i?id=8b852cf0f8703af4cf0825f9b9679a30-sr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1967"/>
            <a:ext cx="7772400" cy="6629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Завершение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Использованные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лотки, пинцеты поместить в соответствующие емкости для дезинфекции. Ватные  турунды сбросить в емкость для сбора отходов класса «Б».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Снять перчатки, сбросить в емкость для сбора отходов класса «Б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Провести гигиеническую обработку рук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Сделать запись о проведенной процедуре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Обработка наружного слухового прохода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4525963"/>
          </a:xfrm>
        </p:spPr>
        <p:txBody>
          <a:bodyPr/>
          <a:lstStyle/>
          <a:p>
            <a:pPr algn="just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предупреждение снижения слуха из-за скопления серы.</a:t>
            </a:r>
          </a:p>
          <a:p>
            <a:pPr algn="just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Показания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тяжёлое состояние пациента.</a:t>
            </a:r>
          </a:p>
          <a:p>
            <a:pPr algn="just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Противопоказания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 воспалительные процессы в ушной раковине, наружном слуховом проходе.</a:t>
            </a:r>
          </a:p>
          <a:p>
            <a:endParaRPr lang="ru-RU" dirty="0"/>
          </a:p>
        </p:txBody>
      </p:sp>
      <p:pic>
        <p:nvPicPr>
          <p:cNvPr id="71682" name="Picture 2" descr="https://i1.wp.com/otitoff.ru/wp-content/uploads/ushnaya-maz-pri-otite-1024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284984"/>
            <a:ext cx="3066802" cy="30668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Оснащение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стерильные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лоток, пинцет, ватные турунды; лоток для использованного материала; перекись водорода 3%; мензурка; емкости для дезинфекции и сбора использованных изделий; средства индивидуальной защиты.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возможности установить доверительные отношения с пациентом, объяснить цель и ход процедуры, получить согласие на проведение. 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Провести гигиеническую обработку рук, надеть перчатки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Налить в мензурку перекись водорода 3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%.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Приготовить лоток с ватными турундами.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Выполнение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Взять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турунду, смочить в 3% раствор перекиси водорода, отжать о стенки мензурки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Оттянуть, левой рукой ушную раковину так, чтобы выровнять слуховой проход (к верху и кзади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Ввести турунду  вращательными  движениями в наружный слуховой проход на глубину не более 1 см. на 2-3 минуты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Извлечь турунду из слухового  прохода вращательными движениями. При необходимости для очищения  использовать несколько турунд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Обработать другой слуховой  проход тем же способом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Завершение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лотки, пинцеты поместить в соответствующие емкости для дезинфекции. Ватные  турунды сбросить в емкость для сбора отходов класса «Б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Снять перчатки, сбросить в емкость для сбора отходов класса «Б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Провести гигиеническую обработку рук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Сделать запись о проведенной процедуре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Мытье ног тяжелобольному в постели, стрижка ногтей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Оснащение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стерильные: лоток, 1 пинцет, салфетки, 2 шпателя, лоток для использованного материала, водный антисептический раствор, полотенце  или одноразовая салфетка, грушевидный баллон или шприц Жане, вазелин, стакан с водой, емкости для дезинфекции и сбора использованных изделий.,  средства индивидуальной защиты. </a:t>
            </a:r>
          </a:p>
          <a:p>
            <a:endParaRPr lang="ru-RU" dirty="0"/>
          </a:p>
        </p:txBody>
      </p:sp>
      <p:pic>
        <p:nvPicPr>
          <p:cNvPr id="8194" name="Picture 2" descr="https://konspekta.net/bazaimgstudall/1457458735336.files/image018.jpg"/>
          <p:cNvPicPr>
            <a:picLocks noChangeAspect="1" noChangeArrowheads="1"/>
          </p:cNvPicPr>
          <p:nvPr/>
        </p:nvPicPr>
        <p:blipFill>
          <a:blip r:embed="rId2" cstate="print"/>
          <a:srcRect r="50000" b="54160"/>
          <a:stretch>
            <a:fillRect/>
          </a:stretch>
        </p:blipFill>
        <p:spPr bwMode="auto">
          <a:xfrm>
            <a:off x="5796137" y="3983583"/>
            <a:ext cx="2736303" cy="26352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1189"/>
            <a:ext cx="8229600" cy="4525963"/>
          </a:xfrm>
        </p:spPr>
        <p:txBody>
          <a:bodyPr/>
          <a:lstStyle/>
          <a:p>
            <a:pPr algn="just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соблюдение личной гигиены.</a:t>
            </a:r>
          </a:p>
          <a:p>
            <a:pPr algn="just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Показания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тяжёлое состояние пациента.</a:t>
            </a:r>
          </a:p>
          <a:p>
            <a:pPr algn="just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Противопоказания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наличие ран, кожных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заболеваний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538" name="Picture 2" descr="https://historich.ru/rostovskij-gosudarstvennij-medicinskij-universitet-kafedra-obs/23277_html_m63d9dca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564904"/>
            <a:ext cx="8304108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Оснащение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адсорбирующая пеленка, таз, тёплая вода, мыло, губка, полотенце, ножницы, дезодорирующий крем, емкости для дезинфекции и сбора использованных изделий, средства индивидуальной защиты. </a:t>
            </a:r>
          </a:p>
          <a:p>
            <a:endParaRPr lang="ru-RU" dirty="0"/>
          </a:p>
        </p:txBody>
      </p:sp>
      <p:pic>
        <p:nvPicPr>
          <p:cNvPr id="64514" name="Picture 2" descr="https://medsestra.kiev.ua/wp-content/uploads/2014/11/%D0%BF%D0%BE%D0%BC%D0%BE%D1%89%D1%8C-%D0%BF%D1%80%D0%B8-%D1%83%D1%85%D0%BE%D0%B4%D0%B5-%D0%B7%D0%B0-%D0%B1%D0%BE%D0%BB%D1%8C%D0%BD%D1%8B%D0%BC.png"/>
          <p:cNvPicPr>
            <a:picLocks noChangeAspect="1" noChangeArrowheads="1"/>
          </p:cNvPicPr>
          <p:nvPr/>
        </p:nvPicPr>
        <p:blipFill>
          <a:blip r:embed="rId2" cstate="print"/>
          <a:srcRect t="43011" b="9385"/>
          <a:stretch>
            <a:fillRect/>
          </a:stretch>
        </p:blipFill>
        <p:spPr bwMode="auto">
          <a:xfrm>
            <a:off x="2843808" y="4365104"/>
            <a:ext cx="3384376" cy="2149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Подготовка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возможности установить доверительные отношения с пациентом, объяснить цель и ход процедуры, получить согласие на проведение. </a:t>
            </a:r>
          </a:p>
          <a:p>
            <a:pPr algn="just">
              <a:lnSpc>
                <a:spcPct val="11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Провести гигиеническую обработку рук, надеть  перчатки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Открыть ноги пациента.</a:t>
            </a:r>
          </a:p>
          <a:p>
            <a:pPr algn="just">
              <a:lnSpc>
                <a:spcPct val="11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Попросить пациента согнуть ноги в коленях, при необходимости помочь пациенту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Подстелить одноразовую пеленку, поставить на нее таз с тёплой водой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Выполнение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Помочь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пациенту поставить ноги в таз с водой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Вымыть в тазу ноги пациента от коленей до стоп, используя индивидуальную губку и мыло (предварительно дать коже немного размякнуть в теплой воде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Вытереть ноги полотенцем, особенно тщательно - межпальцевые промежутки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необходимости подстричь ногти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Завершение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Полотенце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поместить в емкость для сбора грязного белья. Использованную непромокаемую одноразовую пеленку и губку сбросить в емкость для сбора отходов класса «Б». Ножницы  поместить в емкость для дезинфекции. Воду из таза слить в канализацию, таз продезинфицировать, промыть с моющим средством, прополоскать проточной водой, просушить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Снять перчатки, сбросить в емкость для сбора отходов класса «Б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Провести гигиеническую обработку рук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Сделать запись о проведенной процедуре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Осуществление ухода за волосами тяжелобольного пациента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4525963"/>
          </a:xfrm>
        </p:spPr>
        <p:txBody>
          <a:bodyPr/>
          <a:lstStyle/>
          <a:p>
            <a:pPr algn="just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соблюдение личной гигиены.</a:t>
            </a:r>
          </a:p>
          <a:p>
            <a:pPr algn="just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Показания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тяжёлое состояние пациента.</a:t>
            </a:r>
          </a:p>
          <a:p>
            <a:pPr algn="just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Противопоказания: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травма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головы, заболевания кожи головы</a:t>
            </a:r>
          </a:p>
          <a:p>
            <a:endParaRPr lang="ru-RU" dirty="0"/>
          </a:p>
        </p:txBody>
      </p:sp>
      <p:pic>
        <p:nvPicPr>
          <p:cNvPr id="59394" name="Picture 2" descr="https://pandia.ru/text/80/532/images/img1_3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794099"/>
            <a:ext cx="4546533" cy="4063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Оснащение: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адсорбирующая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пеленка, приспособление для мытья головы (надувная ванночка), тёплая вода, кружка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Эсмарха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или кувшин, шампунь, полотенце, индивидуальная расческа, одноразовый клеенчатый фартук, емкость для сбора грязного белья емкости для дезинфекции и сбора использованных изделий, средства индивидуальной защиты. </a:t>
            </a:r>
          </a:p>
          <a:p>
            <a:endParaRPr lang="ru-RU" dirty="0"/>
          </a:p>
        </p:txBody>
      </p:sp>
      <p:pic>
        <p:nvPicPr>
          <p:cNvPr id="58370" name="Picture 2" descr="https://nashaucheba.ru/docs/15/14922/conv_1/file1_html_m1072fd6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221088"/>
            <a:ext cx="5667375" cy="2276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возможности установить доверительные отношения с пациентом, объяснить цель и ход процедуры, получить согласие на проведение. </a:t>
            </a:r>
          </a:p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Провести гигиеническую обработку рук,  надеть  фартук, перчатки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Осмотреть голову пациента на предмет расчесов, распустить волосы (женщине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Приподнять пациенту плечи и спину, при невозможности, повернуть пациента на бок, подстелить под верхнюю часть тела непромокаемую одноразовую пеленку и поставить надувную ванночку для мытья волос, аккуратно и удобно уложить пациента на ванночку.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Выполнение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Смочить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волосы водой, нанести шампунь и вспенить массирующими движениями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Смыть водой, при необходимости нанести шампунь повторно и снова тщательно смыть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Приподнять верхнюю часть тела пациента при невозможности, повернуть пациента на бок, на голову накинуть полотенце, убрать из-под плеч ванночку и пеленку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Осушить полотенцем лицо, уши и волосы пациента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Расчесать волосы (короткие от корней, длинные от кончиков к корням). Возможно, высушить волосы феном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 возможности установить доверительные отношения с пациентом, объяснить цель и ход процедуры, получить согласие на проведение. </a:t>
            </a: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Провести гигиеническую обработку рук,  надеть маску,  перчатки.</a:t>
            </a: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Приготовить лоток с марлевыми шариками и часть  залить антисептическим раствором.</a:t>
            </a: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Помочь пациенту повернуть голову на бок, шею и грудь накрыть клеенкой, под подбородок подставить лоток.</a:t>
            </a: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Попросить пациента сомкнуть зубы (снять зубные протез, если они есть).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Завершение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Использованную непромокаемую одноразовую пеленку сбросить в емкость для сбора отходов класса «Б», полотенце в емкость для сбора грязного белья. Из надувной ванночки для мытья волос воду слить в канализацию, ванночку  продезинфицировать, промыть с моющим средством, прополоскать проточной водой, просушить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Клеенчатый фартук продезинфицировать протиранием двукратно через 15 минут, или по инструкции препарата (одноразовый фартук сбросить в емкость для сбора отходов класса «Б».). Снять перчатки, сбросить в емкость для сбора отходов класса «Б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Провести гигиеническую обработку рук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Сделать запись о проведенной процедуре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Подача судна пациенту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9181"/>
            <a:ext cx="8229600" cy="4525963"/>
          </a:xfrm>
        </p:spPr>
        <p:txBody>
          <a:bodyPr/>
          <a:lstStyle/>
          <a:p>
            <a:pPr algn="just"/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оказать помощь в осуществлении акта дефекации и при мочеиспускании.</a:t>
            </a:r>
          </a:p>
          <a:p>
            <a:pPr algn="just"/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Показания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опорожнение кишечника.</a:t>
            </a:r>
          </a:p>
          <a:p>
            <a:pPr algn="just"/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Оснащение: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адсорбирующая пеленка, судно, ширма, емкости для дезинфекции и сбора использованных изделий,  средства индивидуальной защиты. </a:t>
            </a:r>
          </a:p>
          <a:p>
            <a:endParaRPr lang="ru-RU" dirty="0"/>
          </a:p>
        </p:txBody>
      </p:sp>
      <p:pic>
        <p:nvPicPr>
          <p:cNvPr id="53252" name="Picture 4" descr="https://fhd.multiurok.ru/a/2/c/a2ce398cbd7a5ba288f401906f06a74b8ec1fb9f/proviedieniie-tualieta-tiazhielobol-nomu-patsiientu_1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091" y="2852936"/>
            <a:ext cx="7732349" cy="3754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f.ppt-online.org/files/slide/a/apdNqoAg2bEGWr5KXIz4Ct7OMi0cQ8s6meYnhH/slide-16.jpg"/>
          <p:cNvPicPr>
            <a:picLocks noChangeAspect="1" noChangeArrowheads="1"/>
          </p:cNvPicPr>
          <p:nvPr/>
        </p:nvPicPr>
        <p:blipFill>
          <a:blip r:embed="rId2" cstate="print"/>
          <a:srcRect l="17688" t="19713" r="15868" b="6364"/>
          <a:stretch>
            <a:fillRect/>
          </a:stretch>
        </p:blipFill>
        <p:spPr bwMode="auto">
          <a:xfrm>
            <a:off x="716429" y="188640"/>
            <a:ext cx="7744003" cy="6453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1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возможности установить доверительные отношения с пациентом, объяснить цель и ход процедуры, получить согласие на проведение. </a:t>
            </a:r>
          </a:p>
          <a:p>
            <a:pPr algn="just">
              <a:lnSpc>
                <a:spcPct val="11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Провести гигиеническую обработку рук,  надеть перчатки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Отгородить пациента ширмой. </a:t>
            </a:r>
          </a:p>
          <a:p>
            <a:pPr algn="just">
              <a:lnSpc>
                <a:spcPct val="11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Ополоснуть судно теплой водой, оставив в нем немного воды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Открыть нижнюю часть тела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Выполнение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Попросить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пациента согнуть ноги, и приподнять таз, или поверните пациента на бок (помочь пациенту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  таз пациента положить непромокаемую одноразовую пеленку  и подвести судно так, чтобы промежность оказалась над отверстием судна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Прикрыть пациента одеялом и оставить на некоторое время одного.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окончании дефекации попросить пациента приподнять таз, или повернуться на бок  (помочь пациенту), правой рукой извлечь судно.  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Завершение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Осмотреть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содержимое судна, вылить в унитаз, судно обработать в соответствии с требованиями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санэпидрежима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 При наличии патологических примесей (слизи, крови и так далее), оставить  содержимое судна до осмотра врачом.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Снять перчатки, сбросить в емкость для отходов класса «Б». Обработать   руки, надеть другую пару перчаток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Чистое судно поставить на скамеечку под кровать пациента или  поместите в специально выдвигающееся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устройство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функциональной кровати.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Завершение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Подготовить оборудование для подмывания  и подмыть пациента.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Убрать ширму.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Снять перчатки, сбросить в емкость для сбора отходов класса «Б».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Провести гигиеническую обработку рук, сделать запись о проведенной процедуре.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Уход за  наружными половыми органами и промежностью у женщин, мужчин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соблюдение личной гигиены</a:t>
            </a:r>
          </a:p>
          <a:p>
            <a:pPr algn="just"/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Показания: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после акта дефекации и мочеиспускания у тяжелобольных пациентов</a:t>
            </a:r>
          </a:p>
          <a:p>
            <a:pPr algn="just"/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Оснащение: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непромокаемая одноразовая пеленка, мочеприемник, судно, фартук, стерильные: лоток, корнцанг, марлевые салфетки; кувшин, лоток, водный термометр, антисептическое средство на водной основе или вода 30-35° С, емкости для дезинфекции и сбора использованных изделий, средства индивидуальной защиты.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konspekta.net/mydocxru/baza11/1122438642.files/image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78194" y="-65836"/>
            <a:ext cx="11418746" cy="8319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9570" name="Picture 2" descr="http://testy-dlya-medsester.ru/images/Podmyvanie-tiazhelobolnogo-patcient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-387424"/>
            <a:ext cx="6915150" cy="7038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возможности установить доверительные отношения с пациентом, объяснить цель и ход процедуры, получить согласие на проведение. </a:t>
            </a:r>
          </a:p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Провести гигиеническую обработку рук, надеть маску,  фартук, перчатки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Подготовить оборудование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Отгородить пациента ширмой. </a:t>
            </a:r>
          </a:p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Придать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пациенту удобное положение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Фаулера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Открыть нижнюю часть тела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Попросить пациента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согнуть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ноги, и приподнять таз, или повернуть пациента на бок (помочь пациенту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 таз пациента положить непромокаемую одноразовую пеленку, и поставить судно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Обработать перчатки антисептическим раствором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Выполнение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Зажать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салфетку корнцангом так, чтобы металлические части инструмента не касались кожи пациента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Поливайте раствором на половые органы, а салфеткой (зажатой корнцангом) производите  движения сверху вниз (от половых органов к заднему проходу), меняя по мере  загрязнения салфетки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Последовательность выполнения при обработке у женщин: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лобок, большие половые губы, паховые складки, промежность, область анального отверстия (салфетки менять по мере загрязнения).</a:t>
            </a:r>
          </a:p>
          <a:p>
            <a:pPr algn="just">
              <a:lnSpc>
                <a:spcPct val="120000"/>
              </a:lnSpc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Последовательность выполнения при обработке у мужчин: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головка полового члена, тело, мошонка, паховые складки, область анального отверстия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Осушить область обработки в той же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последовательности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Завершение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Убрать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судно и непромокаемую пеленку с кровати, придать пациенту удобное положение. 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Убрать ширму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Использованное одноразовое оборудование и материалы  сбросить в емкость для сбора отходов класса «Б», многоразовое поместить в емкость для дезинфекции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Перчатки, маску, сбросить в емкость для сбора отходов класса «Б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Провести гигиеническую обработку рук, сделать запись о проведенной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процедуре.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Смена постельного белья продольным способом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смена постельного белья тяжелобольным пациентам.</a:t>
            </a:r>
          </a:p>
          <a:p>
            <a:pPr algn="just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Показания: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постельный режим пациента</a:t>
            </a:r>
          </a:p>
          <a:p>
            <a:pPr algn="just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Оснащение: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комплект чистого белья (наволочка, простынь, пододеяльник, клеенка, пеленка), средства индивидуальной защиты, емкость для сбора грязного белья, емкости для дезинфекции и сбора использованных изделий.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0594" name="Picture 2" descr="http://d.120-bal.ru/pars_docs/refs/47/46530/46530_html_m2800a9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60648"/>
            <a:ext cx="6480720" cy="6149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возможности установить доверительные отношения с пациентом, объяснить цель и ход процедуры, получить согласие на проведение. </a:t>
            </a: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Подготовить комплект чистого белья, чистую простыню свернуть в продольный рулон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Провести гигиеническую обработку рук, надеть перчатки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Отгородить пациента ширмой. </a:t>
            </a: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Определить в палате «чистую» зону для чистого белье (стол, тумбочка)  Приготовить емкость для сбора грязного белья. 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Выполнение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Снять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одеяла пациента пододеяльник, укрыть пациента пододеяльником на время смены белья.  Сложить одеяло и отложить его в «чистую» зону.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Убрать подушку из-под головы, снять с нее грязную наволочку, поместить в емкость для сбора грязного белья, надеть чистую и положить в чистую зону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Повернуть пациента на бок от себя так, чтобы больной оказался спиной к расстиланию простыни, другому специалисту контролировать положение пациента на кровати с целью профилактики падения, либо поднять поручень кровати.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Края грязной простыни высвободить из-под матраца, и скрутить валиком продольно в направлении спины пациента. Докрутив до тела лежащего, оставить грязную простыню, подоткнув ее под тело пациента. 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Выполнение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Чистую  простыню разложить на кровати и раскручивать в направлении спины пациента, избегая прямого контакта грязного и чистого постельного белья.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Повернуть пациента сначала на спину, а затем на другой бок, другому специалисту контролировать положение пациента на кровати с целью профилактики падения, либо поднять поручень кровати.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Скрутить грязную простыню и сбросить ее в емкость  для сбора грязного белья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Выполнение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Отодвинуть шпателем щёку пациента, и пинцетом с марлевым шариком, смоченным в антисептическом растворе, обработать каждый зуб от десны, начиная от коренных зубов к резцам, с наружной стороны, слева, затем справа, предварительно сменив шарик.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Попросить пациента открыть рот и сменив марлевый шарик, обработать каждый зуб от десны, начиная от коренных к резцам, с внутренней стороны.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Сменить марлевый шарик, и обработать язык.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Выполнение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Раскрутить чистую простыню, тщательно разгладить, чтобы не было складок, заломов и других неровностей,  подстелить подкладную пелёнку.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Заправить края чистой простыни под матрац.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 голову положить подушку.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Надеть чистый пододеяльник на одеяло, убрать грязный пододеяльник в емкость для сбора грязного белья.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Накрыть пациента одеялом с чистым пододеяльником. Убедиться, что больному комфортно. Поднять поручни кровати, при их наличии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Завершение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Убрать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ширму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Емкость  для сбора грязного белья увезти в санитарную комнату. 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Обработать поверхности в палате  дезинфицирующим раствором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Снять перчатки, сбросить в емкость для сбора отходов класса «Б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Провести гигиеническую обработку рук, сделать запись о проведенной процедуре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Смена постельного белья поперечным  способом, выполняют два человека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смена постельного белья тяжелобольным пациентам.</a:t>
            </a:r>
          </a:p>
          <a:p>
            <a:pPr algn="just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Показания: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постельный режим пациента</a:t>
            </a:r>
          </a:p>
          <a:p>
            <a:pPr algn="just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Противопоказания: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укладывание на бок.</a:t>
            </a:r>
          </a:p>
          <a:p>
            <a:pPr algn="just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Оснащение: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комплект чистого белья (наволочка, простынь, пододеяльник, клеенка, пеленка), средства индивидуальной защиты, емкость для сбора грязного белья, емкости для дезинфекции и сбора использованных изделий.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1618" name="Picture 2" descr="https://kataliya.ru/wp-content/uploads/2018/07/prolezhni-na-yagodicah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642" y="162644"/>
            <a:ext cx="7143750" cy="6362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возможности установить доверительные отношения с пациентом, объяснить цель и ход процедуры, получить согласие на проведение. </a:t>
            </a:r>
          </a:p>
          <a:p>
            <a:pPr algn="just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Подготовить комплект чистого белья, чистую простыню свернуть в поперечный рулон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Провести гигиеническую обработку рук, надеть перчатки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Отгородить пациента ширмой. </a:t>
            </a:r>
          </a:p>
          <a:p>
            <a:pPr algn="just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Определить в палате «чистую» зону для чистого белье (стол, тумбочка)  Приготовьте емкость для сбора грязного белья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Выполнение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Снять </a:t>
            </a:r>
            <a:r>
              <a:rPr lang="ru-RU" dirty="0" smtClean="0"/>
              <a:t>с одеяла пациента пододеяльник, укрыть пациента пододеяльником на время смены белья.  Сложить одеяло и отложить его в «чистую» зону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smtClean="0"/>
              <a:t>Приподнять голову пациента, убрать подушку из-под головы, голову опустить, снять с подушки грязную наволочку, поместить в емкость для сбора грязного белья, надеть чистую наволочку и положить в чистую зону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smtClean="0"/>
              <a:t>Освободить края простыни из-под </a:t>
            </a:r>
            <a:r>
              <a:rPr lang="ru-RU" dirty="0" smtClean="0"/>
              <a:t>матраца</a:t>
            </a:r>
            <a:endParaRPr lang="ru-RU" dirty="0" smtClean="0"/>
          </a:p>
          <a:p>
            <a:r>
              <a:rPr lang="ru-RU" dirty="0" smtClean="0"/>
              <a:t>Одной медицинской сестре \ брату приподнять пациента за голову и плечи, удерживая его, другому медработнику одной рукой скатать грязную простынь до середины кровати другой  расстелить   чистую. </a:t>
            </a:r>
          </a:p>
          <a:p>
            <a:r>
              <a:rPr lang="ru-RU" dirty="0" smtClean="0"/>
              <a:t>На чистую простыню положить подушку и опустить на нее голову пациента. 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Выполнение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Согнуть пациенту ноги, попросить его приподнять таз (одна медицинская сестра приподнимет таз), другая медицинская сестра сдвигает грязную простыню к ногам пациента и расправляет чистую.</a:t>
            </a:r>
          </a:p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Грязную простыню поместить в емкость для сбора грязного белья</a:t>
            </a:r>
          </a:p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Раскрутить чистую простыню, тщательно разгладить, чтобы не было складок, заломов и других неровностей, подстелить подкладную пелёнку. </a:t>
            </a:r>
          </a:p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Заправить края чистой простыни под матрац. </a:t>
            </a:r>
          </a:p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 голову пациента положить подушку.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Выполнение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Надеть чистый пододеяльник на одеяло, убрать грязный пододеяльник в емкость для сбора грязного белья.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Накрыть пациента одеялом с чистым пододеяльником. Убедиться, что пациенту комфортно. Поднять поручни кровати, при их наличии.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Завершение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1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Убрать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ширму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Емкость  для сбора грязного белья увести  в санитарную комнату.  </a:t>
            </a:r>
          </a:p>
          <a:p>
            <a:pPr algn="just">
              <a:lnSpc>
                <a:spcPct val="11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Обработать поверхности в палате дезинфицирующим раствором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Снять перчатки, сбросить в емкость для сбора отходов класса «Б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Провести гигиеническую обработку рук, сделать запись о проведенной процедуре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konspekta.net/infopediasu/baza16/4091098778124.files/image15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238575"/>
            <a:ext cx="5057775" cy="27908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Выполнение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3317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Помочь пациенту прополоскать рот или повести орошение с помощью грушевидного баллончика. Оттянуть шпателем угол рта, поочерёдно промыть левое, затем правое защечное пространство раствором.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Вытереть кожу вокруг рта сухой салфеткой, смазать губы вазелином, трещины обработать 1% раствором бриллиантового зеленого.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Профилактика пролежней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профилактика пролежней.</a:t>
            </a:r>
          </a:p>
          <a:p>
            <a:pPr algn="just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Показания: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строгий постельный режим пациента.</a:t>
            </a:r>
          </a:p>
          <a:p>
            <a:pPr algn="just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Оснащение: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упаковка со стерильным лотком, пинцетом и салфетками, 10% раствор камфорного спирта, или 40° этилового спирта, нательное и постельное белье,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противопролежневые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круги и валики, емкости для дезинфекции и сбора использованных изделий.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42" name="Picture 2" descr="https://im0-tub-ru.yandex.net/i?id=0c0b10889ca306515930557416393e52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764704"/>
            <a:ext cx="9031930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возможности установить доверительные отношения с пациентом, объяснить цель и ход процедуры, получить согласие на проведение. 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Провести гигиеническую обработку рук, надеть маску,  перчатки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Подготовить необходимое оборудование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Отгородить пациента ширмой.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Выполнение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Осмотреть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кожу в местах возможного образования пролежней (затылок, лопатки, локти, крестец, пятки и т.д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Убрать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крошки с простыни, расправить простыню.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следить за отсутствием на постельном и нательном белье складок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Изменить  положение тела больного (несколько раз в день, желательно каждые 2 часа, если позволяет его состояние: на спину, на бок, на живот, в положение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Симса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 положение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Фаулера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Обработать  кожу в местах возможного образования пролежней (с нейтральным мылом или средством для сухой обработки кожи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Сухую неповрежденную кожу обработать салфетками, смоченными в теплом камфорном или этиловом спирте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Выполнение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Нанести защитный крем.</a:t>
            </a:r>
          </a:p>
          <a:p>
            <a:pPr algn="just">
              <a:lnSpc>
                <a:spcPct val="120000"/>
              </a:lnSpc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Растереть мягкие ткани в местах возможного образования пролежней (кроме выступающих костных участков).</a:t>
            </a:r>
          </a:p>
          <a:p>
            <a:pPr algn="just">
              <a:lnSpc>
                <a:spcPct val="120000"/>
              </a:lnSpc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Подкладывать  надувной резиновый круг, вложенный в наволочку, так чтобы крестец находился над его отверстием.</a:t>
            </a:r>
          </a:p>
          <a:p>
            <a:pPr algn="just">
              <a:lnSpc>
                <a:spcPct val="120000"/>
              </a:lnSpc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Подложить поролоновые круги под локти и пятки пациента.</a:t>
            </a:r>
          </a:p>
          <a:p>
            <a:pPr algn="just">
              <a:lnSpc>
                <a:spcPct val="120000"/>
              </a:lnSpc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Обучить родственников пациента мероприятиям по профилактике пролежней.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Завершение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Убрать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ширму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емкость для сбора грязного белья увести в санитарную комнату. 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Использованное одноразовое оборудование и материалы  сбросить в емкость для сбора отходов класса «Б», многоразовое поместить в емкость для дезинфекции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Перчатки, маску сбросить в емкость для сбора отходов класса «Б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Провести гигиеническую обработку рук, сделать запись о проведенной процедуре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Кормление тяжелобольного с ложки и поильника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накормить пациента.</a:t>
            </a:r>
          </a:p>
          <a:p>
            <a:pPr algn="just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Показания: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способность пациентом самостоятельно принимать пищу.</a:t>
            </a:r>
          </a:p>
          <a:p>
            <a:pPr algn="just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Оснащение: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столик для кормления, полотенце или салфетка, столовый прибор с пищей, стакан с водой, поильник, средства индивидуальной защиты, емкость для сбора грязного белья, емкости для дезинфекции и сбора использованных изделий.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3666" name="Picture 2" descr="https://nashaucheba.ru/docs/25/24908/conv_1/file1_html_1a4c72b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401" y="1124744"/>
            <a:ext cx="8933095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Завершение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Использованные лотки, пинцеты, шпатель, марлевые шарики и салфетки поместить в соответствующие емкости для дезинфекции с последующей обработкой изделий многоразового использования  и утилизацией в отходы класса «Б» – одноразового.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Снять перчатки, маску, сбросить в емкость для сбора отходов класса «Б».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Провести гигиеническую обработку рук.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Сделать запись о проведенной процедуре.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Предупредить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пациента заранее (10-15 мин.) о предстоящем приеме пищи, рассказать о содержании блюд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Проветрить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помещение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Провести гигиеническую обработку рук,  надеть перчатки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Подготовить столик для кормления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Помочь занять пациенту высокое положение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Фаулера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(при невозможности – повернуть голову пациента на бок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Помочь пациенту вымыть руки и осушить их, грудь пациента прикрыть салфеткой (при кормлении пациента в положении – лежа, голова повернута на бок, положить салфетку под голову и грудь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Обработать перчатки антисептическим раствором.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Выполнение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1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Наполнить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ложку пищей на 2/3 объёма, прикоснуться к губам, поместить пищу на язык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>
              <a:lnSpc>
                <a:spcPct val="11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Подождать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пока пациент проглотит пищу (повторять 1 и 2 пункты, пока пациент не насытится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Дать пациенту попить из поильника (по желанию пациента - давать пить в процессе кормления).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Завершение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Предложить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пациенту прополоскать рот водой, или провести орошение полости рта, удалить салфеткой участки загрязнения пищей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Убрать салфетку в емкость для сбора грязного белья, убрать столик с посудой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Пациента на 20-30 минут оставить в положении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Фаулера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(по возможности), затем придать удобное положение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Емкость  для сбора грязного белья увести в санитарную комнату.  </a:t>
            </a:r>
          </a:p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Использованную посуду, прикроватный столик, поверхность прикроватной тумбочки обработать в соответствии с требованиями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санэпидрежима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Снять перчатки, сбросить в емкость для сбора отходов класса «Б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Провести гигиеническую обработку рук, сделать запись о проведенной процедуре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Кормление тяжелобольного через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назогастральный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зонд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9181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накормить пациента.</a:t>
            </a:r>
          </a:p>
          <a:p>
            <a:pPr algn="just">
              <a:lnSpc>
                <a:spcPct val="120000"/>
              </a:lnSpc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Показания: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расстройство глотательной функции, бессознательное состояние, хирургические вмешательства на желудке, аномалии развития при сохранной проходимости пищевода.</a:t>
            </a:r>
          </a:p>
          <a:p>
            <a:pPr algn="just">
              <a:lnSpc>
                <a:spcPct val="120000"/>
              </a:lnSpc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Оснащение: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назогастральный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зонд, шприц Жане, непромокаемую салфетку, полотенце, зажим  (заглушку), 3 - 4 стакана пищи ( питательной смеси) с температурой 38 – 40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С, кипяченую воду до 100 мл., средства индивидуальной защиты, емкость для сбора грязного белья, емкости для дезинфекции предметов ухода за пациентом, емкости для сбора отходов класса «Б».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4690" name="Picture 2" descr="https://healthperfect.ru/wp-content/uploads/2019/07/nazogastralnyy-zond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0648"/>
            <a:ext cx="6667500" cy="6181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Предупредить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(если пациент адекватен) пациента заранее (10-15 мин.) о предстоящем приеме пищи, рассказать о содержании блюд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Проветрить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помещение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Провести гигиеническую обработку рук, перчатки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Придать  пациенту положение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Фаулера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на грудь пациента положить непромокаемую салфетку. </a:t>
            </a:r>
          </a:p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Обработать перчатки антисептическим раствором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Убедиться, что зонд находится в желудке (метка на зонде или при помощи фонендоскопа и шприца Жане).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Выполнение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11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Набрать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шприц питательную смесь, предварительно приготовленную, удалить из шприца воздух. </a:t>
            </a:r>
          </a:p>
          <a:p>
            <a:pPr algn="just">
              <a:lnSpc>
                <a:spcPct val="11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Снять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зажим/заглушку с зонда,   подсоединить к зонду шприц с пищей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Ввести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питательную смесь,  перекрыть зонд, отсоединить использованный шприц, наложить зажим/заглушку. </a:t>
            </a:r>
          </a:p>
          <a:p>
            <a:pPr algn="just">
              <a:lnSpc>
                <a:spcPct val="11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Подсоединить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шприц с водой, снять зажим, промыть зонд, перекрыть зонд, отсоединить использованный шприц, наложить зажим/заглушку.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Завершение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шприц Жане положить в емкость из-под пищи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Убрать салфетку в емкость  для сбора грязного белья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Пациента на 20-30 минут оставить в положении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Фаулера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(по возможности), затем придать удобное положение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Емкость  для сбора грязного белья увести в санитарную комнату.  </a:t>
            </a:r>
          </a:p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Использованное одноразовое оборудование и материалы  сбросить в емкость для сбора отходов класса «Б», многоразовое – обработать в соответствии с требованиями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санэпидрежима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Обработать поверхности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Снять перчатки сбросить в емкость для сбора отходов класса «Б».</a:t>
            </a:r>
          </a:p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гигиеническую обработку рук, сделать запись о проведенной процедуре.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Кормление пациента через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гастростому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Обработка глаз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43197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накормить пациента.</a:t>
            </a:r>
          </a:p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Показания: непроходимость пищевода в связи с ожогами, ранениями, опухолями.</a:t>
            </a:r>
          </a:p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Оснащение : стерильный желудочный зонд, стерильное вазелиновое масло, шприц Жане или воронка, непромокаемая салфетка или полотенце, зажим,   ёмкость с пищей температуры 38 – 40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С, кипяченая вода до 100 мл., средства индивидуальной защиты, клеенчатый мешок для использованного белья, емкости для дезинфекции предметов ухода за пациентом, емкости для сбора отходов класса «Б».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5714" name="Picture 2" descr="https://ashgb.ru/wp-content/uploads/2020/03/402dd4863e30f9b1c480c311061dbbc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196752"/>
            <a:ext cx="9111212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Предупредить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(если пациент адекватен) пациента заранее (10-15 мин.) о предстоящем приеме пищи, рассказать о содержании блюд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Проветрить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помещение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Провести гигиеническую обработку рук, надеть маску,  перчатки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Придать  пациенту положение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Фаулера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рядом с  пациентом положить непромокаемую салфетку. </a:t>
            </a:r>
          </a:p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Вскрыть упаковку с зондом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Обработать перчатки антисептическим раствором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Вставить  заглушку в дистальный конец зонда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Облить конец зонда стерильным вазелиновым маслом и ввести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гастростому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Выполнение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Снять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заглушку с зонда и подсоединить к воронке. Слегка наклонить воронку и наполнить питательной смесью, температура которой 38-40 °С. Медленно поднять воронку, держать прямо, когда пища опустится до устья воронки, следует опустить ее до уровня желудка и снова заполнить питательной смесью.   </a:t>
            </a:r>
          </a:p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кормления, промыть воронку кипячёной водой, отсоединить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Наложить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зажим на зонд (или закрыть заглушкой) и зафиксировать зонд до следующего кормления, придать пациенту удобное положение.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Завершение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Убрать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салфетку в емкость для сбора грязного белья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Пациенту рекомендовать не вставать с постели в течение 1,5-2 часов. </a:t>
            </a:r>
          </a:p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Емкость  для сбора грязного белья увести в санитарную комнату.  </a:t>
            </a:r>
          </a:p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Использованную посуду, воронку поверхность прикроватной тумбочки обработать в соответствии с требованиями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санэпидрежима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Перчатки, маску, сбросить в емкость для сбора отходов класса «Б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Провести гигиеническую обработку рук, сделать запись о проведенной процедуре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3102</Words>
  <Application>Microsoft Office PowerPoint</Application>
  <PresentationFormat>Экран (4:3)</PresentationFormat>
  <Paragraphs>345</Paragraphs>
  <Slides>94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94</vt:i4>
      </vt:variant>
    </vt:vector>
  </HeadingPairs>
  <TitlesOfParts>
    <vt:vector size="95" baseType="lpstr">
      <vt:lpstr>Тема Office</vt:lpstr>
      <vt:lpstr>Уход за полостью рта</vt:lpstr>
      <vt:lpstr>Слайд 2</vt:lpstr>
      <vt:lpstr>Оснащение: </vt:lpstr>
      <vt:lpstr>Подготовка</vt:lpstr>
      <vt:lpstr>Слайд 5</vt:lpstr>
      <vt:lpstr>Выполнение</vt:lpstr>
      <vt:lpstr>Выполнение</vt:lpstr>
      <vt:lpstr>Завершение</vt:lpstr>
      <vt:lpstr>Обработка глаз </vt:lpstr>
      <vt:lpstr>Слайд 10</vt:lpstr>
      <vt:lpstr>Оснащение: </vt:lpstr>
      <vt:lpstr>Подготовка</vt:lpstr>
      <vt:lpstr>Выполнение</vt:lpstr>
      <vt:lpstr>Слайд 14</vt:lpstr>
      <vt:lpstr>Завершение</vt:lpstr>
      <vt:lpstr>Обработка носовых ходов </vt:lpstr>
      <vt:lpstr>Слайд 17</vt:lpstr>
      <vt:lpstr>Оснащение: </vt:lpstr>
      <vt:lpstr>Подготовка </vt:lpstr>
      <vt:lpstr>Выполнение </vt:lpstr>
      <vt:lpstr>Слайд 21</vt:lpstr>
      <vt:lpstr>Завершение </vt:lpstr>
      <vt:lpstr>Обработка наружного слухового прохода </vt:lpstr>
      <vt:lpstr>Слайд 24</vt:lpstr>
      <vt:lpstr>Оснащение: </vt:lpstr>
      <vt:lpstr>Подготовка</vt:lpstr>
      <vt:lpstr>Выполнение </vt:lpstr>
      <vt:lpstr>Завершение </vt:lpstr>
      <vt:lpstr>Мытье ног тяжелобольному в постели, стрижка ногтей </vt:lpstr>
      <vt:lpstr>Слайд 30</vt:lpstr>
      <vt:lpstr>Оснащение: </vt:lpstr>
      <vt:lpstr>Подготовка </vt:lpstr>
      <vt:lpstr>Выполнение</vt:lpstr>
      <vt:lpstr>Завершение </vt:lpstr>
      <vt:lpstr>Осуществление ухода за волосами тяжелобольного пациента </vt:lpstr>
      <vt:lpstr>Слайд 36</vt:lpstr>
      <vt:lpstr>Оснащение: </vt:lpstr>
      <vt:lpstr>Подготовка</vt:lpstr>
      <vt:lpstr>Выполнение</vt:lpstr>
      <vt:lpstr>Завершение</vt:lpstr>
      <vt:lpstr>Подача судна пациенту </vt:lpstr>
      <vt:lpstr>Слайд 42</vt:lpstr>
      <vt:lpstr>Слайд 43</vt:lpstr>
      <vt:lpstr>Подготовка</vt:lpstr>
      <vt:lpstr>Выполнение</vt:lpstr>
      <vt:lpstr>Завершение</vt:lpstr>
      <vt:lpstr>Завершение</vt:lpstr>
      <vt:lpstr>Уход за  наружными половыми органами и промежностью у женщин, мужчин </vt:lpstr>
      <vt:lpstr>Слайд 49</vt:lpstr>
      <vt:lpstr>Слайд 50</vt:lpstr>
      <vt:lpstr>Подготовка</vt:lpstr>
      <vt:lpstr>Выполнение</vt:lpstr>
      <vt:lpstr>Завершение</vt:lpstr>
      <vt:lpstr>Смена постельного белья продольным способом </vt:lpstr>
      <vt:lpstr>Слайд 55</vt:lpstr>
      <vt:lpstr>Слайд 56</vt:lpstr>
      <vt:lpstr>Подготовка</vt:lpstr>
      <vt:lpstr>Выполнение</vt:lpstr>
      <vt:lpstr>Выполнение</vt:lpstr>
      <vt:lpstr>Выполнение</vt:lpstr>
      <vt:lpstr>Завершение</vt:lpstr>
      <vt:lpstr>Смена постельного белья поперечным  способом, выполняют два человека </vt:lpstr>
      <vt:lpstr>Слайд 63</vt:lpstr>
      <vt:lpstr>Слайд 64</vt:lpstr>
      <vt:lpstr>Подготовка</vt:lpstr>
      <vt:lpstr>Выполнение</vt:lpstr>
      <vt:lpstr>Выполнение</vt:lpstr>
      <vt:lpstr>Выполнение</vt:lpstr>
      <vt:lpstr>Завершение</vt:lpstr>
      <vt:lpstr>Профилактика пролежней </vt:lpstr>
      <vt:lpstr>Слайд 71</vt:lpstr>
      <vt:lpstr>Слайд 72</vt:lpstr>
      <vt:lpstr>Подготовка</vt:lpstr>
      <vt:lpstr>Выполнение</vt:lpstr>
      <vt:lpstr>Выполнение</vt:lpstr>
      <vt:lpstr>Завершение</vt:lpstr>
      <vt:lpstr>Кормление тяжелобольного с ложки и поильника </vt:lpstr>
      <vt:lpstr>Слайд 78</vt:lpstr>
      <vt:lpstr>Слайд 79</vt:lpstr>
      <vt:lpstr>Подготовка</vt:lpstr>
      <vt:lpstr>Выполнение</vt:lpstr>
      <vt:lpstr>Завершение</vt:lpstr>
      <vt:lpstr>Кормление тяжелобольного через назогастральный зонд </vt:lpstr>
      <vt:lpstr>Слайд 84</vt:lpstr>
      <vt:lpstr>Слайд 85</vt:lpstr>
      <vt:lpstr>Подготовка</vt:lpstr>
      <vt:lpstr>Выполнение</vt:lpstr>
      <vt:lpstr>Завершение</vt:lpstr>
      <vt:lpstr>Кормление пациента через гастростому </vt:lpstr>
      <vt:lpstr>Слайд 90</vt:lpstr>
      <vt:lpstr>Слайд 91</vt:lpstr>
      <vt:lpstr>Подготовка</vt:lpstr>
      <vt:lpstr>Выполнение</vt:lpstr>
      <vt:lpstr>Завершение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Уход за полостью рта</dc:title>
  <dc:creator>Ксения Курятникова</dc:creator>
  <cp:lastModifiedBy>Ксения Курятникова</cp:lastModifiedBy>
  <cp:revision>10</cp:revision>
  <dcterms:created xsi:type="dcterms:W3CDTF">2020-05-11T13:13:36Z</dcterms:created>
  <dcterms:modified xsi:type="dcterms:W3CDTF">2020-05-12T03:35:56Z</dcterms:modified>
</cp:coreProperties>
</file>