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5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3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35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8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31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50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7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76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0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FDCB7"/>
                </a:solidFill>
              </a:rPr>
              <a:pPr/>
              <a:t>20.01.2022</a:t>
            </a:fld>
            <a:endParaRPr lang="ru-R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r>
              <a:rPr lang="ru-RU" sz="1400" b="1" dirty="0">
                <a:latin typeface="+mn-lt"/>
              </a:rPr>
              <a:t/>
            </a:r>
            <a:br>
              <a:rPr lang="ru-RU" sz="1400" b="1" dirty="0">
                <a:latin typeface="+mn-lt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ФЕДЕРАЛЬНОЕ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ГОСУДАРСТВЕННОЕ БЮДЖЕТНОЕ ОБРАЗОВАТЕЛЬНОЕ УЧРЕЖДЕНИЕ ВЫСШЕГО 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ОБРАЗОВАНИЯ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«КРАСНОЯРСКИЙ ГОСУДАРСТВЕННЫЙ МЕДИЦИНСКИЙ УНИВЕРСИТЕТ 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ИМЕНИ ПРОФЕССОРА В.Ф. ВОЙНО-ЯСЕНЕЦКОГО» 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МИНИСТЕРСТВА ЗДРАВООХРАНЕНИЯ РОССИЙСКОЙ ФЕДЕРАЦИИ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ФАРМАЦЕВТИЧЕСКИЙ КОЛЛЕДЖ</a:t>
            </a:r>
            <a:r>
              <a:rPr lang="ru-RU" sz="1400" b="1" dirty="0">
                <a:latin typeface="Calibri" pitchFamily="34" charset="0"/>
              </a:rPr>
              <a:t/>
            </a:r>
            <a:br>
              <a:rPr lang="ru-RU" sz="1400" b="1" dirty="0">
                <a:latin typeface="Calibri" pitchFamily="34" charset="0"/>
              </a:rPr>
            </a:br>
            <a:endParaRPr lang="ru-RU" sz="1400" b="1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400800" cy="432048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Лекция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№5</a:t>
            </a:r>
          </a:p>
          <a:p>
            <a:pPr algn="ctr"/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«Сестринский уход за роженицей»</a:t>
            </a:r>
            <a:endParaRPr lang="ru-RU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для обучающихся по специальности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Calibri" pitchFamily="34" charset="0"/>
              </a:rPr>
              <a:t>34.02.01– Сестринское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дело</a:t>
            </a:r>
          </a:p>
          <a:p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 err="1" smtClean="0">
                <a:solidFill>
                  <a:schemeClr val="tx1"/>
                </a:solidFill>
                <a:latin typeface="Calibri" pitchFamily="34" charset="0"/>
              </a:rPr>
              <a:t>Ерушина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 Т.Е.</a:t>
            </a:r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</a:rPr>
              <a:t>Красноярск 2022</a:t>
            </a:r>
            <a:endParaRPr lang="ru-RU" sz="18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Регуляция потуг.</a:t>
            </a:r>
            <a:br>
              <a:rPr lang="ru-RU" sz="2800" dirty="0"/>
            </a:br>
            <a:r>
              <a:rPr lang="ru-RU" sz="2800" dirty="0"/>
              <a:t>Выведение плечевого пояса и </a:t>
            </a:r>
            <a:br>
              <a:rPr lang="ru-RU" sz="2800" dirty="0"/>
            </a:br>
            <a:r>
              <a:rPr lang="ru-RU" sz="2800" dirty="0"/>
              <a:t>рождение плода.</a:t>
            </a:r>
          </a:p>
        </p:txBody>
      </p:sp>
      <p:pic>
        <p:nvPicPr>
          <p:cNvPr id="3074" name="Picture 2" descr="C:\Users\gigiena4-55\Desktop\0028-008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3999"/>
            <a:ext cx="7620000" cy="287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6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Выведение плечевого пояса</a:t>
            </a:r>
          </a:p>
        </p:txBody>
      </p:sp>
      <p:pic>
        <p:nvPicPr>
          <p:cNvPr id="4098" name="Picture 2" descr="C:\Users\gigiena4-55\Desktop\0029-009-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69" y="1600200"/>
            <a:ext cx="47676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3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Рождение плода</a:t>
            </a:r>
          </a:p>
        </p:txBody>
      </p:sp>
      <p:pic>
        <p:nvPicPr>
          <p:cNvPr id="5122" name="Picture 2" descr="C:\Users\gigiena4-55\Desktop\Childbirth.norar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2693"/>
            <a:ext cx="7620000" cy="41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9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Ведение </a:t>
            </a:r>
            <a:r>
              <a:rPr lang="ru-RU" b="1" dirty="0"/>
              <a:t>III периода родов </a:t>
            </a:r>
            <a:br>
              <a:rPr lang="ru-RU" b="1" dirty="0"/>
            </a:br>
            <a:r>
              <a:rPr lang="ru-RU" b="1" dirty="0"/>
              <a:t>(последового)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Последовый период требует неотлучного </a:t>
            </a:r>
            <a:r>
              <a:rPr lang="ru-RU" dirty="0" smtClean="0"/>
              <a:t>присутствия </a:t>
            </a:r>
            <a:r>
              <a:rPr lang="ru-RU" dirty="0"/>
              <a:t>врача и акушерки и проведения </a:t>
            </a:r>
            <a:r>
              <a:rPr lang="ru-RU" dirty="0" smtClean="0"/>
              <a:t>динамического </a:t>
            </a:r>
            <a:r>
              <a:rPr lang="ru-RU" dirty="0"/>
              <a:t>наблюдения за состоянием </a:t>
            </a:r>
            <a:r>
              <a:rPr lang="ru-RU" dirty="0" smtClean="0"/>
              <a:t>роженицы</a:t>
            </a:r>
            <a:r>
              <a:rPr lang="ru-RU" dirty="0"/>
              <a:t>. Измеряется пульс, давление, </a:t>
            </a:r>
            <a:r>
              <a:rPr lang="ru-RU" dirty="0" smtClean="0"/>
              <a:t>обращают </a:t>
            </a:r>
            <a:r>
              <a:rPr lang="ru-RU" dirty="0"/>
              <a:t>внимание на цвет кожных покровов, </a:t>
            </a:r>
            <a:r>
              <a:rPr lang="ru-RU" dirty="0" smtClean="0"/>
              <a:t>слизистых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b="1" dirty="0"/>
              <a:t>• ОСНОВНОЙ ПРИНЦИП ВЕДЕНИЯ </a:t>
            </a:r>
            <a:r>
              <a:rPr lang="ru-RU" b="1" dirty="0" smtClean="0"/>
              <a:t>ПОСЛЕДОВОГО </a:t>
            </a:r>
            <a:r>
              <a:rPr lang="ru-RU" b="1" dirty="0"/>
              <a:t>ПЕРИОДА – РУКИ ПРОЧЬ ОТ </a:t>
            </a:r>
            <a:r>
              <a:rPr lang="ru-RU" b="1" dirty="0" smtClean="0"/>
              <a:t>МАТКИ</a:t>
            </a:r>
            <a:r>
              <a:rPr lang="ru-RU" b="1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43397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Под </a:t>
            </a:r>
            <a:r>
              <a:rPr lang="ru-RU" dirty="0"/>
              <a:t>действием этих схваток плацента с </a:t>
            </a:r>
            <a:r>
              <a:rPr lang="ru-RU" dirty="0" smtClean="0"/>
              <a:t>оболочками отделяется </a:t>
            </a:r>
            <a:r>
              <a:rPr lang="ru-RU" dirty="0"/>
              <a:t>от стенок матки и </a:t>
            </a:r>
            <a:r>
              <a:rPr lang="ru-RU" dirty="0" smtClean="0"/>
              <a:t>рождается </a:t>
            </a:r>
            <a:r>
              <a:rPr lang="ru-RU" dirty="0"/>
              <a:t>наружу из полости матки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gigiena4-55\Desktop\0036-01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056785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9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Признаки </a:t>
            </a:r>
            <a:r>
              <a:rPr lang="ru-RU" b="1" dirty="0"/>
              <a:t>отделения последа: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Шредера – изменение формы и высоты стояния </a:t>
            </a:r>
            <a:r>
              <a:rPr lang="ru-RU" dirty="0" smtClean="0"/>
              <a:t>дна </a:t>
            </a:r>
            <a:r>
              <a:rPr lang="ru-RU" dirty="0"/>
              <a:t>матки.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err="1"/>
              <a:t>Альфельда</a:t>
            </a:r>
            <a:r>
              <a:rPr lang="ru-RU" dirty="0"/>
              <a:t> – удлинение внешнего отрезка </a:t>
            </a:r>
          </a:p>
          <a:p>
            <a:pPr marL="114300" indent="0">
              <a:buNone/>
            </a:pPr>
            <a:r>
              <a:rPr lang="ru-RU" dirty="0"/>
              <a:t>пуповины (зажим опускается на 10 - 12 см от </a:t>
            </a:r>
            <a:r>
              <a:rPr lang="ru-RU" dirty="0" smtClean="0"/>
              <a:t>половой </a:t>
            </a:r>
            <a:r>
              <a:rPr lang="ru-RU" dirty="0"/>
              <a:t>щели).</a:t>
            </a:r>
          </a:p>
        </p:txBody>
      </p:sp>
    </p:spTree>
    <p:extLst>
      <p:ext uri="{BB962C8B-B14F-4D97-AF65-F5344CB8AC3E}">
        <p14:creationId xmlns:p14="http://schemas.microsoft.com/office/powerpoint/2010/main" val="93294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620000" cy="48006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Признак </a:t>
            </a:r>
            <a:r>
              <a:rPr lang="ru-RU" dirty="0" err="1"/>
              <a:t>Кюстнера-Чукалова</a:t>
            </a:r>
            <a:r>
              <a:rPr lang="ru-RU" dirty="0"/>
              <a:t> – при нажиме </a:t>
            </a:r>
            <a:r>
              <a:rPr lang="ru-RU" dirty="0" smtClean="0"/>
              <a:t>ребром ладони </a:t>
            </a:r>
            <a:r>
              <a:rPr lang="ru-RU" dirty="0"/>
              <a:t>над симфизом пуповина не </a:t>
            </a:r>
            <a:r>
              <a:rPr lang="ru-RU" dirty="0" smtClean="0"/>
              <a:t>втягивается</a:t>
            </a:r>
            <a:r>
              <a:rPr lang="ru-RU" dirty="0"/>
              <a:t>, </a:t>
            </a:r>
            <a:r>
              <a:rPr lang="ru-RU" dirty="0" smtClean="0"/>
              <a:t>если плацента </a:t>
            </a:r>
            <a:r>
              <a:rPr lang="ru-RU" dirty="0"/>
              <a:t>отделилась от стенки </a:t>
            </a:r>
            <a:r>
              <a:rPr lang="ru-RU" dirty="0" smtClean="0"/>
              <a:t>матки</a:t>
            </a:r>
            <a:r>
              <a:rPr lang="ru-RU" dirty="0"/>
              <a:t>. (Нельзя тянуть пуповину, массажировать </a:t>
            </a:r>
            <a:r>
              <a:rPr lang="ru-RU" dirty="0" smtClean="0"/>
              <a:t>матку </a:t>
            </a:r>
            <a:r>
              <a:rPr lang="ru-RU" dirty="0"/>
              <a:t>и т.д</a:t>
            </a:r>
            <a:r>
              <a:rPr lang="ru-RU" dirty="0" smtClean="0"/>
              <a:t>.!).</a:t>
            </a:r>
            <a:endParaRPr lang="ru-RU" dirty="0"/>
          </a:p>
        </p:txBody>
      </p:sp>
      <p:pic>
        <p:nvPicPr>
          <p:cNvPr id="7170" name="Picture 2" descr="C:\Users\gigiena4-55\Desktop\img-Olqf4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9687"/>
            <a:ext cx="6408712" cy="29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18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 рождения последа его детально </a:t>
            </a:r>
            <a:r>
              <a:rPr lang="ru-RU" dirty="0" smtClean="0"/>
              <a:t>осматривают </a:t>
            </a:r>
            <a:r>
              <a:rPr lang="ru-RU" dirty="0"/>
              <a:t>для выявления разрывов </a:t>
            </a:r>
            <a:r>
              <a:rPr lang="ru-RU" dirty="0" smtClean="0"/>
              <a:t>и </a:t>
            </a:r>
            <a:r>
              <a:rPr lang="ru-RU" dirty="0"/>
              <a:t>повреждений</a:t>
            </a:r>
          </a:p>
        </p:txBody>
      </p:sp>
      <p:pic>
        <p:nvPicPr>
          <p:cNvPr id="4" name="Picture 2" descr="C:\Users\gigiena4-55\Desktop\0036-01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7056785" cy="309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7620000" cy="4800600"/>
          </a:xfrm>
        </p:spPr>
        <p:txBody>
          <a:bodyPr/>
          <a:lstStyle/>
          <a:p>
            <a:r>
              <a:rPr lang="ru-RU" dirty="0" smtClean="0"/>
              <a:t>Если </a:t>
            </a:r>
            <a:r>
              <a:rPr lang="ru-RU" dirty="0"/>
              <a:t>плацента отделилась, но удалить ее не </a:t>
            </a:r>
            <a:r>
              <a:rPr lang="ru-RU" dirty="0" smtClean="0"/>
              <a:t>удается</a:t>
            </a:r>
            <a:r>
              <a:rPr lang="ru-RU" dirty="0"/>
              <a:t>, выполняют приемы выделения последа.</a:t>
            </a:r>
          </a:p>
          <a:p>
            <a:pPr marL="114300" indent="0">
              <a:buNone/>
            </a:pPr>
            <a:r>
              <a:rPr lang="ru-RU" dirty="0"/>
              <a:t>• По методу Абуладзе</a:t>
            </a:r>
          </a:p>
          <a:p>
            <a:pPr marL="114300" indent="0">
              <a:buNone/>
            </a:pPr>
            <a:r>
              <a:rPr lang="ru-RU" dirty="0"/>
              <a:t>• Способ </a:t>
            </a:r>
            <a:r>
              <a:rPr lang="ru-RU" dirty="0" err="1"/>
              <a:t>Гентера</a:t>
            </a:r>
            <a:r>
              <a:rPr lang="ru-RU" dirty="0"/>
              <a:t> </a:t>
            </a:r>
          </a:p>
          <a:p>
            <a:pPr marL="114300" indent="0">
              <a:buNone/>
            </a:pPr>
            <a:r>
              <a:rPr lang="ru-RU" dirty="0"/>
              <a:t>• По </a:t>
            </a:r>
            <a:r>
              <a:rPr lang="ru-RU" dirty="0" err="1"/>
              <a:t>Креде</a:t>
            </a:r>
            <a:r>
              <a:rPr lang="ru-RU" dirty="0"/>
              <a:t>-Лазаревичу</a:t>
            </a:r>
          </a:p>
        </p:txBody>
      </p:sp>
      <p:pic>
        <p:nvPicPr>
          <p:cNvPr id="8194" name="Picture 2" descr="C:\Users\gigiena4-55\Desktop\slide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7776865" cy="2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9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Первичный </a:t>
            </a:r>
            <a:r>
              <a:rPr lang="ru-RU" b="1" dirty="0"/>
              <a:t>туалет новорожденного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При рождении плод называется новорожденным и </a:t>
            </a:r>
            <a:r>
              <a:rPr lang="ru-RU" dirty="0" smtClean="0"/>
              <a:t>оценивается </a:t>
            </a:r>
            <a:r>
              <a:rPr lang="ru-RU" dirty="0"/>
              <a:t>по шкале </a:t>
            </a:r>
            <a:r>
              <a:rPr lang="ru-RU" dirty="0" err="1"/>
              <a:t>Апгар</a:t>
            </a:r>
            <a:r>
              <a:rPr lang="ru-RU" dirty="0"/>
              <a:t> на 1-й и 5-й минуте </a:t>
            </a:r>
            <a:r>
              <a:rPr lang="ru-RU" dirty="0" smtClean="0"/>
              <a:t>за </a:t>
            </a:r>
            <a:r>
              <a:rPr lang="ru-RU" dirty="0"/>
              <a:t>5 признаками:</a:t>
            </a:r>
          </a:p>
          <a:p>
            <a:pPr marL="114300" indent="0">
              <a:buNone/>
            </a:pPr>
            <a:r>
              <a:rPr lang="ru-RU" dirty="0"/>
              <a:t>• ЧСС - 2 балла</a:t>
            </a:r>
          </a:p>
          <a:p>
            <a:pPr marL="114300" indent="0">
              <a:buNone/>
            </a:pPr>
            <a:r>
              <a:rPr lang="ru-RU" dirty="0"/>
              <a:t>• Дыхание - 2 балла</a:t>
            </a:r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Цвет кожи - 2 балла</a:t>
            </a:r>
          </a:p>
          <a:p>
            <a:pPr marL="114300" indent="0">
              <a:buNone/>
            </a:pPr>
            <a:r>
              <a:rPr lang="ru-RU" dirty="0"/>
              <a:t>• Мышечный тонус - 2 балла</a:t>
            </a:r>
          </a:p>
          <a:p>
            <a:pPr marL="114300" indent="0">
              <a:buNone/>
            </a:pPr>
            <a:r>
              <a:rPr lang="ru-RU" dirty="0"/>
              <a:t>• Рефлексы - 2 балла</a:t>
            </a:r>
          </a:p>
          <a:p>
            <a:pPr marL="114300" indent="0">
              <a:buNone/>
            </a:pPr>
            <a:r>
              <a:rPr lang="ru-RU" dirty="0"/>
              <a:t>• После этого проводится первичный туалет </a:t>
            </a:r>
            <a:r>
              <a:rPr lang="ru-RU" dirty="0" smtClean="0"/>
              <a:t>новорожденного</a:t>
            </a:r>
            <a:r>
              <a:rPr lang="ru-RU" dirty="0"/>
              <a:t>: очистка верхних дыхательных </a:t>
            </a:r>
            <a:r>
              <a:rPr lang="ru-RU" dirty="0" smtClean="0"/>
              <a:t>путей</a:t>
            </a:r>
            <a:r>
              <a:rPr lang="ru-RU" dirty="0"/>
              <a:t>, обработка пуповинного остатка, </a:t>
            </a:r>
            <a:r>
              <a:rPr lang="ru-RU" dirty="0" smtClean="0"/>
              <a:t>взвешивание</a:t>
            </a:r>
            <a:r>
              <a:rPr lang="ru-RU" dirty="0"/>
              <a:t>, измерение, обработка глаз и половых органов, подписка, а также оценка его </a:t>
            </a:r>
            <a:r>
              <a:rPr lang="ru-RU" dirty="0" err="1" smtClean="0"/>
              <a:t>доношености</a:t>
            </a:r>
            <a:r>
              <a:rPr lang="ru-RU" dirty="0" smtClean="0"/>
              <a:t> </a:t>
            </a:r>
            <a:r>
              <a:rPr lang="ru-RU" dirty="0"/>
              <a:t>и зрелости.</a:t>
            </a:r>
          </a:p>
        </p:txBody>
      </p:sp>
    </p:spTree>
    <p:extLst>
      <p:ext uri="{BB962C8B-B14F-4D97-AF65-F5344CB8AC3E}">
        <p14:creationId xmlns:p14="http://schemas.microsoft.com/office/powerpoint/2010/main" val="164177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План лекции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Сестринский </a:t>
            </a:r>
            <a:r>
              <a:rPr lang="ru-RU" dirty="0"/>
              <a:t>процесс</a:t>
            </a:r>
          </a:p>
          <a:p>
            <a:pPr marL="114300" indent="0">
              <a:buNone/>
            </a:pPr>
            <a:r>
              <a:rPr lang="ru-RU" dirty="0"/>
              <a:t>• Методы обезболивания родов.</a:t>
            </a:r>
          </a:p>
          <a:p>
            <a:pPr marL="114300" indent="0">
              <a:buNone/>
            </a:pPr>
            <a:r>
              <a:rPr lang="ru-RU" dirty="0"/>
              <a:t>• Осложнения родов.</a:t>
            </a:r>
          </a:p>
          <a:p>
            <a:pPr marL="114300" indent="0">
              <a:buNone/>
            </a:pPr>
            <a:r>
              <a:rPr lang="ru-RU" dirty="0"/>
              <a:t>• Аномалии родовой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12258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Родовая </a:t>
            </a:r>
            <a:r>
              <a:rPr lang="ru-RU" b="1" dirty="0"/>
              <a:t>боль, факторы, вызывающие </a:t>
            </a:r>
            <a:br>
              <a:rPr lang="ru-RU" b="1" dirty="0"/>
            </a:br>
            <a:r>
              <a:rPr lang="ru-RU" b="1" dirty="0"/>
              <a:t>боль во время схваток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92927"/>
            <a:ext cx="7620000" cy="4800600"/>
          </a:xfrm>
        </p:spPr>
        <p:txBody>
          <a:bodyPr/>
          <a:lstStyle/>
          <a:p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Раскрытие </a:t>
            </a:r>
            <a:r>
              <a:rPr lang="ru-RU" dirty="0"/>
              <a:t>шейки матки</a:t>
            </a:r>
          </a:p>
          <a:p>
            <a:pPr marL="114300" indent="0">
              <a:buNone/>
            </a:pPr>
            <a:r>
              <a:rPr lang="ru-RU" dirty="0"/>
              <a:t>• Компрессия нервных окончаний</a:t>
            </a:r>
          </a:p>
          <a:p>
            <a:pPr marL="114300" indent="0">
              <a:buNone/>
            </a:pPr>
            <a:r>
              <a:rPr lang="ru-RU" dirty="0"/>
              <a:t>• Растяжение маточных связок</a:t>
            </a:r>
          </a:p>
        </p:txBody>
      </p:sp>
    </p:spTree>
    <p:extLst>
      <p:ext uri="{BB962C8B-B14F-4D97-AF65-F5344CB8AC3E}">
        <p14:creationId xmlns:p14="http://schemas.microsoft.com/office/powerpoint/2010/main" val="402496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Методы </a:t>
            </a:r>
            <a:r>
              <a:rPr lang="ru-RU" b="1" dirty="0"/>
              <a:t>обезболивания родов: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медикаментозные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• немедикаментозные</a:t>
            </a:r>
          </a:p>
        </p:txBody>
      </p:sp>
    </p:spTree>
    <p:extLst>
      <p:ext uri="{BB962C8B-B14F-4D97-AF65-F5344CB8AC3E}">
        <p14:creationId xmlns:p14="http://schemas.microsoft.com/office/powerpoint/2010/main" val="341751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Медикаментозные </a:t>
            </a:r>
            <a:r>
              <a:rPr lang="ru-RU" b="1" dirty="0"/>
              <a:t>методы обезболивания родов, </a:t>
            </a:r>
            <a:br>
              <a:rPr lang="ru-RU" b="1" dirty="0"/>
            </a:br>
            <a:r>
              <a:rPr lang="ru-RU" b="1" dirty="0"/>
              <a:t>требования к ним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Обезболивающий </a:t>
            </a:r>
            <a:r>
              <a:rPr lang="ru-RU" dirty="0"/>
              <a:t>эффект</a:t>
            </a:r>
          </a:p>
          <a:p>
            <a:pPr marL="114300" indent="0">
              <a:buNone/>
            </a:pPr>
            <a:r>
              <a:rPr lang="ru-RU" dirty="0"/>
              <a:t>• Отсутствие отрицательного влияния на мать и </a:t>
            </a:r>
            <a:r>
              <a:rPr lang="ru-RU" dirty="0" smtClean="0"/>
              <a:t>плод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• Отсутствие отрицательного влияния на </a:t>
            </a:r>
            <a:r>
              <a:rPr lang="ru-RU" dirty="0" smtClean="0"/>
              <a:t>родовую </a:t>
            </a:r>
            <a:r>
              <a:rPr lang="ru-RU" dirty="0"/>
              <a:t>деятельность</a:t>
            </a:r>
          </a:p>
          <a:p>
            <a:pPr marL="114300" indent="0">
              <a:buNone/>
            </a:pPr>
            <a:r>
              <a:rPr lang="ru-RU" dirty="0"/>
              <a:t>• Простота и доступность для всех </a:t>
            </a:r>
            <a:r>
              <a:rPr lang="ru-RU" dirty="0" smtClean="0"/>
              <a:t>родовспомогательных </a:t>
            </a:r>
            <a:r>
              <a:rPr lang="ru-RU" dirty="0"/>
              <a:t>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78662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Медикаментозные </a:t>
            </a:r>
            <a:r>
              <a:rPr lang="ru-RU" b="1" dirty="0"/>
              <a:t>методы обезболивания </a:t>
            </a:r>
            <a:r>
              <a:rPr lang="ru-RU" b="1" dirty="0" smtClean="0"/>
              <a:t>родов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b="1" dirty="0"/>
              <a:t>(препараты)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Неингаляционные </a:t>
            </a:r>
            <a:r>
              <a:rPr lang="ru-RU" dirty="0"/>
              <a:t>(системные) </a:t>
            </a:r>
            <a:r>
              <a:rPr lang="ru-RU" dirty="0" smtClean="0"/>
              <a:t>анестетики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• Ингаляционные анестетики</a:t>
            </a:r>
          </a:p>
          <a:p>
            <a:pPr marL="114300" indent="0">
              <a:buNone/>
            </a:pPr>
            <a:r>
              <a:rPr lang="ru-RU" dirty="0"/>
              <a:t>• Региональная анестезия</a:t>
            </a:r>
          </a:p>
        </p:txBody>
      </p:sp>
    </p:spTree>
    <p:extLst>
      <p:ext uri="{BB962C8B-B14F-4D97-AF65-F5344CB8AC3E}">
        <p14:creationId xmlns:p14="http://schemas.microsoft.com/office/powerpoint/2010/main" val="3705087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Немедикаментозные методы обезболивания </a:t>
            </a:r>
            <a:r>
              <a:rPr lang="ru-RU" b="1" dirty="0"/>
              <a:t>родов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• Активное </a:t>
            </a:r>
            <a:r>
              <a:rPr lang="ru-RU" dirty="0"/>
              <a:t>поведение роженицы во </a:t>
            </a:r>
            <a:r>
              <a:rPr lang="ru-RU" dirty="0" smtClean="0"/>
              <a:t>время </a:t>
            </a:r>
            <a:r>
              <a:rPr lang="ru-RU" dirty="0"/>
              <a:t>1 периода родов</a:t>
            </a:r>
          </a:p>
          <a:p>
            <a:pPr marL="114300" indent="0">
              <a:buNone/>
            </a:pPr>
            <a:r>
              <a:rPr lang="ru-RU" dirty="0"/>
              <a:t>• Музыка и </a:t>
            </a:r>
            <a:r>
              <a:rPr lang="ru-RU" dirty="0" err="1" smtClean="0"/>
              <a:t>аромотерапия</a:t>
            </a:r>
            <a:r>
              <a:rPr lang="ru-RU" dirty="0" smtClean="0"/>
              <a:t> </a:t>
            </a:r>
            <a:r>
              <a:rPr lang="ru-RU" dirty="0"/>
              <a:t>эфирными </a:t>
            </a:r>
            <a:r>
              <a:rPr lang="ru-RU" dirty="0" smtClean="0"/>
              <a:t>маслами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• Душ, ванна, массаж</a:t>
            </a:r>
          </a:p>
        </p:txBody>
      </p:sp>
    </p:spTree>
    <p:extLst>
      <p:ext uri="{BB962C8B-B14F-4D97-AF65-F5344CB8AC3E}">
        <p14:creationId xmlns:p14="http://schemas.microsoft.com/office/powerpoint/2010/main" val="847531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Уход за новорожденным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При </a:t>
            </a:r>
            <a:r>
              <a:rPr lang="ru-RU" dirty="0"/>
              <a:t>удовлетворительном состоянии плода </a:t>
            </a:r>
            <a:r>
              <a:rPr lang="ru-RU" dirty="0" smtClean="0"/>
              <a:t>при </a:t>
            </a:r>
            <a:r>
              <a:rPr lang="ru-RU" dirty="0"/>
              <a:t>рождении его выкладывают на живот </a:t>
            </a:r>
            <a:r>
              <a:rPr lang="ru-RU" dirty="0" smtClean="0"/>
              <a:t>матери</a:t>
            </a:r>
            <a:r>
              <a:rPr lang="ru-RU" dirty="0"/>
              <a:t>, протирают сухой пеленкой </a:t>
            </a:r>
            <a:r>
              <a:rPr lang="ru-RU" dirty="0" smtClean="0"/>
              <a:t>производится </a:t>
            </a:r>
            <a:r>
              <a:rPr lang="ru-RU" dirty="0" err="1"/>
              <a:t>клеммирование</a:t>
            </a:r>
            <a:r>
              <a:rPr lang="ru-RU" dirty="0"/>
              <a:t> пуповины </a:t>
            </a:r>
            <a:r>
              <a:rPr lang="ru-RU" dirty="0" smtClean="0"/>
              <a:t>через </a:t>
            </a:r>
            <a:r>
              <a:rPr lang="ru-RU" dirty="0"/>
              <a:t>1 мин и пересечение пуповины.</a:t>
            </a:r>
          </a:p>
        </p:txBody>
      </p:sp>
    </p:spTree>
    <p:extLst>
      <p:ext uri="{BB962C8B-B14F-4D97-AF65-F5344CB8AC3E}">
        <p14:creationId xmlns:p14="http://schemas.microsoft.com/office/powerpoint/2010/main" val="43802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Уход за новорожденным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При </a:t>
            </a:r>
            <a:r>
              <a:rPr lang="ru-RU" dirty="0"/>
              <a:t>необходимости производится удаления </a:t>
            </a:r>
            <a:r>
              <a:rPr lang="ru-RU" dirty="0" smtClean="0"/>
              <a:t>слизи </a:t>
            </a:r>
            <a:r>
              <a:rPr lang="ru-RU" dirty="0"/>
              <a:t>из ротовой полости .</a:t>
            </a:r>
          </a:p>
          <a:p>
            <a:pPr marL="114300" indent="0">
              <a:buNone/>
            </a:pPr>
            <a:r>
              <a:rPr lang="ru-RU" dirty="0"/>
              <a:t>• Одевается шапочка, носочки.</a:t>
            </a:r>
          </a:p>
          <a:p>
            <a:pPr marL="114300" indent="0">
              <a:buNone/>
            </a:pPr>
            <a:r>
              <a:rPr lang="ru-RU" dirty="0"/>
              <a:t>• Обеспечивается «тепловая цепочка»: ребенок </a:t>
            </a:r>
            <a:r>
              <a:rPr lang="ru-RU" dirty="0" smtClean="0"/>
              <a:t>укладывается </a:t>
            </a:r>
            <a:r>
              <a:rPr lang="ru-RU" dirty="0"/>
              <a:t>на живот матери и накрывается </a:t>
            </a:r>
            <a:r>
              <a:rPr lang="ru-RU" dirty="0" smtClean="0"/>
              <a:t>вместе </a:t>
            </a:r>
            <a:r>
              <a:rPr lang="ru-RU" dirty="0"/>
              <a:t>с ней одеялом. Контакт «кожа к коже» </a:t>
            </a:r>
            <a:r>
              <a:rPr lang="ru-RU" dirty="0" smtClean="0"/>
              <a:t>проводится </a:t>
            </a:r>
            <a:r>
              <a:rPr lang="ru-RU" dirty="0"/>
              <a:t>до реализации сосательного </a:t>
            </a:r>
            <a:r>
              <a:rPr lang="ru-RU" dirty="0" smtClean="0"/>
              <a:t>рефлекса</a:t>
            </a:r>
            <a:r>
              <a:rPr lang="ru-RU" dirty="0"/>
              <a:t>, но не меньше 30 </a:t>
            </a:r>
            <a:r>
              <a:rPr lang="ru-RU" dirty="0" smtClean="0"/>
              <a:t>мин.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683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Уход за новорожденным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Контакт </a:t>
            </a:r>
            <a:r>
              <a:rPr lang="ru-RU" dirty="0"/>
              <a:t>«кожа к коже» проводится </a:t>
            </a:r>
            <a:r>
              <a:rPr lang="ru-RU" dirty="0" smtClean="0"/>
              <a:t>до </a:t>
            </a:r>
            <a:r>
              <a:rPr lang="ru-RU" dirty="0"/>
              <a:t>реализации сосательного </a:t>
            </a:r>
            <a:r>
              <a:rPr lang="ru-RU" dirty="0" smtClean="0"/>
              <a:t>рефлекса</a:t>
            </a:r>
            <a:r>
              <a:rPr lang="ru-RU" dirty="0"/>
              <a:t>, но не меньше 30 мин.</a:t>
            </a:r>
          </a:p>
        </p:txBody>
      </p:sp>
    </p:spTree>
    <p:extLst>
      <p:ext uri="{BB962C8B-B14F-4D97-AF65-F5344CB8AC3E}">
        <p14:creationId xmlns:p14="http://schemas.microsoft.com/office/powerpoint/2010/main" val="169828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Уход за новорожденным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Через </a:t>
            </a:r>
            <a:r>
              <a:rPr lang="ru-RU" dirty="0"/>
              <a:t>30 мин проводится обработка </a:t>
            </a:r>
            <a:r>
              <a:rPr lang="ru-RU" dirty="0" smtClean="0"/>
              <a:t>пуповины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Ребенок свободно пеленается и находится </a:t>
            </a:r>
            <a:r>
              <a:rPr lang="ru-RU" dirty="0" smtClean="0"/>
              <a:t>вместе </a:t>
            </a:r>
            <a:r>
              <a:rPr lang="ru-RU" dirty="0"/>
              <a:t>с матерью до перевода ее из </a:t>
            </a:r>
            <a:r>
              <a:rPr lang="ru-RU" dirty="0" smtClean="0"/>
              <a:t>родильного </a:t>
            </a:r>
            <a:r>
              <a:rPr lang="ru-RU" dirty="0"/>
              <a:t>зала 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ДО ЭТОГО МОМЕНТА НОВОРОЖДЕННЫЙ ИЗ </a:t>
            </a:r>
            <a:r>
              <a:rPr lang="ru-RU" b="1" dirty="0" smtClean="0"/>
              <a:t>РОДЗАЛА </a:t>
            </a:r>
            <a:r>
              <a:rPr lang="ru-RU" b="1" dirty="0"/>
              <a:t>НЕ ВЫНОСИТСЯ!</a:t>
            </a:r>
          </a:p>
        </p:txBody>
      </p:sp>
    </p:spTree>
    <p:extLst>
      <p:ext uri="{BB962C8B-B14F-4D97-AF65-F5344CB8AC3E}">
        <p14:creationId xmlns:p14="http://schemas.microsoft.com/office/powerpoint/2010/main" val="3132220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Уход за новорожденным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smtClean="0"/>
              <a:t>Оценка </a:t>
            </a:r>
            <a:r>
              <a:rPr lang="ru-RU" dirty="0"/>
              <a:t>состояния новорожденного </a:t>
            </a:r>
            <a:r>
              <a:rPr lang="ru-RU" dirty="0" smtClean="0"/>
              <a:t>производится </a:t>
            </a:r>
            <a:r>
              <a:rPr lang="ru-RU" dirty="0"/>
              <a:t>на 1-й и 5-й минуты по шкале </a:t>
            </a:r>
            <a:r>
              <a:rPr lang="ru-RU" dirty="0" err="1" smtClean="0"/>
              <a:t>Апгар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В первые 30 мин новорожденному измеряют </a:t>
            </a:r>
            <a:r>
              <a:rPr lang="ru-RU" dirty="0" smtClean="0"/>
              <a:t>температуру </a:t>
            </a:r>
            <a:r>
              <a:rPr lang="ru-RU" dirty="0"/>
              <a:t>и записывают в карту развития </a:t>
            </a:r>
            <a:r>
              <a:rPr lang="ru-RU" dirty="0" smtClean="0"/>
              <a:t>новорожденного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В течение первого часа жизни ребенка проводят </a:t>
            </a:r>
            <a:r>
              <a:rPr lang="ru-RU" dirty="0" smtClean="0"/>
              <a:t>профилактику </a:t>
            </a:r>
            <a:r>
              <a:rPr lang="ru-RU" dirty="0"/>
              <a:t>офтальмии 1% тетрациклиновой </a:t>
            </a:r>
            <a:r>
              <a:rPr lang="ru-RU" dirty="0" smtClean="0"/>
              <a:t>или </a:t>
            </a:r>
            <a:r>
              <a:rPr lang="ru-RU" dirty="0"/>
              <a:t>0,5% </a:t>
            </a:r>
            <a:r>
              <a:rPr lang="ru-RU" dirty="0" err="1"/>
              <a:t>эритромициновой</a:t>
            </a:r>
            <a:r>
              <a:rPr lang="ru-RU" dirty="0"/>
              <a:t> мазью. </a:t>
            </a:r>
          </a:p>
        </p:txBody>
      </p:sp>
    </p:spTree>
    <p:extLst>
      <p:ext uri="{BB962C8B-B14F-4D97-AF65-F5344CB8AC3E}">
        <p14:creationId xmlns:p14="http://schemas.microsoft.com/office/powerpoint/2010/main" val="40053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Сестринский процесс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При поступлении </a:t>
            </a:r>
            <a:r>
              <a:rPr lang="ru-RU" dirty="0"/>
              <a:t>в родильный дом </a:t>
            </a:r>
            <a:r>
              <a:rPr lang="ru-RU" dirty="0" smtClean="0"/>
              <a:t>беременная направляется </a:t>
            </a:r>
            <a:r>
              <a:rPr lang="ru-RU" dirty="0"/>
              <a:t>в сан. пропускник, где выявляется </a:t>
            </a:r>
            <a:r>
              <a:rPr lang="ru-RU" dirty="0" smtClean="0"/>
              <a:t>наличие </a:t>
            </a:r>
            <a:r>
              <a:rPr lang="ru-RU" dirty="0"/>
              <a:t>инфекционных заболеваний. При </a:t>
            </a:r>
            <a:r>
              <a:rPr lang="ru-RU" dirty="0" smtClean="0"/>
              <a:t>наличии </a:t>
            </a:r>
            <a:r>
              <a:rPr lang="ru-RU" dirty="0"/>
              <a:t>инфекционных заболеваний женщина </a:t>
            </a:r>
            <a:r>
              <a:rPr lang="ru-RU" dirty="0" smtClean="0"/>
              <a:t>определяется </a:t>
            </a:r>
            <a:r>
              <a:rPr lang="ru-RU" dirty="0"/>
              <a:t>в обсервационное отделение, </a:t>
            </a:r>
            <a:r>
              <a:rPr lang="ru-RU" dirty="0" smtClean="0"/>
              <a:t>здоровые </a:t>
            </a:r>
            <a:r>
              <a:rPr lang="ru-RU" dirty="0"/>
              <a:t>направляются в физиологическое </a:t>
            </a:r>
            <a:r>
              <a:rPr lang="ru-RU" dirty="0" smtClean="0"/>
              <a:t>отделение</a:t>
            </a:r>
            <a:r>
              <a:rPr lang="ru-RU" dirty="0"/>
              <a:t>. Все поступившие проходят санитарную </a:t>
            </a:r>
            <a:r>
              <a:rPr lang="ru-RU" dirty="0" smtClean="0"/>
              <a:t>обработку</a:t>
            </a:r>
            <a:r>
              <a:rPr lang="ru-RU" dirty="0"/>
              <a:t>, она включает: обработку НПО, </a:t>
            </a:r>
            <a:r>
              <a:rPr lang="ru-RU" dirty="0" smtClean="0"/>
              <a:t>очистительную </a:t>
            </a:r>
            <a:r>
              <a:rPr lang="ru-RU" dirty="0"/>
              <a:t>клизму, душ, после этого роженица </a:t>
            </a:r>
            <a:r>
              <a:rPr lang="ru-RU" dirty="0" smtClean="0"/>
              <a:t>переодевается </a:t>
            </a:r>
            <a:r>
              <a:rPr lang="ru-RU" dirty="0"/>
              <a:t>в стерильные рубашку, халат, </a:t>
            </a:r>
            <a:r>
              <a:rPr lang="ru-RU" dirty="0" smtClean="0"/>
              <a:t>косынку </a:t>
            </a:r>
            <a:r>
              <a:rPr lang="ru-RU" dirty="0"/>
              <a:t>и переходит в смотровую родильного </a:t>
            </a:r>
            <a:r>
              <a:rPr lang="ru-RU" dirty="0" smtClean="0"/>
              <a:t>отделения.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254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ru-RU" b="1" dirty="0"/>
              <a:t>ПЕРВЫЕ 2 ЧАСА ПОСЛЕ РОДОВ </a:t>
            </a:r>
            <a:r>
              <a:rPr lang="ru-RU" b="1" dirty="0" smtClean="0"/>
              <a:t>РОДИЛЬНИЦА </a:t>
            </a:r>
            <a:r>
              <a:rPr lang="ru-RU" b="1" dirty="0"/>
              <a:t>И НОВОРОЖДЕННЫЙ </a:t>
            </a:r>
            <a:r>
              <a:rPr lang="ru-RU" b="1" dirty="0" smtClean="0"/>
              <a:t>НАХОДЯТСЯ </a:t>
            </a:r>
            <a:r>
              <a:rPr lang="ru-RU" b="1" dirty="0"/>
              <a:t>В РОДЗАЛЕ, ЗАТЕМ ИХ </a:t>
            </a:r>
            <a:r>
              <a:rPr lang="ru-RU" b="1" dirty="0" smtClean="0"/>
              <a:t>ПЕРЕВОДЯТ </a:t>
            </a:r>
            <a:r>
              <a:rPr lang="ru-RU" b="1" dirty="0"/>
              <a:t>В ПОСЛЕРОДОВОЕ ОТДЕЛЕНИЕ, </a:t>
            </a:r>
            <a:r>
              <a:rPr lang="ru-RU" b="1" dirty="0" smtClean="0"/>
              <a:t>ГДЕ </a:t>
            </a:r>
            <a:r>
              <a:rPr lang="ru-RU" b="1" dirty="0"/>
              <a:t>ОЦЕНИВАЮТ СОСТОЯНИЕ КАЖДЫЕ 15 </a:t>
            </a:r>
            <a:r>
              <a:rPr lang="ru-RU" b="1" dirty="0" smtClean="0"/>
              <a:t>МИН</a:t>
            </a:r>
            <a:r>
              <a:rPr lang="ru-RU" b="1" dirty="0"/>
              <a:t>. В ТЕЧЕНИЕ 2 ЧАСОВ</a:t>
            </a:r>
          </a:p>
        </p:txBody>
      </p:sp>
    </p:spTree>
    <p:extLst>
      <p:ext uri="{BB962C8B-B14F-4D97-AF65-F5344CB8AC3E}">
        <p14:creationId xmlns:p14="http://schemas.microsoft.com/office/powerpoint/2010/main" val="69997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Осложнения беременности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err="1" smtClean="0"/>
              <a:t>Предлежание</a:t>
            </a:r>
            <a:r>
              <a:rPr lang="ru-RU" dirty="0" smtClean="0"/>
              <a:t> </a:t>
            </a:r>
            <a:r>
              <a:rPr lang="ru-RU" dirty="0"/>
              <a:t>плаценты</a:t>
            </a:r>
          </a:p>
          <a:p>
            <a:pPr marL="114300" indent="0">
              <a:buNone/>
            </a:pPr>
            <a:r>
              <a:rPr lang="ru-RU" dirty="0"/>
              <a:t>• Преждевременная отслойка нормально </a:t>
            </a:r>
            <a:r>
              <a:rPr lang="ru-RU" dirty="0" smtClean="0"/>
              <a:t>расположенной плаценты</a:t>
            </a:r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Аномалии </a:t>
            </a:r>
            <a:r>
              <a:rPr lang="ru-RU" dirty="0" err="1"/>
              <a:t>родрвой</a:t>
            </a:r>
            <a:r>
              <a:rPr lang="ru-RU" dirty="0"/>
              <a:t>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86453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Предлежание</a:t>
            </a:r>
            <a:r>
              <a:rPr lang="ru-RU" b="1" dirty="0"/>
              <a:t> плаценты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 smtClean="0"/>
              <a:t>ПРЕДЛЕЖАНИЕ </a:t>
            </a:r>
            <a:r>
              <a:rPr lang="ru-RU" b="1" dirty="0"/>
              <a:t>ПЛАЦЕНТЫ </a:t>
            </a:r>
            <a:r>
              <a:rPr lang="ru-RU" dirty="0"/>
              <a:t>– это </a:t>
            </a:r>
            <a:r>
              <a:rPr lang="ru-RU" dirty="0" smtClean="0"/>
              <a:t>неправильное </a:t>
            </a:r>
            <a:r>
              <a:rPr lang="ru-RU" dirty="0"/>
              <a:t>её прикрепление какой </a:t>
            </a:r>
            <a:r>
              <a:rPr lang="ru-RU" dirty="0" smtClean="0"/>
              <a:t>–либо </a:t>
            </a:r>
            <a:r>
              <a:rPr lang="ru-RU" dirty="0"/>
              <a:t>частью или полностью в области </a:t>
            </a:r>
          </a:p>
          <a:p>
            <a:pPr marL="114300" indent="0">
              <a:buNone/>
            </a:pPr>
            <a:r>
              <a:rPr lang="ru-RU" dirty="0"/>
              <a:t>нижнего сегмента матки. </a:t>
            </a:r>
          </a:p>
        </p:txBody>
      </p:sp>
    </p:spTree>
    <p:extLst>
      <p:ext uri="{BB962C8B-B14F-4D97-AF65-F5344CB8AC3E}">
        <p14:creationId xmlns:p14="http://schemas.microsoft.com/office/powerpoint/2010/main" val="3977236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Предлежание</a:t>
            </a:r>
            <a:r>
              <a:rPr lang="ru-RU" b="1" dirty="0"/>
              <a:t> плаценты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Наиболее часто является причиной кровотечения во </a:t>
            </a:r>
            <a:r>
              <a:rPr lang="ru-RU" dirty="0" smtClean="0"/>
              <a:t>II половине </a:t>
            </a:r>
            <a:r>
              <a:rPr lang="ru-RU" dirty="0"/>
              <a:t>беременности и I периоде родов.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err="1"/>
              <a:t>Предлежание</a:t>
            </a:r>
            <a:r>
              <a:rPr lang="ru-RU" dirty="0"/>
              <a:t> плаценты – это аномалия её </a:t>
            </a:r>
            <a:r>
              <a:rPr lang="ru-RU" dirty="0" smtClean="0"/>
              <a:t>расположения</a:t>
            </a:r>
            <a:r>
              <a:rPr lang="ru-RU" dirty="0"/>
              <a:t>, при которой часть плацентарной ткани </a:t>
            </a:r>
            <a:r>
              <a:rPr lang="ru-RU" dirty="0" smtClean="0"/>
              <a:t>находится </a:t>
            </a:r>
            <a:r>
              <a:rPr lang="ru-RU" dirty="0"/>
              <a:t>в области внутреннего зева, т.е. на пути </a:t>
            </a:r>
            <a:r>
              <a:rPr lang="ru-RU" dirty="0" smtClean="0"/>
              <a:t>рождающегося </a:t>
            </a:r>
            <a:r>
              <a:rPr lang="ru-RU" dirty="0"/>
              <a:t>плода (0,5% всех родов).</a:t>
            </a:r>
          </a:p>
          <a:p>
            <a:pPr marL="114300" indent="0">
              <a:buNone/>
            </a:pPr>
            <a:r>
              <a:rPr lang="ru-RU" dirty="0"/>
              <a:t>• Полное (центральное) </a:t>
            </a:r>
            <a:r>
              <a:rPr lang="ru-RU" dirty="0" err="1"/>
              <a:t>предлежание</a:t>
            </a:r>
            <a:r>
              <a:rPr lang="ru-RU" dirty="0"/>
              <a:t> плаценты, когда </a:t>
            </a:r>
            <a:r>
              <a:rPr lang="ru-RU" dirty="0" smtClean="0"/>
              <a:t>плацента </a:t>
            </a:r>
            <a:r>
              <a:rPr lang="ru-RU" dirty="0"/>
              <a:t>полностью перекрывает внутренний зев;</a:t>
            </a:r>
          </a:p>
          <a:p>
            <a:pPr marL="114300" indent="0">
              <a:buNone/>
            </a:pPr>
            <a:r>
              <a:rPr lang="ru-RU" dirty="0"/>
              <a:t>• Частичное – в области внутреннего зева находится </a:t>
            </a:r>
            <a:r>
              <a:rPr lang="ru-RU" dirty="0" smtClean="0"/>
              <a:t>нижний </a:t>
            </a:r>
            <a:r>
              <a:rPr lang="ru-RU" dirty="0"/>
              <a:t>край плаценты;</a:t>
            </a:r>
          </a:p>
          <a:p>
            <a:pPr marL="114300" indent="0">
              <a:buNone/>
            </a:pPr>
            <a:r>
              <a:rPr lang="ru-RU" dirty="0"/>
              <a:t>• Низкое расположение – клиническая ситуация, при </a:t>
            </a:r>
            <a:r>
              <a:rPr lang="ru-RU" dirty="0" smtClean="0"/>
              <a:t>которой </a:t>
            </a:r>
            <a:r>
              <a:rPr lang="ru-RU" dirty="0"/>
              <a:t>край плаценты находится на расстоянии </a:t>
            </a:r>
            <a:r>
              <a:rPr lang="ru-RU" dirty="0" smtClean="0"/>
              <a:t>менее </a:t>
            </a:r>
            <a:r>
              <a:rPr lang="ru-RU" dirty="0"/>
              <a:t>6-7см. от внутреннего зева (6-7 см условная </a:t>
            </a:r>
            <a:r>
              <a:rPr lang="ru-RU" dirty="0" smtClean="0"/>
              <a:t>граница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607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igiena4-55\Desktop\6ed730c3a8757cf55484d0ef3e5041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7620000" cy="38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15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Причины: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Изменения в самом оплодотворенном яйце </a:t>
            </a:r>
          </a:p>
          <a:p>
            <a:pPr marL="114300" indent="0">
              <a:buNone/>
            </a:pPr>
            <a:r>
              <a:rPr lang="ru-RU" dirty="0"/>
              <a:t>• Воспалительные процессы в полости матки </a:t>
            </a:r>
            <a:r>
              <a:rPr lang="ru-RU" dirty="0" smtClean="0"/>
              <a:t>(</a:t>
            </a:r>
            <a:r>
              <a:rPr lang="ru-RU" dirty="0"/>
              <a:t>хроническое воспаление эндометрия , </a:t>
            </a:r>
            <a:r>
              <a:rPr lang="ru-RU" dirty="0" smtClean="0"/>
              <a:t>рубцовые </a:t>
            </a:r>
            <a:r>
              <a:rPr lang="ru-RU" dirty="0"/>
              <a:t>изменения в эндометрии после </a:t>
            </a:r>
            <a:r>
              <a:rPr lang="ru-RU" dirty="0" smtClean="0"/>
              <a:t>аборта </a:t>
            </a:r>
            <a:r>
              <a:rPr lang="ru-RU" dirty="0"/>
              <a:t>,операций на матке)</a:t>
            </a:r>
          </a:p>
          <a:p>
            <a:pPr marL="114300" indent="0">
              <a:buNone/>
            </a:pPr>
            <a:r>
              <a:rPr lang="ru-RU" b="1" dirty="0" smtClean="0"/>
              <a:t>Факторы </a:t>
            </a:r>
            <a:r>
              <a:rPr lang="ru-RU" b="1" dirty="0"/>
              <a:t>риска:</a:t>
            </a:r>
          </a:p>
          <a:p>
            <a:r>
              <a:rPr lang="ru-RU" dirty="0" smtClean="0"/>
              <a:t>Возраст </a:t>
            </a:r>
            <a:r>
              <a:rPr lang="ru-RU" dirty="0"/>
              <a:t>беременной, большое количество </a:t>
            </a:r>
            <a:r>
              <a:rPr lang="ru-RU" dirty="0" smtClean="0"/>
              <a:t>родов</a:t>
            </a:r>
            <a:r>
              <a:rPr lang="ru-RU" dirty="0"/>
              <a:t>, рубец на матке, </a:t>
            </a:r>
            <a:r>
              <a:rPr lang="ru-RU" dirty="0" err="1"/>
              <a:t>предлежание</a:t>
            </a:r>
            <a:r>
              <a:rPr lang="ru-RU" dirty="0"/>
              <a:t> плаценты </a:t>
            </a:r>
            <a:r>
              <a:rPr lang="ru-RU" dirty="0" smtClean="0"/>
              <a:t>в </a:t>
            </a:r>
            <a:r>
              <a:rPr lang="ru-RU" dirty="0"/>
              <a:t>анамнезе, многоплодная беременность, </a:t>
            </a:r>
            <a:r>
              <a:rPr lang="ru-RU" dirty="0" smtClean="0"/>
              <a:t>курение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622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 smtClean="0"/>
              <a:t>Симптомы</a:t>
            </a:r>
            <a:r>
              <a:rPr lang="ru-RU" b="1" dirty="0"/>
              <a:t>: </a:t>
            </a:r>
          </a:p>
          <a:p>
            <a:pPr marL="114300" indent="0">
              <a:buNone/>
            </a:pPr>
            <a:r>
              <a:rPr lang="ru-RU" dirty="0"/>
              <a:t>кровотечение возникает внезапно, без </a:t>
            </a:r>
            <a:r>
              <a:rPr lang="ru-RU" dirty="0" smtClean="0"/>
              <a:t>болевых ощущений</a:t>
            </a:r>
            <a:r>
              <a:rPr lang="ru-RU" dirty="0"/>
              <a:t>, выделения могут прекратиться </a:t>
            </a:r>
            <a:r>
              <a:rPr lang="ru-RU" dirty="0" smtClean="0"/>
              <a:t>и возникнуть </a:t>
            </a:r>
            <a:r>
              <a:rPr lang="ru-RU" dirty="0"/>
              <a:t>вновь. Сила кровотечения возрастает </a:t>
            </a:r>
            <a:r>
              <a:rPr lang="ru-RU" dirty="0" smtClean="0"/>
              <a:t>с началом </a:t>
            </a:r>
            <a:r>
              <a:rPr lang="ru-RU" dirty="0"/>
              <a:t>родов. Для уточнения диагноза </a:t>
            </a:r>
            <a:r>
              <a:rPr lang="ru-RU" dirty="0" smtClean="0"/>
              <a:t>используют УЗИ</a:t>
            </a:r>
            <a:r>
              <a:rPr lang="ru-RU" dirty="0"/>
              <a:t>( абдоминальное и влагалищное).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Лечение: </a:t>
            </a:r>
            <a:r>
              <a:rPr lang="ru-RU" dirty="0"/>
              <a:t>срочная госпитализация в стационар. </a:t>
            </a:r>
            <a:r>
              <a:rPr lang="ru-RU" dirty="0" smtClean="0"/>
              <a:t>При небольшом </a:t>
            </a:r>
            <a:r>
              <a:rPr lang="ru-RU" dirty="0"/>
              <a:t>кровотечении проводят </a:t>
            </a:r>
            <a:r>
              <a:rPr lang="ru-RU" dirty="0" smtClean="0"/>
              <a:t>консервативную терапию</a:t>
            </a:r>
            <a:r>
              <a:rPr lang="ru-RU" dirty="0"/>
              <a:t>: постельный режим, </a:t>
            </a:r>
            <a:r>
              <a:rPr lang="ru-RU" dirty="0" smtClean="0"/>
              <a:t>кровеостанавливающие средства</a:t>
            </a:r>
            <a:r>
              <a:rPr lang="ru-RU" dirty="0"/>
              <a:t>, профилактику гипотрофии и </a:t>
            </a:r>
            <a:r>
              <a:rPr lang="ru-RU" dirty="0" smtClean="0"/>
              <a:t>гипоксии плода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Если кровотечение массивное, показана </a:t>
            </a:r>
            <a:r>
              <a:rPr lang="ru-RU" dirty="0" smtClean="0"/>
              <a:t>в экстренном </a:t>
            </a:r>
            <a:r>
              <a:rPr lang="ru-RU" dirty="0"/>
              <a:t>порядке операция «кесарево сечение».</a:t>
            </a:r>
          </a:p>
        </p:txBody>
      </p:sp>
    </p:spTree>
    <p:extLst>
      <p:ext uri="{BB962C8B-B14F-4D97-AF65-F5344CB8AC3E}">
        <p14:creationId xmlns:p14="http://schemas.microsoft.com/office/powerpoint/2010/main" val="22818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Диагностика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Диагноз </a:t>
            </a:r>
            <a:r>
              <a:rPr lang="ru-RU" dirty="0" err="1"/>
              <a:t>предлежания</a:t>
            </a:r>
            <a:r>
              <a:rPr lang="ru-RU" dirty="0"/>
              <a:t> плаценты не </a:t>
            </a:r>
            <a:r>
              <a:rPr lang="ru-RU" dirty="0" smtClean="0"/>
              <a:t>представляет </a:t>
            </a:r>
            <a:r>
              <a:rPr lang="ru-RU" dirty="0"/>
              <a:t>затруднений. Он основывается </a:t>
            </a:r>
            <a:r>
              <a:rPr lang="ru-RU" dirty="0" smtClean="0"/>
              <a:t>на </a:t>
            </a:r>
            <a:r>
              <a:rPr lang="ru-RU" dirty="0"/>
              <a:t>данных анамнеза (кровянистые выделения </a:t>
            </a:r>
            <a:r>
              <a:rPr lang="ru-RU" dirty="0" smtClean="0"/>
              <a:t>во </a:t>
            </a:r>
            <a:r>
              <a:rPr lang="ru-RU" dirty="0"/>
              <a:t>II половине беременности). Косвенным </a:t>
            </a:r>
            <a:r>
              <a:rPr lang="ru-RU" dirty="0" smtClean="0"/>
              <a:t>признаком </a:t>
            </a:r>
            <a:r>
              <a:rPr lang="ru-RU" dirty="0"/>
              <a:t>является косое или поперечное </a:t>
            </a:r>
            <a:r>
              <a:rPr lang="ru-RU" dirty="0" smtClean="0"/>
              <a:t>положение </a:t>
            </a:r>
            <a:r>
              <a:rPr lang="ru-RU" dirty="0"/>
              <a:t>плода, тазовое </a:t>
            </a:r>
            <a:r>
              <a:rPr lang="ru-RU" dirty="0" err="1"/>
              <a:t>предлежание</a:t>
            </a:r>
            <a:r>
              <a:rPr lang="ru-RU" dirty="0"/>
              <a:t>, </a:t>
            </a:r>
            <a:r>
              <a:rPr lang="ru-RU" dirty="0" smtClean="0"/>
              <a:t>высокое </a:t>
            </a:r>
            <a:r>
              <a:rPr lang="ru-RU" dirty="0"/>
              <a:t>стояние предлежащей части плода </a:t>
            </a:r>
            <a:r>
              <a:rPr lang="ru-RU" dirty="0" smtClean="0"/>
              <a:t>над </a:t>
            </a:r>
            <a:r>
              <a:rPr lang="ru-RU" dirty="0"/>
              <a:t>входом в малый таз. Уточнение диагноза с </a:t>
            </a:r>
            <a:r>
              <a:rPr lang="ru-RU" dirty="0" smtClean="0"/>
              <a:t>помощью </a:t>
            </a:r>
            <a:r>
              <a:rPr lang="ru-RU" dirty="0"/>
              <a:t>УЗИ.</a:t>
            </a:r>
          </a:p>
        </p:txBody>
      </p:sp>
    </p:spTree>
    <p:extLst>
      <p:ext uri="{BB962C8B-B14F-4D97-AF65-F5344CB8AC3E}">
        <p14:creationId xmlns:p14="http://schemas.microsoft.com/office/powerpoint/2010/main" val="10175602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Влагалищное </a:t>
            </a:r>
            <a:r>
              <a:rPr lang="ru-RU" dirty="0"/>
              <a:t>исследование при подозрении на </a:t>
            </a:r>
            <a:r>
              <a:rPr lang="ru-RU" dirty="0" err="1" smtClean="0"/>
              <a:t>предлежание</a:t>
            </a:r>
            <a:r>
              <a:rPr lang="ru-RU" dirty="0" smtClean="0"/>
              <a:t> </a:t>
            </a:r>
            <a:r>
              <a:rPr lang="ru-RU" dirty="0"/>
              <a:t>плаценты производят </a:t>
            </a:r>
            <a:r>
              <a:rPr lang="ru-RU" b="1" dirty="0"/>
              <a:t>только в </a:t>
            </a:r>
            <a:r>
              <a:rPr lang="ru-RU" b="1" dirty="0" smtClean="0"/>
              <a:t>стационаре </a:t>
            </a:r>
            <a:r>
              <a:rPr lang="ru-RU" b="1" dirty="0"/>
              <a:t>при развёрнутой большой </a:t>
            </a:r>
            <a:r>
              <a:rPr lang="ru-RU" b="1" dirty="0" smtClean="0"/>
              <a:t>операционной</a:t>
            </a:r>
            <a:r>
              <a:rPr lang="ru-RU" dirty="0"/>
              <a:t>, т.к. в момент исследования </a:t>
            </a:r>
            <a:r>
              <a:rPr lang="ru-RU" dirty="0" smtClean="0"/>
              <a:t>может </a:t>
            </a:r>
            <a:r>
              <a:rPr lang="ru-RU" dirty="0"/>
              <a:t>возникнуть профузное кровотечение.</a:t>
            </a:r>
          </a:p>
          <a:p>
            <a:pPr marL="114300" indent="0">
              <a:buNone/>
            </a:pPr>
            <a:r>
              <a:rPr lang="ru-RU" dirty="0"/>
              <a:t>• При </a:t>
            </a:r>
            <a:r>
              <a:rPr lang="ru-RU" dirty="0" err="1"/>
              <a:t>предлежании</a:t>
            </a:r>
            <a:r>
              <a:rPr lang="ru-RU" dirty="0"/>
              <a:t> плаценты частично </a:t>
            </a:r>
            <a:r>
              <a:rPr lang="ru-RU" dirty="0" smtClean="0"/>
              <a:t>наблюдается </a:t>
            </a:r>
            <a:r>
              <a:rPr lang="ru-RU" dirty="0"/>
              <a:t>гипоксия, гипотрофия плода.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dirty="0" err="1"/>
              <a:t>Родоразрешение</a:t>
            </a:r>
            <a:r>
              <a:rPr lang="ru-RU" dirty="0"/>
              <a:t> путём кесарева </a:t>
            </a:r>
            <a:r>
              <a:rPr lang="ru-RU" dirty="0" smtClean="0"/>
              <a:t>сечения!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297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dirty="0" smtClean="0"/>
              <a:t>Неотложная </a:t>
            </a:r>
            <a:r>
              <a:rPr lang="ru-RU" sz="2800" b="1" dirty="0"/>
              <a:t>доврачебная </a:t>
            </a:r>
            <a:r>
              <a:rPr lang="ru-RU" sz="2800" b="1" dirty="0" smtClean="0"/>
              <a:t>помощь</a:t>
            </a:r>
            <a:r>
              <a:rPr lang="ru-RU" sz="2800" b="1" dirty="0"/>
              <a:t>: немедленная </a:t>
            </a:r>
            <a:r>
              <a:rPr lang="ru-RU" sz="2800" b="1" dirty="0" smtClean="0"/>
              <a:t>госпитализация </a:t>
            </a:r>
            <a:r>
              <a:rPr lang="ru-RU" sz="2800" b="1" dirty="0"/>
              <a:t>в акушерский </a:t>
            </a:r>
            <a:r>
              <a:rPr lang="ru-RU" sz="2800" b="1" dirty="0" smtClean="0"/>
              <a:t>стационар!!!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0324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В </a:t>
            </a:r>
            <a:r>
              <a:rPr lang="ru-RU" b="1" dirty="0"/>
              <a:t>смотровой </a:t>
            </a:r>
            <a:r>
              <a:rPr lang="ru-RU" dirty="0"/>
              <a:t>записывается история родов, </a:t>
            </a:r>
            <a:r>
              <a:rPr lang="ru-RU" dirty="0" smtClean="0"/>
              <a:t>проводится </a:t>
            </a:r>
            <a:r>
              <a:rPr lang="ru-RU" dirty="0"/>
              <a:t>взвешивание, измерение роста, </a:t>
            </a:r>
            <a:r>
              <a:rPr lang="ru-RU" dirty="0" smtClean="0"/>
              <a:t>давления</a:t>
            </a:r>
            <a:r>
              <a:rPr lang="ru-RU" dirty="0"/>
              <a:t>, температуры тела, пульса, берут </a:t>
            </a:r>
            <a:r>
              <a:rPr lang="ru-RU" dirty="0" smtClean="0"/>
              <a:t>анализы </a:t>
            </a:r>
            <a:r>
              <a:rPr lang="ru-RU" dirty="0"/>
              <a:t>на группу крови, резус фактор, </a:t>
            </a:r>
            <a:r>
              <a:rPr lang="ru-RU" dirty="0" smtClean="0"/>
              <a:t>гемоглобин </a:t>
            </a:r>
            <a:r>
              <a:rPr lang="ru-RU" dirty="0"/>
              <a:t>и проводят наружное акушерское </a:t>
            </a:r>
            <a:r>
              <a:rPr lang="ru-RU" dirty="0" smtClean="0"/>
              <a:t>исследование</a:t>
            </a:r>
            <a:r>
              <a:rPr lang="ru-RU" dirty="0"/>
              <a:t>. Выслушивают сердцебиение </a:t>
            </a:r>
            <a:r>
              <a:rPr lang="ru-RU" dirty="0" smtClean="0"/>
              <a:t>плода</a:t>
            </a:r>
            <a:r>
              <a:rPr lang="ru-RU" dirty="0"/>
              <a:t>, проводится вагинальное исследование. </a:t>
            </a:r>
          </a:p>
        </p:txBody>
      </p:sp>
    </p:spTree>
    <p:extLst>
      <p:ext uri="{BB962C8B-B14F-4D97-AF65-F5344CB8AC3E}">
        <p14:creationId xmlns:p14="http://schemas.microsoft.com/office/powerpoint/2010/main" val="360056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Преждевременная </a:t>
            </a:r>
            <a:r>
              <a:rPr lang="ru-RU" b="1" dirty="0"/>
              <a:t>отслойка нормально </a:t>
            </a:r>
            <a:br>
              <a:rPr lang="ru-RU" b="1" dirty="0"/>
            </a:br>
            <a:r>
              <a:rPr lang="ru-RU" b="1" dirty="0"/>
              <a:t>расположенной плаценты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7187952" cy="44644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Преждевременная </a:t>
            </a:r>
            <a:r>
              <a:rPr lang="ru-RU" dirty="0"/>
              <a:t>отслойка нормально </a:t>
            </a:r>
            <a:r>
              <a:rPr lang="ru-RU" dirty="0" smtClean="0"/>
              <a:t>расположенной </a:t>
            </a:r>
            <a:r>
              <a:rPr lang="ru-RU" dirty="0"/>
              <a:t>плаценты – это </a:t>
            </a:r>
            <a:r>
              <a:rPr lang="ru-RU" dirty="0" smtClean="0"/>
              <a:t>преждевременное </a:t>
            </a:r>
            <a:r>
              <a:rPr lang="ru-RU" dirty="0"/>
              <a:t>отделение плаценты от </a:t>
            </a:r>
            <a:r>
              <a:rPr lang="ru-RU" dirty="0" smtClean="0"/>
              <a:t>стенок </a:t>
            </a:r>
            <a:r>
              <a:rPr lang="ru-RU" dirty="0"/>
              <a:t>матки до рождения плода.</a:t>
            </a:r>
          </a:p>
          <a:p>
            <a:pPr marL="114300" indent="0">
              <a:buNone/>
            </a:pPr>
            <a:r>
              <a:rPr lang="ru-RU" b="1" dirty="0"/>
              <a:t>Причины:</a:t>
            </a:r>
          </a:p>
          <a:p>
            <a:pPr marL="114300" indent="0">
              <a:buNone/>
            </a:pPr>
            <a:r>
              <a:rPr lang="ru-RU" dirty="0"/>
              <a:t>• Поздние </a:t>
            </a:r>
            <a:r>
              <a:rPr lang="ru-RU" dirty="0" err="1"/>
              <a:t>гестозы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• Артериальная гипертензия</a:t>
            </a:r>
          </a:p>
          <a:p>
            <a:pPr marL="114300" indent="0">
              <a:buNone/>
            </a:pPr>
            <a:r>
              <a:rPr lang="ru-RU" dirty="0"/>
              <a:t>• Острые инфекционные заболевания</a:t>
            </a:r>
          </a:p>
          <a:p>
            <a:pPr marL="114300" indent="0">
              <a:buNone/>
            </a:pPr>
            <a:r>
              <a:rPr lang="ru-RU" dirty="0"/>
              <a:t>• Травмы живота</a:t>
            </a:r>
          </a:p>
          <a:p>
            <a:pPr marL="114300" indent="0">
              <a:buNone/>
            </a:pPr>
            <a:r>
              <a:rPr lang="ru-RU" dirty="0"/>
              <a:t>• Короткая пуповина</a:t>
            </a:r>
          </a:p>
          <a:p>
            <a:pPr marL="114300" indent="0">
              <a:buNone/>
            </a:pPr>
            <a:r>
              <a:rPr lang="ru-RU" dirty="0"/>
              <a:t>• Многоводие, многоплодие и крупный плод, </a:t>
            </a:r>
            <a:r>
              <a:rPr lang="ru-RU" dirty="0" smtClean="0"/>
              <a:t>т.к. происходит </a:t>
            </a:r>
            <a:r>
              <a:rPr lang="ru-RU" dirty="0" err="1"/>
              <a:t>перерастяжение</a:t>
            </a:r>
            <a:r>
              <a:rPr lang="ru-RU" dirty="0"/>
              <a:t> матки.</a:t>
            </a:r>
          </a:p>
        </p:txBody>
      </p:sp>
    </p:spTree>
    <p:extLst>
      <p:ext uri="{BB962C8B-B14F-4D97-AF65-F5344CB8AC3E}">
        <p14:creationId xmlns:p14="http://schemas.microsoft.com/office/powerpoint/2010/main" val="2090704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igiena4-55\Desktop\gematoma-pri-otslojke-placen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0198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98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При </a:t>
            </a:r>
            <a:r>
              <a:rPr lang="ru-RU" dirty="0"/>
              <a:t>обширной отслойке (более 50%) </a:t>
            </a:r>
            <a:r>
              <a:rPr lang="ru-RU" dirty="0" smtClean="0"/>
              <a:t>появляются </a:t>
            </a:r>
            <a:r>
              <a:rPr lang="ru-RU" dirty="0"/>
              <a:t>резкие боли по всему животу, </a:t>
            </a:r>
            <a:r>
              <a:rPr lang="ru-RU" dirty="0" smtClean="0"/>
              <a:t>тошнота</a:t>
            </a:r>
            <a:r>
              <a:rPr lang="ru-RU" dirty="0"/>
              <a:t>, рвота, головокружение, потеря </a:t>
            </a:r>
            <a:r>
              <a:rPr lang="ru-RU" dirty="0" smtClean="0"/>
              <a:t>сознания</a:t>
            </a:r>
            <a:r>
              <a:rPr lang="ru-RU" dirty="0"/>
              <a:t>. Матери угрожает гибель от </a:t>
            </a:r>
            <a:r>
              <a:rPr lang="ru-RU" dirty="0" smtClean="0"/>
              <a:t>кровотечения</a:t>
            </a:r>
            <a:r>
              <a:rPr lang="ru-RU" dirty="0"/>
              <a:t>, а плоду от гипоксии.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Лечение</a:t>
            </a:r>
            <a:r>
              <a:rPr lang="ru-RU" dirty="0"/>
              <a:t>: </a:t>
            </a:r>
            <a:r>
              <a:rPr lang="ru-RU" dirty="0">
                <a:solidFill>
                  <a:srgbClr val="FF0000"/>
                </a:solidFill>
              </a:rPr>
              <a:t>Экстренно!</a:t>
            </a:r>
            <a:r>
              <a:rPr lang="ru-RU" dirty="0"/>
              <a:t> </a:t>
            </a:r>
            <a:r>
              <a:rPr lang="ru-RU" b="1" dirty="0"/>
              <a:t>Операция «кесарево </a:t>
            </a:r>
            <a:r>
              <a:rPr lang="ru-RU" b="1" dirty="0" smtClean="0"/>
              <a:t>сечение</a:t>
            </a:r>
            <a:r>
              <a:rPr lang="ru-RU" b="1" dirty="0"/>
              <a:t>». </a:t>
            </a:r>
          </a:p>
          <a:p>
            <a:pPr marL="114300" indent="0">
              <a:buNone/>
            </a:pPr>
            <a:r>
              <a:rPr lang="ru-RU" dirty="0"/>
              <a:t>• При мертвом плоде проводят </a:t>
            </a:r>
            <a:r>
              <a:rPr lang="ru-RU" dirty="0" err="1" smtClean="0"/>
              <a:t>плодоразрушающую</a:t>
            </a:r>
            <a:r>
              <a:rPr lang="ru-RU" dirty="0" smtClean="0"/>
              <a:t> </a:t>
            </a:r>
            <a:r>
              <a:rPr lang="ru-RU" dirty="0"/>
              <a:t>операцию.</a:t>
            </a:r>
          </a:p>
        </p:txBody>
      </p:sp>
    </p:spTree>
    <p:extLst>
      <p:ext uri="{BB962C8B-B14F-4D97-AF65-F5344CB8AC3E}">
        <p14:creationId xmlns:p14="http://schemas.microsoft.com/office/powerpoint/2010/main" val="2141760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Осложнения: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Геморрагический </a:t>
            </a:r>
            <a:r>
              <a:rPr lang="ru-RU" dirty="0"/>
              <a:t>шок, </a:t>
            </a:r>
            <a:r>
              <a:rPr lang="ru-RU" dirty="0" smtClean="0"/>
              <a:t>ДВС- синдром, обширное </a:t>
            </a:r>
            <a:r>
              <a:rPr lang="ru-RU" dirty="0"/>
              <a:t>кровоизлияние в стенку </a:t>
            </a:r>
            <a:r>
              <a:rPr lang="ru-RU" dirty="0" smtClean="0"/>
              <a:t>матки, матка </a:t>
            </a:r>
            <a:r>
              <a:rPr lang="ru-RU" dirty="0" err="1"/>
              <a:t>Кувелера</a:t>
            </a:r>
            <a:r>
              <a:rPr lang="ru-RU" dirty="0"/>
              <a:t>, ишемические </a:t>
            </a:r>
            <a:r>
              <a:rPr lang="ru-RU" dirty="0" smtClean="0"/>
              <a:t>некрозы внутренних </a:t>
            </a:r>
            <a:r>
              <a:rPr lang="ru-RU" dirty="0"/>
              <a:t>органов.</a:t>
            </a:r>
          </a:p>
          <a:p>
            <a:pPr marL="114300" indent="0">
              <a:buNone/>
            </a:pPr>
            <a:r>
              <a:rPr lang="ru-RU" b="1" dirty="0"/>
              <a:t>Прогноз:</a:t>
            </a:r>
          </a:p>
          <a:p>
            <a:r>
              <a:rPr lang="ru-RU" dirty="0"/>
              <a:t>Перинатальная смертность составляет 30%.</a:t>
            </a:r>
          </a:p>
          <a:p>
            <a:pPr marL="114300" indent="0">
              <a:buNone/>
            </a:pPr>
            <a:r>
              <a:rPr lang="ru-RU" b="1" dirty="0"/>
              <a:t>Профилактика:</a:t>
            </a:r>
          </a:p>
          <a:p>
            <a:r>
              <a:rPr lang="ru-RU" dirty="0"/>
              <a:t>Раннее выявление и лечение </a:t>
            </a:r>
            <a:r>
              <a:rPr lang="ru-RU" dirty="0" err="1" smtClean="0"/>
              <a:t>гестозов</a:t>
            </a:r>
            <a:r>
              <a:rPr lang="ru-RU" dirty="0" smtClean="0"/>
              <a:t>, гипертонической </a:t>
            </a:r>
            <a:r>
              <a:rPr lang="ru-RU" dirty="0"/>
              <a:t>болезни, </a:t>
            </a:r>
            <a:r>
              <a:rPr lang="ru-RU" dirty="0" smtClean="0"/>
              <a:t>хронических инфекций.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89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Аномалии родовых сил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b="1" dirty="0"/>
              <a:t>Слабость родовых сил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Первичная</a:t>
            </a:r>
            <a:r>
              <a:rPr lang="ru-RU" dirty="0"/>
              <a:t> – появилась в начале родов, схватки </a:t>
            </a:r>
            <a:r>
              <a:rPr lang="ru-RU" dirty="0" smtClean="0"/>
              <a:t>слабые</a:t>
            </a:r>
            <a:r>
              <a:rPr lang="ru-RU" dirty="0"/>
              <a:t>, короткие, неэффективные, паузы </a:t>
            </a:r>
            <a:r>
              <a:rPr lang="ru-RU" dirty="0" smtClean="0"/>
              <a:t>продолжительные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Вторичная</a:t>
            </a:r>
            <a:r>
              <a:rPr lang="ru-RU" dirty="0"/>
              <a:t> – вначале схватки сильные, далее </a:t>
            </a:r>
            <a:r>
              <a:rPr lang="ru-RU" dirty="0" smtClean="0"/>
              <a:t>ослабевают </a:t>
            </a:r>
            <a:r>
              <a:rPr lang="ru-RU" dirty="0"/>
              <a:t>в результате утомления роженицы и </a:t>
            </a:r>
            <a:r>
              <a:rPr lang="ru-RU" dirty="0" smtClean="0"/>
              <a:t>истощения </a:t>
            </a:r>
            <a:r>
              <a:rPr lang="ru-RU" dirty="0"/>
              <a:t>сократительной способности матки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b="1" dirty="0" err="1"/>
              <a:t>Дискоординация</a:t>
            </a:r>
            <a:r>
              <a:rPr lang="ru-RU" b="1" dirty="0"/>
              <a:t> родовой </a:t>
            </a:r>
            <a:r>
              <a:rPr lang="ru-RU" b="1" dirty="0" smtClean="0"/>
              <a:t>деятельности</a:t>
            </a:r>
            <a:r>
              <a:rPr lang="ru-RU" b="1" dirty="0"/>
              <a:t> </a:t>
            </a:r>
            <a:r>
              <a:rPr lang="ru-RU" dirty="0" smtClean="0"/>
              <a:t>– </a:t>
            </a:r>
            <a:r>
              <a:rPr lang="ru-RU" dirty="0"/>
              <a:t>сокращения </a:t>
            </a:r>
            <a:r>
              <a:rPr lang="ru-RU" dirty="0" smtClean="0"/>
              <a:t>матки </a:t>
            </a:r>
            <a:r>
              <a:rPr lang="ru-RU" dirty="0"/>
              <a:t>начинаются не в верхнем, а в нижнем сегменте, </a:t>
            </a:r>
            <a:r>
              <a:rPr lang="ru-RU" dirty="0" smtClean="0"/>
              <a:t>несмотря </a:t>
            </a:r>
            <a:r>
              <a:rPr lang="ru-RU" dirty="0"/>
              <a:t>на регулярные схватки, раскрытие зева </a:t>
            </a:r>
            <a:r>
              <a:rPr lang="ru-RU" dirty="0" smtClean="0"/>
              <a:t>происходит </a:t>
            </a:r>
            <a:r>
              <a:rPr lang="ru-RU" dirty="0"/>
              <a:t>медленно, продвижение предлежащей </a:t>
            </a:r>
            <a:r>
              <a:rPr lang="ru-RU" dirty="0" smtClean="0"/>
              <a:t>части </a:t>
            </a:r>
            <a:r>
              <a:rPr lang="ru-RU" dirty="0"/>
              <a:t>замедленно.</a:t>
            </a:r>
          </a:p>
          <a:p>
            <a:pPr marL="114300" indent="0">
              <a:buNone/>
            </a:pPr>
            <a:r>
              <a:rPr lang="ru-RU" dirty="0"/>
              <a:t>• </a:t>
            </a:r>
            <a:r>
              <a:rPr lang="ru-RU" b="1" dirty="0"/>
              <a:t>Бурная (чрезмерная) родовая </a:t>
            </a:r>
            <a:r>
              <a:rPr lang="ru-RU" b="1" dirty="0" smtClean="0"/>
              <a:t>деятельность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56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Контрольные </a:t>
            </a:r>
            <a:r>
              <a:rPr lang="ru-RU" b="1" dirty="0"/>
              <a:t>вопросы для закрепления: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1. Клиника </a:t>
            </a:r>
            <a:r>
              <a:rPr lang="ru-RU" dirty="0" err="1"/>
              <a:t>предлежания</a:t>
            </a:r>
            <a:r>
              <a:rPr lang="ru-RU" dirty="0"/>
              <a:t> </a:t>
            </a:r>
            <a:r>
              <a:rPr lang="ru-RU" dirty="0" smtClean="0"/>
              <a:t>плаценты, преждевременной </a:t>
            </a:r>
            <a:r>
              <a:rPr lang="ru-RU" dirty="0"/>
              <a:t>отслойки </a:t>
            </a:r>
            <a:r>
              <a:rPr lang="ru-RU" dirty="0" smtClean="0"/>
              <a:t>нормально расположенной </a:t>
            </a:r>
            <a:r>
              <a:rPr lang="ru-RU" dirty="0"/>
              <a:t>плаценты</a:t>
            </a:r>
          </a:p>
          <a:p>
            <a:pPr marL="114300" indent="0">
              <a:buNone/>
            </a:pPr>
            <a:r>
              <a:rPr lang="ru-RU" dirty="0" smtClean="0"/>
              <a:t>2</a:t>
            </a:r>
            <a:r>
              <a:rPr lang="ru-RU" dirty="0"/>
              <a:t>. Профилактика преждевременной </a:t>
            </a:r>
            <a:r>
              <a:rPr lang="ru-RU" dirty="0" smtClean="0"/>
              <a:t>отслойки нормально </a:t>
            </a:r>
            <a:r>
              <a:rPr lang="ru-RU" dirty="0"/>
              <a:t>расположенной </a:t>
            </a:r>
            <a:r>
              <a:rPr lang="ru-RU" dirty="0" smtClean="0"/>
              <a:t>плаценты, </a:t>
            </a:r>
            <a:r>
              <a:rPr lang="ru-RU" dirty="0" err="1" smtClean="0"/>
              <a:t>предлежания</a:t>
            </a:r>
            <a:r>
              <a:rPr lang="ru-RU" dirty="0" smtClean="0"/>
              <a:t> </a:t>
            </a:r>
            <a:r>
              <a:rPr lang="ru-RU" dirty="0"/>
              <a:t>плаценты</a:t>
            </a:r>
          </a:p>
          <a:p>
            <a:pPr marL="114300" indent="0">
              <a:buNone/>
            </a:pPr>
            <a:r>
              <a:rPr lang="ru-RU" dirty="0" smtClean="0"/>
              <a:t>3</a:t>
            </a:r>
            <a:r>
              <a:rPr lang="ru-RU" dirty="0"/>
              <a:t>. Причины первичной и вторичной </a:t>
            </a:r>
            <a:r>
              <a:rPr lang="ru-RU" dirty="0" smtClean="0"/>
              <a:t>слабости родовой </a:t>
            </a:r>
            <a:r>
              <a:rPr lang="ru-RU" dirty="0"/>
              <a:t>деятельности, современные </a:t>
            </a:r>
            <a:r>
              <a:rPr lang="ru-RU" dirty="0" smtClean="0"/>
              <a:t>методы 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013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200" b="1" dirty="0" smtClean="0"/>
              <a:t>Спасибо за внимание!</a:t>
            </a:r>
          </a:p>
          <a:p>
            <a:pPr marL="114300" indent="0" algn="ctr">
              <a:buNone/>
            </a:pPr>
            <a:endParaRPr lang="ru-RU" sz="3200" b="1" dirty="0"/>
          </a:p>
        </p:txBody>
      </p:sp>
      <p:pic>
        <p:nvPicPr>
          <p:cNvPr id="11266" name="Picture 2" descr="C:\Users\gigiena4-55\Desktop\png-transparent-infant-nursing-breastfeeding-graphy-illustration-nurse-nurse-newborn-baby-love-baby-announcement-card-chi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9685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76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ВЕДЕНИЕ </a:t>
            </a:r>
            <a:r>
              <a:rPr lang="ru-RU" b="1" dirty="0"/>
              <a:t>I ПЕРИОДА РОДОВ(раскрытия)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Наблюдение за роженицей в основном ведет </a:t>
            </a:r>
            <a:r>
              <a:rPr lang="ru-RU" dirty="0" smtClean="0"/>
              <a:t>акушерка</a:t>
            </a:r>
            <a:r>
              <a:rPr lang="ru-RU" dirty="0"/>
              <a:t>. Она должна обращать внимание </a:t>
            </a:r>
            <a:r>
              <a:rPr lang="ru-RU" dirty="0" smtClean="0"/>
              <a:t>на </a:t>
            </a:r>
            <a:r>
              <a:rPr lang="ru-RU" dirty="0"/>
              <a:t>общее состояние, жалобы роженицы, </a:t>
            </a:r>
            <a:r>
              <a:rPr lang="ru-RU" dirty="0" smtClean="0"/>
              <a:t>измерить </a:t>
            </a:r>
            <a:r>
              <a:rPr lang="ru-RU" dirty="0"/>
              <a:t>каждые 2 часа пульс и давление, 2 </a:t>
            </a:r>
            <a:r>
              <a:rPr lang="ru-RU" dirty="0" smtClean="0"/>
              <a:t>раза </a:t>
            </a:r>
            <a:r>
              <a:rPr lang="ru-RU" dirty="0"/>
              <a:t>в сутки измерять температуру тела. </a:t>
            </a:r>
            <a:r>
              <a:rPr lang="ru-RU" dirty="0" smtClean="0"/>
              <a:t>Осуществляется </a:t>
            </a:r>
            <a:r>
              <a:rPr lang="ru-RU" dirty="0"/>
              <a:t>контроль за силой, </a:t>
            </a:r>
            <a:r>
              <a:rPr lang="ru-RU" dirty="0" smtClean="0"/>
              <a:t>частотой</a:t>
            </a:r>
            <a:r>
              <a:rPr lang="ru-RU" dirty="0"/>
              <a:t>, регулярностью схваток; пользуясь </a:t>
            </a:r>
            <a:r>
              <a:rPr lang="ru-RU" dirty="0" smtClean="0"/>
              <a:t>3 </a:t>
            </a:r>
            <a:r>
              <a:rPr lang="ru-RU" dirty="0"/>
              <a:t>и 4 приемами Леопольда, уточняется </a:t>
            </a:r>
            <a:r>
              <a:rPr lang="ru-RU" dirty="0" smtClean="0"/>
              <a:t>отношение </a:t>
            </a:r>
            <a:r>
              <a:rPr lang="ru-RU" dirty="0"/>
              <a:t>предлежащей части ко входу в </a:t>
            </a:r>
            <a:r>
              <a:rPr lang="ru-RU" dirty="0" smtClean="0"/>
              <a:t>малый </a:t>
            </a:r>
            <a:r>
              <a:rPr lang="ru-RU" dirty="0"/>
              <a:t>таз. </a:t>
            </a:r>
          </a:p>
        </p:txBody>
      </p:sp>
    </p:spTree>
    <p:extLst>
      <p:ext uri="{BB962C8B-B14F-4D97-AF65-F5344CB8AC3E}">
        <p14:creationId xmlns:p14="http://schemas.microsoft.com/office/powerpoint/2010/main" val="11901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620000" cy="48006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Ведётся </a:t>
            </a:r>
            <a:r>
              <a:rPr lang="ru-RU" dirty="0"/>
              <a:t>наблюдение за околоплодными </a:t>
            </a:r>
            <a:r>
              <a:rPr lang="ru-RU" dirty="0" smtClean="0"/>
              <a:t>водами </a:t>
            </a:r>
            <a:r>
              <a:rPr lang="ru-RU" dirty="0"/>
              <a:t>(количеством, цветом, запахом); </a:t>
            </a:r>
            <a:r>
              <a:rPr lang="ru-RU" dirty="0" smtClean="0"/>
              <a:t>сердцебиениями </a:t>
            </a:r>
            <a:r>
              <a:rPr lang="ru-RU" dirty="0"/>
              <a:t>плода. В норме количество </a:t>
            </a:r>
            <a:r>
              <a:rPr lang="ru-RU" dirty="0" smtClean="0"/>
              <a:t>сердечных </a:t>
            </a:r>
            <a:r>
              <a:rPr lang="ru-RU" dirty="0"/>
              <a:t>сокращений плода 120-160 ударов. </a:t>
            </a:r>
            <a:r>
              <a:rPr lang="ru-RU" dirty="0" smtClean="0"/>
              <a:t>Отклонения </a:t>
            </a:r>
            <a:r>
              <a:rPr lang="ru-RU" dirty="0"/>
              <a:t>в ту или иную </a:t>
            </a:r>
            <a:r>
              <a:rPr lang="ru-RU" dirty="0" smtClean="0"/>
              <a:t>сторону свидетельствуют </a:t>
            </a:r>
            <a:r>
              <a:rPr lang="ru-RU" dirty="0"/>
              <a:t>о гипоксии. По назначению </a:t>
            </a:r>
            <a:r>
              <a:rPr lang="ru-RU" dirty="0" smtClean="0"/>
              <a:t>врача</a:t>
            </a:r>
            <a:r>
              <a:rPr lang="ru-RU" dirty="0"/>
              <a:t>, для профилактики гипоксии, делается </a:t>
            </a:r>
            <a:r>
              <a:rPr lang="ru-RU" dirty="0" smtClean="0"/>
              <a:t>внутривенное </a:t>
            </a:r>
            <a:r>
              <a:rPr lang="ru-RU" dirty="0"/>
              <a:t>вливание витамина «С», </a:t>
            </a:r>
            <a:r>
              <a:rPr lang="ru-RU" dirty="0" smtClean="0"/>
              <a:t>глюкозы</a:t>
            </a:r>
            <a:r>
              <a:rPr lang="ru-RU" dirty="0"/>
              <a:t>, </a:t>
            </a:r>
            <a:r>
              <a:rPr lang="ru-RU" dirty="0" err="1"/>
              <a:t>кокарбоксилазы</a:t>
            </a:r>
            <a:r>
              <a:rPr lang="ru-RU" dirty="0"/>
              <a:t>. Контролирует </a:t>
            </a:r>
            <a:r>
              <a:rPr lang="ru-RU" dirty="0" smtClean="0"/>
              <a:t>своевременное </a:t>
            </a:r>
            <a:r>
              <a:rPr lang="ru-RU" dirty="0"/>
              <a:t>опорожнение мочевого пузыря </a:t>
            </a:r>
            <a:r>
              <a:rPr lang="ru-RU" dirty="0" smtClean="0"/>
              <a:t>(</a:t>
            </a:r>
            <a:r>
              <a:rPr lang="ru-RU" dirty="0"/>
              <a:t>каждые 2-3 часа).</a:t>
            </a:r>
          </a:p>
        </p:txBody>
      </p:sp>
    </p:spTree>
    <p:extLst>
      <p:ext uri="{BB962C8B-B14F-4D97-AF65-F5344CB8AC3E}">
        <p14:creationId xmlns:p14="http://schemas.microsoft.com/office/powerpoint/2010/main" val="422265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Ведение </a:t>
            </a:r>
            <a:r>
              <a:rPr lang="ru-RU" b="1" dirty="0"/>
              <a:t>II периода родов (изгнания)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• </a:t>
            </a:r>
            <a:r>
              <a:rPr lang="ru-RU" dirty="0"/>
              <a:t>С момента </a:t>
            </a:r>
            <a:r>
              <a:rPr lang="ru-RU" dirty="0" err="1"/>
              <a:t>врезывания</a:t>
            </a:r>
            <a:r>
              <a:rPr lang="ru-RU" dirty="0"/>
              <a:t> головки приступают </a:t>
            </a:r>
            <a:r>
              <a:rPr lang="ru-RU" dirty="0" smtClean="0"/>
              <a:t>к </a:t>
            </a:r>
            <a:r>
              <a:rPr lang="ru-RU" dirty="0"/>
              <a:t>приему родов. Роженицу переводят в </a:t>
            </a:r>
            <a:r>
              <a:rPr lang="ru-RU" dirty="0" smtClean="0"/>
              <a:t>родильный </a:t>
            </a:r>
            <a:r>
              <a:rPr lang="ru-RU" dirty="0"/>
              <a:t>зал, переодевают, укладывают на </a:t>
            </a:r>
            <a:r>
              <a:rPr lang="ru-RU" dirty="0" smtClean="0"/>
              <a:t>родильный </a:t>
            </a:r>
            <a:r>
              <a:rPr lang="ru-RU" dirty="0"/>
              <a:t>стол, обрабатывают НПО. </a:t>
            </a:r>
            <a:r>
              <a:rPr lang="ru-RU" dirty="0" smtClean="0"/>
              <a:t>Акушерка </a:t>
            </a:r>
            <a:r>
              <a:rPr lang="ru-RU" dirty="0"/>
              <a:t>готовится к оказанию </a:t>
            </a:r>
            <a:r>
              <a:rPr lang="ru-RU" dirty="0" smtClean="0"/>
              <a:t>акушерского </a:t>
            </a:r>
            <a:r>
              <a:rPr lang="ru-RU" dirty="0"/>
              <a:t>пособия, предварительно </a:t>
            </a:r>
            <a:r>
              <a:rPr lang="ru-RU" dirty="0" smtClean="0"/>
              <a:t>обработав </a:t>
            </a:r>
            <a:r>
              <a:rPr lang="ru-RU" dirty="0"/>
              <a:t>руки как перед операцией, </a:t>
            </a:r>
            <a:r>
              <a:rPr lang="ru-RU" dirty="0" smtClean="0"/>
              <a:t>надевает </a:t>
            </a:r>
            <a:r>
              <a:rPr lang="ru-RU" dirty="0"/>
              <a:t>стерильный халат, маску. Во время </a:t>
            </a:r>
            <a:r>
              <a:rPr lang="ru-RU" dirty="0" smtClean="0"/>
              <a:t>оказания </a:t>
            </a:r>
            <a:r>
              <a:rPr lang="ru-RU" dirty="0"/>
              <a:t>пособия акушерка стоит справа от </a:t>
            </a:r>
            <a:r>
              <a:rPr lang="ru-RU" dirty="0" smtClean="0"/>
              <a:t>беременной.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07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Предупреждение </a:t>
            </a:r>
            <a:r>
              <a:rPr lang="ru-RU" sz="2800" dirty="0"/>
              <a:t>преждевременного </a:t>
            </a:r>
            <a:br>
              <a:rPr lang="ru-RU" sz="2800" dirty="0"/>
            </a:br>
            <a:r>
              <a:rPr lang="ru-RU" sz="2800" dirty="0"/>
              <a:t>разгибания и быстрого продвижения </a:t>
            </a:r>
            <a:br>
              <a:rPr lang="ru-RU" sz="2800" dirty="0"/>
            </a:br>
            <a:r>
              <a:rPr lang="ru-RU" sz="2800" dirty="0"/>
              <a:t>головки.</a:t>
            </a:r>
          </a:p>
        </p:txBody>
      </p:sp>
      <p:pic>
        <p:nvPicPr>
          <p:cNvPr id="1026" name="Picture 2" descr="C:\Users\gigiena4-55\Desktop\image0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3367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3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Уменьшение напряжения промежности и </a:t>
            </a:r>
            <a:br>
              <a:rPr lang="ru-RU" sz="2800" dirty="0"/>
            </a:br>
            <a:r>
              <a:rPr lang="ru-RU" sz="2800" dirty="0"/>
              <a:t>заимствование тканей.</a:t>
            </a:r>
            <a:br>
              <a:rPr lang="ru-RU" sz="2800" dirty="0"/>
            </a:br>
            <a:r>
              <a:rPr lang="ru-RU" sz="2800" dirty="0"/>
              <a:t>Выведение головки плода вне потуги</a:t>
            </a:r>
          </a:p>
        </p:txBody>
      </p:sp>
      <p:pic>
        <p:nvPicPr>
          <p:cNvPr id="2050" name="Picture 2" descr="C:\Users\gigiena4-55\Desktop\image1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056784" cy="34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272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1538</Words>
  <Application>Microsoft Office PowerPoint</Application>
  <PresentationFormat>Экран (4:3)</PresentationFormat>
  <Paragraphs>165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Соседство</vt:lpstr>
      <vt:lpstr>  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 </vt:lpstr>
      <vt:lpstr>План лекции </vt:lpstr>
      <vt:lpstr>Сестринский процесс </vt:lpstr>
      <vt:lpstr>Презентация PowerPoint</vt:lpstr>
      <vt:lpstr> ВЕДЕНИЕ I ПЕРИОДА РОДОВ(раскрытия) </vt:lpstr>
      <vt:lpstr>Презентация PowerPoint</vt:lpstr>
      <vt:lpstr> Ведение II периода родов (изгнания) </vt:lpstr>
      <vt:lpstr>Предупреждение преждевременного  разгибания и быстрого продвижения  головки.</vt:lpstr>
      <vt:lpstr>Уменьшение напряжения промежности и  заимствование тканей. Выведение головки плода вне потуги</vt:lpstr>
      <vt:lpstr>Регуляция потуг. Выведение плечевого пояса и  рождение плода.</vt:lpstr>
      <vt:lpstr>Выведение плечевого пояса</vt:lpstr>
      <vt:lpstr>Рождение плода</vt:lpstr>
      <vt:lpstr> Ведение III периода родов  (последового) </vt:lpstr>
      <vt:lpstr>Презентация PowerPoint</vt:lpstr>
      <vt:lpstr> Признаки отделения последа:  </vt:lpstr>
      <vt:lpstr>Презентация PowerPoint</vt:lpstr>
      <vt:lpstr>Презентация PowerPoint</vt:lpstr>
      <vt:lpstr>Презентация PowerPoint</vt:lpstr>
      <vt:lpstr> Первичный туалет новорожденного </vt:lpstr>
      <vt:lpstr>  Родовая боль, факторы, вызывающие  боль во время схваток </vt:lpstr>
      <vt:lpstr> Методы обезболивания родов: </vt:lpstr>
      <vt:lpstr>  Медикаментозные методы обезболивания родов,  требования к ним </vt:lpstr>
      <vt:lpstr>  Медикаментозные методы обезболивания родов, (препараты) </vt:lpstr>
      <vt:lpstr>  Немедикаментозные методы обезболивания родов </vt:lpstr>
      <vt:lpstr>Уход за новорожденным </vt:lpstr>
      <vt:lpstr>Уход за новорожденным </vt:lpstr>
      <vt:lpstr>Уход за новорожденным </vt:lpstr>
      <vt:lpstr>Уход за новорожденным </vt:lpstr>
      <vt:lpstr>Уход за новорожденным </vt:lpstr>
      <vt:lpstr>Презентация PowerPoint</vt:lpstr>
      <vt:lpstr>Осложнения беременности </vt:lpstr>
      <vt:lpstr>Предлежание плаценты </vt:lpstr>
      <vt:lpstr>Предлежание плаценты </vt:lpstr>
      <vt:lpstr>Презентация PowerPoint</vt:lpstr>
      <vt:lpstr>Причины: </vt:lpstr>
      <vt:lpstr>Презентация PowerPoint</vt:lpstr>
      <vt:lpstr>Диагностика </vt:lpstr>
      <vt:lpstr>Презентация PowerPoint</vt:lpstr>
      <vt:lpstr>Презентация PowerPoint</vt:lpstr>
      <vt:lpstr>  Преждевременная отслойка нормально  расположенной плаценты </vt:lpstr>
      <vt:lpstr>Презентация PowerPoint</vt:lpstr>
      <vt:lpstr>Презентация PowerPoint</vt:lpstr>
      <vt:lpstr>Осложнения: </vt:lpstr>
      <vt:lpstr>Аномалии родовых сил </vt:lpstr>
      <vt:lpstr> Контрольные вопросы для закрепления: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 ОБРАЗОВАНИЯ «КРАСНОЯРСКИЙ ГОСУДАРСТВЕННЫЙ МЕДИЦИНСКИЙ УНИВЕРСИТЕТ  ИМЕНИ ПРОФЕССОРА В.Ф. ВОЙНО-ЯСЕНЕЦКОГО»  МИНИСТЕРСТВА ЗДРАВООХРАНЕНИЯ РОССИЙСКОЙ ФЕДЕРАЦИИ ФАРМАЦЕВТИЧЕСКИЙ КОЛЛЕДЖ</dc:title>
  <dc:creator>gigiena4-55</dc:creator>
  <cp:lastModifiedBy>Татьяна Е. Ерушина</cp:lastModifiedBy>
  <cp:revision>39</cp:revision>
  <dcterms:created xsi:type="dcterms:W3CDTF">2021-12-29T02:15:33Z</dcterms:created>
  <dcterms:modified xsi:type="dcterms:W3CDTF">2022-01-20T05:18:46Z</dcterms:modified>
</cp:coreProperties>
</file>