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76" r:id="rId14"/>
    <p:sldId id="277" r:id="rId15"/>
    <p:sldId id="278" r:id="rId16"/>
    <p:sldId id="279" r:id="rId17"/>
    <p:sldId id="280" r:id="rId18"/>
    <p:sldId id="281" r:id="rId19"/>
    <p:sldId id="283" r:id="rId20"/>
    <p:sldId id="285" r:id="rId21"/>
    <p:sldId id="286" r:id="rId22"/>
    <p:sldId id="287" r:id="rId23"/>
    <p:sldId id="289" r:id="rId24"/>
    <p:sldId id="292" r:id="rId25"/>
    <p:sldId id="295" r:id="rId26"/>
    <p:sldId id="296" r:id="rId27"/>
    <p:sldId id="297" r:id="rId28"/>
    <p:sldId id="298" r:id="rId29"/>
    <p:sldId id="268" r:id="rId30"/>
    <p:sldId id="270" r:id="rId31"/>
    <p:sldId id="271" r:id="rId32"/>
    <p:sldId id="272" r:id="rId33"/>
    <p:sldId id="273" r:id="rId34"/>
    <p:sldId id="274"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C9A6C-1374-4276-AD10-D46F3A75E85D}" type="datetimeFigureOut">
              <a:rPr lang="ru-RU" smtClean="0"/>
              <a:t>10.10.2020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D7270-4EE6-4120-8B3F-02D26DE7DEC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Диаметр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двухцепочечной</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ДНК составляет 2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Хромосома - это структура, делающая ДНК компактной.</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Молекула ДНК, связанная с гистонами, образует сложную структуру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нуклеопротеина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известную как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нуклеосома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зависимости от функциональных условий существует два типа хроматина.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Гетерохроматин</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это генетически нефункциональные фрагменты хроматина.</a:t>
            </a:r>
            <a:r>
              <a:rPr kumimoji="0" lang="ru-RU" sz="1200" b="0" i="0" u="none" strike="noStrike" cap="none" normalizeH="0" baseline="0" dirty="0" smtClean="0">
                <a:ln>
                  <a:noFill/>
                </a:ln>
                <a:solidFill>
                  <a:schemeClr val="tx1"/>
                </a:solidFill>
                <a:effectLst/>
                <a:latin typeface="Arial" pitchFamily="34"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ru-RU" sz="1200" dirty="0" smtClean="0">
                <a:latin typeface="Times New Roman" pitchFamily="18" charset="0"/>
                <a:cs typeface="Times New Roman" pitchFamily="18" charset="0"/>
              </a:rPr>
              <a:t>Он интенсивно окрашен, хорошо виден в световой микроскоп, существует в виде гранул или комков и сильно уплотнен (</a:t>
            </a:r>
            <a:r>
              <a:rPr lang="ru-RU" sz="1200" dirty="0" err="1" smtClean="0">
                <a:latin typeface="Times New Roman" pitchFamily="18" charset="0"/>
                <a:cs typeface="Times New Roman" pitchFamily="18" charset="0"/>
              </a:rPr>
              <a:t>спирализован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Эухроматин</a:t>
            </a:r>
            <a:r>
              <a:rPr lang="ru-RU" sz="1200" dirty="0" smtClean="0">
                <a:latin typeface="Times New Roman" pitchFamily="18" charset="0"/>
                <a:cs typeface="Times New Roman" pitchFamily="18" charset="0"/>
              </a:rPr>
              <a:t> - это генетически активные фрагменты хроматина, слабо окрашенные, невидимые в световом микроскопе, </a:t>
            </a:r>
            <a:r>
              <a:rPr lang="ru-RU" sz="1200" dirty="0" err="1" smtClean="0">
                <a:latin typeface="Times New Roman" pitchFamily="18" charset="0"/>
                <a:cs typeface="Times New Roman" pitchFamily="18" charset="0"/>
              </a:rPr>
              <a:t>деконденсированные</a:t>
            </a:r>
            <a:r>
              <a:rPr lang="ru-RU" sz="1200" dirty="0" smtClean="0">
                <a:latin typeface="Times New Roman" pitchFamily="18" charset="0"/>
                <a:cs typeface="Times New Roman" pitchFamily="18" charset="0"/>
              </a:rPr>
              <a:t>. Хромосомы (от греч. </a:t>
            </a:r>
            <a:r>
              <a:rPr lang="ru-RU" sz="1200" dirty="0" err="1" smtClean="0">
                <a:latin typeface="Times New Roman" pitchFamily="18" charset="0"/>
                <a:cs typeface="Times New Roman" pitchFamily="18" charset="0"/>
              </a:rPr>
              <a:t>Chroma</a:t>
            </a:r>
            <a:r>
              <a:rPr lang="ru-RU" sz="1200" dirty="0" smtClean="0">
                <a:latin typeface="Times New Roman" pitchFamily="18" charset="0"/>
                <a:cs typeface="Times New Roman" pitchFamily="18" charset="0"/>
              </a:rPr>
              <a:t> - пигмент, а некоторые - тело; термин был предложен немецким ученым Генрихом </a:t>
            </a:r>
            <a:r>
              <a:rPr lang="ru-RU" sz="1200" dirty="0" err="1" smtClean="0">
                <a:latin typeface="Times New Roman" pitchFamily="18" charset="0"/>
                <a:cs typeface="Times New Roman" pitchFamily="18" charset="0"/>
              </a:rPr>
              <a:t>Вальдейером</a:t>
            </a:r>
            <a:r>
              <a:rPr lang="ru-RU" sz="1200" dirty="0" smtClean="0">
                <a:latin typeface="Times New Roman" pitchFamily="18" charset="0"/>
                <a:cs typeface="Times New Roman" pitchFamily="18" charset="0"/>
              </a:rPr>
              <a:t> в 1888 г.) - это конденсированный хроматин во время митоза или мейоза.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a:p>
            <a:endParaRPr lang="ru-RU" dirty="0"/>
          </a:p>
        </p:txBody>
      </p:sp>
      <p:sp>
        <p:nvSpPr>
          <p:cNvPr id="4" name="Номер слайда 3"/>
          <p:cNvSpPr>
            <a:spLocks noGrp="1"/>
          </p:cNvSpPr>
          <p:nvPr>
            <p:ph type="sldNum" sz="quarter" idx="10"/>
          </p:nvPr>
        </p:nvSpPr>
        <p:spPr/>
        <p:txBody>
          <a:bodyPr/>
          <a:lstStyle/>
          <a:p>
            <a:fld id="{93EC8E8E-32F5-4AE5-8C95-2D2BA90148EC}" type="slidenum">
              <a:rPr lang="ru-RU" smtClean="0"/>
              <a:pPr/>
              <a:t>8</a:t>
            </a:fld>
            <a:endParaRPr lang="ru-RU"/>
          </a:p>
        </p:txBody>
      </p:sp>
    </p:spTree>
    <p:extLst>
      <p:ext uri="{BB962C8B-B14F-4D97-AF65-F5344CB8AC3E}">
        <p14:creationId xmlns="" xmlns:p14="http://schemas.microsoft.com/office/powerpoint/2010/main" val="267190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4BBBE7-DCB8-4E80-88D2-82B6E9935098}" type="slidenum">
              <a:rPr lang="ru-RU" smtClean="0"/>
              <a:pPr/>
              <a:t>24</a:t>
            </a:fld>
            <a:endParaRPr lang="ru-RU"/>
          </a:p>
        </p:txBody>
      </p:sp>
    </p:spTree>
    <p:extLst>
      <p:ext uri="{BB962C8B-B14F-4D97-AF65-F5344CB8AC3E}">
        <p14:creationId xmlns:p14="http://schemas.microsoft.com/office/powerpoint/2010/main" xmlns="" val="417689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3D7270-4EE6-4120-8B3F-02D26DE7DEC2}" type="slidenum">
              <a:rPr lang="ru-RU" smtClean="0"/>
              <a:t>28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Профаза (2n4c). Самая продолжительная фаза митоза. Конденсация хромосом; формирование митотического аппарата: </a:t>
            </a:r>
            <a:r>
              <a:rPr lang="ru-RU" dirty="0" err="1" smtClean="0"/>
              <a:t>спирализация</a:t>
            </a:r>
            <a:r>
              <a:rPr lang="ru-RU" dirty="0" smtClean="0"/>
              <a:t> хромосом; ядерная оболочка и фрагментация ядрышек; центриоли движутся к полюсам клеток; Между ними образуются клеточное веретено, состоящее из микротрубочек.</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pPr/>
              <a:t>30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Метафаза (2n4c).</a:t>
            </a:r>
            <a:br>
              <a:rPr lang="ru-RU" dirty="0" smtClean="0"/>
            </a:br>
            <a:r>
              <a:rPr lang="ru-RU" dirty="0" smtClean="0"/>
              <a:t>Формирование метафазной пластинки. Сестринские хроматиды располагаются в экваториальной области клетки. </a:t>
            </a:r>
            <a:r>
              <a:rPr lang="ru-RU" dirty="0" err="1" smtClean="0"/>
              <a:t>Кинетохоры</a:t>
            </a:r>
            <a:r>
              <a:rPr lang="ru-RU" dirty="0" smtClean="0"/>
              <a:t> прикрепляются к микротрубочкам веретена клетки. Хромосомы расположены в экваториальной области; </a:t>
            </a:r>
            <a:r>
              <a:rPr lang="ru-RU" dirty="0" err="1" smtClean="0"/>
              <a:t>центромеры</a:t>
            </a:r>
            <a:r>
              <a:rPr lang="ru-RU" dirty="0" smtClean="0"/>
              <a:t> расположены точно в экваториальной пластине.</a:t>
            </a:r>
            <a:endParaRPr lang="en-US" dirty="0" smtClean="0"/>
          </a:p>
          <a:p>
            <a:r>
              <a:rPr lang="ru-RU" dirty="0" smtClean="0"/>
              <a:t>Анафаза (4n4c). Движение хроматид к полюсам. Деление </a:t>
            </a:r>
            <a:r>
              <a:rPr lang="ru-RU" dirty="0" err="1" smtClean="0"/>
              <a:t>Центромер</a:t>
            </a:r>
            <a:r>
              <a:rPr lang="ru-RU" dirty="0" smtClean="0"/>
              <a:t>. Хроматиды движутся к полюсам. Хроматиды становятся хромосомами одной хроматиды. В одной ячейке два диплоидных набора.</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pPr/>
              <a:t>31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Телофаза (4n4c – 2n2c). </a:t>
            </a:r>
            <a:r>
              <a:rPr lang="ru-RU" dirty="0" err="1" smtClean="0"/>
              <a:t>Деконструкция</a:t>
            </a:r>
            <a:r>
              <a:rPr lang="ru-RU" dirty="0" smtClean="0"/>
              <a:t> митотического аппарата. Цитокинез. Сестринские хроматиды </a:t>
            </a:r>
            <a:r>
              <a:rPr lang="ru-RU" dirty="0" err="1" smtClean="0"/>
              <a:t>деспирализованы</a:t>
            </a:r>
            <a:r>
              <a:rPr lang="ru-RU" dirty="0" smtClean="0"/>
              <a:t>. Реконструкция ядерных оболочек. Ядрышки реконструированы.</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pPr/>
              <a:t>32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клетках животных мембрана загибается внутрь от периферии к центру и образуется бороздка деления.</a:t>
            </a:r>
            <a:br>
              <a:rPr lang="ru-RU" dirty="0" smtClean="0"/>
            </a:br>
            <a:r>
              <a:rPr lang="ru-RU" dirty="0" smtClean="0"/>
              <a:t>В растительных клетках мембрана формируется от центра к периферии в экваториальной области клетки.</a:t>
            </a:r>
            <a:br>
              <a:rPr lang="ru-RU" dirty="0" smtClean="0"/>
            </a:br>
            <a:r>
              <a:rPr lang="ru-RU" dirty="0" smtClean="0"/>
              <a:t>В результате из клетки с генетическим набором 4n4c образуются две дочерние клетки с 2n2c.</a:t>
            </a:r>
            <a:endParaRPr lang="en-US" dirty="0" smtClean="0"/>
          </a:p>
          <a:p>
            <a:r>
              <a:rPr lang="ru-RU" dirty="0" smtClean="0"/>
              <a:t>Значение митоза. Стабильность хромосомного набора на протяжении поколений. Точная передача генетической информации. Рост и развитие клеток (увеличение популяции клеток). Способ регенерации клеток. </a:t>
            </a:r>
            <a:r>
              <a:rPr lang="ru-RU" smtClean="0"/>
              <a:t>Основа для бесполого размножения.</a:t>
            </a:r>
            <a:endParaRPr lang="ru-RU"/>
          </a:p>
        </p:txBody>
      </p:sp>
      <p:sp>
        <p:nvSpPr>
          <p:cNvPr id="4" name="Номер слайда 3"/>
          <p:cNvSpPr>
            <a:spLocks noGrp="1"/>
          </p:cNvSpPr>
          <p:nvPr>
            <p:ph type="sldNum" sz="quarter" idx="10"/>
          </p:nvPr>
        </p:nvSpPr>
        <p:spPr/>
        <p:txBody>
          <a:bodyPr/>
          <a:lstStyle/>
          <a:p>
            <a:fld id="{3541000B-32DF-425B-874E-6D48DD7D45C8}" type="slidenum">
              <a:rPr lang="ru-RU" smtClean="0"/>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yandex.ru/video/preview?filmId=9287486862639815898&amp;from=tabbar&amp;parent-reqid=1583674432779536-1304241484028178022100067-sas3-5220&amp;text=the+cell+cycl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484784"/>
            <a:ext cx="7772400" cy="1368152"/>
          </a:xfrm>
        </p:spPr>
        <p:txBody>
          <a:bodyPr>
            <a:normAutofit fontScale="90000"/>
          </a:bodyPr>
          <a:lstStyle/>
          <a:p>
            <a:r>
              <a:rPr lang="en-US" b="1" dirty="0" smtClean="0">
                <a:solidFill>
                  <a:srgbClr val="CC0000"/>
                </a:solidFill>
              </a:rPr>
              <a:t>Topic: </a:t>
            </a:r>
            <a:r>
              <a:rPr lang="en-US" dirty="0" smtClean="0"/>
              <a:t>Genetic material and its </a:t>
            </a:r>
            <a:r>
              <a:rPr lang="en-US" dirty="0" smtClean="0"/>
              <a:t>characteristics</a:t>
            </a:r>
            <a:r>
              <a:rPr lang="en-US" dirty="0" smtClean="0"/>
              <a:t>.</a:t>
            </a:r>
            <a:endParaRPr lang="ru-RU" dirty="0"/>
          </a:p>
        </p:txBody>
      </p:sp>
      <p:sp>
        <p:nvSpPr>
          <p:cNvPr id="3" name="Подзаголовок 2"/>
          <p:cNvSpPr>
            <a:spLocks noGrp="1"/>
          </p:cNvSpPr>
          <p:nvPr>
            <p:ph type="subTitle" idx="1"/>
          </p:nvPr>
        </p:nvSpPr>
        <p:spPr>
          <a:xfrm>
            <a:off x="4572000" y="3861048"/>
            <a:ext cx="4248472" cy="1752600"/>
          </a:xfrm>
        </p:spPr>
        <p:txBody>
          <a:bodyPr>
            <a:normAutofit/>
          </a:bodyPr>
          <a:lstStyle/>
          <a:p>
            <a:pPr algn="l"/>
            <a:r>
              <a:rPr lang="en-US" sz="2400" dirty="0" smtClean="0">
                <a:solidFill>
                  <a:schemeClr val="tx1"/>
                </a:solidFill>
              </a:rPr>
              <a:t>Candidate of biological sciences, associate professor </a:t>
            </a:r>
          </a:p>
          <a:p>
            <a:pPr algn="l"/>
            <a:r>
              <a:rPr lang="en-US" sz="2400" dirty="0" err="1" smtClean="0">
                <a:solidFill>
                  <a:srgbClr val="CC0000"/>
                </a:solidFill>
              </a:rPr>
              <a:t>Zubareva</a:t>
            </a:r>
            <a:r>
              <a:rPr lang="en-US" sz="2400" dirty="0" smtClean="0">
                <a:solidFill>
                  <a:srgbClr val="CC0000"/>
                </a:solidFill>
              </a:rPr>
              <a:t> Ekaterina</a:t>
            </a:r>
            <a:endParaRPr lang="ru-RU" sz="2400" dirty="0" smtClean="0">
              <a:solidFill>
                <a:srgbClr val="CC0000"/>
              </a:solidFill>
            </a:endParaRPr>
          </a:p>
          <a:p>
            <a:pPr algn="l"/>
            <a:r>
              <a:rPr lang="en-US" sz="2400" dirty="0" err="1" smtClean="0">
                <a:solidFill>
                  <a:srgbClr val="CC0000"/>
                </a:solidFill>
              </a:rPr>
              <a:t>Vladislavovna</a:t>
            </a:r>
            <a:r>
              <a:rPr lang="en-US" sz="2400" dirty="0" smtClean="0">
                <a:solidFill>
                  <a:srgbClr val="CC0000"/>
                </a:solidFill>
              </a:rPr>
              <a:t>.</a:t>
            </a:r>
            <a:endParaRPr lang="ru-RU" sz="2400" dirty="0">
              <a:solidFill>
                <a:srgbClr val="CC0000"/>
              </a:solidFill>
            </a:endParaRPr>
          </a:p>
        </p:txBody>
      </p:sp>
      <p:sp>
        <p:nvSpPr>
          <p:cNvPr id="4" name="TextBox 3"/>
          <p:cNvSpPr txBox="1"/>
          <p:nvPr/>
        </p:nvSpPr>
        <p:spPr>
          <a:xfrm>
            <a:off x="467544" y="116632"/>
            <a:ext cx="8424936" cy="144655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Federal State Budgetary Educational Institution of Higher Education</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“Professor V.F. </a:t>
            </a:r>
            <a:r>
              <a:rPr lang="en-US" sz="2000" dirty="0" err="1" smtClean="0">
                <a:latin typeface="Times New Roman" panose="02020603050405020304" pitchFamily="18" charset="0"/>
                <a:cs typeface="Times New Roman" panose="02020603050405020304" pitchFamily="18" charset="0"/>
              </a:rPr>
              <a:t>Voino-Yasenetsky</a:t>
            </a:r>
            <a:r>
              <a:rPr lang="en-US" sz="2000" dirty="0" smtClean="0">
                <a:latin typeface="Times New Roman" panose="02020603050405020304" pitchFamily="18" charset="0"/>
                <a:cs typeface="Times New Roman" panose="02020603050405020304" pitchFamily="18" charset="0"/>
              </a:rPr>
              <a:t> Krasnoyarsk State Medical University”</a:t>
            </a:r>
            <a:endParaRPr lang="ru-RU" sz="2000" dirty="0" smtClean="0"/>
          </a:p>
          <a:p>
            <a:pPr algn="ctr"/>
            <a:endParaRPr lang="en-US" sz="2400" dirty="0" smtClean="0"/>
          </a:p>
          <a:p>
            <a:pPr algn="ctr"/>
            <a:r>
              <a:rPr lang="en-US" sz="2400" dirty="0" smtClean="0"/>
              <a:t>Department </a:t>
            </a:r>
            <a:r>
              <a:rPr lang="en-US" sz="2400" dirty="0" smtClean="0"/>
              <a:t>of Biology and Ecology</a:t>
            </a:r>
            <a:endParaRPr lang="ru-RU" sz="2400" dirty="0"/>
          </a:p>
        </p:txBody>
      </p:sp>
      <p:sp>
        <p:nvSpPr>
          <p:cNvPr id="5" name="TextBox 4"/>
          <p:cNvSpPr txBox="1"/>
          <p:nvPr/>
        </p:nvSpPr>
        <p:spPr>
          <a:xfrm>
            <a:off x="3203848" y="5949280"/>
            <a:ext cx="3240360" cy="369332"/>
          </a:xfrm>
          <a:prstGeom prst="rect">
            <a:avLst/>
          </a:prstGeom>
          <a:noFill/>
        </p:spPr>
        <p:txBody>
          <a:bodyPr wrap="square" rtlCol="0">
            <a:spAutoFit/>
          </a:bodyPr>
          <a:lstStyle/>
          <a:p>
            <a:pPr algn="ctr"/>
            <a:r>
              <a:rPr lang="en-US" dirty="0" smtClean="0"/>
              <a:t>Krasnoyarsk, 2020</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8141" y="3529266"/>
            <a:ext cx="2663379" cy="2658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Прямоугольник 6"/>
          <p:cNvSpPr/>
          <p:nvPr/>
        </p:nvSpPr>
        <p:spPr>
          <a:xfrm>
            <a:off x="1547664" y="2924944"/>
            <a:ext cx="6462464" cy="646331"/>
          </a:xfrm>
          <a:prstGeom prst="rect">
            <a:avLst/>
          </a:prstGeom>
        </p:spPr>
        <p:txBody>
          <a:bodyPr wrap="square">
            <a:spAutoFit/>
          </a:bodyPr>
          <a:lstStyle/>
          <a:p>
            <a:pPr algn="ctr"/>
            <a:r>
              <a:rPr lang="en-US" b="1" dirty="0" smtClean="0">
                <a:solidFill>
                  <a:srgbClr val="C00000"/>
                </a:solidFill>
                <a:latin typeface="Times New Roman" pitchFamily="18" charset="0"/>
                <a:cs typeface="Times New Roman" pitchFamily="18" charset="0"/>
              </a:rPr>
              <a:t>Discipline: </a:t>
            </a:r>
            <a:r>
              <a:rPr lang="en-US" b="1" u="sng" dirty="0" smtClean="0">
                <a:solidFill>
                  <a:srgbClr val="C00000"/>
                </a:solidFill>
                <a:latin typeface="Times New Roman" pitchFamily="18" charset="0"/>
                <a:cs typeface="Times New Roman" pitchFamily="18" charset="0"/>
              </a:rPr>
              <a:t>Biology</a:t>
            </a:r>
            <a:r>
              <a:rPr lang="en-US" b="1"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Lecture </a:t>
            </a:r>
            <a:r>
              <a:rPr lang="ru-RU" b="1" dirty="0" smtClean="0">
                <a:solidFill>
                  <a:srgbClr val="C0000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2</a:t>
            </a: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for 1st year students studying in the </a:t>
            </a:r>
            <a:r>
              <a:rPr lang="en-US" b="1" dirty="0" smtClean="0">
                <a:solidFill>
                  <a:srgbClr val="C00000"/>
                </a:solidFill>
                <a:latin typeface="Times New Roman" pitchFamily="18" charset="0"/>
                <a:cs typeface="Times New Roman" pitchFamily="18" charset="0"/>
              </a:rPr>
              <a:t>specialty</a:t>
            </a:r>
            <a:endParaRPr lang="ru-RU" b="1" dirty="0" smtClean="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05606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32048"/>
          </a:xfrm>
        </p:spPr>
        <p:txBody>
          <a:bodyPr>
            <a:normAutofit fontScale="90000"/>
          </a:bodyPr>
          <a:lstStyle/>
          <a:p>
            <a:r>
              <a:rPr lang="en-US" dirty="0" smtClean="0">
                <a:solidFill>
                  <a:srgbClr val="FF0000"/>
                </a:solidFill>
              </a:rPr>
              <a:t>Chromosome Types</a:t>
            </a:r>
            <a:endParaRPr lang="ru-RU" dirty="0">
              <a:solidFill>
                <a:srgbClr val="FF0000"/>
              </a:solidFill>
            </a:endParaRPr>
          </a:p>
        </p:txBody>
      </p:sp>
      <p:sp>
        <p:nvSpPr>
          <p:cNvPr id="4" name="TextBox 3"/>
          <p:cNvSpPr txBox="1"/>
          <p:nvPr/>
        </p:nvSpPr>
        <p:spPr>
          <a:xfrm>
            <a:off x="179512" y="4437112"/>
            <a:ext cx="8784976" cy="2246769"/>
          </a:xfrm>
          <a:prstGeom prst="rect">
            <a:avLst/>
          </a:prstGeom>
          <a:noFill/>
        </p:spPr>
        <p:txBody>
          <a:bodyPr wrap="square" rtlCol="0">
            <a:spAutoFit/>
          </a:bodyPr>
          <a:lstStyle/>
          <a:p>
            <a:pPr algn="just"/>
            <a:r>
              <a:rPr lang="en-US" sz="2000" dirty="0" smtClean="0"/>
              <a:t>Chromosome classification was developed by Russian scientist Sergei </a:t>
            </a:r>
            <a:r>
              <a:rPr lang="en-US" sz="2000" dirty="0" err="1" smtClean="0"/>
              <a:t>Navashin</a:t>
            </a:r>
            <a:r>
              <a:rPr lang="en-US" sz="2000" dirty="0" smtClean="0"/>
              <a:t> in 1912–1914. There are four types of chromosomes. </a:t>
            </a:r>
            <a:r>
              <a:rPr lang="en-US" sz="2000" dirty="0" err="1" smtClean="0">
                <a:solidFill>
                  <a:srgbClr val="C00000"/>
                </a:solidFill>
              </a:rPr>
              <a:t>Metacentric</a:t>
            </a:r>
            <a:r>
              <a:rPr lang="en-US" sz="2000" dirty="0" smtClean="0"/>
              <a:t> (equal arms) - a </a:t>
            </a:r>
            <a:r>
              <a:rPr lang="en-US" sz="2000" dirty="0" err="1" smtClean="0"/>
              <a:t>centromere</a:t>
            </a:r>
            <a:r>
              <a:rPr lang="en-US" sz="2000" dirty="0" smtClean="0"/>
              <a:t> is in the middle of the chromosome. </a:t>
            </a:r>
            <a:r>
              <a:rPr lang="en-US" sz="2000" dirty="0" err="1" smtClean="0">
                <a:solidFill>
                  <a:srgbClr val="C00000"/>
                </a:solidFill>
              </a:rPr>
              <a:t>Submetacentric</a:t>
            </a:r>
            <a:r>
              <a:rPr lang="en-US" sz="2000" dirty="0" smtClean="0"/>
              <a:t> (non-equal arms) - a </a:t>
            </a:r>
            <a:r>
              <a:rPr lang="en-US" sz="2000" dirty="0" err="1" smtClean="0"/>
              <a:t>centromere</a:t>
            </a:r>
            <a:r>
              <a:rPr lang="en-US" sz="2000" dirty="0" smtClean="0"/>
              <a:t> is shifted from the central region of the chromosome. </a:t>
            </a:r>
            <a:r>
              <a:rPr lang="en-US" sz="2000" dirty="0" err="1" smtClean="0">
                <a:solidFill>
                  <a:srgbClr val="C00000"/>
                </a:solidFill>
              </a:rPr>
              <a:t>Acrocentric</a:t>
            </a:r>
            <a:r>
              <a:rPr lang="en-US" sz="2000" dirty="0" smtClean="0"/>
              <a:t> chromosomes have a very short second arm (a </a:t>
            </a:r>
            <a:r>
              <a:rPr lang="en-US" sz="2000" dirty="0" err="1" smtClean="0"/>
              <a:t>centromere</a:t>
            </a:r>
            <a:r>
              <a:rPr lang="en-US" sz="2000" dirty="0" smtClean="0"/>
              <a:t> is placed close to the edge of the chromosome). </a:t>
            </a:r>
            <a:r>
              <a:rPr lang="en-US" sz="2000" dirty="0" err="1" smtClean="0">
                <a:solidFill>
                  <a:srgbClr val="C00000"/>
                </a:solidFill>
              </a:rPr>
              <a:t>Telocentric</a:t>
            </a:r>
            <a:r>
              <a:rPr lang="en-US" sz="2000" dirty="0" smtClean="0"/>
              <a:t> chromosomes carry only one arm (a rare type of chromosomes).</a:t>
            </a:r>
            <a:endParaRPr lang="ru-RU" sz="2000" dirty="0"/>
          </a:p>
        </p:txBody>
      </p:sp>
      <p:pic>
        <p:nvPicPr>
          <p:cNvPr id="11265" name="Picture 1"/>
          <p:cNvPicPr>
            <a:picLocks noChangeAspect="1" noChangeArrowheads="1"/>
          </p:cNvPicPr>
          <p:nvPr/>
        </p:nvPicPr>
        <p:blipFill>
          <a:blip r:embed="rId2" cstate="print"/>
          <a:srcRect/>
          <a:stretch>
            <a:fillRect/>
          </a:stretch>
        </p:blipFill>
        <p:spPr bwMode="auto">
          <a:xfrm>
            <a:off x="1259632" y="620688"/>
            <a:ext cx="6338191" cy="3816424"/>
          </a:xfrm>
          <a:prstGeom prst="rect">
            <a:avLst/>
          </a:prstGeom>
          <a:noFill/>
          <a:ln w="9525">
            <a:noFill/>
            <a:miter lim="800000"/>
            <a:headEnd/>
            <a:tailEnd/>
          </a:ln>
        </p:spPr>
      </p:pic>
    </p:spTree>
    <p:extLst>
      <p:ext uri="{BB962C8B-B14F-4D97-AF65-F5344CB8AC3E}">
        <p14:creationId xmlns="" xmlns:p14="http://schemas.microsoft.com/office/powerpoint/2010/main" val="528798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nucleus functions are</a:t>
            </a:r>
            <a:r>
              <a:rPr lang="en-US" dirty="0" smtClean="0"/>
              <a:t> </a:t>
            </a:r>
            <a:endParaRPr lang="ru-RU" dirty="0"/>
          </a:p>
        </p:txBody>
      </p:sp>
      <p:sp>
        <p:nvSpPr>
          <p:cNvPr id="3" name="Объект 2"/>
          <p:cNvSpPr>
            <a:spLocks noGrp="1"/>
          </p:cNvSpPr>
          <p:nvPr>
            <p:ph idx="1"/>
          </p:nvPr>
        </p:nvSpPr>
        <p:spPr>
          <a:xfrm>
            <a:off x="457200" y="1600201"/>
            <a:ext cx="8229600" cy="3412976"/>
          </a:xfrm>
        </p:spPr>
        <p:txBody>
          <a:bodyPr/>
          <a:lstStyle/>
          <a:p>
            <a:r>
              <a:rPr lang="en-US" dirty="0" smtClean="0"/>
              <a:t>the </a:t>
            </a:r>
            <a:r>
              <a:rPr lang="en-US" dirty="0"/>
              <a:t>storage of genetic information and its transfer to daughter cells while </a:t>
            </a:r>
            <a:r>
              <a:rPr lang="en-US" dirty="0" smtClean="0"/>
              <a:t>division;</a:t>
            </a:r>
          </a:p>
          <a:p>
            <a:r>
              <a:rPr lang="en-US" dirty="0" smtClean="0"/>
              <a:t>control </a:t>
            </a:r>
            <a:r>
              <a:rPr lang="en-US" dirty="0"/>
              <a:t>and regulation of cellular </a:t>
            </a:r>
            <a:r>
              <a:rPr lang="en-US" dirty="0" smtClean="0"/>
              <a:t>activity;</a:t>
            </a:r>
          </a:p>
          <a:p>
            <a:r>
              <a:rPr lang="en-US" dirty="0" smtClean="0"/>
              <a:t> </a:t>
            </a:r>
            <a:r>
              <a:rPr lang="en-US" dirty="0"/>
              <a:t>participation in </a:t>
            </a:r>
            <a:r>
              <a:rPr lang="en-US" dirty="0" smtClean="0"/>
              <a:t>biosynthesis;</a:t>
            </a:r>
          </a:p>
          <a:p>
            <a:r>
              <a:rPr lang="en-US" dirty="0" smtClean="0"/>
              <a:t>the </a:t>
            </a:r>
            <a:r>
              <a:rPr lang="en-US" dirty="0"/>
              <a:t>place where ribosomal subunits are constructed. </a:t>
            </a:r>
            <a:endParaRPr lang="ru-RU" dirty="0"/>
          </a:p>
        </p:txBody>
      </p:sp>
    </p:spTree>
    <p:extLst>
      <p:ext uri="{BB962C8B-B14F-4D97-AF65-F5344CB8AC3E}">
        <p14:creationId xmlns="" xmlns:p14="http://schemas.microsoft.com/office/powerpoint/2010/main" val="355357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f.ppt-online.org/files/slide/u/UmAnJqxgXiRs0vW69hPp2wVkS5L8BOtIGa3KMH/slide-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844498" cy="6624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617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2413" y="115888"/>
            <a:ext cx="9683751" cy="954107"/>
          </a:xfrm>
          <a:prstGeom prst="rect">
            <a:avLst/>
          </a:prstGeom>
          <a:noFill/>
          <a:ln w="9525">
            <a:noFill/>
            <a:miter lim="800000"/>
            <a:headEnd/>
            <a:tailEnd/>
          </a:ln>
        </p:spPr>
        <p:txBody>
          <a:bodyPr>
            <a:spAutoFit/>
          </a:bodyPr>
          <a:lstStyle/>
          <a:p>
            <a:pPr algn="ctr"/>
            <a:r>
              <a:rPr lang="ru-RU" sz="2800" dirty="0">
                <a:latin typeface="Calibri" pitchFamily="34" charset="0"/>
              </a:rPr>
              <a:t>ДНК – дезоксирибонуклеиновая </a:t>
            </a:r>
            <a:r>
              <a:rPr lang="ru-RU" sz="2800" dirty="0" smtClean="0">
                <a:latin typeface="Calibri" pitchFamily="34" charset="0"/>
              </a:rPr>
              <a:t>кислота</a:t>
            </a:r>
          </a:p>
          <a:p>
            <a:pPr algn="ctr"/>
            <a:r>
              <a:rPr lang="en-US" sz="2800" dirty="0"/>
              <a:t>DNA is deoxyribonucleic acid.</a:t>
            </a:r>
            <a:endParaRPr lang="ru-RU" sz="2800" dirty="0">
              <a:latin typeface="Calibri" pitchFamily="34" charset="0"/>
            </a:endParaRPr>
          </a:p>
        </p:txBody>
      </p:sp>
      <p:sp>
        <p:nvSpPr>
          <p:cNvPr id="9219" name="Text Box 3"/>
          <p:cNvSpPr txBox="1">
            <a:spLocks noChangeArrowheads="1"/>
          </p:cNvSpPr>
          <p:nvPr/>
        </p:nvSpPr>
        <p:spPr bwMode="auto">
          <a:xfrm>
            <a:off x="395287" y="1285439"/>
            <a:ext cx="8497887" cy="5016758"/>
          </a:xfrm>
          <a:prstGeom prst="rect">
            <a:avLst/>
          </a:prstGeom>
          <a:solidFill>
            <a:schemeClr val="bg1"/>
          </a:solidFill>
          <a:ln w="76200">
            <a:solidFill>
              <a:srgbClr val="339966"/>
            </a:solidFill>
            <a:miter lim="800000"/>
            <a:headEnd/>
            <a:tailEnd/>
          </a:ln>
        </p:spPr>
        <p:txBody>
          <a:bodyPr>
            <a:spAutoFit/>
          </a:bodyPr>
          <a:lstStyle/>
          <a:p>
            <a:r>
              <a:rPr lang="ru-RU" sz="2000" b="1" dirty="0">
                <a:latin typeface="Calibri" pitchFamily="34" charset="0"/>
              </a:rPr>
              <a:t>Первичная структура</a:t>
            </a:r>
            <a:r>
              <a:rPr lang="ru-RU" sz="2000" dirty="0">
                <a:latin typeface="Calibri" pitchFamily="34" charset="0"/>
              </a:rPr>
              <a:t> – полинуклеотидная цепь, мономеры-нуклеотиды. Нуклеотид = </a:t>
            </a:r>
            <a:r>
              <a:rPr lang="ru-RU" sz="2000" dirty="0" smtClean="0">
                <a:latin typeface="Calibri" pitchFamily="34" charset="0"/>
              </a:rPr>
              <a:t>азотистое </a:t>
            </a:r>
            <a:r>
              <a:rPr lang="ru-RU" sz="2000" dirty="0">
                <a:latin typeface="Calibri" pitchFamily="34" charset="0"/>
              </a:rPr>
              <a:t>основание (пуриновые А,Г и пиримидиновые Ц, Т) </a:t>
            </a:r>
            <a:r>
              <a:rPr lang="ru-RU" sz="2000" dirty="0" smtClean="0">
                <a:latin typeface="Calibri" pitchFamily="34" charset="0"/>
              </a:rPr>
              <a:t>+ сахар </a:t>
            </a:r>
            <a:r>
              <a:rPr lang="ru-RU" sz="2000" dirty="0" err="1">
                <a:latin typeface="Calibri" pitchFamily="34" charset="0"/>
              </a:rPr>
              <a:t>дезоксирибоза</a:t>
            </a:r>
            <a:r>
              <a:rPr lang="ru-RU" sz="2000" dirty="0">
                <a:latin typeface="Calibri" pitchFamily="34" charset="0"/>
              </a:rPr>
              <a:t> + </a:t>
            </a:r>
            <a:r>
              <a:rPr lang="ru-RU" sz="2000" dirty="0" smtClean="0">
                <a:latin typeface="Calibri" pitchFamily="34" charset="0"/>
              </a:rPr>
              <a:t>остаток фосфорной кислоты. </a:t>
            </a:r>
            <a:r>
              <a:rPr lang="ru-RU" sz="2000" dirty="0">
                <a:latin typeface="Calibri" pitchFamily="34" charset="0"/>
              </a:rPr>
              <a:t>Нуклеотиды соединяются фосфодиэфирными связями (сборка цепи за счет фермента ДНК-зависимой ДНК-полимеразы).</a:t>
            </a:r>
          </a:p>
          <a:p>
            <a:r>
              <a:rPr lang="ru-RU" sz="2000" dirty="0">
                <a:latin typeface="Calibri" pitchFamily="34" charset="0"/>
              </a:rPr>
              <a:t>Наращивание цепи идет в направлении </a:t>
            </a:r>
          </a:p>
          <a:p>
            <a:r>
              <a:rPr lang="ru-RU" sz="2000" b="1" dirty="0">
                <a:latin typeface="Calibri" pitchFamily="34" charset="0"/>
              </a:rPr>
              <a:t>5/ --------3/</a:t>
            </a:r>
            <a:r>
              <a:rPr lang="ru-RU" sz="2000" dirty="0">
                <a:latin typeface="Calibri" pitchFamily="34" charset="0"/>
              </a:rPr>
              <a:t> </a:t>
            </a:r>
            <a:endParaRPr lang="ru-RU" sz="2000" dirty="0" smtClean="0">
              <a:latin typeface="Calibri" pitchFamily="34" charset="0"/>
            </a:endParaRPr>
          </a:p>
          <a:p>
            <a:r>
              <a:rPr lang="en-US" sz="2000" dirty="0"/>
              <a:t>DNA is a polymeric molecule that consists of two anti-parallel polynucleotide strands. Each strand consists of different monomers - nucleotides. In a DNA molecule, there can be several hundred thousand or millions of nucleotides. Each monomer or nucleotide consists of three components: a nitrogenous base (one of four) - adenine, guanine, cytosine, and thymine, then sugar - deoxyribose and a phosphoric acid residue. Each thread has ends 3 / and 5 / open for the formation of bonds. The nucleotides of one chain are connected by phosphodiester bonds between the sugar of one nucleotide and the acid residue of another</a:t>
            </a:r>
            <a:r>
              <a:rPr lang="en-US" sz="2000" dirty="0" smtClean="0"/>
              <a:t>.</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188640"/>
            <a:ext cx="4608512" cy="6624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67544" y="530610"/>
            <a:ext cx="3888432" cy="5940088"/>
          </a:xfrm>
          <a:prstGeom prst="rect">
            <a:avLst/>
          </a:prstGeom>
          <a:noFill/>
        </p:spPr>
        <p:txBody>
          <a:bodyPr wrap="square" rtlCol="0">
            <a:spAutoFit/>
          </a:bodyPr>
          <a:lstStyle/>
          <a:p>
            <a:r>
              <a:rPr lang="en-US" sz="2000" dirty="0"/>
              <a:t>The threads are connected by hydrogen bonds according to the principle of complementarity. That is, two hydrogen bonds are formed between thymine (T) of one strand and adenine (A), and triple hydrogen bonds between cytosine (C) and guanine (G). Guanine and adenine are purine nitrogenous bases, and thymine, cytosine and uracil (only in RNA) are pyrimidine bases.</a:t>
            </a:r>
            <a:endParaRPr lang="ru-RU" sz="2000" dirty="0"/>
          </a:p>
          <a:p>
            <a:r>
              <a:rPr lang="en-US" sz="2000" dirty="0"/>
              <a:t>This is how the primary structure of DNA is formed. Further, the secondary structure of DNA is formed as follows: a double-stranded DNA molecule is twisted into a spiral. The pitch of the spiral is 3.4 </a:t>
            </a:r>
            <a:r>
              <a:rPr lang="en-US" sz="2000" dirty="0" smtClean="0"/>
              <a:t>nanometers</a:t>
            </a:r>
            <a:r>
              <a:rPr lang="ru-RU" sz="2000" dirty="0" smtClean="0"/>
              <a:t>.</a:t>
            </a:r>
            <a:endParaRPr lang="ru-RU" sz="2000" dirty="0"/>
          </a:p>
        </p:txBody>
      </p:sp>
    </p:spTree>
    <p:extLst>
      <p:ext uri="{BB962C8B-B14F-4D97-AF65-F5344CB8AC3E}">
        <p14:creationId xmlns:p14="http://schemas.microsoft.com/office/powerpoint/2010/main" xmlns="" val="269936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14146"/>
            <a:ext cx="8377608" cy="62832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9320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srcRect/>
          <a:stretch>
            <a:fillRect/>
          </a:stretch>
        </p:blipFill>
        <p:spPr bwMode="auto">
          <a:xfrm>
            <a:off x="611188" y="1125538"/>
            <a:ext cx="7848600" cy="5257800"/>
          </a:xfrm>
          <a:prstGeom prst="rect">
            <a:avLst/>
          </a:prstGeom>
          <a:noFill/>
          <a:ln w="57150">
            <a:solidFill>
              <a:schemeClr val="tx1"/>
            </a:solidFill>
            <a:miter lim="800000"/>
            <a:headEnd/>
            <a:tailEnd/>
          </a:ln>
        </p:spPr>
      </p:pic>
      <p:sp>
        <p:nvSpPr>
          <p:cNvPr id="14339" name="Text Box 6"/>
          <p:cNvSpPr txBox="1">
            <a:spLocks noChangeArrowheads="1"/>
          </p:cNvSpPr>
          <p:nvPr/>
        </p:nvSpPr>
        <p:spPr bwMode="auto">
          <a:xfrm>
            <a:off x="395288" y="260350"/>
            <a:ext cx="8497887" cy="584200"/>
          </a:xfrm>
          <a:prstGeom prst="rect">
            <a:avLst/>
          </a:prstGeom>
          <a:noFill/>
          <a:ln w="9525">
            <a:noFill/>
            <a:miter lim="800000"/>
            <a:headEnd/>
            <a:tailEnd/>
          </a:ln>
        </p:spPr>
        <p:txBody>
          <a:bodyPr>
            <a:spAutoFit/>
          </a:bodyPr>
          <a:lstStyle/>
          <a:p>
            <a:pPr algn="ctr">
              <a:spcBef>
                <a:spcPct val="50000"/>
              </a:spcBef>
            </a:pPr>
            <a:r>
              <a:rPr lang="ru-RU" sz="3200" b="1" dirty="0">
                <a:latin typeface="Calibri" pitchFamily="34" charset="0"/>
              </a:rPr>
              <a:t>Уровни </a:t>
            </a:r>
            <a:r>
              <a:rPr lang="ru-RU" sz="3200" b="1" dirty="0" err="1">
                <a:latin typeface="Calibri" pitchFamily="34" charset="0"/>
              </a:rPr>
              <a:t>компактизации</a:t>
            </a:r>
            <a:r>
              <a:rPr lang="ru-RU" sz="3200" b="1" dirty="0">
                <a:latin typeface="Calibri" pitchFamily="34" charset="0"/>
              </a:rPr>
              <a:t> ДНК (упаковка) </a:t>
            </a:r>
          </a:p>
        </p:txBody>
      </p:sp>
      <p:sp>
        <p:nvSpPr>
          <p:cNvPr id="14340" name="Text Box 7"/>
          <p:cNvSpPr txBox="1">
            <a:spLocks noChangeArrowheads="1"/>
          </p:cNvSpPr>
          <p:nvPr/>
        </p:nvSpPr>
        <p:spPr bwMode="auto">
          <a:xfrm>
            <a:off x="2771775" y="1268413"/>
            <a:ext cx="2879725" cy="396875"/>
          </a:xfrm>
          <a:prstGeom prst="rect">
            <a:avLst/>
          </a:prstGeom>
          <a:noFill/>
          <a:ln w="9525">
            <a:noFill/>
            <a:miter lim="800000"/>
            <a:headEnd/>
            <a:tailEnd/>
          </a:ln>
        </p:spPr>
        <p:txBody>
          <a:bodyPr>
            <a:spAutoFit/>
          </a:bodyPr>
          <a:lstStyle/>
          <a:p>
            <a:pPr>
              <a:spcBef>
                <a:spcPct val="50000"/>
              </a:spcBef>
            </a:pPr>
            <a:r>
              <a:rPr lang="ru-RU" sz="2000" b="1" dirty="0" err="1">
                <a:latin typeface="Calibri" pitchFamily="34" charset="0"/>
              </a:rPr>
              <a:t>нуклеосомный</a:t>
            </a:r>
            <a:endParaRPr lang="ru-RU" sz="2000" b="1" dirty="0">
              <a:latin typeface="Calibri" pitchFamily="34" charset="0"/>
            </a:endParaRPr>
          </a:p>
        </p:txBody>
      </p:sp>
      <p:sp>
        <p:nvSpPr>
          <p:cNvPr id="14341" name="Text Box 8"/>
          <p:cNvSpPr txBox="1">
            <a:spLocks noChangeArrowheads="1"/>
          </p:cNvSpPr>
          <p:nvPr/>
        </p:nvSpPr>
        <p:spPr bwMode="auto">
          <a:xfrm>
            <a:off x="4572000" y="2205038"/>
            <a:ext cx="2232025" cy="3968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нуклеомерный</a:t>
            </a:r>
          </a:p>
        </p:txBody>
      </p:sp>
      <p:sp>
        <p:nvSpPr>
          <p:cNvPr id="14342" name="Text Box 9"/>
          <p:cNvSpPr txBox="1">
            <a:spLocks noChangeArrowheads="1"/>
          </p:cNvSpPr>
          <p:nvPr/>
        </p:nvSpPr>
        <p:spPr bwMode="auto">
          <a:xfrm>
            <a:off x="1116013" y="5805488"/>
            <a:ext cx="2663825" cy="3968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хромомерный</a:t>
            </a:r>
          </a:p>
        </p:txBody>
      </p:sp>
      <p:sp>
        <p:nvSpPr>
          <p:cNvPr id="14343" name="Text Box 10"/>
          <p:cNvSpPr txBox="1">
            <a:spLocks noChangeArrowheads="1"/>
          </p:cNvSpPr>
          <p:nvPr/>
        </p:nvSpPr>
        <p:spPr bwMode="auto">
          <a:xfrm>
            <a:off x="4932363" y="5445125"/>
            <a:ext cx="2160587" cy="8540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хромонемный</a:t>
            </a:r>
          </a:p>
          <a:p>
            <a:pPr>
              <a:spcBef>
                <a:spcPct val="50000"/>
              </a:spcBef>
            </a:pPr>
            <a:endParaRPr lang="ru-RU" sz="2000">
              <a:latin typeface="Calibri" pitchFamily="34" charset="0"/>
            </a:endParaRPr>
          </a:p>
        </p:txBody>
      </p:sp>
      <p:sp>
        <p:nvSpPr>
          <p:cNvPr id="9" name="Стрелка вправо 8"/>
          <p:cNvSpPr/>
          <p:nvPr/>
        </p:nvSpPr>
        <p:spPr>
          <a:xfrm>
            <a:off x="684213" y="1557338"/>
            <a:ext cx="431800" cy="142875"/>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92" y="188640"/>
            <a:ext cx="8315325" cy="3867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83568" y="4221088"/>
            <a:ext cx="7883277" cy="2308324"/>
          </a:xfrm>
          <a:prstGeom prst="rect">
            <a:avLst/>
          </a:prstGeom>
          <a:noFill/>
        </p:spPr>
        <p:txBody>
          <a:bodyPr wrap="square" rtlCol="0">
            <a:spAutoFit/>
          </a:bodyPr>
          <a:lstStyle/>
          <a:p>
            <a:r>
              <a:rPr lang="en-US" dirty="0"/>
              <a:t>Then the packaging of the DNA molecule continues with the help of histone, and then non-histone proteins. And we're going to look at these levels of DNA packaging now.</a:t>
            </a:r>
            <a:endParaRPr lang="ru-RU" dirty="0"/>
          </a:p>
          <a:p>
            <a:r>
              <a:rPr lang="en-US" dirty="0"/>
              <a:t>1 level of packaging - nucleosome. The double-stranded, twisted DNA is called a linker strand. This thread is wound around the octamers of histone proteins (8 proteins) in the form of "beads" and shortened. 146 nucleotide pairs are wound around the octamer. One such "bead" is called a nucleosome. This level allows you to compress DNA 7 times.</a:t>
            </a:r>
            <a:endParaRPr lang="ru-RU" dirty="0"/>
          </a:p>
        </p:txBody>
      </p:sp>
      <p:cxnSp>
        <p:nvCxnSpPr>
          <p:cNvPr id="4" name="Прямая со стрелкой 3"/>
          <p:cNvCxnSpPr/>
          <p:nvPr/>
        </p:nvCxnSpPr>
        <p:spPr>
          <a:xfrm flipV="1">
            <a:off x="1835696" y="3789040"/>
            <a:ext cx="432048" cy="4320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348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50825" y="1268413"/>
            <a:ext cx="4905375" cy="4638675"/>
          </a:xfrm>
          <a:prstGeom prst="rect">
            <a:avLst/>
          </a:prstGeom>
          <a:solidFill>
            <a:srgbClr val="FFCCCC"/>
          </a:solidFill>
          <a:ln w="38100">
            <a:solidFill>
              <a:schemeClr val="tx1"/>
            </a:solidFill>
            <a:miter lim="800000"/>
            <a:headEnd/>
            <a:tailEnd/>
          </a:ln>
        </p:spPr>
      </p:pic>
      <p:sp>
        <p:nvSpPr>
          <p:cNvPr id="15363" name="Text Box 3"/>
          <p:cNvSpPr txBox="1">
            <a:spLocks noChangeArrowheads="1"/>
          </p:cNvSpPr>
          <p:nvPr/>
        </p:nvSpPr>
        <p:spPr bwMode="auto">
          <a:xfrm>
            <a:off x="323850" y="188913"/>
            <a:ext cx="5040313" cy="946150"/>
          </a:xfrm>
          <a:prstGeom prst="rect">
            <a:avLst/>
          </a:prstGeom>
          <a:noFill/>
          <a:ln w="9525">
            <a:noFill/>
            <a:miter lim="800000"/>
            <a:headEnd/>
            <a:tailEnd/>
          </a:ln>
        </p:spPr>
        <p:txBody>
          <a:bodyPr>
            <a:spAutoFit/>
          </a:bodyPr>
          <a:lstStyle/>
          <a:p>
            <a:pPr algn="ctr">
              <a:spcBef>
                <a:spcPct val="50000"/>
              </a:spcBef>
            </a:pPr>
            <a:r>
              <a:rPr lang="en-US" sz="3600" b="1">
                <a:latin typeface="Calibri" pitchFamily="34" charset="0"/>
              </a:rPr>
              <a:t>1</a:t>
            </a:r>
            <a:r>
              <a:rPr lang="ru-RU" sz="3600" b="1">
                <a:latin typeface="Calibri" pitchFamily="34" charset="0"/>
              </a:rPr>
              <a:t>. НУКЛЕОСОМА –</a:t>
            </a:r>
            <a:r>
              <a:rPr lang="ru-RU" sz="2000" b="1">
                <a:latin typeface="Calibri" pitchFamily="34" charset="0"/>
              </a:rPr>
              <a:t> дискретная единица хроматина</a:t>
            </a:r>
            <a:endParaRPr lang="ru-RU" sz="3600" b="1">
              <a:latin typeface="Calibri" pitchFamily="34" charset="0"/>
            </a:endParaRPr>
          </a:p>
        </p:txBody>
      </p:sp>
      <p:pic>
        <p:nvPicPr>
          <p:cNvPr id="15364" name="Picture 4"/>
          <p:cNvPicPr>
            <a:picLocks noChangeAspect="1" noChangeArrowheads="1"/>
          </p:cNvPicPr>
          <p:nvPr/>
        </p:nvPicPr>
        <p:blipFill>
          <a:blip r:embed="rId3" cstate="print"/>
          <a:srcRect/>
          <a:stretch>
            <a:fillRect/>
          </a:stretch>
        </p:blipFill>
        <p:spPr bwMode="auto">
          <a:xfrm>
            <a:off x="5435600" y="188913"/>
            <a:ext cx="3155950" cy="3163887"/>
          </a:xfrm>
          <a:prstGeom prst="rect">
            <a:avLst/>
          </a:prstGeom>
          <a:noFill/>
          <a:ln w="38100">
            <a:solidFill>
              <a:schemeClr val="tx1"/>
            </a:solidFill>
            <a:miter lim="800000"/>
            <a:headEnd/>
            <a:tailEnd/>
          </a:ln>
        </p:spPr>
      </p:pic>
      <p:sp>
        <p:nvSpPr>
          <p:cNvPr id="15365" name="Text Box 6"/>
          <p:cNvSpPr txBox="1">
            <a:spLocks noChangeArrowheads="1"/>
          </p:cNvSpPr>
          <p:nvPr/>
        </p:nvSpPr>
        <p:spPr bwMode="auto">
          <a:xfrm>
            <a:off x="7451725" y="2924175"/>
            <a:ext cx="1223963" cy="779463"/>
          </a:xfrm>
          <a:prstGeom prst="rect">
            <a:avLst/>
          </a:prstGeom>
          <a:noFill/>
          <a:ln w="9525">
            <a:noFill/>
            <a:miter lim="800000"/>
            <a:headEnd/>
            <a:tailEnd/>
          </a:ln>
        </p:spPr>
        <p:txBody>
          <a:bodyPr>
            <a:spAutoFit/>
          </a:bodyPr>
          <a:lstStyle/>
          <a:p>
            <a:pPr>
              <a:spcBef>
                <a:spcPct val="50000"/>
              </a:spcBef>
            </a:pPr>
            <a:r>
              <a:rPr lang="ru-RU" b="1">
                <a:latin typeface="Calibri" pitchFamily="34" charset="0"/>
              </a:rPr>
              <a:t>4 пары</a:t>
            </a:r>
          </a:p>
          <a:p>
            <a:pPr>
              <a:spcBef>
                <a:spcPct val="50000"/>
              </a:spcBef>
            </a:pPr>
            <a:r>
              <a:rPr lang="ru-RU" b="1">
                <a:latin typeface="Calibri" pitchFamily="34" charset="0"/>
              </a:rPr>
              <a:t>гистонов</a:t>
            </a:r>
          </a:p>
        </p:txBody>
      </p:sp>
      <p:sp>
        <p:nvSpPr>
          <p:cNvPr id="15366" name="Line 7"/>
          <p:cNvSpPr>
            <a:spLocks noChangeShapeType="1"/>
          </p:cNvSpPr>
          <p:nvPr/>
        </p:nvSpPr>
        <p:spPr bwMode="auto">
          <a:xfrm>
            <a:off x="7956550" y="1412875"/>
            <a:ext cx="71438" cy="431800"/>
          </a:xfrm>
          <a:prstGeom prst="line">
            <a:avLst/>
          </a:prstGeom>
          <a:noFill/>
          <a:ln w="38100">
            <a:solidFill>
              <a:schemeClr val="tx1"/>
            </a:solidFill>
            <a:round/>
            <a:headEnd/>
            <a:tailEnd type="triangle" w="med" len="med"/>
          </a:ln>
        </p:spPr>
        <p:txBody>
          <a:bodyPr/>
          <a:lstStyle/>
          <a:p>
            <a:endParaRPr lang="ru-RU"/>
          </a:p>
        </p:txBody>
      </p:sp>
      <p:sp>
        <p:nvSpPr>
          <p:cNvPr id="15367" name="Line 8"/>
          <p:cNvSpPr>
            <a:spLocks noChangeShapeType="1"/>
          </p:cNvSpPr>
          <p:nvPr/>
        </p:nvSpPr>
        <p:spPr bwMode="auto">
          <a:xfrm flipH="1" flipV="1">
            <a:off x="7308850" y="3141663"/>
            <a:ext cx="215900" cy="287337"/>
          </a:xfrm>
          <a:prstGeom prst="line">
            <a:avLst/>
          </a:prstGeom>
          <a:noFill/>
          <a:ln w="38100">
            <a:solidFill>
              <a:schemeClr val="tx1"/>
            </a:solidFill>
            <a:round/>
            <a:headEnd/>
            <a:tailEnd type="triangle" w="med" len="med"/>
          </a:ln>
        </p:spPr>
        <p:txBody>
          <a:bodyPr/>
          <a:lstStyle/>
          <a:p>
            <a:endParaRPr lang="ru-RU"/>
          </a:p>
        </p:txBody>
      </p:sp>
      <p:sp>
        <p:nvSpPr>
          <p:cNvPr id="15368" name="Line 9"/>
          <p:cNvSpPr>
            <a:spLocks noChangeShapeType="1"/>
          </p:cNvSpPr>
          <p:nvPr/>
        </p:nvSpPr>
        <p:spPr bwMode="auto">
          <a:xfrm flipH="1" flipV="1">
            <a:off x="7380288" y="836613"/>
            <a:ext cx="431800" cy="215900"/>
          </a:xfrm>
          <a:prstGeom prst="line">
            <a:avLst/>
          </a:prstGeom>
          <a:noFill/>
          <a:ln w="38100">
            <a:solidFill>
              <a:schemeClr val="tx1"/>
            </a:solidFill>
            <a:round/>
            <a:headEnd/>
            <a:tailEnd type="triangle" w="med" len="med"/>
          </a:ln>
        </p:spPr>
        <p:txBody>
          <a:bodyPr/>
          <a:lstStyle/>
          <a:p>
            <a:endParaRPr lang="ru-RU"/>
          </a:p>
        </p:txBody>
      </p:sp>
      <p:sp>
        <p:nvSpPr>
          <p:cNvPr id="15369" name="Text Box 10"/>
          <p:cNvSpPr txBox="1">
            <a:spLocks noChangeArrowheads="1"/>
          </p:cNvSpPr>
          <p:nvPr/>
        </p:nvSpPr>
        <p:spPr bwMode="auto">
          <a:xfrm>
            <a:off x="539750" y="5949950"/>
            <a:ext cx="4859338" cy="7016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Нуклеосомы в виде «бусин на нити»</a:t>
            </a:r>
            <a:r>
              <a:rPr lang="en-US" sz="2000" b="1">
                <a:latin typeface="Calibri" pitchFamily="34" charset="0"/>
              </a:rPr>
              <a:t/>
            </a:r>
            <a:br>
              <a:rPr lang="en-US" sz="2000" b="1">
                <a:latin typeface="Calibri" pitchFamily="34" charset="0"/>
              </a:rPr>
            </a:br>
            <a:r>
              <a:rPr lang="ru-RU" sz="2000" b="1">
                <a:latin typeface="Calibri" pitchFamily="34" charset="0"/>
              </a:rPr>
              <a:t>уплотнение ДНК в 7 раз</a:t>
            </a:r>
          </a:p>
        </p:txBody>
      </p:sp>
      <p:pic>
        <p:nvPicPr>
          <p:cNvPr id="15370" name="Picture 11"/>
          <p:cNvPicPr>
            <a:picLocks noChangeAspect="1" noChangeArrowheads="1"/>
          </p:cNvPicPr>
          <p:nvPr/>
        </p:nvPicPr>
        <p:blipFill>
          <a:blip r:embed="rId4" cstate="print"/>
          <a:srcRect/>
          <a:stretch>
            <a:fillRect/>
          </a:stretch>
        </p:blipFill>
        <p:spPr bwMode="auto">
          <a:xfrm>
            <a:off x="5292725" y="3789363"/>
            <a:ext cx="3600450" cy="2838450"/>
          </a:xfrm>
          <a:prstGeom prst="rect">
            <a:avLst/>
          </a:prstGeom>
          <a:noFill/>
          <a:ln w="38100">
            <a:solidFill>
              <a:schemeClr val="tx1"/>
            </a:solidFill>
            <a:miter lim="800000"/>
            <a:headEnd/>
            <a:tailEnd/>
          </a:ln>
        </p:spPr>
      </p:pic>
      <p:sp>
        <p:nvSpPr>
          <p:cNvPr id="15371" name="Line 12"/>
          <p:cNvSpPr>
            <a:spLocks noChangeShapeType="1"/>
          </p:cNvSpPr>
          <p:nvPr/>
        </p:nvSpPr>
        <p:spPr bwMode="auto">
          <a:xfrm flipV="1">
            <a:off x="4787900" y="5516563"/>
            <a:ext cx="1944688" cy="936625"/>
          </a:xfrm>
          <a:prstGeom prst="line">
            <a:avLst/>
          </a:prstGeom>
          <a:noFill/>
          <a:ln w="38100">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778" y="11440"/>
            <a:ext cx="8315325" cy="3867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683568" y="4293096"/>
            <a:ext cx="7488832" cy="2308324"/>
          </a:xfrm>
          <a:prstGeom prst="rect">
            <a:avLst/>
          </a:prstGeom>
        </p:spPr>
        <p:txBody>
          <a:bodyPr wrap="square">
            <a:spAutoFit/>
          </a:bodyPr>
          <a:lstStyle/>
          <a:p>
            <a:pPr algn="just"/>
            <a:r>
              <a:rPr lang="en-US" sz="2400" b="1" dirty="0">
                <a:solidFill>
                  <a:srgbClr val="FF0000"/>
                </a:solidFill>
              </a:rPr>
              <a:t>Level 2 - </a:t>
            </a:r>
            <a:r>
              <a:rPr lang="en-US" sz="2400" b="1" dirty="0" err="1">
                <a:solidFill>
                  <a:srgbClr val="FF0000"/>
                </a:solidFill>
              </a:rPr>
              <a:t>nucleomeric</a:t>
            </a:r>
            <a:r>
              <a:rPr lang="en-US" sz="2400" b="1" dirty="0">
                <a:solidFill>
                  <a:srgbClr val="FF0000"/>
                </a:solidFill>
              </a:rPr>
              <a:t>. </a:t>
            </a:r>
            <a:r>
              <a:rPr lang="en-US" sz="2400" dirty="0"/>
              <a:t>Several nucleosomes approach each other, are fixed with the help of other histone proteins, </a:t>
            </a:r>
            <a:r>
              <a:rPr lang="en-US" sz="2400" dirty="0" err="1"/>
              <a:t>nucleomers</a:t>
            </a:r>
            <a:r>
              <a:rPr lang="en-US" sz="2400" dirty="0"/>
              <a:t> are formed and form a </a:t>
            </a:r>
            <a:r>
              <a:rPr lang="en-US" sz="2400" dirty="0" err="1"/>
              <a:t>supersperal</a:t>
            </a:r>
            <a:r>
              <a:rPr lang="en-US" sz="2400" dirty="0"/>
              <a:t> with a cavity inside - a </a:t>
            </a:r>
            <a:r>
              <a:rPr lang="en-US" sz="2400" dirty="0">
                <a:solidFill>
                  <a:srgbClr val="FF0000"/>
                </a:solidFill>
              </a:rPr>
              <a:t>solenoid</a:t>
            </a:r>
            <a:r>
              <a:rPr lang="en-US" sz="2400" dirty="0"/>
              <a:t>. This is already the formation of a </a:t>
            </a:r>
            <a:r>
              <a:rPr lang="en-US" sz="2400" dirty="0">
                <a:solidFill>
                  <a:srgbClr val="FF0000"/>
                </a:solidFill>
              </a:rPr>
              <a:t>chromatin fibril</a:t>
            </a:r>
            <a:r>
              <a:rPr lang="en-US" sz="2400" dirty="0"/>
              <a:t>. DNA is compressed approximately 40-70 times.</a:t>
            </a:r>
            <a:endParaRPr lang="ru-RU" sz="2400" dirty="0"/>
          </a:p>
        </p:txBody>
      </p:sp>
      <p:cxnSp>
        <p:nvCxnSpPr>
          <p:cNvPr id="4" name="Прямая со стрелкой 3"/>
          <p:cNvCxnSpPr/>
          <p:nvPr/>
        </p:nvCxnSpPr>
        <p:spPr>
          <a:xfrm flipV="1">
            <a:off x="3275856" y="3878590"/>
            <a:ext cx="432048" cy="4320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592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Заголовок 1"/>
          <p:cNvSpPr>
            <a:spLocks noGrp="1"/>
          </p:cNvSpPr>
          <p:nvPr>
            <p:ph type="title"/>
          </p:nvPr>
        </p:nvSpPr>
        <p:spPr>
          <a:xfrm>
            <a:off x="755576" y="116632"/>
            <a:ext cx="7931224" cy="936104"/>
          </a:xfrm>
        </p:spPr>
        <p:txBody>
          <a:bodyPr>
            <a:noAutofit/>
          </a:bodyPr>
          <a:lstStyle/>
          <a:p>
            <a:r>
              <a:rPr lang="en-US" sz="3600" b="1" dirty="0">
                <a:effectLst/>
                <a:latin typeface="Times New Roman" panose="02020603050405020304" pitchFamily="18" charset="0"/>
                <a:cs typeface="Times New Roman" panose="02020603050405020304" pitchFamily="18" charset="0"/>
              </a:rPr>
              <a:t>Lecture plan:</a:t>
            </a:r>
            <a:endParaRPr lang="ru-RU" sz="3600" b="1" dirty="0">
              <a:effectLst/>
              <a:latin typeface="Times New Roman" panose="02020603050405020304" pitchFamily="18" charset="0"/>
              <a:cs typeface="Times New Roman" panose="02020603050405020304" pitchFamily="18" charset="0"/>
            </a:endParaRPr>
          </a:p>
        </p:txBody>
      </p:sp>
      <p:sp>
        <p:nvSpPr>
          <p:cNvPr id="1048596" name="Объект 2"/>
          <p:cNvSpPr>
            <a:spLocks noGrp="1"/>
          </p:cNvSpPr>
          <p:nvPr>
            <p:ph idx="1"/>
          </p:nvPr>
        </p:nvSpPr>
        <p:spPr>
          <a:xfrm>
            <a:off x="683568" y="1196752"/>
            <a:ext cx="8280920" cy="5112608"/>
          </a:xfrm>
        </p:spPr>
        <p:txBody>
          <a:bodyPr>
            <a:normAutofit/>
          </a:bodyPr>
          <a:lstStyle/>
          <a:p>
            <a:pPr marL="137160" indent="0">
              <a:buNone/>
            </a:pPr>
            <a:r>
              <a:rPr lang="en-US" dirty="0" smtClean="0"/>
              <a:t>1. Structure of the nucleus</a:t>
            </a:r>
            <a:br>
              <a:rPr lang="en-US" dirty="0" smtClean="0"/>
            </a:br>
            <a:r>
              <a:rPr lang="en-US" dirty="0" smtClean="0"/>
              <a:t>2. Characteristics of the structural components of the nucleus.</a:t>
            </a:r>
            <a:br>
              <a:rPr lang="en-US" dirty="0" smtClean="0"/>
            </a:br>
            <a:r>
              <a:rPr lang="en-US" dirty="0" smtClean="0"/>
              <a:t>3. The nucleus functions.</a:t>
            </a:r>
            <a:br>
              <a:rPr lang="en-US" dirty="0" smtClean="0"/>
            </a:br>
            <a:r>
              <a:rPr lang="en-US" dirty="0" smtClean="0"/>
              <a:t>4. Cell cycle.</a:t>
            </a:r>
            <a:endParaRPr 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udfile.net/html/2706/155/html_EaNi5RciGM.TaIg/htmlconvd-e0A2pe44x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476672"/>
            <a:ext cx="8915400" cy="5857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618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8315325" cy="3867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611560" y="4725144"/>
            <a:ext cx="7776864" cy="1569660"/>
          </a:xfrm>
          <a:prstGeom prst="rect">
            <a:avLst/>
          </a:prstGeom>
        </p:spPr>
        <p:txBody>
          <a:bodyPr wrap="square">
            <a:spAutoFit/>
          </a:bodyPr>
          <a:lstStyle/>
          <a:p>
            <a:pPr algn="just"/>
            <a:r>
              <a:rPr lang="en-US" sz="2400" b="1" dirty="0">
                <a:solidFill>
                  <a:srgbClr val="FF0000"/>
                </a:solidFill>
              </a:rPr>
              <a:t>Level 3 - loop or domain or chromomeric. </a:t>
            </a:r>
            <a:r>
              <a:rPr lang="en-US" sz="2400" dirty="0"/>
              <a:t>Packaging takes place with the participation of non-histone proteins. The chromatin thread forms a loop system with a diameter of 300 nanometers. </a:t>
            </a:r>
            <a:r>
              <a:rPr lang="ru-RU" sz="2400" dirty="0"/>
              <a:t>DNA </a:t>
            </a:r>
            <a:r>
              <a:rPr lang="ru-RU" sz="2400" dirty="0" err="1"/>
              <a:t>is</a:t>
            </a:r>
            <a:r>
              <a:rPr lang="ru-RU" sz="2400" dirty="0"/>
              <a:t> </a:t>
            </a:r>
            <a:r>
              <a:rPr lang="ru-RU" sz="2400" dirty="0" err="1"/>
              <a:t>compressed</a:t>
            </a:r>
            <a:r>
              <a:rPr lang="ru-RU" sz="2400" dirty="0"/>
              <a:t>, </a:t>
            </a:r>
            <a:r>
              <a:rPr lang="ru-RU" sz="2400" dirty="0" err="1"/>
              <a:t>shortened</a:t>
            </a:r>
            <a:r>
              <a:rPr lang="ru-RU" sz="2400" dirty="0"/>
              <a:t> 600-700 </a:t>
            </a:r>
            <a:r>
              <a:rPr lang="ru-RU" sz="2400" dirty="0" err="1"/>
              <a:t>times</a:t>
            </a:r>
            <a:endParaRPr lang="ru-RU" sz="2400" dirty="0"/>
          </a:p>
        </p:txBody>
      </p:sp>
      <p:cxnSp>
        <p:nvCxnSpPr>
          <p:cNvPr id="4" name="Прямая со стрелкой 3"/>
          <p:cNvCxnSpPr/>
          <p:nvPr/>
        </p:nvCxnSpPr>
        <p:spPr>
          <a:xfrm flipV="1">
            <a:off x="4283968" y="3911774"/>
            <a:ext cx="864096" cy="81337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317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cstate="print"/>
          <a:srcRect/>
          <a:stretch>
            <a:fillRect/>
          </a:stretch>
        </p:blipFill>
        <p:spPr bwMode="auto">
          <a:xfrm>
            <a:off x="611188" y="1125538"/>
            <a:ext cx="7848600" cy="5257800"/>
          </a:xfrm>
          <a:prstGeom prst="rect">
            <a:avLst/>
          </a:prstGeom>
          <a:noFill/>
          <a:ln w="57150">
            <a:solidFill>
              <a:schemeClr val="tx1"/>
            </a:solidFill>
            <a:miter lim="800000"/>
            <a:headEnd/>
            <a:tailEnd/>
          </a:ln>
        </p:spPr>
      </p:pic>
      <p:sp>
        <p:nvSpPr>
          <p:cNvPr id="18435" name="Text Box 6"/>
          <p:cNvSpPr txBox="1">
            <a:spLocks noChangeArrowheads="1"/>
          </p:cNvSpPr>
          <p:nvPr/>
        </p:nvSpPr>
        <p:spPr bwMode="auto">
          <a:xfrm>
            <a:off x="395288" y="260350"/>
            <a:ext cx="8497887" cy="584200"/>
          </a:xfrm>
          <a:prstGeom prst="rect">
            <a:avLst/>
          </a:prstGeom>
          <a:noFill/>
          <a:ln w="9525">
            <a:noFill/>
            <a:miter lim="800000"/>
            <a:headEnd/>
            <a:tailEnd/>
          </a:ln>
        </p:spPr>
        <p:txBody>
          <a:bodyPr>
            <a:spAutoFit/>
          </a:bodyPr>
          <a:lstStyle/>
          <a:p>
            <a:pPr algn="ctr">
              <a:spcBef>
                <a:spcPct val="50000"/>
              </a:spcBef>
            </a:pPr>
            <a:r>
              <a:rPr lang="ru-RU" sz="3200" b="1">
                <a:latin typeface="Calibri" pitchFamily="34" charset="0"/>
              </a:rPr>
              <a:t>Уровени компактизации ДНК (упаковка) </a:t>
            </a:r>
          </a:p>
        </p:txBody>
      </p:sp>
      <p:sp>
        <p:nvSpPr>
          <p:cNvPr id="18436" name="Text Box 7"/>
          <p:cNvSpPr txBox="1">
            <a:spLocks noChangeArrowheads="1"/>
          </p:cNvSpPr>
          <p:nvPr/>
        </p:nvSpPr>
        <p:spPr bwMode="auto">
          <a:xfrm>
            <a:off x="2627313" y="1412875"/>
            <a:ext cx="2879725" cy="3968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нуклеосомный</a:t>
            </a:r>
          </a:p>
        </p:txBody>
      </p:sp>
      <p:sp>
        <p:nvSpPr>
          <p:cNvPr id="18437" name="Text Box 8"/>
          <p:cNvSpPr txBox="1">
            <a:spLocks noChangeArrowheads="1"/>
          </p:cNvSpPr>
          <p:nvPr/>
        </p:nvSpPr>
        <p:spPr bwMode="auto">
          <a:xfrm>
            <a:off x="4716463" y="2349500"/>
            <a:ext cx="2232025" cy="3968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нуклеомерный</a:t>
            </a:r>
          </a:p>
        </p:txBody>
      </p:sp>
      <p:sp>
        <p:nvSpPr>
          <p:cNvPr id="18438" name="Text Box 9"/>
          <p:cNvSpPr txBox="1">
            <a:spLocks noChangeArrowheads="1"/>
          </p:cNvSpPr>
          <p:nvPr/>
        </p:nvSpPr>
        <p:spPr bwMode="auto">
          <a:xfrm>
            <a:off x="1116013" y="5805488"/>
            <a:ext cx="2663825" cy="3968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хромомерный</a:t>
            </a:r>
          </a:p>
        </p:txBody>
      </p:sp>
      <p:sp>
        <p:nvSpPr>
          <p:cNvPr id="18439" name="Text Box 10"/>
          <p:cNvSpPr txBox="1">
            <a:spLocks noChangeArrowheads="1"/>
          </p:cNvSpPr>
          <p:nvPr/>
        </p:nvSpPr>
        <p:spPr bwMode="auto">
          <a:xfrm>
            <a:off x="4932363" y="5445125"/>
            <a:ext cx="2160587" cy="854075"/>
          </a:xfrm>
          <a:prstGeom prst="rect">
            <a:avLst/>
          </a:prstGeom>
          <a:noFill/>
          <a:ln w="9525">
            <a:noFill/>
            <a:miter lim="800000"/>
            <a:headEnd/>
            <a:tailEnd/>
          </a:ln>
        </p:spPr>
        <p:txBody>
          <a:bodyPr>
            <a:spAutoFit/>
          </a:bodyPr>
          <a:lstStyle/>
          <a:p>
            <a:pPr>
              <a:spcBef>
                <a:spcPct val="50000"/>
              </a:spcBef>
            </a:pPr>
            <a:r>
              <a:rPr lang="ru-RU" sz="2000" b="1">
                <a:latin typeface="Calibri" pitchFamily="34" charset="0"/>
              </a:rPr>
              <a:t>хромонемный</a:t>
            </a:r>
          </a:p>
          <a:p>
            <a:pPr>
              <a:spcBef>
                <a:spcPct val="50000"/>
              </a:spcBef>
            </a:pPr>
            <a:endParaRPr lang="ru-RU" sz="2000">
              <a:latin typeface="Calibri" pitchFamily="34" charset="0"/>
            </a:endParaRPr>
          </a:p>
        </p:txBody>
      </p:sp>
      <p:sp>
        <p:nvSpPr>
          <p:cNvPr id="9" name="Стрелка вправо 8"/>
          <p:cNvSpPr/>
          <p:nvPr/>
        </p:nvSpPr>
        <p:spPr>
          <a:xfrm>
            <a:off x="107950" y="4005263"/>
            <a:ext cx="719138" cy="215900"/>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8315325" cy="3867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899592" y="4509120"/>
            <a:ext cx="7560840" cy="1938992"/>
          </a:xfrm>
          <a:prstGeom prst="rect">
            <a:avLst/>
          </a:prstGeom>
        </p:spPr>
        <p:txBody>
          <a:bodyPr wrap="square">
            <a:spAutoFit/>
          </a:bodyPr>
          <a:lstStyle/>
          <a:p>
            <a:pPr algn="just"/>
            <a:r>
              <a:rPr lang="en-US" sz="2400" b="1" dirty="0">
                <a:solidFill>
                  <a:srgbClr val="FF0000"/>
                </a:solidFill>
              </a:rPr>
              <a:t>Level 4 - </a:t>
            </a:r>
            <a:r>
              <a:rPr lang="en-US" sz="2400" b="1" dirty="0" err="1">
                <a:solidFill>
                  <a:srgbClr val="FF0000"/>
                </a:solidFill>
              </a:rPr>
              <a:t>chronomeric</a:t>
            </a:r>
            <a:r>
              <a:rPr lang="en-US" sz="2400" b="1" dirty="0">
                <a:solidFill>
                  <a:srgbClr val="FF0000"/>
                </a:solidFill>
              </a:rPr>
              <a:t>. </a:t>
            </a:r>
            <a:r>
              <a:rPr lang="en-US" sz="2400" dirty="0"/>
              <a:t>Now the formation of globules occurs - compression by several thousand times.</a:t>
            </a:r>
            <a:endParaRPr lang="ru-RU" sz="2400" dirty="0"/>
          </a:p>
          <a:p>
            <a:pPr algn="just"/>
            <a:r>
              <a:rPr lang="en-US" sz="2400" b="1" dirty="0" smtClean="0">
                <a:solidFill>
                  <a:srgbClr val="FF0000"/>
                </a:solidFill>
              </a:rPr>
              <a:t>Level </a:t>
            </a:r>
            <a:r>
              <a:rPr lang="en-US" sz="2400" b="1" dirty="0">
                <a:solidFill>
                  <a:srgbClr val="FF0000"/>
                </a:solidFill>
              </a:rPr>
              <a:t>5 - condensed metaphase chromosome. </a:t>
            </a:r>
            <a:r>
              <a:rPr lang="en-US" sz="2400" dirty="0"/>
              <a:t>Ultra-compact chromatin level. We can see independent chromosomes during mitosis.</a:t>
            </a:r>
            <a:endParaRPr lang="ru-RU" sz="2400" dirty="0"/>
          </a:p>
        </p:txBody>
      </p:sp>
      <p:cxnSp>
        <p:nvCxnSpPr>
          <p:cNvPr id="4" name="Прямая со стрелкой 3"/>
          <p:cNvCxnSpPr/>
          <p:nvPr/>
        </p:nvCxnSpPr>
        <p:spPr>
          <a:xfrm flipV="1">
            <a:off x="5724128" y="3886833"/>
            <a:ext cx="576064" cy="55027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flipV="1">
            <a:off x="7452320" y="3911217"/>
            <a:ext cx="504056" cy="52589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1443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slideplayer.com/28/9292670/slides/slide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28" y="-99392"/>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043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490066"/>
          </a:xfrm>
        </p:spPr>
        <p:txBody>
          <a:bodyPr>
            <a:normAutofit fontScale="90000"/>
          </a:bodyPr>
          <a:lstStyle/>
          <a:p>
            <a:r>
              <a:rPr lang="ru-RU" dirty="0" smtClean="0"/>
              <a:t>Свойства ДНК. </a:t>
            </a:r>
            <a:r>
              <a:rPr lang="en-US" dirty="0"/>
              <a:t>DNA properties:</a:t>
            </a:r>
            <a:endParaRPr lang="ru-RU" dirty="0" smtClean="0"/>
          </a:p>
        </p:txBody>
      </p:sp>
      <p:sp>
        <p:nvSpPr>
          <p:cNvPr id="23555" name="Rectangle 3"/>
          <p:cNvSpPr>
            <a:spLocks noGrp="1" noChangeArrowheads="1"/>
          </p:cNvSpPr>
          <p:nvPr>
            <p:ph type="body" idx="1"/>
          </p:nvPr>
        </p:nvSpPr>
        <p:spPr>
          <a:xfrm>
            <a:off x="468313" y="1412875"/>
            <a:ext cx="4175695" cy="4525963"/>
          </a:xfrm>
        </p:spPr>
        <p:txBody>
          <a:bodyPr>
            <a:normAutofit/>
          </a:bodyPr>
          <a:lstStyle/>
          <a:p>
            <a:pPr eaLnBrk="1" hangingPunct="1"/>
            <a:r>
              <a:rPr lang="ru-RU" dirty="0" smtClean="0"/>
              <a:t>1. Репликация</a:t>
            </a:r>
          </a:p>
          <a:p>
            <a:r>
              <a:rPr lang="ru-RU" dirty="0" smtClean="0"/>
              <a:t>2. </a:t>
            </a:r>
            <a:r>
              <a:rPr lang="ru-RU" dirty="0"/>
              <a:t>Репарация</a:t>
            </a:r>
            <a:endParaRPr lang="ru-RU" dirty="0" smtClean="0"/>
          </a:p>
          <a:p>
            <a:pPr eaLnBrk="1" hangingPunct="1"/>
            <a:r>
              <a:rPr lang="ru-RU" dirty="0" smtClean="0"/>
              <a:t>3. Мутация</a:t>
            </a:r>
          </a:p>
          <a:p>
            <a:r>
              <a:rPr lang="ru-RU" dirty="0" smtClean="0"/>
              <a:t>4. </a:t>
            </a:r>
            <a:r>
              <a:rPr lang="ru-RU" dirty="0"/>
              <a:t>Т</a:t>
            </a:r>
            <a:r>
              <a:rPr lang="ru-RU" dirty="0" smtClean="0"/>
              <a:t>ранскрипция</a:t>
            </a:r>
          </a:p>
          <a:p>
            <a:r>
              <a:rPr lang="ru-RU" dirty="0" smtClean="0"/>
              <a:t>5. Рекомбинация</a:t>
            </a:r>
            <a:endParaRPr lang="ru-RU" dirty="0"/>
          </a:p>
          <a:p>
            <a:pPr eaLnBrk="1" hangingPunct="1"/>
            <a:r>
              <a:rPr lang="ru-RU" dirty="0" smtClean="0"/>
              <a:t> </a:t>
            </a:r>
          </a:p>
          <a:p>
            <a:pPr eaLnBrk="1" hangingPunct="1">
              <a:buFontTx/>
              <a:buNone/>
            </a:pPr>
            <a:r>
              <a:rPr lang="ru-RU" dirty="0" smtClean="0"/>
              <a:t>   </a:t>
            </a:r>
          </a:p>
        </p:txBody>
      </p:sp>
      <p:sp>
        <p:nvSpPr>
          <p:cNvPr id="2" name="Прямоугольник 1"/>
          <p:cNvSpPr/>
          <p:nvPr/>
        </p:nvSpPr>
        <p:spPr>
          <a:xfrm>
            <a:off x="5025728" y="1700808"/>
            <a:ext cx="3312368" cy="2554545"/>
          </a:xfrm>
          <a:prstGeom prst="rect">
            <a:avLst/>
          </a:prstGeom>
        </p:spPr>
        <p:txBody>
          <a:bodyPr wrap="square">
            <a:spAutoFit/>
          </a:bodyPr>
          <a:lstStyle/>
          <a:p>
            <a:r>
              <a:rPr lang="en-US" sz="3200" dirty="0"/>
              <a:t>1. Replication</a:t>
            </a:r>
            <a:endParaRPr lang="ru-RU" sz="3200" dirty="0"/>
          </a:p>
          <a:p>
            <a:r>
              <a:rPr lang="en-US" sz="3200" dirty="0"/>
              <a:t>2. Reparation</a:t>
            </a:r>
            <a:endParaRPr lang="ru-RU" sz="3200" dirty="0"/>
          </a:p>
          <a:p>
            <a:r>
              <a:rPr lang="en-US" sz="3200" dirty="0"/>
              <a:t>3. Mutation</a:t>
            </a:r>
            <a:endParaRPr lang="ru-RU" sz="3200" dirty="0"/>
          </a:p>
          <a:p>
            <a:r>
              <a:rPr lang="en-US" sz="3200" dirty="0"/>
              <a:t>4. Transcription</a:t>
            </a:r>
            <a:endParaRPr lang="ru-RU" sz="3200" dirty="0"/>
          </a:p>
          <a:p>
            <a:r>
              <a:rPr lang="en-US" sz="3200" dirty="0"/>
              <a:t>5. Recombination</a:t>
            </a:r>
            <a:endParaRPr lang="ru-RU" sz="3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ytimg.com/vi/lyHaOlFgpwM/maxres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9089008"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450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992888" cy="5016758"/>
          </a:xfrm>
          <a:prstGeom prst="rect">
            <a:avLst/>
          </a:prstGeom>
          <a:noFill/>
        </p:spPr>
        <p:txBody>
          <a:bodyPr wrap="square" rtlCol="0">
            <a:spAutoFit/>
          </a:bodyPr>
          <a:lstStyle/>
          <a:p>
            <a:pPr algn="just"/>
            <a:r>
              <a:rPr lang="en-US" sz="3200" dirty="0">
                <a:solidFill>
                  <a:srgbClr val="FF0000"/>
                </a:solidFill>
                <a:cs typeface="Times New Roman" panose="02020603050405020304" pitchFamily="18" charset="0"/>
              </a:rPr>
              <a:t>2. Repair is the property of DNA</a:t>
            </a:r>
            <a:r>
              <a:rPr lang="en-US" sz="3200" dirty="0">
                <a:cs typeface="Times New Roman" panose="02020603050405020304" pitchFamily="18" charset="0"/>
              </a:rPr>
              <a:t> to restore its integrity, i.e. repair damage. The transmission of hereditary information in an undistorted form is the most important condition for the survival of both an individual organism and a species as a whole. </a:t>
            </a:r>
            <a:endParaRPr lang="ru-RU" sz="3200" dirty="0" smtClean="0">
              <a:cs typeface="Times New Roman" panose="02020603050405020304" pitchFamily="18" charset="0"/>
            </a:endParaRPr>
          </a:p>
          <a:p>
            <a:pPr algn="just"/>
            <a:r>
              <a:rPr lang="en-US" sz="3200" dirty="0"/>
              <a:t>A disturbance in the repair system can lead to premature aging, the development of oncological diseases, diseases of the autoimmune system, cell or body death.</a:t>
            </a:r>
            <a:endParaRPr lang="ru-RU" sz="3200" dirty="0">
              <a:cs typeface="Times New Roman" panose="02020603050405020304" pitchFamily="18" charset="0"/>
            </a:endParaRPr>
          </a:p>
        </p:txBody>
      </p:sp>
    </p:spTree>
    <p:extLst>
      <p:ext uri="{BB962C8B-B14F-4D97-AF65-F5344CB8AC3E}">
        <p14:creationId xmlns:p14="http://schemas.microsoft.com/office/powerpoint/2010/main" xmlns="" val="3260266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208912" cy="4893647"/>
          </a:xfrm>
          <a:prstGeom prst="rect">
            <a:avLst/>
          </a:prstGeom>
        </p:spPr>
        <p:txBody>
          <a:bodyPr wrap="square">
            <a:spAutoFit/>
          </a:bodyPr>
          <a:lstStyle/>
          <a:p>
            <a:pPr algn="just"/>
            <a:r>
              <a:rPr lang="en-US" sz="2400" dirty="0">
                <a:solidFill>
                  <a:srgbClr val="FF0000"/>
                </a:solidFill>
              </a:rPr>
              <a:t>3. DNA mutation </a:t>
            </a:r>
            <a:r>
              <a:rPr lang="en-US" sz="2400" dirty="0"/>
              <a:t>- the property of DNA to change its structure under the influence of mutagens. The minimum mutation unit is a </a:t>
            </a:r>
            <a:r>
              <a:rPr lang="en-US" sz="2400" dirty="0" err="1"/>
              <a:t>muton</a:t>
            </a:r>
            <a:r>
              <a:rPr lang="en-US" sz="2400" dirty="0"/>
              <a:t> - a pair of nucleotides. Mutations can be harmful, beneficial, or neutral.</a:t>
            </a:r>
            <a:endParaRPr lang="ru-RU" sz="2400" dirty="0"/>
          </a:p>
          <a:p>
            <a:pPr algn="just"/>
            <a:r>
              <a:rPr lang="en-US" sz="2400" dirty="0">
                <a:solidFill>
                  <a:srgbClr val="FF0000"/>
                </a:solidFill>
              </a:rPr>
              <a:t>4. Transcription </a:t>
            </a:r>
            <a:r>
              <a:rPr lang="en-US" sz="2400" dirty="0"/>
              <a:t>is the process of synthesizing an RNA molecule on a piece of DNA used as a template. The meaning of transcription is the transfer of genetic information from DNA to RNA</a:t>
            </a:r>
            <a:r>
              <a:rPr lang="en-US" sz="2400" dirty="0" smtClean="0"/>
              <a:t>.</a:t>
            </a:r>
          </a:p>
          <a:p>
            <a:pPr algn="just"/>
            <a:r>
              <a:rPr lang="en-US" sz="2400" dirty="0" smtClean="0">
                <a:solidFill>
                  <a:srgbClr val="FF0000"/>
                </a:solidFill>
              </a:rPr>
              <a:t>5. </a:t>
            </a:r>
            <a:r>
              <a:rPr lang="en-US" sz="2400" dirty="0" smtClean="0">
                <a:solidFill>
                  <a:srgbClr val="C00000"/>
                </a:solidFill>
              </a:rPr>
              <a:t>DNA recombination </a:t>
            </a:r>
            <a:r>
              <a:rPr lang="en-US" sz="2400" dirty="0" smtClean="0"/>
              <a:t>- the redistribution of the genetic material DNA by breaking and joining different molecules, leading to the emergence of new combinations of genes or other nucleotide sequences. Crossover is the exchange of sections of homologous chromosomes. This is the norm.</a:t>
            </a:r>
            <a:endParaRPr lang="ru-RU" sz="2400" dirty="0">
              <a:solidFill>
                <a:srgbClr val="FF0000"/>
              </a:solidFill>
            </a:endParaRPr>
          </a:p>
        </p:txBody>
      </p:sp>
    </p:spTree>
    <p:extLst>
      <p:ext uri="{BB962C8B-B14F-4D97-AF65-F5344CB8AC3E}">
        <p14:creationId xmlns:p14="http://schemas.microsoft.com/office/powerpoint/2010/main" xmlns="" val="2030851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dirty="0" smtClean="0">
                <a:solidFill>
                  <a:srgbClr val="002060"/>
                </a:solidFill>
              </a:rPr>
              <a:t>Cell division</a:t>
            </a:r>
            <a:endParaRPr lang="ru-RU" dirty="0">
              <a:solidFill>
                <a:srgbClr val="002060"/>
              </a:solidFill>
            </a:endParaRPr>
          </a:p>
        </p:txBody>
      </p:sp>
      <p:pic>
        <p:nvPicPr>
          <p:cNvPr id="23554" name="Picture 2"/>
          <p:cNvPicPr>
            <a:picLocks noChangeAspect="1" noChangeArrowheads="1"/>
          </p:cNvPicPr>
          <p:nvPr/>
        </p:nvPicPr>
        <p:blipFill>
          <a:blip r:embed="rId2" cstate="print"/>
          <a:srcRect/>
          <a:stretch>
            <a:fillRect/>
          </a:stretch>
        </p:blipFill>
        <p:spPr bwMode="auto">
          <a:xfrm>
            <a:off x="1403648" y="980728"/>
            <a:ext cx="6948264" cy="5211198"/>
          </a:xfrm>
          <a:prstGeom prst="rect">
            <a:avLst/>
          </a:prstGeom>
          <a:noFill/>
          <a:ln w="9525">
            <a:noFill/>
            <a:miter lim="800000"/>
            <a:headEnd/>
            <a:tailEnd/>
          </a:ln>
        </p:spPr>
      </p:pic>
      <p:sp>
        <p:nvSpPr>
          <p:cNvPr id="4" name="TextBox 3"/>
          <p:cNvSpPr txBox="1"/>
          <p:nvPr/>
        </p:nvSpPr>
        <p:spPr>
          <a:xfrm>
            <a:off x="1331640" y="5877272"/>
            <a:ext cx="6624736" cy="1200329"/>
          </a:xfrm>
          <a:prstGeom prst="rect">
            <a:avLst/>
          </a:prstGeom>
          <a:noFill/>
        </p:spPr>
        <p:txBody>
          <a:bodyPr wrap="square" rtlCol="0">
            <a:spAutoFit/>
          </a:bodyPr>
          <a:lstStyle/>
          <a:p>
            <a:pPr algn="ctr"/>
            <a:r>
              <a:rPr lang="en-US" dirty="0" smtClean="0">
                <a:solidFill>
                  <a:srgbClr val="FF0000"/>
                </a:solidFill>
                <a:hlinkClick r:id="rId3"/>
              </a:rPr>
              <a:t>https://yandex.ru/video/preview?filmId=9287486862639815898&amp;from=tabbar&amp;parent-reqid=1583674432779536-1304241484028178022100067-sas3-5220&amp;text=the+cell+cycle</a:t>
            </a:r>
            <a:endParaRPr lang="en-US" dirty="0" smtClean="0">
              <a:solidFill>
                <a:srgbClr val="FF0000"/>
              </a:solidFill>
            </a:endParaRPr>
          </a:p>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purpose of the lesson is </a:t>
            </a:r>
            <a:endParaRPr lang="ru-RU" dirty="0">
              <a:solidFill>
                <a:srgbClr val="FF0000"/>
              </a:solidFill>
            </a:endParaRPr>
          </a:p>
        </p:txBody>
      </p:sp>
      <p:sp>
        <p:nvSpPr>
          <p:cNvPr id="3" name="Объект 2"/>
          <p:cNvSpPr>
            <a:spLocks noGrp="1"/>
          </p:cNvSpPr>
          <p:nvPr>
            <p:ph idx="1"/>
          </p:nvPr>
        </p:nvSpPr>
        <p:spPr>
          <a:xfrm>
            <a:off x="457200" y="1600201"/>
            <a:ext cx="8229600" cy="1684784"/>
          </a:xfrm>
        </p:spPr>
        <p:txBody>
          <a:bodyPr>
            <a:normAutofit fontScale="92500"/>
          </a:bodyPr>
          <a:lstStyle/>
          <a:p>
            <a:pPr algn="just"/>
            <a:r>
              <a:rPr lang="en-US" dirty="0" smtClean="0"/>
              <a:t>To </a:t>
            </a:r>
            <a:r>
              <a:rPr lang="en-US" dirty="0"/>
              <a:t>study </a:t>
            </a:r>
            <a:r>
              <a:rPr lang="en-US" dirty="0" smtClean="0"/>
              <a:t>the </a:t>
            </a:r>
            <a:r>
              <a:rPr lang="en-US" dirty="0" smtClean="0"/>
              <a:t>structure </a:t>
            </a:r>
            <a:r>
              <a:rPr lang="en-US" dirty="0"/>
              <a:t>of the nucleus, its </a:t>
            </a:r>
            <a:r>
              <a:rPr lang="en-US" dirty="0" smtClean="0"/>
              <a:t>functions, </a:t>
            </a:r>
            <a:r>
              <a:rPr lang="en-US" dirty="0" smtClean="0"/>
              <a:t>genetic </a:t>
            </a:r>
            <a:r>
              <a:rPr lang="en-US" dirty="0" smtClean="0"/>
              <a:t>material and </a:t>
            </a:r>
            <a:r>
              <a:rPr lang="en-US" dirty="0"/>
              <a:t>the cell cycle as a process of transferring hereditary information.</a:t>
            </a:r>
            <a:endParaRPr lang="ru-RU" dirty="0"/>
          </a:p>
        </p:txBody>
      </p:sp>
    </p:spTree>
    <p:extLst>
      <p:ext uri="{BB962C8B-B14F-4D97-AF65-F5344CB8AC3E}">
        <p14:creationId xmlns="" xmlns:p14="http://schemas.microsoft.com/office/powerpoint/2010/main" val="1306774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50106"/>
          </a:xfrm>
        </p:spPr>
        <p:txBody>
          <a:bodyPr/>
          <a:lstStyle/>
          <a:p>
            <a:r>
              <a:rPr lang="en-US" dirty="0" smtClean="0">
                <a:solidFill>
                  <a:srgbClr val="C00000"/>
                </a:solidFill>
              </a:rPr>
              <a:t>Mitosis</a:t>
            </a:r>
            <a:endParaRPr lang="ru-RU" dirty="0">
              <a:solidFill>
                <a:srgbClr val="C00000"/>
              </a:solidFill>
            </a:endParaRPr>
          </a:p>
        </p:txBody>
      </p:sp>
      <p:sp>
        <p:nvSpPr>
          <p:cNvPr id="5" name="TextBox 4"/>
          <p:cNvSpPr txBox="1"/>
          <p:nvPr/>
        </p:nvSpPr>
        <p:spPr>
          <a:xfrm>
            <a:off x="611560" y="4149080"/>
            <a:ext cx="7992888" cy="2308324"/>
          </a:xfrm>
          <a:prstGeom prst="rect">
            <a:avLst/>
          </a:prstGeom>
          <a:noFill/>
        </p:spPr>
        <p:txBody>
          <a:bodyPr wrap="square" rtlCol="0">
            <a:spAutoFit/>
          </a:bodyPr>
          <a:lstStyle/>
          <a:p>
            <a:pPr algn="just"/>
            <a:r>
              <a:rPr lang="en-US" sz="2400" b="1" dirty="0" smtClean="0"/>
              <a:t>1. Prophase (2n4c). </a:t>
            </a:r>
            <a:r>
              <a:rPr lang="en-US" sz="2400" dirty="0" smtClean="0"/>
              <a:t>The longest phase of mitosis. Chromosomes’ condensation; mitotic apparatus formation: chromosomes </a:t>
            </a:r>
            <a:r>
              <a:rPr lang="en-US" sz="2400" dirty="0" err="1" smtClean="0"/>
              <a:t>spiralization</a:t>
            </a:r>
            <a:r>
              <a:rPr lang="en-US" sz="2400" dirty="0" smtClean="0"/>
              <a:t>; the nuclear envelope and nucleoli fragmentation; the </a:t>
            </a:r>
            <a:r>
              <a:rPr lang="en-US" sz="2400" dirty="0" err="1" smtClean="0"/>
              <a:t>centrioles</a:t>
            </a:r>
            <a:r>
              <a:rPr lang="en-US" sz="2400" dirty="0" smtClean="0"/>
              <a:t> move toward the cellular poles; the cell spindle composed of microtubules are formed between them.</a:t>
            </a:r>
            <a:endParaRPr lang="ru-RU" sz="2400" dirty="0"/>
          </a:p>
        </p:txBody>
      </p:sp>
      <p:pic>
        <p:nvPicPr>
          <p:cNvPr id="1027" name="Picture 3"/>
          <p:cNvPicPr>
            <a:picLocks noChangeAspect="1" noChangeArrowheads="1"/>
          </p:cNvPicPr>
          <p:nvPr/>
        </p:nvPicPr>
        <p:blipFill>
          <a:blip r:embed="rId3" cstate="print"/>
          <a:srcRect/>
          <a:stretch>
            <a:fillRect/>
          </a:stretch>
        </p:blipFill>
        <p:spPr bwMode="auto">
          <a:xfrm>
            <a:off x="899592" y="908721"/>
            <a:ext cx="7802110" cy="32564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90066"/>
          </a:xfrm>
        </p:spPr>
        <p:txBody>
          <a:bodyPr>
            <a:normAutofit fontScale="90000"/>
          </a:bodyPr>
          <a:lstStyle/>
          <a:p>
            <a:r>
              <a:rPr lang="en-US" dirty="0" smtClean="0">
                <a:solidFill>
                  <a:srgbClr val="C00000"/>
                </a:solidFill>
              </a:rPr>
              <a:t>Mitosis</a:t>
            </a:r>
            <a:endParaRPr lang="ru-RU" dirty="0"/>
          </a:p>
        </p:txBody>
      </p:sp>
      <p:pic>
        <p:nvPicPr>
          <p:cNvPr id="3" name="Picture 3"/>
          <p:cNvPicPr>
            <a:picLocks noChangeAspect="1" noChangeArrowheads="1"/>
          </p:cNvPicPr>
          <p:nvPr/>
        </p:nvPicPr>
        <p:blipFill>
          <a:blip r:embed="rId3" cstate="print"/>
          <a:srcRect/>
          <a:stretch>
            <a:fillRect/>
          </a:stretch>
        </p:blipFill>
        <p:spPr bwMode="auto">
          <a:xfrm>
            <a:off x="827584" y="764704"/>
            <a:ext cx="7442070" cy="3106186"/>
          </a:xfrm>
          <a:prstGeom prst="rect">
            <a:avLst/>
          </a:prstGeom>
          <a:noFill/>
          <a:ln w="9525">
            <a:noFill/>
            <a:miter lim="800000"/>
            <a:headEnd/>
            <a:tailEnd/>
          </a:ln>
        </p:spPr>
      </p:pic>
      <p:sp>
        <p:nvSpPr>
          <p:cNvPr id="6146" name="Rectangle 2"/>
          <p:cNvSpPr>
            <a:spLocks noChangeArrowheads="1"/>
          </p:cNvSpPr>
          <p:nvPr/>
        </p:nvSpPr>
        <p:spPr bwMode="auto">
          <a:xfrm>
            <a:off x="611560" y="3861048"/>
            <a:ext cx="813690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Metaphase (2n4c).</a:t>
            </a:r>
            <a:endParaRPr kumimoji="0" lang="ru-RU"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metaphase plate formation. Sister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chromatids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placed in the equatorial region of a cell.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Kinetochores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attach to microtubules of the cell spindle. Chromosomes are placed in the equatorial region;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centromeres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arranged precisely in equatorial plate.</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7" name="Прямоугольник 6"/>
          <p:cNvSpPr/>
          <p:nvPr/>
        </p:nvSpPr>
        <p:spPr>
          <a:xfrm>
            <a:off x="611560" y="5445224"/>
            <a:ext cx="8424936" cy="1015663"/>
          </a:xfrm>
          <a:prstGeom prst="rect">
            <a:avLst/>
          </a:prstGeom>
        </p:spPr>
        <p:txBody>
          <a:bodyPr wrap="square">
            <a:spAutoFit/>
          </a:bodyPr>
          <a:lstStyle/>
          <a:p>
            <a:r>
              <a:rPr lang="en-US" sz="2000" b="1" dirty="0" smtClean="0"/>
              <a:t>3. Anaphase (4n4c). </a:t>
            </a:r>
            <a:r>
              <a:rPr lang="en-US" sz="2000" dirty="0" err="1" smtClean="0"/>
              <a:t>Chromatids</a:t>
            </a:r>
            <a:r>
              <a:rPr lang="en-US" sz="2000" dirty="0" smtClean="0"/>
              <a:t> movement to poles. </a:t>
            </a:r>
            <a:r>
              <a:rPr lang="en-US" sz="2000" dirty="0" err="1" smtClean="0"/>
              <a:t>Centromeres</a:t>
            </a:r>
            <a:r>
              <a:rPr lang="en-US" sz="2000" dirty="0" smtClean="0"/>
              <a:t>’ division. </a:t>
            </a:r>
            <a:r>
              <a:rPr lang="en-US" sz="2000" dirty="0" err="1" smtClean="0"/>
              <a:t>Chromatids</a:t>
            </a:r>
            <a:r>
              <a:rPr lang="en-US" sz="2000" dirty="0" smtClean="0"/>
              <a:t> are moving toward the poles. </a:t>
            </a:r>
            <a:r>
              <a:rPr lang="en-US" sz="2000" dirty="0" err="1" smtClean="0"/>
              <a:t>Chromatids</a:t>
            </a:r>
            <a:r>
              <a:rPr lang="en-US" sz="2000" dirty="0" smtClean="0"/>
              <a:t> become chromosomes of a  single </a:t>
            </a:r>
            <a:r>
              <a:rPr lang="en-US" sz="2000" dirty="0" err="1" smtClean="0"/>
              <a:t>chromatid</a:t>
            </a:r>
            <a:r>
              <a:rPr lang="en-US" sz="2000" dirty="0" smtClean="0"/>
              <a:t>. There are two diploid sets in one cell.</a:t>
            </a: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Mitosis</a:t>
            </a:r>
            <a:endParaRPr lang="ru-RU" dirty="0">
              <a:solidFill>
                <a:srgbClr val="C00000"/>
              </a:solidFill>
            </a:endParaRPr>
          </a:p>
        </p:txBody>
      </p:sp>
      <p:sp>
        <p:nvSpPr>
          <p:cNvPr id="4" name="Прямоугольник 3"/>
          <p:cNvSpPr/>
          <p:nvPr/>
        </p:nvSpPr>
        <p:spPr>
          <a:xfrm>
            <a:off x="539552" y="5157192"/>
            <a:ext cx="7992888" cy="1015663"/>
          </a:xfrm>
          <a:prstGeom prst="rect">
            <a:avLst/>
          </a:prstGeom>
        </p:spPr>
        <p:txBody>
          <a:bodyPr wrap="square">
            <a:spAutoFit/>
          </a:bodyPr>
          <a:lstStyle/>
          <a:p>
            <a:r>
              <a:rPr lang="en-US" sz="2000" b="1" dirty="0" smtClean="0"/>
              <a:t>4. </a:t>
            </a:r>
            <a:r>
              <a:rPr lang="en-US" sz="2000" b="1" dirty="0" err="1" smtClean="0"/>
              <a:t>Telophase</a:t>
            </a:r>
            <a:r>
              <a:rPr lang="en-US" sz="2000" b="1" dirty="0" smtClean="0"/>
              <a:t> (4n4c–2n2c). </a:t>
            </a:r>
            <a:r>
              <a:rPr lang="en-US" sz="2000" dirty="0" smtClean="0"/>
              <a:t>Mitotic apparatus deconstruction. </a:t>
            </a:r>
            <a:r>
              <a:rPr lang="en-US" sz="2000" dirty="0" err="1" smtClean="0"/>
              <a:t>Cytokinesis</a:t>
            </a:r>
            <a:r>
              <a:rPr lang="en-US" sz="2000" dirty="0" smtClean="0"/>
              <a:t>. Sister </a:t>
            </a:r>
            <a:r>
              <a:rPr lang="en-US" sz="2000" dirty="0" err="1" smtClean="0"/>
              <a:t>chromatids</a:t>
            </a:r>
            <a:r>
              <a:rPr lang="en-US" sz="2000" dirty="0" smtClean="0"/>
              <a:t> </a:t>
            </a:r>
            <a:r>
              <a:rPr lang="en-US" sz="2000" dirty="0" err="1" smtClean="0"/>
              <a:t>despiralized</a:t>
            </a:r>
            <a:r>
              <a:rPr lang="en-US" sz="2000" dirty="0" smtClean="0"/>
              <a:t>. Nuclear envelopes reconstructed. Nucleoli reconstructed.</a:t>
            </a:r>
            <a:endParaRPr lang="ru-RU" sz="2000" dirty="0"/>
          </a:p>
        </p:txBody>
      </p:sp>
      <p:pic>
        <p:nvPicPr>
          <p:cNvPr id="5" name="Picture 3"/>
          <p:cNvPicPr>
            <a:picLocks noChangeAspect="1" noChangeArrowheads="1"/>
          </p:cNvPicPr>
          <p:nvPr/>
        </p:nvPicPr>
        <p:blipFill>
          <a:blip r:embed="rId3" cstate="print"/>
          <a:srcRect/>
          <a:stretch>
            <a:fillRect/>
          </a:stretch>
        </p:blipFill>
        <p:spPr bwMode="auto">
          <a:xfrm>
            <a:off x="755576" y="1772816"/>
            <a:ext cx="7442070" cy="310618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2708920"/>
            <a:ext cx="4176464" cy="136513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004048" y="2276872"/>
            <a:ext cx="3309871" cy="2474765"/>
          </a:xfrm>
          <a:prstGeom prst="rect">
            <a:avLst/>
          </a:prstGeom>
          <a:noFill/>
          <a:ln w="9525">
            <a:noFill/>
            <a:miter lim="800000"/>
            <a:headEnd/>
            <a:tailEnd/>
          </a:ln>
        </p:spPr>
      </p:pic>
      <p:sp>
        <p:nvSpPr>
          <p:cNvPr id="2052" name="Rectangle 4"/>
          <p:cNvSpPr>
            <a:spLocks noChangeArrowheads="1"/>
          </p:cNvSpPr>
          <p:nvPr/>
        </p:nvSpPr>
        <p:spPr bwMode="auto">
          <a:xfrm>
            <a:off x="251520" y="404664"/>
            <a:ext cx="84249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animal cells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membrane folds inside from the periphery to the center and the division groove is formed.</a:t>
            </a:r>
            <a:endParaRPr kumimoji="0" lang="ru-RU"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plant cells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membrane is formed from the center to periphery in the equatorial region of the cell.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a result, from the cell with the genetic set of 4n4c, two daughter cells with 2n2c are formed.</a:t>
            </a:r>
            <a:r>
              <a:rPr kumimoji="0" lang="ru-RU" b="0" i="0" u="none" strike="noStrike" cap="none" normalizeH="0" baseline="0" dirty="0" smtClean="0">
                <a:ln>
                  <a:noFill/>
                </a:ln>
                <a:solidFill>
                  <a:schemeClr val="tx1"/>
                </a:solidFill>
                <a:effectLst/>
                <a:latin typeface="Calibri" pitchFamily="34" charset="0"/>
              </a:rPr>
              <a:t> </a:t>
            </a:r>
          </a:p>
        </p:txBody>
      </p:sp>
      <p:sp>
        <p:nvSpPr>
          <p:cNvPr id="7" name="Прямоугольник 6"/>
          <p:cNvSpPr/>
          <p:nvPr/>
        </p:nvSpPr>
        <p:spPr>
          <a:xfrm>
            <a:off x="1763688" y="4293096"/>
            <a:ext cx="1461747" cy="369332"/>
          </a:xfrm>
          <a:prstGeom prst="rect">
            <a:avLst/>
          </a:prstGeom>
        </p:spPr>
        <p:txBody>
          <a:bodyPr wrap="none">
            <a:spAutoFit/>
          </a:bodyPr>
          <a:lstStyle/>
          <a:p>
            <a:r>
              <a:rPr lang="en-US" b="1" dirty="0" smtClean="0">
                <a:latin typeface="Calibri" pitchFamily="34" charset="0"/>
                <a:ea typeface="Calibri" pitchFamily="34" charset="0"/>
                <a:cs typeface="Times New Roman" pitchFamily="18" charset="0"/>
              </a:rPr>
              <a:t>The plant cell</a:t>
            </a:r>
            <a:endParaRPr lang="ru-RU" dirty="0"/>
          </a:p>
        </p:txBody>
      </p:sp>
      <p:sp>
        <p:nvSpPr>
          <p:cNvPr id="8" name="Прямоугольник 7"/>
          <p:cNvSpPr/>
          <p:nvPr/>
        </p:nvSpPr>
        <p:spPr>
          <a:xfrm>
            <a:off x="5724128" y="4869160"/>
            <a:ext cx="1617751" cy="369332"/>
          </a:xfrm>
          <a:prstGeom prst="rect">
            <a:avLst/>
          </a:prstGeom>
        </p:spPr>
        <p:txBody>
          <a:bodyPr wrap="none">
            <a:spAutoFit/>
          </a:bodyPr>
          <a:lstStyle/>
          <a:p>
            <a:r>
              <a:rPr lang="en-US" b="1" dirty="0" smtClean="0">
                <a:latin typeface="Calibri" pitchFamily="34" charset="0"/>
                <a:ea typeface="Calibri" pitchFamily="34" charset="0"/>
                <a:cs typeface="Times New Roman" pitchFamily="18" charset="0"/>
              </a:rPr>
              <a:t>The animal cell</a:t>
            </a:r>
            <a:endParaRPr lang="ru-RU" dirty="0"/>
          </a:p>
        </p:txBody>
      </p:sp>
      <p:sp>
        <p:nvSpPr>
          <p:cNvPr id="9" name="Прямоугольник 8"/>
          <p:cNvSpPr/>
          <p:nvPr/>
        </p:nvSpPr>
        <p:spPr>
          <a:xfrm>
            <a:off x="323528" y="5373216"/>
            <a:ext cx="8604448" cy="1261884"/>
          </a:xfrm>
          <a:prstGeom prst="rect">
            <a:avLst/>
          </a:prstGeom>
        </p:spPr>
        <p:txBody>
          <a:bodyPr wrap="square">
            <a:spAutoFit/>
          </a:bodyPr>
          <a:lstStyle/>
          <a:p>
            <a:pPr algn="just"/>
            <a:r>
              <a:rPr lang="en-US" sz="2400" b="1" dirty="0" smtClean="0">
                <a:solidFill>
                  <a:srgbClr val="C00000"/>
                </a:solidFill>
              </a:rPr>
              <a:t>Biological importance of mitosis is</a:t>
            </a:r>
            <a:r>
              <a:rPr lang="en-US" sz="2400" dirty="0" smtClean="0">
                <a:solidFill>
                  <a:srgbClr val="C00000"/>
                </a:solidFill>
              </a:rPr>
              <a:t> </a:t>
            </a:r>
            <a:r>
              <a:rPr lang="en-US" sz="2400" dirty="0" smtClean="0"/>
              <a:t>to transfer equal genetic information to each of daughter nuclei. The chromosomal set in daughter cells is precisely the same as in mother cells</a:t>
            </a:r>
            <a:r>
              <a:rPr lang="en-US" sz="2800" dirty="0" smtClean="0"/>
              <a:t>.</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normAutofit/>
          </a:bodyPr>
          <a:lstStyle/>
          <a:p>
            <a:r>
              <a:rPr lang="en-US" sz="4800" b="1" dirty="0" smtClean="0">
                <a:solidFill>
                  <a:srgbClr val="C00000"/>
                </a:solidFill>
              </a:rPr>
              <a:t>Thank you for </a:t>
            </a:r>
            <a:r>
              <a:rPr lang="en-US" sz="4800" b="1" dirty="0" smtClean="0">
                <a:solidFill>
                  <a:srgbClr val="C00000"/>
                </a:solidFill>
              </a:rPr>
              <a:t>your attention</a:t>
            </a:r>
            <a:r>
              <a:rPr lang="en-US" sz="4800" b="1" dirty="0" smtClean="0">
                <a:solidFill>
                  <a:srgbClr val="C00000"/>
                </a:solidFill>
              </a:rPr>
              <a:t>!</a:t>
            </a:r>
            <a:endParaRPr lang="ru-RU" sz="48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76672"/>
            <a:ext cx="7776864" cy="6030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63476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96944" cy="1143000"/>
          </a:xfrm>
        </p:spPr>
        <p:txBody>
          <a:bodyPr>
            <a:noAutofit/>
          </a:bodyPr>
          <a:lstStyle/>
          <a:p>
            <a:r>
              <a:rPr lang="en-US" sz="2400" b="1" dirty="0" smtClean="0"/>
              <a:t>The nuclear membrane (</a:t>
            </a:r>
            <a:r>
              <a:rPr lang="en-US" sz="2400" b="1" dirty="0" err="1" smtClean="0"/>
              <a:t>karyolemma</a:t>
            </a:r>
            <a:r>
              <a:rPr lang="en-US" sz="2400" b="1" dirty="0" smtClean="0"/>
              <a:t>)</a:t>
            </a:r>
            <a:r>
              <a:rPr lang="en-US" sz="2400" dirty="0" smtClean="0"/>
              <a:t> is composed of two membranes with narrow gap between </a:t>
            </a:r>
            <a:br>
              <a:rPr lang="en-US" sz="2400" dirty="0" smtClean="0"/>
            </a:br>
            <a:r>
              <a:rPr lang="en-US" sz="2400" dirty="0" smtClean="0"/>
              <a:t>(a </a:t>
            </a:r>
            <a:r>
              <a:rPr lang="en-US" sz="2400" dirty="0" err="1" smtClean="0"/>
              <a:t>perinuclear</a:t>
            </a:r>
            <a:r>
              <a:rPr lang="en-US" sz="2400" dirty="0" smtClean="0"/>
              <a:t> space).</a:t>
            </a:r>
            <a:endParaRPr lang="ru-RU" sz="2400" dirty="0"/>
          </a:p>
        </p:txBody>
      </p:sp>
      <p:pic>
        <p:nvPicPr>
          <p:cNvPr id="2050" name="Picture 2" descr="https://basicmedicalkey.com/wp-content/uploads/2016/09/F000036f03-10ab-9781455726509.jpg"/>
          <p:cNvPicPr>
            <a:picLocks noChangeAspect="1" noChangeArrowheads="1"/>
          </p:cNvPicPr>
          <p:nvPr/>
        </p:nvPicPr>
        <p:blipFill>
          <a:blip r:embed="rId2" cstate="print"/>
          <a:srcRect/>
          <a:stretch>
            <a:fillRect/>
          </a:stretch>
        </p:blipFill>
        <p:spPr bwMode="auto">
          <a:xfrm>
            <a:off x="431762" y="1412776"/>
            <a:ext cx="6228469" cy="4752528"/>
          </a:xfrm>
          <a:prstGeom prst="rect">
            <a:avLst/>
          </a:prstGeom>
          <a:noFill/>
        </p:spPr>
      </p:pic>
      <p:sp>
        <p:nvSpPr>
          <p:cNvPr id="4" name="Прямоугольник 3"/>
          <p:cNvSpPr/>
          <p:nvPr/>
        </p:nvSpPr>
        <p:spPr>
          <a:xfrm>
            <a:off x="3710168" y="4005064"/>
            <a:ext cx="5184576" cy="2308324"/>
          </a:xfrm>
          <a:prstGeom prst="rect">
            <a:avLst/>
          </a:prstGeom>
        </p:spPr>
        <p:txBody>
          <a:bodyPr wrap="square">
            <a:spAutoFit/>
          </a:bodyPr>
          <a:lstStyle/>
          <a:p>
            <a:pPr algn="just"/>
            <a:r>
              <a:rPr lang="en-US" sz="2400" dirty="0" smtClean="0"/>
              <a:t>The pore is a hole with the diameter of around 100 nm. </a:t>
            </a:r>
            <a:r>
              <a:rPr lang="en-US" sz="2400" dirty="0"/>
              <a:t>The number of nuclear pores is unstable and may change depending on the functional activity of the nucleus. It may increase while the nucleus reaches the top of its activity.</a:t>
            </a:r>
            <a:endParaRPr lang="ru-RU" sz="2400" dirty="0"/>
          </a:p>
        </p:txBody>
      </p:sp>
    </p:spTree>
    <p:extLst>
      <p:ext uri="{BB962C8B-B14F-4D97-AF65-F5344CB8AC3E}">
        <p14:creationId xmlns="" xmlns:p14="http://schemas.microsoft.com/office/powerpoint/2010/main" val="194191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bs.twimg.com/media/CtUna6GUIAEns7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16632"/>
            <a:ext cx="8711048" cy="6264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5703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403648" y="260649"/>
            <a:ext cx="6906498" cy="5397833"/>
          </a:xfrm>
          <a:prstGeom prst="rect">
            <a:avLst/>
          </a:prstGeom>
          <a:noFill/>
          <a:ln w="9525">
            <a:noFill/>
            <a:miter lim="800000"/>
            <a:headEnd/>
            <a:tailEnd/>
          </a:ln>
        </p:spPr>
      </p:pic>
      <p:sp>
        <p:nvSpPr>
          <p:cNvPr id="3" name="TextBox 2"/>
          <p:cNvSpPr txBox="1"/>
          <p:nvPr/>
        </p:nvSpPr>
        <p:spPr>
          <a:xfrm>
            <a:off x="1115616" y="4293096"/>
            <a:ext cx="7056784" cy="1200329"/>
          </a:xfrm>
          <a:prstGeom prst="rect">
            <a:avLst/>
          </a:prstGeom>
          <a:noFill/>
        </p:spPr>
        <p:txBody>
          <a:bodyPr wrap="square" rtlCol="0">
            <a:spAutoFit/>
          </a:bodyPr>
          <a:lstStyle/>
          <a:p>
            <a:r>
              <a:rPr lang="en-US" sz="2400" b="1" dirty="0" smtClean="0">
                <a:solidFill>
                  <a:srgbClr val="002060"/>
                </a:solidFill>
              </a:rPr>
              <a:t>Chromatin is well stained with basic dyes. Chromatin includes DNA, associated with proteins (histones and non-histones).</a:t>
            </a:r>
            <a:endParaRPr lang="ru-RU" sz="2400" b="1" dirty="0">
              <a:solidFill>
                <a:srgbClr val="002060"/>
              </a:solidFill>
            </a:endParaRPr>
          </a:p>
        </p:txBody>
      </p:sp>
    </p:spTree>
    <p:extLst>
      <p:ext uri="{BB962C8B-B14F-4D97-AF65-F5344CB8AC3E}">
        <p14:creationId xmlns="" xmlns:p14="http://schemas.microsoft.com/office/powerpoint/2010/main" val="4056902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lideplayer.com/slide/8538264/26/images/5/Eukaryotic+chromosomes+consist+of+chromatin%2C+a+complex+of+DNA+and+protei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15992"/>
            <a:ext cx="7392820" cy="554461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1"/>
          <p:cNvSpPr>
            <a:spLocks noChangeArrowheads="1"/>
          </p:cNvSpPr>
          <p:nvPr/>
        </p:nvSpPr>
        <p:spPr bwMode="auto">
          <a:xfrm>
            <a:off x="251520" y="4972526"/>
            <a:ext cx="86044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diameter of double-stranded DNA is 2 nm. The chromatin and chromosome are the structures to make DNA compact.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two types of chromatin depending on functional conditions. Heterochromatin is genetically non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functional fragments of chromatin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294800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9512" y="764704"/>
            <a:ext cx="381642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b="1" dirty="0">
                <a:latin typeface="Times New Roman" pitchFamily="18" charset="0"/>
                <a:ea typeface="Calibri" pitchFamily="34" charset="0"/>
                <a:cs typeface="Times New Roman" pitchFamily="18" charset="0"/>
              </a:rPr>
              <a:t>Heterochromatin</a:t>
            </a:r>
            <a:r>
              <a:rPr lang="en-US" sz="2400" dirty="0">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intensively stained, well visible through the light microscope and highly condensed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spiralized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Euchromatin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genetically active fragments of chromatin, weak stained, invisible in the light microscope,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decondensed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sp>
        <p:nvSpPr>
          <p:cNvPr id="6146" name="AutoShape 2" descr="https://www.knowswhy.com/wp-content/uploads/2017/09/Difference-between-Euchromatin-and-Heterochromatin-e150614581626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7" name="Picture 3"/>
          <p:cNvPicPr>
            <a:picLocks noChangeAspect="1" noChangeArrowheads="1"/>
          </p:cNvPicPr>
          <p:nvPr/>
        </p:nvPicPr>
        <p:blipFill>
          <a:blip r:embed="rId2" cstate="print"/>
          <a:srcRect/>
          <a:stretch>
            <a:fillRect/>
          </a:stretch>
        </p:blipFill>
        <p:spPr bwMode="auto">
          <a:xfrm>
            <a:off x="4355976" y="692696"/>
            <a:ext cx="4389402" cy="5082927"/>
          </a:xfrm>
          <a:prstGeom prst="rect">
            <a:avLst/>
          </a:prstGeom>
          <a:noFill/>
          <a:ln w="9525">
            <a:noFill/>
            <a:miter lim="800000"/>
            <a:headEnd/>
            <a:tailEnd/>
          </a:ln>
        </p:spPr>
      </p:pic>
    </p:spTree>
    <p:extLst>
      <p:ext uri="{BB962C8B-B14F-4D97-AF65-F5344CB8AC3E}">
        <p14:creationId xmlns="" xmlns:p14="http://schemas.microsoft.com/office/powerpoint/2010/main" val="55915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1659</Words>
  <Application>Microsoft Office PowerPoint</Application>
  <PresentationFormat>Экран (4:3)</PresentationFormat>
  <Paragraphs>106</Paragraphs>
  <Slides>34</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Topic: Genetic material and its characteristics.</vt:lpstr>
      <vt:lpstr>Lecture plan:</vt:lpstr>
      <vt:lpstr>The purpose of the lesson is </vt:lpstr>
      <vt:lpstr>Слайд 4</vt:lpstr>
      <vt:lpstr>The nuclear membrane (karyolemma) is composed of two membranes with narrow gap between  (a perinuclear space).</vt:lpstr>
      <vt:lpstr>Слайд 6</vt:lpstr>
      <vt:lpstr>Слайд 7</vt:lpstr>
      <vt:lpstr>Слайд 8</vt:lpstr>
      <vt:lpstr>Слайд 9</vt:lpstr>
      <vt:lpstr>Chromosome Types</vt:lpstr>
      <vt:lpstr>The nucleus functions are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Свойства ДНК. DNA properties:</vt:lpstr>
      <vt:lpstr>Слайд 26</vt:lpstr>
      <vt:lpstr>Слайд 27</vt:lpstr>
      <vt:lpstr>Слайд 28</vt:lpstr>
      <vt:lpstr>Cell division</vt:lpstr>
      <vt:lpstr>Mitosis</vt:lpstr>
      <vt:lpstr>Mitosis</vt:lpstr>
      <vt:lpstr>Mitosis</vt:lpstr>
      <vt:lpstr>Слайд 33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The nucleus, its structural components. Reproduction cells.</dc:title>
  <cp:lastModifiedBy>usr</cp:lastModifiedBy>
  <cp:revision>6</cp:revision>
  <dcterms:modified xsi:type="dcterms:W3CDTF">2020-10-10T14:46:25Z</dcterms:modified>
</cp:coreProperties>
</file>