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57" r:id="rId4"/>
    <p:sldId id="312" r:id="rId5"/>
    <p:sldId id="313" r:id="rId6"/>
    <p:sldId id="280" r:id="rId7"/>
    <p:sldId id="303" r:id="rId8"/>
    <p:sldId id="289" r:id="rId9"/>
    <p:sldId id="290" r:id="rId10"/>
    <p:sldId id="291" r:id="rId11"/>
    <p:sldId id="279" r:id="rId12"/>
    <p:sldId id="261" r:id="rId13"/>
    <p:sldId id="281" r:id="rId14"/>
    <p:sldId id="282" r:id="rId15"/>
    <p:sldId id="292" r:id="rId16"/>
    <p:sldId id="288" r:id="rId17"/>
    <p:sldId id="287" r:id="rId18"/>
    <p:sldId id="293" r:id="rId19"/>
    <p:sldId id="286" r:id="rId20"/>
    <p:sldId id="294" r:id="rId21"/>
    <p:sldId id="295" r:id="rId22"/>
    <p:sldId id="296" r:id="rId23"/>
    <p:sldId id="297" r:id="rId24"/>
    <p:sldId id="315" r:id="rId25"/>
    <p:sldId id="319" r:id="rId26"/>
    <p:sldId id="298" r:id="rId27"/>
    <p:sldId id="310" r:id="rId28"/>
    <p:sldId id="317" r:id="rId29"/>
    <p:sldId id="326" r:id="rId30"/>
    <p:sldId id="323" r:id="rId31"/>
    <p:sldId id="316" r:id="rId32"/>
    <p:sldId id="299" r:id="rId33"/>
    <p:sldId id="311" r:id="rId34"/>
    <p:sldId id="321" r:id="rId35"/>
    <p:sldId id="322" r:id="rId36"/>
    <p:sldId id="283" r:id="rId37"/>
    <p:sldId id="309" r:id="rId38"/>
    <p:sldId id="284" r:id="rId39"/>
    <p:sldId id="324" r:id="rId40"/>
    <p:sldId id="325" r:id="rId41"/>
    <p:sldId id="285" r:id="rId42"/>
    <p:sldId id="268" r:id="rId43"/>
    <p:sldId id="269" r:id="rId44"/>
    <p:sldId id="258" r:id="rId45"/>
    <p:sldId id="270" r:id="rId46"/>
    <p:sldId id="271" r:id="rId47"/>
    <p:sldId id="272" r:id="rId48"/>
    <p:sldId id="259" r:id="rId49"/>
    <p:sldId id="307" r:id="rId50"/>
    <p:sldId id="305" r:id="rId51"/>
    <p:sldId id="306" r:id="rId52"/>
    <p:sldId id="314" r:id="rId53"/>
    <p:sldId id="318" r:id="rId54"/>
    <p:sldId id="320" r:id="rId55"/>
    <p:sldId id="304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0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9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6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1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29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18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0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5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34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0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1F692-AA1F-42D7-8A33-8646958E2B60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4D90-E069-46E9-945D-77F3936E1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8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188640"/>
            <a:ext cx="5472608" cy="482453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Диспансерное наблюдение и реабилитация детей с заболеваниями опорно-двигательного аппарата в условиях детской поликлиники</a:t>
            </a:r>
            <a:r>
              <a:rPr lang="ru-RU" dirty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158417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К.м.н., доцент </a:t>
            </a:r>
            <a:r>
              <a:rPr lang="ru-RU" b="1" dirty="0" err="1" smtClean="0">
                <a:solidFill>
                  <a:srgbClr val="FF0000"/>
                </a:solidFill>
              </a:rPr>
              <a:t>Гордиец</a:t>
            </a:r>
            <a:r>
              <a:rPr lang="ru-RU" b="1" dirty="0" smtClean="0">
                <a:solidFill>
                  <a:srgbClr val="FF0000"/>
                </a:solidFill>
              </a:rPr>
              <a:t> Анастасия Викторовна,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КрасГМУ</a:t>
            </a:r>
            <a:r>
              <a:rPr lang="ru-RU" b="1" dirty="0" smtClean="0">
                <a:solidFill>
                  <a:srgbClr val="FF0000"/>
                </a:solidFill>
              </a:rPr>
              <a:t>, 2016</a:t>
            </a:r>
          </a:p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09634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62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Нарушения осанки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73325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</a:t>
            </a:r>
            <a:r>
              <a:rPr lang="ru-RU" dirty="0"/>
              <a:t>большинстве случаев обусловлены неправильной рабочей позой, слабым физическим развитием, </a:t>
            </a:r>
            <a:r>
              <a:rPr lang="ru-RU" dirty="0" smtClean="0"/>
              <a:t>врожденной </a:t>
            </a:r>
            <a:r>
              <a:rPr lang="ru-RU" dirty="0"/>
              <a:t>патологией ОДА и др. Определенное значение имеют значение болезни, перенесенный в раннем детстве. Наиболее часто нарушения осанки формируются в период первого ростового скачка в дошкольном возрасте, и особенно при пубертатном скачке роста у подростков. В более старшем возрасте осанка изменяется в связи с дистрофическими процессами в суставах тела, в межпозвонковых дисках, сопровождающиеся неврологическими синдромами, в том числе и болевым, прогрессирующим ослаблением мышц.</a:t>
            </a:r>
          </a:p>
        </p:txBody>
      </p:sp>
    </p:spTree>
    <p:extLst>
      <p:ext uri="{BB962C8B-B14F-4D97-AF65-F5344CB8AC3E}">
        <p14:creationId xmlns:p14="http://schemas.microsoft.com/office/powerpoint/2010/main" val="361595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Медицинская реабилитация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52578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это </a:t>
            </a:r>
            <a:r>
              <a:rPr lang="ru-RU" dirty="0"/>
              <a:t>восстановление здоровья, функционального состояния и трудоспособности, нарушенных болезнями, травмами или другими факторами. Цель реабилитации – возвращение больных и инвалидов к обычной повседневной трудовой деятельности, восстановление личностных качеств человека. ВОЗ дает такое определение реабилитации: «Реабилитация представляет собой совокупность мероприятий, призванных обеспечить лицам с нарушениями функций в результате болезней, травм и врожденных дефектов, приспособление к новым условиям жизни в обществе, в котором они живут». </a:t>
            </a:r>
            <a:r>
              <a:rPr lang="ru-RU" b="1" dirty="0">
                <a:solidFill>
                  <a:srgbClr val="FF0000"/>
                </a:solidFill>
              </a:rPr>
              <a:t>Термин реабилитация происходит от латинского слова </a:t>
            </a:r>
            <a:r>
              <a:rPr lang="ru-RU" b="1" dirty="0" err="1">
                <a:solidFill>
                  <a:srgbClr val="FF0000"/>
                </a:solidFill>
              </a:rPr>
              <a:t>habilis</a:t>
            </a:r>
            <a:r>
              <a:rPr lang="ru-RU" b="1" dirty="0">
                <a:solidFill>
                  <a:srgbClr val="FF0000"/>
                </a:solidFill>
              </a:rPr>
              <a:t> – «способность», </a:t>
            </a:r>
            <a:r>
              <a:rPr lang="ru-RU" b="1" dirty="0" err="1">
                <a:solidFill>
                  <a:srgbClr val="FF0000"/>
                </a:solidFill>
              </a:rPr>
              <a:t>rehabilis</a:t>
            </a:r>
            <a:r>
              <a:rPr lang="ru-RU" b="1" dirty="0">
                <a:solidFill>
                  <a:srgbClr val="FF0000"/>
                </a:solidFill>
              </a:rPr>
              <a:t> – «восстановление способности».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86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Реабилитация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включает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этапа лечения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стационар </a:t>
            </a:r>
          </a:p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анаторий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профилактическое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амбулаторное лечение. </a:t>
            </a:r>
          </a:p>
        </p:txBody>
      </p:sp>
    </p:spTree>
    <p:extLst>
      <p:ext uri="{BB962C8B-B14F-4D97-AF65-F5344CB8AC3E}">
        <p14:creationId xmlns:p14="http://schemas.microsoft.com/office/powerpoint/2010/main" val="235984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57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5112568" cy="6264696"/>
          </a:xfrm>
        </p:spPr>
        <p:txBody>
          <a:bodyPr>
            <a:normAutofit fontScale="77500" lnSpcReduction="20000"/>
          </a:bodyPr>
          <a:lstStyle/>
          <a:p>
            <a:r>
              <a:rPr lang="ru-RU" sz="3400" b="1" i="1" dirty="0"/>
              <a:t>Физические методы лечения</a:t>
            </a:r>
            <a:r>
              <a:rPr lang="ru-RU" sz="3400" dirty="0"/>
              <a:t> показаны практически при всех видах на­рушения функции опорно-двигательной системы. Они применяются при консервативно-ортопедическом лечении, во время предоперационной подго­товки, послеоперационного ведения и в восстановительном периоде. </a:t>
            </a:r>
            <a:endParaRPr lang="ru-RU" sz="3400" dirty="0" smtClean="0"/>
          </a:p>
          <a:p>
            <a:r>
              <a:rPr lang="ru-RU" sz="3400" b="1" dirty="0" smtClean="0">
                <a:solidFill>
                  <a:srgbClr val="FF0000"/>
                </a:solidFill>
              </a:rPr>
              <a:t>К </a:t>
            </a:r>
            <a:r>
              <a:rPr lang="ru-RU" sz="3400" b="1" dirty="0">
                <a:solidFill>
                  <a:srgbClr val="FF0000"/>
                </a:solidFill>
              </a:rPr>
              <a:t>физическим методам лечения относятся массаж, лечебная гимнастика, физиотерапия (электротерапия, светолечение, </a:t>
            </a:r>
            <a:r>
              <a:rPr lang="ru-RU" sz="3400" b="1" dirty="0" err="1">
                <a:solidFill>
                  <a:srgbClr val="FF0000"/>
                </a:solidFill>
              </a:rPr>
              <a:t>бальнеогрязелечение</a:t>
            </a:r>
            <a:r>
              <a:rPr lang="ru-RU" sz="3400" b="1" dirty="0">
                <a:solidFill>
                  <a:srgbClr val="FF0000"/>
                </a:solidFill>
              </a:rPr>
              <a:t>).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50634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1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7" y="20960"/>
            <a:ext cx="2867025" cy="66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58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Основными целями использования ЛФК в лечении сколиоза являются: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устранение </a:t>
            </a:r>
            <a:r>
              <a:rPr lang="ru-RU" dirty="0"/>
              <a:t>дисбаланса мышц и связочного аппарата;</a:t>
            </a:r>
          </a:p>
          <a:p>
            <a:r>
              <a:rPr lang="ru-RU" dirty="0"/>
              <a:t>максимальная разгрузка позвоночника;</a:t>
            </a:r>
          </a:p>
          <a:p>
            <a:r>
              <a:rPr lang="ru-RU" dirty="0"/>
              <a:t>укрепление и правильное развитие мышц и связок спины;</a:t>
            </a:r>
          </a:p>
          <a:p>
            <a:r>
              <a:rPr lang="ru-RU" dirty="0"/>
              <a:t>исправление и формирование нужной осанки;</a:t>
            </a:r>
          </a:p>
          <a:p>
            <a:r>
              <a:rPr lang="ru-RU" dirty="0"/>
              <a:t>улучшение общего состояния организма.</a:t>
            </a:r>
          </a:p>
          <a:p>
            <a:r>
              <a:rPr lang="ru-RU" dirty="0"/>
              <a:t>Комплекс ЛФК включает в себя такие методы, как массаж, </a:t>
            </a:r>
            <a:r>
              <a:rPr lang="ru-RU" dirty="0" err="1"/>
              <a:t>физио</a:t>
            </a:r>
            <a:r>
              <a:rPr lang="ru-RU" dirty="0"/>
              <a:t>- и мануальную терапию, гимнастику, а также занятия йогой и плаванием.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43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8" y="188640"/>
            <a:ext cx="853646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8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50482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504825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vmede.org/sait/content/Le4ebnaya_fizkultura_epifanov_2007/8_files/mb4_0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33725"/>
            <a:ext cx="2745829" cy="53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88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Упражнения для суставов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830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i.kupongid.ru/deals_img/37/b5e43f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3204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0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857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887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666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0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155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116632"/>
            <a:ext cx="8544949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88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2493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961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67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96944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894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145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249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27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894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168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Актуальность.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Стандарт реабилитации детей с заболеваниями опорно-двигательного аппарата на участке.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Санаторно-курортное лечение детей.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Профилактика нарушений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опорно-двигательного аппарата у детей.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72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fs1.ppt4web.ru/images/5552/81060/640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56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010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634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17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012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564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57188"/>
            <a:ext cx="902970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866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Физиотерапия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61662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 </a:t>
            </a:r>
            <a:r>
              <a:rPr lang="ru-RU" dirty="0"/>
              <a:t>целью реабилитации детей с пороками развития и заболеваниями опорно-дви­гательного аппарата могут быть использованы следующие виды физи­ческих методов лечения:</a:t>
            </a:r>
          </a:p>
          <a:p>
            <a:pPr marL="0" indent="0">
              <a:buNone/>
            </a:pPr>
            <a:r>
              <a:rPr lang="ru-RU" dirty="0"/>
              <a:t>1. </a:t>
            </a:r>
            <a:r>
              <a:rPr lang="ru-RU" b="1" dirty="0">
                <a:solidFill>
                  <a:srgbClr val="FF0000"/>
                </a:solidFill>
              </a:rPr>
              <a:t>Воздухе- и солнцелечение </a:t>
            </a:r>
            <a:r>
              <a:rPr lang="ru-RU" dirty="0"/>
              <a:t>— воздушные и солнечные ванны.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2. </a:t>
            </a:r>
            <a:r>
              <a:rPr lang="ru-RU" b="1" dirty="0">
                <a:solidFill>
                  <a:srgbClr val="FF0000"/>
                </a:solidFill>
              </a:rPr>
              <a:t>Водолечение</a:t>
            </a:r>
            <a:r>
              <a:rPr lang="ru-RU" dirty="0"/>
              <a:t> — обтирание, обливание, влажные укутывания, общие и местные ванны, души.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3. </a:t>
            </a:r>
            <a:r>
              <a:rPr lang="ru-RU" b="1" dirty="0" err="1">
                <a:solidFill>
                  <a:srgbClr val="FF0000"/>
                </a:solidFill>
              </a:rPr>
              <a:t>Бальнеолечение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— естественные и искусственные минеральные ван­ны, газовые и серные ванны.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4. </a:t>
            </a:r>
            <a:r>
              <a:rPr lang="ru-RU" b="1" dirty="0">
                <a:solidFill>
                  <a:srgbClr val="FF0000"/>
                </a:solidFill>
              </a:rPr>
              <a:t>Лечение грязями и грязеподобными веществами </a:t>
            </a:r>
            <a:r>
              <a:rPr lang="ru-RU" dirty="0"/>
              <a:t>(ил, торф, глина, песок, парафин, озокерит).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5. </a:t>
            </a:r>
            <a:r>
              <a:rPr lang="ru-RU" b="1" dirty="0">
                <a:solidFill>
                  <a:srgbClr val="FF0000"/>
                </a:solidFill>
              </a:rPr>
              <a:t>Светолечение</a:t>
            </a:r>
            <a:r>
              <a:rPr lang="ru-RU" dirty="0"/>
              <a:t> — применение излучения искусственных источников света (видимого, инфракрасного и ультрафиолетового излучения).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6. </a:t>
            </a:r>
            <a:r>
              <a:rPr lang="ru-RU" b="1" dirty="0">
                <a:solidFill>
                  <a:srgbClr val="FF0000"/>
                </a:solidFill>
              </a:rPr>
              <a:t>Электролечение</a:t>
            </a:r>
            <a:r>
              <a:rPr lang="ru-RU" dirty="0"/>
              <a:t> — применение электрического тока (различной фор­мы, направления и частоты), электрического и электромагнитного полей (гальванический ток, импульсивные токи низкой частоты, постоянное электрическое поле высокого напряжения, электрическое поле УВЧ, индуктотермия):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7. </a:t>
            </a:r>
            <a:r>
              <a:rPr lang="ru-RU" b="1" dirty="0">
                <a:solidFill>
                  <a:srgbClr val="FF0000"/>
                </a:solidFill>
              </a:rPr>
              <a:t>Аэроионотерапия </a:t>
            </a:r>
            <a:r>
              <a:rPr lang="ru-RU" dirty="0"/>
              <a:t>— применение униполярных атмосферных ионов: аэроионов, получаемых искусственным путем.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8. </a:t>
            </a:r>
            <a:r>
              <a:rPr lang="ru-RU" b="1" dirty="0">
                <a:solidFill>
                  <a:srgbClr val="FF0000"/>
                </a:solidFill>
              </a:rPr>
              <a:t>Лечение </a:t>
            </a:r>
            <a:r>
              <a:rPr lang="ru-RU" b="1" dirty="0" smtClean="0">
                <a:solidFill>
                  <a:srgbClr val="FF0000"/>
                </a:solidFill>
              </a:rPr>
              <a:t>ультразвуком.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31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09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506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26469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Ортопедическое лечение пороков развития и приобретенных заболева­ний опорно-двигательного </a:t>
            </a:r>
            <a:r>
              <a:rPr lang="ru-RU" b="1" dirty="0" smtClean="0"/>
              <a:t>аппарата </a:t>
            </a:r>
            <a:r>
              <a:rPr lang="ru-RU" dirty="0" smtClean="0"/>
              <a:t>заключается </a:t>
            </a:r>
            <a:r>
              <a:rPr lang="ru-RU" dirty="0"/>
              <a:t>в предупреждении и ис­правлении деформации, восстановлении опорной функции и движений, улучшении внешнего вида. С этой целью используются гипсовые повязки, шины, корсеты, различные виды вытяжения (клеевое, манжетное, скелетное). Наиболее удачным методом ортопедического лечения является сочетание фиксирующих приспособлений с физическими и функциональными методами лечения. Заслуженной известностью пользуется </a:t>
            </a:r>
            <a:r>
              <a:rPr lang="ru-RU" dirty="0" err="1"/>
              <a:t>дистракционно-компрессион-ный</a:t>
            </a:r>
            <a:r>
              <a:rPr lang="ru-RU" dirty="0"/>
              <a:t> метод с применением отечественного аппарата Г. А. </a:t>
            </a:r>
            <a:r>
              <a:rPr lang="ru-RU" dirty="0" err="1"/>
              <a:t>Илизарова</a:t>
            </a:r>
            <a:r>
              <a:rPr lang="ru-RU" dirty="0"/>
              <a:t>. Метод устраняет отрицательные последствия длительной иммобилизации, является наиболее перспективным в реабилитации детей с различными тяжелыми пороками и заболеваниями опорно-двигательной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1428147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87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619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896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48072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Протезно-ортопедическое обеспечение </a:t>
            </a:r>
            <a:r>
              <a:rPr lang="ru-RU" dirty="0"/>
              <a:t>позволяет заменить отсутствую­щую или порочную конечность, поставить больного на ноги, восстановить двигательную функцию. Следует убедить ребенка в необходимости исполь­зования протезов, помочь ему преодолеть психологический барьер, включить в общение со сверстниками.</a:t>
            </a:r>
          </a:p>
          <a:p>
            <a:r>
              <a:rPr lang="ru-RU" dirty="0"/>
              <a:t>При своевременном и правильном использовании ортопедических протезов дети быстро достигают удивительной степени компенсации.</a:t>
            </a:r>
          </a:p>
          <a:p>
            <a:r>
              <a:rPr lang="ru-RU" dirty="0"/>
              <a:t>Для лечения деформаций позвоночника используются спинодержа­тели, корригирующие корсеты различной конструкции. Эти виды ортопе­дического пособия назначаются только специалистом-ортопедом и приме­няются в сочетании с систематическими занятиями лечебной корригирую­щей гимнастикой.</a:t>
            </a:r>
          </a:p>
          <a:p>
            <a:r>
              <a:rPr lang="ru-RU" dirty="0"/>
              <a:t>При укорочении конечности и деформации стопы назначается орто­педическая обувь. Направление на изготовление ортопедической обуви дает детский ортопед после тщательного исследования и уточнения диаг­ноза. Затем следует осмотр врача-протезиста. Такой осторожный под­ход вполне оправдан. Формирование сводов стопы ребенка происходит на протяжении первых 5 — 6 лет. При отсутствии врожденного плоскостопия, которое требует лечения с первых дней жизни, показано укрепление мышц и связочного аппарата стопы с помощью массажа и лечебной гимна­стики. Для придания стопе правильного положения применяют корриги­рующие изменения каблука, стельки (супинатор, пронатор) в обычную обувь.</a:t>
            </a:r>
          </a:p>
          <a:p>
            <a:r>
              <a:rPr lang="ru-RU" dirty="0"/>
              <a:t>Протезно-ортопедическое обеспечение детей должно быть лишь частью комплексного лечения, проводимого с учетом роста и выполненных опера­тивных коррекций.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509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САНАТОРНО-КУРОРТНОЕ ЛЕЧЕНИЕ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smtClean="0"/>
              <a:t>Санаторное </a:t>
            </a:r>
            <a:r>
              <a:rPr lang="ru-RU" dirty="0"/>
              <a:t>лечение, способствующее восстановлению здоровья детей после перенесенных заболеваний, повышению функциональных возможностей организма, приобретает все большую актуальность. </a:t>
            </a:r>
          </a:p>
          <a:p>
            <a:r>
              <a:rPr lang="ru-RU" dirty="0"/>
              <a:t>В настоящее время имеется обширная дифференцированная сеть детских специализированных санаторных учреждений разного профиля и назначения: детские санатории (местные и расположенные на курортах), летние лагеря санаторного типа (круглогодичного и сезонного действия), санатории и отделения для родителей с детьми, санаторные лесные школы. </a:t>
            </a:r>
          </a:p>
        </p:txBody>
      </p:sp>
    </p:spTree>
    <p:extLst>
      <p:ext uri="{BB962C8B-B14F-4D97-AF65-F5344CB8AC3E}">
        <p14:creationId xmlns:p14="http://schemas.microsoft.com/office/powerpoint/2010/main" val="521115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современном этапе роль местных санаториев значительно возрастает. Они имеют ряд преимуществ перед санаториями, расположенными на курортах. Эти преимущества могут быть сформулированы следующим образом: отсутствие периода акклиматизации и </a:t>
            </a:r>
            <a:r>
              <a:rPr lang="ru-RU" dirty="0" err="1" smtClean="0"/>
              <a:t>реакклиматизации</a:t>
            </a:r>
            <a:r>
              <a:rPr lang="ru-RU" dirty="0"/>
              <a:t>, близость родителей, обеспечение непрерывности наблюдения (поликлиника — стационар — санаторий располагаются в одной зоне), нет противопоказаний, характерных для другой климатической зоны. Кроме того, прием в местные санатории возможен при минимальной активности заболевания и сопутствующей патологии. </a:t>
            </a:r>
          </a:p>
        </p:txBody>
      </p:sp>
    </p:spTree>
    <p:extLst>
      <p:ext uri="{BB962C8B-B14F-4D97-AF65-F5344CB8AC3E}">
        <p14:creationId xmlns:p14="http://schemas.microsoft.com/office/powerpoint/2010/main" val="1883890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pPr marL="0" lvl="0" indent="0" fontAlgn="base"/>
            <a:r>
              <a:rPr lang="ru-RU" b="1" dirty="0" smtClean="0">
                <a:solidFill>
                  <a:srgbClr val="FF0000"/>
                </a:solidFill>
              </a:rPr>
              <a:t>КГАУ «СОЦ «</a:t>
            </a:r>
            <a:r>
              <a:rPr lang="ru-RU" b="1" dirty="0" err="1" smtClean="0">
                <a:solidFill>
                  <a:srgbClr val="FF0000"/>
                </a:solidFill>
              </a:rPr>
              <a:t>Тесь</a:t>
            </a:r>
            <a:r>
              <a:rPr lang="ru-RU" b="1" dirty="0" smtClean="0">
                <a:solidFill>
                  <a:srgbClr val="FF0000"/>
                </a:solidFill>
              </a:rPr>
              <a:t>» (Минусинский р-он)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925144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ru-RU" dirty="0" smtClean="0"/>
              <a:t>для </a:t>
            </a:r>
            <a:r>
              <a:rPr lang="ru-RU" dirty="0"/>
              <a:t>детей (с 7 до 17 лет в отделение для пребывания без сопровождения взрослого и с 3 до 7 лет в отделение для пребывания в сопровождении взрослого)</a:t>
            </a:r>
          </a:p>
          <a:p>
            <a:pPr marL="0" indent="0" fontAlgn="base">
              <a:buNone/>
            </a:pPr>
            <a:r>
              <a:rPr lang="ru-RU" dirty="0"/>
              <a:t>с заболеваниями органов дыхания, пищеварения, опорно-двигательного аппарата, нервной системы.</a:t>
            </a:r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81642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83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r>
              <a:rPr lang="ru-RU" dirty="0" smtClean="0"/>
              <a:t>Показания </a:t>
            </a:r>
            <a:r>
              <a:rPr lang="ru-RU" dirty="0"/>
              <a:t>к направлению детей на курорты Российского значения более узкие. Врач-педиатр должен решить, нуждается ли ребенок в курортном лечении, определить, какой курорт будет для него полезным и в какое время года. Пребывание на южных курортах может быть разрешено не всем детям, особенно северных районов страны. Детей моложе 5 лет вообще не рекомендуется направлять на южные курорты, тем более в летние месяцы. </a:t>
            </a:r>
          </a:p>
          <a:p>
            <a:r>
              <a:rPr lang="ru-RU" dirty="0"/>
              <a:t>В местные детские санатории принимаются дети в возрасте от </a:t>
            </a:r>
            <a:r>
              <a:rPr lang="ru-RU" dirty="0" smtClean="0"/>
              <a:t>3 до 17 </a:t>
            </a:r>
            <a:r>
              <a:rPr lang="ru-RU" dirty="0"/>
              <a:t>лет включительно, в санатории, расположенные в районе курортов, — от </a:t>
            </a:r>
            <a:r>
              <a:rPr lang="ru-RU" dirty="0" smtClean="0"/>
              <a:t>4 </a:t>
            </a:r>
            <a:r>
              <a:rPr lang="ru-RU" dirty="0"/>
              <a:t>до </a:t>
            </a:r>
            <a:r>
              <a:rPr lang="ru-RU" dirty="0" smtClean="0"/>
              <a:t>17 </a:t>
            </a:r>
            <a:r>
              <a:rPr lang="ru-RU" dirty="0"/>
              <a:t>лет. </a:t>
            </a:r>
          </a:p>
        </p:txBody>
      </p:sp>
    </p:spTree>
    <p:extLst>
      <p:ext uri="{BB962C8B-B14F-4D97-AF65-F5344CB8AC3E}">
        <p14:creationId xmlns:p14="http://schemas.microsoft.com/office/powerpoint/2010/main" val="2027119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детском санатории имеется несколько отделений, каждое из них объединяет детей нескольких возрастных групп: до 3 лет (раннего возраста); от 4 до 6 лет (дошкольного); от 7 лет и старше (школьного). </a:t>
            </a:r>
          </a:p>
          <a:p>
            <a:r>
              <a:rPr lang="ru-RU" dirty="0"/>
              <a:t>В детских санаториях применяют три основных режима дня: I —- щадящий (5-10 дней); II — тонизирующий, III — тренирующий. </a:t>
            </a:r>
          </a:p>
          <a:p>
            <a:r>
              <a:rPr lang="ru-RU" dirty="0"/>
              <a:t>Нормы питания и всех пищевых веществ в санаториях для детей увеличены на 10-15% по калорийности по сравнению с возрастными физиологическими. </a:t>
            </a:r>
          </a:p>
          <a:p>
            <a:r>
              <a:rPr lang="ru-RU" dirty="0"/>
              <a:t>Лечение детей в санаториях является </a:t>
            </a:r>
            <a:r>
              <a:rPr lang="ru-RU" dirty="0" smtClean="0"/>
              <a:t>комплексным: благоприятные </a:t>
            </a:r>
            <a:r>
              <a:rPr lang="ru-RU" dirty="0"/>
              <a:t>условия внешней среды, режим дня, питание, гигиеническая гимнастика, педагогические </a:t>
            </a:r>
            <a:r>
              <a:rPr lang="ru-RU" dirty="0" smtClean="0"/>
              <a:t>мероприятия.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891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местных санаториях акклиматизационный период в лечении отсутствует. На южных курортах ребенок последовательно проходит периоды: акклиматизационный (до 2 </a:t>
            </a:r>
            <a:r>
              <a:rPr lang="ru-RU" dirty="0" err="1"/>
              <a:t>нед</a:t>
            </a:r>
            <a:r>
              <a:rPr lang="ru-RU" dirty="0"/>
              <a:t>), лечебный и заключительный период, каждый из которых имеет свои особенности по психоэмоциональной настроенности, режиму дня, методикам лечения. После возвращения ребенка из санатория отмечается фаза последействия (1-1,5 </a:t>
            </a:r>
            <a:r>
              <a:rPr lang="ru-RU" dirty="0" err="1"/>
              <a:t>мес</a:t>
            </a:r>
            <a:r>
              <a:rPr lang="ru-RU" dirty="0"/>
              <a:t>), в течение которой наблюдается продолжающееся улучшение. При возвращении с южного курорта наступает период </a:t>
            </a:r>
            <a:r>
              <a:rPr lang="ru-RU" dirty="0" err="1"/>
              <a:t>реакклиматизации</a:t>
            </a:r>
            <a:r>
              <a:rPr lang="ru-RU" dirty="0"/>
              <a:t>. </a:t>
            </a:r>
          </a:p>
          <a:p>
            <a:r>
              <a:rPr lang="ru-RU" dirty="0"/>
              <a:t>В разряд природных факторов, используемых при лечении на курортах, относят: </a:t>
            </a:r>
            <a:r>
              <a:rPr lang="ru-RU" dirty="0" err="1"/>
              <a:t>климатолечение</a:t>
            </a:r>
            <a:r>
              <a:rPr lang="ru-RU" dirty="0"/>
              <a:t>, использование минеральных вод (</a:t>
            </a:r>
            <a:r>
              <a:rPr lang="ru-RU" dirty="0" err="1" smtClean="0"/>
              <a:t>бальнеолечение</a:t>
            </a:r>
            <a:r>
              <a:rPr lang="ru-RU" dirty="0"/>
              <a:t>), грязелечение (</a:t>
            </a:r>
            <a:r>
              <a:rPr lang="ru-RU" dirty="0" err="1"/>
              <a:t>неллоидотерапия</a:t>
            </a:r>
            <a:r>
              <a:rPr lang="ru-RU" dirty="0"/>
              <a:t>), аэрофитотерапия, лечение морскими факторами (талассотерапия). </a:t>
            </a:r>
          </a:p>
        </p:txBody>
      </p:sp>
    </p:spTree>
    <p:extLst>
      <p:ext uri="{BB962C8B-B14F-4D97-AF65-F5344CB8AC3E}">
        <p14:creationId xmlns:p14="http://schemas.microsoft.com/office/powerpoint/2010/main" val="1850691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Для детей с заболеваниями опорно-двигательного аппарата (с 4 лет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409500"/>
              </p:ext>
            </p:extLst>
          </p:nvPr>
        </p:nvGraphicFramePr>
        <p:xfrm>
          <a:off x="323528" y="1700808"/>
          <a:ext cx="8640959" cy="4974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8871"/>
                <a:gridCol w="2791044"/>
                <a:gridCol w="2791044"/>
              </a:tblGrid>
              <a:tr h="31521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санатория: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Адрес: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отделений: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</a:tr>
              <a:tr h="108837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"Российский научный центр восстановительной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медецины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курортологии" - "Санаторно-курортный комплекс "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Вулан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353486. Краснодарский край,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г.Геленджик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с. Архипо-Осиповка,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пер.Глухой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д.2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 в сопровождении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</a:tr>
              <a:tr h="624476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«Детский ортопедический санаторий «Пионерск»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238590, Калининградская область, г. Пионерский, ул. Комсомольская, 44а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детей;</a:t>
                      </a:r>
                    </a:p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 в сопровождении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</a:tr>
              <a:tr h="108837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«Санаторий «Юность»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354024, Краснодарский край, г. Сочи, Курортный пр-кт, 103/3 Отделение для детей с родителями - г. Сочи, ул. Виноградная д. 33 "А"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детей;</a:t>
                      </a:r>
                    </a:p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 в сопровождении (отделение закрыто на ремонт)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</a:tr>
              <a:tr h="46984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«Санаторий «Трудовые резервы»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Санкт-Петербург, Приморский пр., 89</a:t>
                      </a:r>
                      <a:endParaRPr lang="ru-RU" sz="16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 в сопровождении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</a:tr>
              <a:tr h="1319468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"Детский санаторий "Восход""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398020,г.Липецк, ул.Ленина,40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детей;</a:t>
                      </a:r>
                    </a:p>
                    <a:p>
                      <a:pPr algn="ctr" fontAlgn="base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лечения детей в сопровождении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211" marR="89211" marT="80290" marB="8029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049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827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573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68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601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464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074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ds39.edumsko.ru/uploads/3000/2741/slider/foto/pag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24"/>
            <a:ext cx="67056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762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88640"/>
            <a:ext cx="5057775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799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fs1.ppt4web.ru/images/95563/164912/64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55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Наличие пороков развития и приобретенных заболеваний опорно-двигательного аппарата имеет место у 10—12% детей. Однако эта цифра не отражает истинной потребности детского населения в ортопедической помощи. Педиатрам, детским хирургам и ортопедам известно, что от 20 до 45% детей, осмотренных в дошкольных и школьных учреждениях, имеют отклонения от нормального развития опорно-двигательного аппа­рата, нуждаются в диспансерном наблюдении и лечении.</a:t>
            </a:r>
          </a:p>
          <a:p>
            <a:r>
              <a:rPr lang="ru-RU" dirty="0"/>
              <a:t>По данным Р. Я. </a:t>
            </a:r>
            <a:r>
              <a:rPr lang="ru-RU" dirty="0" err="1"/>
              <a:t>Усоскиной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., свыше 90% детей с заболева­ниями опорно-двигательной системы нуждаются в амбулаторно-поликлиническом лечении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60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0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Нормальная осанка характеризуется симметричным расположением частей тела относительно позвоночника и ее признаками являются: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/>
              <a:t>  среднее положение линии остистых отростков;</a:t>
            </a:r>
          </a:p>
          <a:p>
            <a:pPr marL="0" indent="0">
              <a:buNone/>
            </a:pPr>
            <a:r>
              <a:rPr lang="ru-RU" dirty="0"/>
              <a:t>•  оси туловища и головы расположены на одной вертикали перпендикулярно к площади опоры;</a:t>
            </a:r>
          </a:p>
          <a:p>
            <a:pPr marL="0" indent="0">
              <a:buNone/>
            </a:pPr>
            <a:r>
              <a:rPr lang="ru-RU" dirty="0"/>
              <a:t>•  нормальные физиологические кривизны позвоночника;</a:t>
            </a:r>
          </a:p>
          <a:p>
            <a:pPr marL="0" indent="0">
              <a:buNone/>
            </a:pPr>
            <a:r>
              <a:rPr lang="ru-RU" dirty="0"/>
              <a:t>•  прямое положение головы и одинаковые углы, образованные боковой поверхностью шеи и </a:t>
            </a:r>
            <a:r>
              <a:rPr lang="ru-RU" dirty="0" err="1"/>
              <a:t>надплечьем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  углы лопаток расположены на одной горизонтальной линии, сами лопатки - на одинаковом расстоянии от позвоночника, прижаты к туловищу;</a:t>
            </a:r>
          </a:p>
          <a:p>
            <a:pPr marL="0" indent="0">
              <a:buNone/>
            </a:pPr>
            <a:r>
              <a:rPr lang="ru-RU" dirty="0"/>
              <a:t>•  симметричность треугольников талии (пространство между боковой поверхностью тела и внутренней поверхностью свободно опущенной вниз руки);</a:t>
            </a:r>
          </a:p>
          <a:p>
            <a:pPr marL="0" indent="0">
              <a:buNone/>
            </a:pPr>
            <a:r>
              <a:rPr lang="ru-RU" dirty="0"/>
              <a:t>•  грудная клетка симметрична относительно средней линии, при осмотре спереди и сзади не имеет </a:t>
            </a:r>
            <a:r>
              <a:rPr lang="ru-RU" dirty="0" err="1"/>
              <a:t>западений</a:t>
            </a:r>
            <a:r>
              <a:rPr lang="ru-RU" dirty="0"/>
              <a:t> или </a:t>
            </a:r>
            <a:r>
              <a:rPr lang="ru-RU" dirty="0" err="1"/>
              <a:t>выпячиваний</a:t>
            </a:r>
            <a:r>
              <a:rPr lang="ru-RU" dirty="0"/>
              <a:t> (как правило, молочные железы у девушек и соски у юношей находятся на одном уровне);</a:t>
            </a:r>
          </a:p>
          <a:p>
            <a:pPr marL="0" indent="0">
              <a:buNone/>
            </a:pPr>
            <a:r>
              <a:rPr lang="ru-RU" dirty="0"/>
              <a:t>•  живот симметричен, брюшная стенка вертикальна, пупок находится на передней срединной линии; </a:t>
            </a:r>
          </a:p>
          <a:p>
            <a:pPr marL="0" indent="0">
              <a:buNone/>
            </a:pPr>
            <a:r>
              <a:rPr lang="ru-RU" dirty="0"/>
              <a:t>•  ноги прямые, тазобедренные и коленные суставы разогнуты.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87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136482" cy="283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5373"/>
            <a:ext cx="50482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537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1224</Words>
  <Application>Microsoft Office PowerPoint</Application>
  <PresentationFormat>Экран (4:3)</PresentationFormat>
  <Paragraphs>90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Диспансерное наблюдение и реабилитация детей с заболеваниями опорно-двигательного аппарата в условиях детской поликлиники </vt:lpstr>
      <vt:lpstr>Презентация PowerPoint</vt:lpstr>
      <vt:lpstr>План</vt:lpstr>
      <vt:lpstr>Презентация PowerPoint</vt:lpstr>
      <vt:lpstr>Презентация PowerPoint</vt:lpstr>
      <vt:lpstr>Актуальность</vt:lpstr>
      <vt:lpstr>Презентация PowerPoint</vt:lpstr>
      <vt:lpstr>Нормальная осанка характеризуется симметричным расположением частей тела относительно позвоночника и ее признаками являются:</vt:lpstr>
      <vt:lpstr>Презентация PowerPoint</vt:lpstr>
      <vt:lpstr>Нарушения осанки</vt:lpstr>
      <vt:lpstr>Медицинская реабилитация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Основными целями использования ЛФК в лечении сколиоза являются:</vt:lpstr>
      <vt:lpstr>Презентация PowerPoint</vt:lpstr>
      <vt:lpstr>Презентация PowerPoint</vt:lpstr>
      <vt:lpstr>Упражнения для суставов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Физиотерапия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САНАТОРНО-КУРОРТНОЕ ЛЕЧЕНИЕ </vt:lpstr>
      <vt:lpstr>Презентация PowerPoint</vt:lpstr>
      <vt:lpstr>КГАУ «СОЦ «Тесь» (Минусинский р-он)</vt:lpstr>
      <vt:lpstr>Презентация PowerPoint</vt:lpstr>
      <vt:lpstr>Презентация PowerPoint</vt:lpstr>
      <vt:lpstr>Презентация PowerPoint</vt:lpstr>
      <vt:lpstr>Для детей с заболеваниями опорно-двигательного аппарата (с 4 лет)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Диспансерное наблюдение и реабилитация детей с заболеваниями опорно-двигательного аппарата в условиях детской поликлиники </dc:title>
  <dc:creator>Adminn</dc:creator>
  <cp:lastModifiedBy>Adminn</cp:lastModifiedBy>
  <cp:revision>32</cp:revision>
  <dcterms:created xsi:type="dcterms:W3CDTF">2016-12-04T07:38:42Z</dcterms:created>
  <dcterms:modified xsi:type="dcterms:W3CDTF">2016-12-04T11:40:12Z</dcterms:modified>
</cp:coreProperties>
</file>