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81" r:id="rId11"/>
    <p:sldId id="276" r:id="rId12"/>
    <p:sldId id="263" r:id="rId13"/>
    <p:sldId id="264" r:id="rId14"/>
    <p:sldId id="265" r:id="rId15"/>
    <p:sldId id="277" r:id="rId16"/>
    <p:sldId id="266" r:id="rId17"/>
    <p:sldId id="269" r:id="rId18"/>
    <p:sldId id="272" r:id="rId19"/>
    <p:sldId id="273" r:id="rId20"/>
    <p:sldId id="279" r:id="rId21"/>
    <p:sldId id="280" r:id="rId22"/>
    <p:sldId id="271" r:id="rId23"/>
    <p:sldId id="267" r:id="rId24"/>
    <p:sldId id="268" r:id="rId25"/>
    <p:sldId id="278" r:id="rId26"/>
    <p:sldId id="285" r:id="rId27"/>
    <p:sldId id="284" r:id="rId28"/>
    <p:sldId id="286" r:id="rId29"/>
    <p:sldId id="288" r:id="rId30"/>
    <p:sldId id="287" r:id="rId31"/>
    <p:sldId id="289" r:id="rId32"/>
    <p:sldId id="290" r:id="rId33"/>
    <p:sldId id="291" r:id="rId34"/>
    <p:sldId id="293" r:id="rId35"/>
    <p:sldId id="295" r:id="rId36"/>
    <p:sldId id="294" r:id="rId37"/>
    <p:sldId id="296" r:id="rId38"/>
    <p:sldId id="292" r:id="rId39"/>
    <p:sldId id="297" r:id="rId40"/>
    <p:sldId id="298" r:id="rId41"/>
    <p:sldId id="299" r:id="rId42"/>
    <p:sldId id="300" r:id="rId43"/>
    <p:sldId id="304" r:id="rId44"/>
    <p:sldId id="301" r:id="rId45"/>
    <p:sldId id="303" r:id="rId46"/>
    <p:sldId id="302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67" autoAdjust="0"/>
  </p:normalViewPr>
  <p:slideViewPr>
    <p:cSldViewPr>
      <p:cViewPr varScale="1">
        <p:scale>
          <a:sx n="63" d="100"/>
          <a:sy n="63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03FFF-4B51-4977-8946-26A2097AC6C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8CFBD-00FE-45B2-BD71-A0E7B135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CFBD-00FE-45B2-BD71-A0E7B1357F4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https://vk.com/share.php?url=https%3A//youtube.com/watch%3Fv%3D878mn6robxQ%26si%3DclhSBlOsS0aA1j_x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CFBD-00FE-45B2-BD71-A0E7B1357F4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CFBD-00FE-45B2-BD71-A0E7B1357F4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CFBD-00FE-45B2-BD71-A0E7B1357F4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CFBD-00FE-45B2-BD71-A0E7B1357F4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79C5-9D9F-479B-8B14-2361263FBF72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7608-ECD6-48DC-BD26-1D79E926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115666"/>
          </a:xfrm>
        </p:spPr>
        <p:txBody>
          <a:bodyPr>
            <a:normAutofit/>
          </a:bodyPr>
          <a:lstStyle/>
          <a:p>
            <a:r>
              <a:rPr lang="ru-RU" dirty="0" smtClean="0"/>
              <a:t>Лекция №1: РАСТВОРЫ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Для студентов 1 курса, обучающихся по специальности</a:t>
            </a:r>
          </a:p>
          <a:p>
            <a:r>
              <a:rPr lang="ru-RU" sz="2000" b="1" dirty="0" smtClean="0"/>
              <a:t>-стоматология</a:t>
            </a:r>
          </a:p>
          <a:p>
            <a:r>
              <a:rPr lang="ru-RU" sz="2000" b="1" dirty="0" smtClean="0"/>
              <a:t>-  </a:t>
            </a:r>
          </a:p>
          <a:p>
            <a:endParaRPr lang="ru-RU" sz="2800" b="1" dirty="0" smtClean="0"/>
          </a:p>
          <a:p>
            <a:pPr algn="l"/>
            <a:r>
              <a:rPr lang="ru-RU" sz="2800" b="1" dirty="0" smtClean="0"/>
              <a:t>Лектор: </a:t>
            </a:r>
            <a:r>
              <a:rPr lang="ru-RU" sz="2800" b="1" i="1" dirty="0" smtClean="0"/>
              <a:t>старший преподаватель Пащенко Светлана Ивановна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756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КрасГМУ</a:t>
            </a:r>
            <a:r>
              <a:rPr lang="ru-RU" dirty="0" smtClean="0"/>
              <a:t>, КАФЕДРА БИОЛОГИЧЕСКОЙ ХИМИИ С КУРСАМИ МЕДИЦИНСКОЙ,</a:t>
            </a:r>
          </a:p>
          <a:p>
            <a:r>
              <a:rPr lang="ru-RU" dirty="0" smtClean="0"/>
              <a:t> ФАРМАЦЕВТИЧЕСКОЙ  И ТОКСИКОЛОГИЧЕСКОЙ ХИМИИ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6093296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Красноярск, 2023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Строение молекулы воды</a:t>
            </a:r>
            <a:endParaRPr lang="ru-RU" dirty="0"/>
          </a:p>
        </p:txBody>
      </p:sp>
      <p:pic>
        <p:nvPicPr>
          <p:cNvPr id="3" name="Рисунок 2" descr="img-nwtfv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3999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40960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1-02-14_21-55-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3-l.jpg"/>
          <p:cNvPicPr>
            <a:picLocks noChangeAspect="1"/>
          </p:cNvPicPr>
          <p:nvPr/>
        </p:nvPicPr>
        <p:blipFill>
          <a:blip r:embed="rId2" cstate="print"/>
          <a:srcRect t="18480" b="7601"/>
          <a:stretch>
            <a:fillRect/>
          </a:stretch>
        </p:blipFill>
        <p:spPr>
          <a:xfrm>
            <a:off x="0" y="1196752"/>
            <a:ext cx="9144000" cy="6048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Классификация дисперсных систем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мс.jpg"/>
          <p:cNvPicPr>
            <a:picLocks noChangeAspect="1"/>
          </p:cNvPicPr>
          <p:nvPr/>
        </p:nvPicPr>
        <p:blipFill>
          <a:blip r:embed="rId3" cstate="print"/>
          <a:srcRect t="27922"/>
          <a:stretch>
            <a:fillRect/>
          </a:stretch>
        </p:blipFill>
        <p:spPr>
          <a:xfrm>
            <a:off x="0" y="1268760"/>
            <a:ext cx="9144000" cy="4936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8092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Сходство и различия в растворах ВМС и коллоидных растворах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n-US" dirty="0" smtClean="0"/>
              <a:t>https://vk.com/share.php?url=https%3A//youtube.com/watch%3Fv%3D878mn6robxQ%26si%3DclhSBlOsS0aA1j_x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5689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Обучающий фильм  « Коллоидные системы. Дисперсные системы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ологические жидкости.png"/>
          <p:cNvPicPr>
            <a:picLocks noChangeAspect="1"/>
          </p:cNvPicPr>
          <p:nvPr/>
        </p:nvPicPr>
        <p:blipFill>
          <a:blip r:embed="rId2" cstate="print"/>
          <a:srcRect t="10101" b="16400"/>
          <a:stretch>
            <a:fillRect/>
          </a:stretch>
        </p:blipFill>
        <p:spPr>
          <a:xfrm>
            <a:off x="0" y="692696"/>
            <a:ext cx="914400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лоидные в организм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61" y="980728"/>
            <a:ext cx="9149961" cy="587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Коллоидные системы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ификация коллоидных раство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 И Ц Е  Л Л А</a:t>
            </a:r>
            <a:endParaRPr lang="ru-RU" dirty="0"/>
          </a:p>
        </p:txBody>
      </p:sp>
      <p:pic>
        <p:nvPicPr>
          <p:cNvPr id="4" name="Содержимое 3" descr="строение мицел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8964488" cy="5949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   </a:t>
            </a:r>
          </a:p>
          <a:p>
            <a:r>
              <a:rPr lang="ru-RU" dirty="0" smtClean="0"/>
              <a:t> </a:t>
            </a:r>
            <a:r>
              <a:rPr lang="ru-RU" sz="4400" dirty="0"/>
              <a:t>Растворы в широком смысле этого слова (жидкие, твердые или газообразные) очень широко распространены в природе.</a:t>
            </a:r>
          </a:p>
          <a:p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4400" dirty="0"/>
              <a:t>Растворами являются все ткани живого организма.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4400" dirty="0"/>
              <a:t> 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Питьевая вода, вода рек, морей и океанов – это тоже растворы.</a:t>
            </a:r>
          </a:p>
          <a:p>
            <a:endParaRPr lang="ru-RU" sz="4400" dirty="0" smtClean="0"/>
          </a:p>
          <a:p>
            <a:pPr>
              <a:buNone/>
            </a:pPr>
            <a:r>
              <a:rPr lang="ru-RU" sz="4400" dirty="0"/>
              <a:t> 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Свойства растворов определяются природой растворенных веществ, их составом и концентрацией</a:t>
            </a:r>
          </a:p>
          <a:p>
            <a:pPr>
              <a:buNone/>
            </a:pP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 И Ц Е Л Л А</a:t>
            </a:r>
            <a:endParaRPr lang="ru-RU" dirty="0"/>
          </a:p>
        </p:txBody>
      </p:sp>
      <p:pic>
        <p:nvPicPr>
          <p:cNvPr id="3" name="Рисунок 2" descr="Nxfa89GMLQ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6" cy="67413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написать мицеллу (видеоролик)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sz="2800" dirty="0" smtClean="0"/>
              <a:t>www.youtube.com/watch?v=tedDDiN6GOI&amp;t=3s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ойства коллоидных раство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створы.jpg"/>
          <p:cNvPicPr>
            <a:picLocks noChangeAspect="1"/>
          </p:cNvPicPr>
          <p:nvPr/>
        </p:nvPicPr>
        <p:blipFill>
          <a:blip r:embed="rId2" cstate="print"/>
          <a:srcRect t="20600"/>
          <a:stretch>
            <a:fillRect/>
          </a:stretch>
        </p:blipFill>
        <p:spPr>
          <a:xfrm>
            <a:off x="0" y="836712"/>
            <a:ext cx="9144000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548680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Растворы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инные раство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Виды концентраций растворов</a:t>
            </a:r>
            <a:endParaRPr lang="ru-RU" dirty="0"/>
          </a:p>
        </p:txBody>
      </p:sp>
      <p:pic>
        <p:nvPicPr>
          <p:cNvPr id="3" name="Рисунок 2" descr="Таблица-концентрац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Ионное произведение воды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689669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Ионное произведение воды</a:t>
            </a:r>
            <a:r>
              <a:rPr lang="en-US" sz="2400" dirty="0" smtClean="0"/>
              <a:t> </a:t>
            </a:r>
            <a:r>
              <a:rPr lang="ru-RU" sz="2400" dirty="0" smtClean="0"/>
              <a:t>К </a:t>
            </a:r>
            <a:r>
              <a:rPr lang="en-US" sz="2400" dirty="0" smtClean="0"/>
              <a:t> </a:t>
            </a:r>
            <a:r>
              <a:rPr lang="ru-RU" sz="2400" baseline="-25000" dirty="0" err="1" smtClean="0"/>
              <a:t>н</a:t>
            </a:r>
            <a:r>
              <a:rPr lang="en-US" sz="2400" baseline="-25000" dirty="0" smtClean="0"/>
              <a:t>2</a:t>
            </a:r>
            <a:r>
              <a:rPr lang="ru-RU" sz="2400" baseline="-25000" dirty="0" smtClean="0"/>
              <a:t>о</a:t>
            </a:r>
            <a:r>
              <a:rPr lang="ru-RU" sz="2400" dirty="0" smtClean="0"/>
              <a:t> – величина постоянная</a:t>
            </a:r>
          </a:p>
          <a:p>
            <a:r>
              <a:rPr lang="ru-RU" sz="2400" dirty="0" smtClean="0"/>
              <a:t> ( при данной </a:t>
            </a:r>
          </a:p>
          <a:p>
            <a:r>
              <a:rPr lang="ru-RU" sz="2400" dirty="0" smtClean="0"/>
              <a:t>температуре) для воды и любых водных растворов, </a:t>
            </a:r>
          </a:p>
          <a:p>
            <a:r>
              <a:rPr lang="ru-RU" sz="2400" dirty="0" smtClean="0"/>
              <a:t>равная произведению </a:t>
            </a:r>
          </a:p>
          <a:p>
            <a:r>
              <a:rPr lang="ru-RU" sz="2400" dirty="0" smtClean="0"/>
              <a:t>концентрации ионов водорода  </a:t>
            </a:r>
            <a:r>
              <a:rPr lang="en-US" sz="2400" dirty="0" smtClean="0"/>
              <a:t>[</a:t>
            </a:r>
            <a:r>
              <a:rPr lang="ru-RU" sz="2400" dirty="0" smtClean="0"/>
              <a:t>Н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</a:t>
            </a:r>
            <a:r>
              <a:rPr lang="ru-RU" sz="4000" baseline="30000" dirty="0" smtClean="0"/>
              <a:t>. </a:t>
            </a:r>
            <a:r>
              <a:rPr lang="en-US" sz="2400" dirty="0" smtClean="0"/>
              <a:t>[</a:t>
            </a:r>
            <a:r>
              <a:rPr lang="ru-RU" sz="2400" dirty="0" smtClean="0"/>
              <a:t>ОН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 </a:t>
            </a:r>
            <a:r>
              <a:rPr lang="ru-RU" sz="2400" baseline="-25000" dirty="0" smtClean="0"/>
              <a:t>Н2О </a:t>
            </a:r>
            <a:r>
              <a:rPr lang="ru-RU" sz="2400" dirty="0" smtClean="0"/>
              <a:t> = </a:t>
            </a:r>
            <a:r>
              <a:rPr lang="en-US" sz="2400" dirty="0" smtClean="0"/>
              <a:t>[</a:t>
            </a:r>
            <a:r>
              <a:rPr lang="ru-RU" sz="2400" dirty="0" smtClean="0"/>
              <a:t>Н</a:t>
            </a:r>
            <a:r>
              <a:rPr lang="en-US" sz="2400" dirty="0" smtClean="0"/>
              <a:t>]</a:t>
            </a:r>
            <a:r>
              <a:rPr lang="ru-RU" sz="2400" baseline="300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ОН</a:t>
            </a:r>
            <a:r>
              <a:rPr lang="en-US" sz="2400" dirty="0" smtClean="0"/>
              <a:t>]</a:t>
            </a:r>
            <a:r>
              <a:rPr lang="ru-RU" sz="2400" dirty="0" smtClean="0"/>
              <a:t> = </a:t>
            </a:r>
            <a:r>
              <a:rPr lang="ru-RU" sz="2400" dirty="0" err="1" smtClean="0"/>
              <a:t>К</a:t>
            </a:r>
            <a:r>
              <a:rPr lang="ru-RU" sz="2400" baseline="-25000" dirty="0" err="1" smtClean="0"/>
              <a:t>а</a:t>
            </a:r>
            <a:r>
              <a:rPr lang="en-US" sz="2400" baseline="-25000" dirty="0" smtClean="0"/>
              <a:t>[</a:t>
            </a:r>
            <a:r>
              <a:rPr lang="ru-RU" sz="2400" baseline="-25000" dirty="0" smtClean="0"/>
              <a:t>Н2О</a:t>
            </a:r>
            <a:r>
              <a:rPr lang="en-US" sz="2400" baseline="-25000" dirty="0" smtClean="0"/>
              <a:t>]</a:t>
            </a:r>
            <a:r>
              <a:rPr lang="ru-RU" sz="2400" baseline="-25000" dirty="0" smtClean="0"/>
              <a:t> </a:t>
            </a:r>
            <a:r>
              <a:rPr lang="ru-RU" sz="2400" dirty="0" smtClean="0"/>
              <a:t>= 1.82 10 </a:t>
            </a:r>
            <a:r>
              <a:rPr lang="ru-RU" sz="2400" baseline="30000" dirty="0" smtClean="0"/>
              <a:t>-16</a:t>
            </a:r>
            <a:r>
              <a:rPr lang="ru-RU" sz="2400" dirty="0" smtClean="0"/>
              <a:t> </a:t>
            </a:r>
            <a:r>
              <a:rPr lang="ru-RU" sz="2400" baseline="30000" dirty="0" smtClean="0"/>
              <a:t>.</a:t>
            </a:r>
            <a:r>
              <a:rPr lang="ru-RU" sz="2400" dirty="0" smtClean="0"/>
              <a:t> 55,56 = 1,0 10 </a:t>
            </a:r>
            <a:r>
              <a:rPr lang="ru-RU" sz="2400" baseline="30000" dirty="0" smtClean="0"/>
              <a:t>-14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Характер водной среды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23527" y="1196752"/>
            <a:ext cx="8640959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чистой воде концентрация </a:t>
            </a:r>
            <a:r>
              <a:rPr lang="ru-RU" sz="2800" dirty="0" err="1" smtClean="0"/>
              <a:t>концентрация</a:t>
            </a:r>
            <a:r>
              <a:rPr lang="ru-RU" sz="2800" dirty="0" smtClean="0"/>
              <a:t> ионов водорода и </a:t>
            </a:r>
            <a:r>
              <a:rPr lang="ru-RU" sz="2800" dirty="0" err="1" smtClean="0"/>
              <a:t>гидроксид-ионов</a:t>
            </a:r>
            <a:r>
              <a:rPr lang="ru-RU" sz="2800" dirty="0" smtClean="0"/>
              <a:t> одинакова, и при 22</a:t>
            </a:r>
            <a:r>
              <a:rPr lang="ru-RU" sz="2800" baseline="30000" dirty="0" smtClean="0"/>
              <a:t>0 </a:t>
            </a:r>
            <a:r>
              <a:rPr lang="ru-RU" sz="2800" dirty="0" smtClean="0"/>
              <a:t>С их значения равны: </a:t>
            </a:r>
            <a:r>
              <a:rPr lang="en-US" sz="2800" dirty="0" smtClean="0"/>
              <a:t>[</a:t>
            </a:r>
            <a:r>
              <a:rPr lang="ru-RU" sz="2800" dirty="0" smtClean="0"/>
              <a:t>Н</a:t>
            </a:r>
            <a:r>
              <a:rPr lang="en-US" sz="2800" baseline="30000" dirty="0" smtClean="0"/>
              <a:t>+</a:t>
            </a:r>
            <a:r>
              <a:rPr lang="ru-RU" sz="2800" dirty="0" smtClean="0"/>
              <a:t> </a:t>
            </a:r>
            <a:r>
              <a:rPr lang="en-US" sz="2800" dirty="0" smtClean="0"/>
              <a:t>]</a:t>
            </a:r>
            <a:r>
              <a:rPr lang="ru-RU" sz="2800" dirty="0" smtClean="0"/>
              <a:t>  =</a:t>
            </a:r>
            <a:r>
              <a:rPr lang="en-US" sz="2800" dirty="0" smtClean="0"/>
              <a:t>[</a:t>
            </a:r>
            <a:r>
              <a:rPr lang="ru-RU" sz="2800" dirty="0" smtClean="0"/>
              <a:t> ОН</a:t>
            </a:r>
            <a:r>
              <a:rPr lang="en-US" sz="2800" baseline="30000" dirty="0" smtClean="0"/>
              <a:t>-</a:t>
            </a:r>
            <a:r>
              <a:rPr lang="ru-RU" sz="2800" dirty="0" smtClean="0"/>
              <a:t> </a:t>
            </a:r>
            <a:r>
              <a:rPr lang="en-US" sz="2800" dirty="0" smtClean="0"/>
              <a:t>]</a:t>
            </a:r>
            <a:r>
              <a:rPr lang="ru-RU" sz="2800" dirty="0" smtClean="0"/>
              <a:t> =  10</a:t>
            </a:r>
            <a:r>
              <a:rPr lang="ru-RU" sz="2800" baseline="30000" dirty="0" smtClean="0"/>
              <a:t>-7</a:t>
            </a:r>
            <a:r>
              <a:rPr lang="en-US" sz="2800" baseline="30000" dirty="0" smtClean="0"/>
              <a:t> </a:t>
            </a:r>
          </a:p>
          <a:p>
            <a:endParaRPr lang="en-US" sz="2800" baseline="30000" dirty="0" smtClean="0"/>
          </a:p>
          <a:p>
            <a:endParaRPr lang="en-US" sz="2800" baseline="30000" dirty="0" smtClean="0"/>
          </a:p>
          <a:p>
            <a:r>
              <a:rPr lang="ru-RU" sz="2800" baseline="30000" dirty="0" smtClean="0"/>
              <a:t> </a:t>
            </a:r>
            <a:r>
              <a:rPr lang="ru-RU" sz="2800" dirty="0" smtClean="0"/>
              <a:t> Характеристика водной среды определяется тем ионом, концентрация которого преобладает и выражена в молярной концентрации.</a:t>
            </a:r>
          </a:p>
          <a:p>
            <a:endParaRPr lang="ru-RU" sz="2800" dirty="0" smtClean="0"/>
          </a:p>
          <a:p>
            <a:r>
              <a:rPr lang="ru-RU" sz="2800" dirty="0" smtClean="0"/>
              <a:t>На практике реакцию среды в водных растворах  принято характеризовать не молярной концентрацией ионов водорода, а водородным показателем.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1632287" cy="88947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Многие реакции ( </a:t>
            </a:r>
            <a:r>
              <a:rPr lang="ru-RU" sz="2800" dirty="0" err="1" smtClean="0"/>
              <a:t>протолитические</a:t>
            </a:r>
            <a:r>
              <a:rPr lang="ru-RU" sz="2800" dirty="0" smtClean="0"/>
              <a:t> , </a:t>
            </a:r>
            <a:r>
              <a:rPr lang="ru-RU" sz="2800" dirty="0" err="1" smtClean="0"/>
              <a:t>окислительно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восстановительные, </a:t>
            </a:r>
            <a:r>
              <a:rPr lang="ru-RU" sz="2800" dirty="0" err="1" smtClean="0"/>
              <a:t>комплексообразования</a:t>
            </a:r>
            <a:r>
              <a:rPr lang="ru-RU" sz="2800" dirty="0" smtClean="0"/>
              <a:t>) протекают</a:t>
            </a:r>
          </a:p>
          <a:p>
            <a:r>
              <a:rPr lang="ru-RU" sz="2800" dirty="0" smtClean="0"/>
              <a:t> зачастую в водных растворах.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Знание свойств водных растворов позволяет понять</a:t>
            </a:r>
          </a:p>
          <a:p>
            <a:r>
              <a:rPr lang="ru-RU" sz="2800" dirty="0" smtClean="0"/>
              <a:t> механизмы осмотического и  </a:t>
            </a:r>
            <a:r>
              <a:rPr lang="ru-RU" sz="2800" dirty="0" err="1" smtClean="0"/>
              <a:t>протолитического</a:t>
            </a:r>
            <a:endParaRPr lang="ru-RU" sz="2800" dirty="0" smtClean="0"/>
          </a:p>
          <a:p>
            <a:r>
              <a:rPr lang="ru-RU" sz="2800" dirty="0" smtClean="0"/>
              <a:t> гомеостаза, причины нарушения</a:t>
            </a:r>
          </a:p>
          <a:p>
            <a:r>
              <a:rPr lang="ru-RU" sz="2800" dirty="0" smtClean="0"/>
              <a:t> осмотической  и </a:t>
            </a:r>
            <a:r>
              <a:rPr lang="ru-RU" sz="2800" dirty="0" err="1" smtClean="0"/>
              <a:t>протолитической</a:t>
            </a:r>
            <a:r>
              <a:rPr lang="ru-RU" sz="2800" dirty="0" smtClean="0"/>
              <a:t> регуляции и</a:t>
            </a:r>
          </a:p>
          <a:p>
            <a:r>
              <a:rPr lang="ru-RU" sz="2800" dirty="0" smtClean="0"/>
              <a:t> способы их корректировки</a:t>
            </a:r>
          </a:p>
          <a:p>
            <a:endParaRPr lang="ru-RU" sz="28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-45.jpg"/>
          <p:cNvPicPr>
            <a:picLocks noChangeAspect="1"/>
          </p:cNvPicPr>
          <p:nvPr/>
        </p:nvPicPr>
        <p:blipFill>
          <a:blip r:embed="rId3" cstate="print"/>
          <a:srcRect l="-7554" t="-13380" r="11022"/>
          <a:stretch>
            <a:fillRect/>
          </a:stretch>
        </p:blipFill>
        <p:spPr>
          <a:xfrm>
            <a:off x="0" y="0"/>
            <a:ext cx="9036496" cy="6134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H-balans-768x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readmsg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4969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-18.jpg"/>
          <p:cNvPicPr>
            <a:picLocks noChangeAspect="1"/>
          </p:cNvPicPr>
          <p:nvPr/>
        </p:nvPicPr>
        <p:blipFill>
          <a:blip r:embed="rId2" cstate="print"/>
          <a:srcRect l="1154" t="2556" r="5409" b="27171"/>
          <a:stretch>
            <a:fillRect/>
          </a:stretch>
        </p:blipFill>
        <p:spPr>
          <a:xfrm>
            <a:off x="179512" y="188640"/>
            <a:ext cx="8568952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" y="0"/>
            <a:ext cx="8215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определения </a:t>
            </a:r>
            <a:r>
              <a:rPr lang="ru-RU" dirty="0" err="1" smtClean="0"/>
              <a:t>рН</a:t>
            </a:r>
            <a:endParaRPr lang="ru-RU" dirty="0"/>
          </a:p>
        </p:txBody>
      </p:sp>
      <p:pic>
        <p:nvPicPr>
          <p:cNvPr id="3" name="Рисунок 2" descr="slide-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509120"/>
            <a:ext cx="2664297" cy="2016225"/>
          </a:xfrm>
          <a:prstGeom prst="rect">
            <a:avLst/>
          </a:prstGeom>
        </p:spPr>
      </p:pic>
      <p:pic>
        <p:nvPicPr>
          <p:cNvPr id="5" name="Рисунок 4" descr="4223.75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392488"/>
            <a:ext cx="2060848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ИНДИКАТОРЫ</a:t>
            </a:r>
            <a:endParaRPr lang="ru-RU" dirty="0"/>
          </a:p>
        </p:txBody>
      </p:sp>
      <p:pic>
        <p:nvPicPr>
          <p:cNvPr id="3" name="Рисунок 2" descr="82137600_179745804.pdf-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25352"/>
            <a:ext cx="91440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39.jpg"/>
          <p:cNvPicPr>
            <a:picLocks noChangeAspect="1"/>
          </p:cNvPicPr>
          <p:nvPr/>
        </p:nvPicPr>
        <p:blipFill>
          <a:blip r:embed="rId2" cstate="print"/>
          <a:srcRect r="2751" b="7433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индикаторы</a:t>
            </a:r>
            <a:endParaRPr lang="ru-RU"/>
          </a:p>
        </p:txBody>
      </p:sp>
      <p:pic>
        <p:nvPicPr>
          <p:cNvPr id="3" name="Рисунок 2" descr="image001_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8964488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СЛЮНА</a:t>
            </a:r>
            <a:endParaRPr lang="ru-RU" dirty="0"/>
          </a:p>
        </p:txBody>
      </p:sp>
      <p:pic>
        <p:nvPicPr>
          <p:cNvPr id="3" name="Рисунок 2" descr="3a2b75dc168b985227c2a4f8d879bec1.jpg"/>
          <p:cNvPicPr>
            <a:picLocks noChangeAspect="1"/>
          </p:cNvPicPr>
          <p:nvPr/>
        </p:nvPicPr>
        <p:blipFill>
          <a:blip r:embed="rId2" cstate="print"/>
          <a:srcRect b="7946"/>
          <a:stretch>
            <a:fillRect/>
          </a:stretch>
        </p:blipFill>
        <p:spPr>
          <a:xfrm>
            <a:off x="0" y="4465"/>
            <a:ext cx="9144000" cy="6853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689555"/>
            <a:ext cx="9144000" cy="25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00" tIns="588777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 bmk="_page_28_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ЦЕЛЬ ЛЕКЦИИ</a:t>
            </a:r>
          </a:p>
          <a:p>
            <a:endParaRPr lang="ru-RU" dirty="0"/>
          </a:p>
          <a:p>
            <a:r>
              <a:rPr lang="ru-RU" dirty="0" smtClean="0"/>
              <a:t>        1. </a:t>
            </a:r>
            <a:r>
              <a:rPr lang="ru-RU" sz="2400" dirty="0" smtClean="0"/>
              <a:t>Познакомиться с основными понятиями темы «Растворы», </a:t>
            </a:r>
          </a:p>
          <a:p>
            <a:r>
              <a:rPr lang="ru-RU" sz="2400" dirty="0" smtClean="0"/>
              <a:t>классификацией растворов.</a:t>
            </a:r>
          </a:p>
          <a:p>
            <a:endParaRPr lang="ru-RU" sz="2400" dirty="0"/>
          </a:p>
          <a:p>
            <a:r>
              <a:rPr lang="ru-RU" sz="2400" dirty="0" smtClean="0"/>
              <a:t>      2. Познакомиться с видами концентраций растворов.</a:t>
            </a:r>
          </a:p>
          <a:p>
            <a:endParaRPr lang="ru-RU" sz="2400" dirty="0"/>
          </a:p>
          <a:p>
            <a:r>
              <a:rPr lang="ru-RU" sz="2400" dirty="0" smtClean="0"/>
              <a:t>      3. Изучить теорию электролитической диссоциации кислот и оснований С.Аррениуса, и </a:t>
            </a:r>
            <a:r>
              <a:rPr lang="ru-RU" sz="2400" dirty="0" err="1" smtClean="0"/>
              <a:t>протолитическую</a:t>
            </a:r>
            <a:r>
              <a:rPr lang="ru-RU" sz="2400" dirty="0" smtClean="0"/>
              <a:t> теорию  </a:t>
            </a:r>
            <a:r>
              <a:rPr lang="ru-RU" sz="2400" dirty="0" err="1" smtClean="0"/>
              <a:t>Брёнстеда</a:t>
            </a:r>
            <a:r>
              <a:rPr lang="ru-RU" sz="2400" dirty="0" smtClean="0"/>
              <a:t> – </a:t>
            </a:r>
            <a:r>
              <a:rPr lang="ru-RU" sz="2400" dirty="0" err="1" smtClean="0"/>
              <a:t>Лоури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      4.Изучить  характеристику кислотности растворов </a:t>
            </a:r>
            <a:r>
              <a:rPr lang="ru-RU" sz="2400" dirty="0" err="1" smtClean="0"/>
              <a:t>рН</a:t>
            </a:r>
            <a:r>
              <a:rPr lang="ru-RU" sz="2400" dirty="0" smtClean="0"/>
              <a:t>. Научится рассчитывать </a:t>
            </a:r>
            <a:r>
              <a:rPr lang="ru-RU" sz="2400" dirty="0" err="1" smtClean="0"/>
              <a:t>рН</a:t>
            </a:r>
            <a:r>
              <a:rPr lang="ru-RU" sz="2400" dirty="0" smtClean="0"/>
              <a:t> растворов кислот, оснований и солей.</a:t>
            </a:r>
          </a:p>
          <a:p>
            <a:endParaRPr lang="ru-RU" sz="2400" dirty="0"/>
          </a:p>
          <a:p>
            <a:r>
              <a:rPr lang="ru-RU" sz="2400" dirty="0" smtClean="0"/>
              <a:t>       5.Рассмотреть гидролиз солей как один из  видов </a:t>
            </a:r>
            <a:r>
              <a:rPr lang="ru-RU" sz="2400" dirty="0" err="1" smtClean="0"/>
              <a:t>протолитического</a:t>
            </a:r>
            <a:r>
              <a:rPr lang="ru-RU" sz="2400" dirty="0" smtClean="0"/>
              <a:t> равновесия.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100" dirty="0" err="1" smtClean="0"/>
              <a:t>рН</a:t>
            </a:r>
            <a:r>
              <a:rPr lang="ru-RU" sz="3100" dirty="0" smtClean="0"/>
              <a:t> слюны  от 5,6 до 7,6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Величина </a:t>
            </a:r>
            <a:r>
              <a:rPr lang="ru-RU" sz="3100" dirty="0" err="1" smtClean="0"/>
              <a:t>рН</a:t>
            </a:r>
            <a:r>
              <a:rPr lang="ru-RU" sz="3100" dirty="0" smtClean="0"/>
              <a:t> слюны изменяется в зависимости от характера патологического процесса в полости рта. </a:t>
            </a:r>
            <a:br>
              <a:rPr lang="ru-RU" sz="3100" dirty="0" smtClean="0"/>
            </a:br>
            <a:r>
              <a:rPr lang="ru-RU" sz="3100" dirty="0" smtClean="0"/>
              <a:t>    </a:t>
            </a:r>
            <a:br>
              <a:rPr lang="ru-RU" sz="3100" dirty="0" smtClean="0"/>
            </a:br>
            <a:r>
              <a:rPr lang="ru-RU" sz="3100" dirty="0" smtClean="0"/>
              <a:t>    По </a:t>
            </a:r>
            <a:r>
              <a:rPr lang="ru-RU" sz="3100" dirty="0" err="1" smtClean="0"/>
              <a:t>рН</a:t>
            </a:r>
            <a:r>
              <a:rPr lang="ru-RU" sz="3100" dirty="0" smtClean="0"/>
              <a:t> слюны определяется риск возникновения  кариеса.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При инфекционных заболеваниях реакция слюны кислая</a:t>
            </a:r>
            <a:br>
              <a:rPr lang="ru-RU" sz="3100" dirty="0" smtClean="0"/>
            </a:br>
            <a:r>
              <a:rPr lang="ru-RU" sz="3100" dirty="0" smtClean="0"/>
              <a:t>     </a:t>
            </a:r>
            <a:br>
              <a:rPr lang="ru-RU" sz="3100" dirty="0" smtClean="0"/>
            </a:br>
            <a:r>
              <a:rPr lang="ru-RU" sz="3100" dirty="0" smtClean="0"/>
              <a:t>     Состав слюны может быть исследован с диагностической целью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-29881618_67937782.pdf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7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Теория электролитической диссоциации  Аррениуса</a:t>
            </a:r>
            <a:endParaRPr lang="ru-RU" dirty="0"/>
          </a:p>
        </p:txBody>
      </p:sp>
      <p:pic>
        <p:nvPicPr>
          <p:cNvPr id="5" name="Рисунок 4" descr="slide-19.jpg"/>
          <p:cNvPicPr>
            <a:picLocks noChangeAspect="1"/>
          </p:cNvPicPr>
          <p:nvPr/>
        </p:nvPicPr>
        <p:blipFill>
          <a:blip r:embed="rId2" cstate="print"/>
          <a:srcRect l="397" t="20632"/>
          <a:stretch>
            <a:fillRect/>
          </a:stretch>
        </p:blipFill>
        <p:spPr>
          <a:xfrm>
            <a:off x="179512" y="1628800"/>
            <a:ext cx="864096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-3.jpg"/>
          <p:cNvPicPr>
            <a:picLocks noChangeAspect="1"/>
          </p:cNvPicPr>
          <p:nvPr/>
        </p:nvPicPr>
        <p:blipFill>
          <a:blip r:embed="rId2" cstate="print"/>
          <a:srcRect b="15751"/>
          <a:stretch>
            <a:fillRect/>
          </a:stretch>
        </p:blipFill>
        <p:spPr>
          <a:xfrm>
            <a:off x="251520" y="0"/>
            <a:ext cx="8640960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d1c71d1-c312-4dc9-83bb-e2efeacc49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2280" y="188640"/>
            <a:ext cx="205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Кислота </a:t>
            </a:r>
            <a:r>
              <a:rPr lang="ru-RU" sz="2400" dirty="0" err="1" smtClean="0">
                <a:solidFill>
                  <a:srgbClr val="FF0000"/>
                </a:solidFill>
              </a:rPr>
              <a:t>диссоциирована</a:t>
            </a:r>
            <a:r>
              <a:rPr lang="ru-RU" sz="2400" dirty="0" smtClean="0">
                <a:solidFill>
                  <a:srgbClr val="FF0000"/>
                </a:solidFill>
              </a:rPr>
              <a:t> на 50%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32412685_133190904.pdf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Z2IY9awe6J1j3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8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5.jpg"/>
          <p:cNvPicPr>
            <a:picLocks noChangeAspect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План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024825"/>
            <a:ext cx="9144000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Понятие и классификация  дисперсных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систем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Способы выражения концентрации 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Microsoft Sans Serif" pitchFamily="34" charset="0"/>
              </a:rPr>
              <a:t>на практических занятиях.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Ионизация воды, ионное произведение, водородный показатель. Реакция среды.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Диссоциация кислот и оснований Аррениуса (электролитическая теория кислот и оснований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lang="ru-RU" sz="600" dirty="0">
                <a:latin typeface="Arial" pitchFamily="34" charset="0"/>
                <a:cs typeface="Arial" pitchFamily="34" charset="0"/>
              </a:rPr>
              <a:t>Р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lang="ru-RU" sz="600" dirty="0" smtClean="0">
                <a:latin typeface="Arial" pitchFamily="34" charset="0"/>
                <a:cs typeface="Arial" pitchFamily="34" charset="0"/>
              </a:rPr>
              <a:t>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381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Расчёт </a:t>
            </a:r>
            <a:r>
              <a:rPr lang="ru-RU" sz="3200" dirty="0" err="1" smtClean="0"/>
              <a:t>рН</a:t>
            </a:r>
            <a:r>
              <a:rPr lang="ru-RU" sz="3200" dirty="0" smtClean="0"/>
              <a:t> растворов слабых кислот и оснований через степень диссоциации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708920"/>
            <a:ext cx="84433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рН</a:t>
            </a:r>
            <a:r>
              <a:rPr lang="ru-RU" sz="3200" baseline="-25000" dirty="0" err="1" smtClean="0"/>
              <a:t>слабой</a:t>
            </a:r>
            <a:r>
              <a:rPr lang="ru-RU" sz="3200" baseline="-25000" dirty="0" smtClean="0"/>
              <a:t> кислоты  </a:t>
            </a:r>
            <a:r>
              <a:rPr lang="ru-RU" sz="3200" dirty="0" smtClean="0"/>
              <a:t>= </a:t>
            </a:r>
            <a:r>
              <a:rPr lang="ru-RU" sz="3200" dirty="0" err="1" smtClean="0"/>
              <a:t>р</a:t>
            </a:r>
            <a:r>
              <a:rPr lang="en-US" sz="3200" dirty="0" smtClean="0">
                <a:latin typeface="Times New Roman"/>
                <a:cs typeface="Times New Roman"/>
              </a:rPr>
              <a:t>a</a:t>
            </a:r>
            <a:r>
              <a:rPr lang="ru-RU" sz="3200" dirty="0" smtClean="0"/>
              <a:t>  + </a:t>
            </a:r>
            <a:r>
              <a:rPr lang="ru-RU" sz="3200" dirty="0" err="1" smtClean="0"/>
              <a:t>р</a:t>
            </a:r>
            <a:r>
              <a:rPr lang="ru-RU" sz="3200" dirty="0" smtClean="0"/>
              <a:t> С</a:t>
            </a:r>
            <a:r>
              <a:rPr lang="ru-RU" sz="3200" baseline="-25000" dirty="0" smtClean="0"/>
              <a:t>М </a:t>
            </a:r>
            <a:r>
              <a:rPr lang="ru-RU" sz="3200" dirty="0" smtClean="0"/>
              <a:t>(НА)</a:t>
            </a:r>
            <a:r>
              <a:rPr lang="en-US" sz="3200" dirty="0" smtClean="0"/>
              <a:t>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err="1" smtClean="0"/>
              <a:t>рН</a:t>
            </a:r>
            <a:r>
              <a:rPr lang="ru-RU" sz="3200" dirty="0" smtClean="0"/>
              <a:t> </a:t>
            </a:r>
            <a:r>
              <a:rPr lang="ru-RU" sz="3200" baseline="-25000" dirty="0" smtClean="0"/>
              <a:t>слабое основание </a:t>
            </a:r>
            <a:r>
              <a:rPr lang="ru-RU" sz="3200" dirty="0" smtClean="0"/>
              <a:t>= 14 – </a:t>
            </a:r>
            <a:r>
              <a:rPr lang="ru-RU" sz="3200" dirty="0" err="1" smtClean="0"/>
              <a:t>рОН</a:t>
            </a:r>
            <a:r>
              <a:rPr lang="ru-RU" sz="3200" dirty="0" smtClean="0"/>
              <a:t> =  14 -  (</a:t>
            </a:r>
            <a:r>
              <a:rPr lang="ru-RU" sz="3200" dirty="0" err="1" smtClean="0"/>
              <a:t>рК</a:t>
            </a:r>
            <a:r>
              <a:rPr lang="en-US" sz="3200" baseline="-25000" dirty="0" smtClean="0"/>
              <a:t>b  </a:t>
            </a:r>
            <a:r>
              <a:rPr lang="en-US" sz="3200" dirty="0" smtClean="0"/>
              <a:t> + C</a:t>
            </a:r>
            <a:r>
              <a:rPr lang="ru-RU" sz="3200" baseline="-25000" dirty="0" smtClean="0"/>
              <a:t>М</a:t>
            </a:r>
            <a:r>
              <a:rPr lang="ru-RU" sz="3200" dirty="0" smtClean="0"/>
              <a:t> )/2 </a:t>
            </a:r>
            <a:endParaRPr lang="ru-RU" sz="3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Кислотность желудочного сока</a:t>
            </a:r>
            <a:endParaRPr lang="ru-RU" dirty="0"/>
          </a:p>
        </p:txBody>
      </p:sp>
      <p:pic>
        <p:nvPicPr>
          <p:cNvPr id="3" name="Рисунок 2" descr="8571c8af3e297c723b6ccd33b644a329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156173" y="4725144"/>
            <a:ext cx="211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активна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6093296"/>
            <a:ext cx="218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потенциальная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В клинической практике кислотность желудочного сока выражается в </a:t>
            </a:r>
            <a:r>
              <a:rPr lang="ru-RU" sz="3600" dirty="0" smtClean="0">
                <a:solidFill>
                  <a:srgbClr val="C00000"/>
                </a:solidFill>
              </a:rPr>
              <a:t>клинических</a:t>
            </a:r>
            <a:r>
              <a:rPr lang="ru-RU" sz="3600" dirty="0" smtClean="0"/>
              <a:t>  (</a:t>
            </a:r>
            <a:r>
              <a:rPr lang="ru-RU" sz="3600" dirty="0" err="1" smtClean="0"/>
              <a:t>титриметрических</a:t>
            </a:r>
            <a:r>
              <a:rPr lang="ru-RU" sz="3600" dirty="0" smtClean="0"/>
              <a:t>) единицах.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Клиническая единица – число мл 0,1 М щелочей, которое необходимо для нейтрализации 100 мл профильтрованного желудочного сока.</a:t>
            </a:r>
            <a:endParaRPr lang="ru-RU" sz="3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Общая кислотность желудочного сока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44824"/>
            <a:ext cx="9721080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ru-RU" sz="3200" dirty="0" smtClean="0"/>
              <a:t>Н</a:t>
            </a:r>
            <a:r>
              <a:rPr lang="ru-RU" sz="3200" baseline="30000" dirty="0" smtClean="0"/>
              <a:t>+ </a:t>
            </a:r>
            <a:r>
              <a:rPr lang="ru-RU" sz="3200" dirty="0" smtClean="0"/>
              <a:t> </a:t>
            </a:r>
            <a:r>
              <a:rPr lang="en-US" sz="3200" dirty="0" smtClean="0"/>
              <a:t>]</a:t>
            </a:r>
            <a:r>
              <a:rPr lang="ru-RU" sz="3200" baseline="-25000" dirty="0" err="1" smtClean="0"/>
              <a:t>общ</a:t>
            </a:r>
            <a:r>
              <a:rPr lang="ru-RU" sz="3200" dirty="0" err="1" smtClean="0"/>
              <a:t>=</a:t>
            </a:r>
            <a:r>
              <a:rPr lang="ru-RU" sz="3200" dirty="0" smtClean="0"/>
              <a:t>  </a:t>
            </a:r>
            <a:r>
              <a:rPr lang="en-US" sz="3200" dirty="0" smtClean="0"/>
              <a:t>[ </a:t>
            </a:r>
            <a:r>
              <a:rPr lang="ru-RU" sz="3200" dirty="0" smtClean="0"/>
              <a:t>свободная кислотность НС</a:t>
            </a:r>
            <a:r>
              <a:rPr lang="en-US" sz="3200" dirty="0" smtClean="0"/>
              <a:t>l] </a:t>
            </a:r>
            <a:r>
              <a:rPr lang="ru-RU" sz="3200" dirty="0" smtClean="0">
                <a:solidFill>
                  <a:srgbClr val="C00000"/>
                </a:solidFill>
              </a:rPr>
              <a:t>активная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/>
              <a:t> </a:t>
            </a:r>
            <a:r>
              <a:rPr lang="en-US" sz="3200" dirty="0" smtClean="0"/>
              <a:t>                                 +</a:t>
            </a:r>
          </a:p>
          <a:p>
            <a:r>
              <a:rPr lang="ru-RU" sz="3200" dirty="0" smtClean="0"/>
              <a:t>с</a:t>
            </a:r>
            <a:r>
              <a:rPr lang="ru-RU" sz="3200" dirty="0" smtClean="0"/>
              <a:t>вязанная </a:t>
            </a:r>
            <a:r>
              <a:rPr lang="ru-RU" sz="4400" baseline="-25000" dirty="0" smtClean="0">
                <a:solidFill>
                  <a:srgbClr val="C00000"/>
                </a:solidFill>
              </a:rPr>
              <a:t>потенциальная </a:t>
            </a:r>
            <a:r>
              <a:rPr lang="ru-RU" sz="3200" baseline="-25000" dirty="0" smtClean="0">
                <a:solidFill>
                  <a:srgbClr val="C00000"/>
                </a:solidFill>
              </a:rPr>
              <a:t>   </a:t>
            </a:r>
            <a:r>
              <a:rPr lang="ru-RU" sz="3200" dirty="0" smtClean="0"/>
              <a:t>кислотность </a:t>
            </a:r>
            <a:r>
              <a:rPr lang="ru-RU" sz="3200" dirty="0" smtClean="0"/>
              <a:t>НС</a:t>
            </a:r>
            <a:r>
              <a:rPr lang="en-US" sz="3200" dirty="0" smtClean="0"/>
              <a:t>l</a:t>
            </a:r>
            <a:r>
              <a:rPr lang="ru-RU" sz="3200" dirty="0" smtClean="0"/>
              <a:t> и кислоты  </a:t>
            </a:r>
          </a:p>
          <a:p>
            <a:r>
              <a:rPr lang="ru-RU" sz="3200" dirty="0" smtClean="0"/>
              <a:t> с </a:t>
            </a:r>
            <a:r>
              <a:rPr lang="ru-RU" sz="3200" dirty="0" err="1" smtClean="0"/>
              <a:t>рК</a:t>
            </a:r>
            <a:r>
              <a:rPr lang="ru-RU" sz="3200" baseline="-25000" dirty="0" err="1" smtClean="0"/>
              <a:t>а</a:t>
            </a:r>
            <a:r>
              <a:rPr lang="ru-RU" sz="3200" baseline="-25000" dirty="0" smtClean="0"/>
              <a:t>  </a:t>
            </a:r>
            <a:r>
              <a:rPr lang="ru-RU" sz="3200" dirty="0" smtClean="0">
                <a:latin typeface="Times New Roman"/>
                <a:cs typeface="Times New Roman"/>
              </a:rPr>
              <a:t>‹ 4</a:t>
            </a:r>
            <a:endParaRPr lang="en-US" sz="4000" baseline="-25000" dirty="0" smtClean="0">
              <a:solidFill>
                <a:srgbClr val="C00000"/>
              </a:solidFill>
            </a:endParaRPr>
          </a:p>
          <a:p>
            <a:r>
              <a:rPr lang="en-US" sz="3200" baseline="-25000" dirty="0" smtClean="0"/>
              <a:t> </a:t>
            </a:r>
            <a:r>
              <a:rPr lang="en-US" sz="3200" baseline="-25000" dirty="0" smtClean="0"/>
              <a:t>                                                   </a:t>
            </a:r>
            <a:r>
              <a:rPr lang="en-US" sz="4400" baseline="-25000" dirty="0" smtClean="0"/>
              <a:t>+</a:t>
            </a:r>
          </a:p>
          <a:p>
            <a:r>
              <a:rPr lang="ru-RU" sz="3600" baseline="-25000" dirty="0" smtClean="0"/>
              <a:t> </a:t>
            </a:r>
            <a:r>
              <a:rPr lang="en-US" sz="3600" dirty="0" smtClean="0"/>
              <a:t>[</a:t>
            </a:r>
            <a:r>
              <a:rPr lang="ru-RU" sz="3600" dirty="0" smtClean="0"/>
              <a:t> моно-  и </a:t>
            </a:r>
            <a:r>
              <a:rPr lang="ru-RU" sz="3600" dirty="0" err="1" smtClean="0"/>
              <a:t>дигидрофосфаты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слабые</a:t>
            </a:r>
          </a:p>
          <a:p>
            <a:r>
              <a:rPr lang="ru-RU" sz="3600" dirty="0" smtClean="0"/>
              <a:t> органические кислоты</a:t>
            </a:r>
            <a:r>
              <a:rPr lang="en-US" sz="3600" dirty="0" smtClean="0"/>
              <a:t>]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6e97318703aa31638ff31f869d74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Гидролиз солей</a:t>
            </a:r>
            <a:endParaRPr lang="ru-RU" dirty="0"/>
          </a:p>
        </p:txBody>
      </p:sp>
      <p:pic>
        <p:nvPicPr>
          <p:cNvPr id="3" name="Рисунок 2" descr="slide-9 (1).jpg"/>
          <p:cNvPicPr>
            <a:picLocks noChangeAspect="1"/>
          </p:cNvPicPr>
          <p:nvPr/>
        </p:nvPicPr>
        <p:blipFill>
          <a:blip r:embed="rId2" cstate="print"/>
          <a:srcRect l="397" t="11498"/>
          <a:stretch>
            <a:fillRect/>
          </a:stretch>
        </p:blipFill>
        <p:spPr>
          <a:xfrm>
            <a:off x="251520" y="1268760"/>
            <a:ext cx="856895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93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7113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784f94-7ae6-4e53-b9a1-32df015a76e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Степень гидролиза  </a:t>
            </a:r>
            <a:r>
              <a:rPr lang="ru-RU" sz="3600" dirty="0" smtClean="0"/>
              <a:t>- это отношение количества (концентрации)  соли , подвергающееся гидролизу,   к общему количеству концентрации) соли.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h </a:t>
            </a:r>
            <a:r>
              <a:rPr lang="ru-RU" sz="3600" baseline="-25000" dirty="0" smtClean="0">
                <a:solidFill>
                  <a:srgbClr val="C00000"/>
                </a:solidFill>
              </a:rPr>
              <a:t>гидролиза</a:t>
            </a:r>
            <a:r>
              <a:rPr lang="ru-RU" sz="3600" dirty="0" smtClean="0">
                <a:solidFill>
                  <a:srgbClr val="C00000"/>
                </a:solidFill>
              </a:rPr>
              <a:t> или </a:t>
            </a:r>
            <a:r>
              <a:rPr lang="el-GR" sz="3600" dirty="0" smtClean="0">
                <a:solidFill>
                  <a:srgbClr val="C00000"/>
                </a:solidFill>
              </a:rPr>
              <a:t>α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= </a:t>
            </a:r>
            <a:r>
              <a:rPr lang="en-US" sz="3600" dirty="0" smtClean="0"/>
              <a:t>(</a:t>
            </a:r>
            <a:r>
              <a:rPr lang="ru-RU" sz="3600" dirty="0" err="1" smtClean="0"/>
              <a:t>Сгидр</a:t>
            </a:r>
            <a:r>
              <a:rPr lang="ru-RU" sz="3600" dirty="0" smtClean="0"/>
              <a:t>/</a:t>
            </a:r>
            <a:r>
              <a:rPr lang="ru-RU" sz="3600" dirty="0" err="1" smtClean="0"/>
              <a:t>Собщ</a:t>
            </a:r>
            <a:r>
              <a:rPr lang="ru-RU" sz="3600" dirty="0" smtClean="0"/>
              <a:t>) </a:t>
            </a:r>
            <a:r>
              <a:rPr lang="ru-RU" sz="3600" baseline="30000" dirty="0" smtClean="0"/>
              <a:t>.</a:t>
            </a:r>
            <a:r>
              <a:rPr lang="ru-RU" sz="3600" dirty="0" smtClean="0"/>
              <a:t> 100% , где </a:t>
            </a:r>
            <a:r>
              <a:rPr lang="ru-RU" dirty="0" err="1" smtClean="0"/>
              <a:t>Сгидр</a:t>
            </a:r>
            <a:r>
              <a:rPr lang="ru-RU" dirty="0" smtClean="0"/>
              <a:t> – число молей </a:t>
            </a:r>
            <a:r>
              <a:rPr lang="ru-RU" dirty="0" err="1" smtClean="0"/>
              <a:t>гидролизованной</a:t>
            </a:r>
            <a:r>
              <a:rPr lang="ru-RU" dirty="0" smtClean="0"/>
              <a:t> соли,</a:t>
            </a:r>
            <a:r>
              <a:rPr lang="ru-RU" dirty="0" smtClean="0"/>
              <a:t> </a:t>
            </a:r>
            <a:r>
              <a:rPr lang="ru-RU" dirty="0" err="1" smtClean="0"/>
              <a:t>Собщ</a:t>
            </a:r>
            <a:r>
              <a:rPr lang="ru-RU" dirty="0" smtClean="0"/>
              <a:t> – общее число молей растворённой соли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20591"/>
            <a:ext cx="914400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Расчёт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рН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водных растворов кислот и оснований;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Индикаторы.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Кислоты и основания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Бренстеда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(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протолитическая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теория), показатели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рК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рК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b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Гидролиз солей,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826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Расчёт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рН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crosoft Sans Serif" pitchFamily="34" charset="0"/>
                <a:cs typeface="Arial" pitchFamily="34" charset="0"/>
              </a:rPr>
              <a:t> их растворов.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-57947336_240889351.pdf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err="1" smtClean="0"/>
              <a:t>внимане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img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rt3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Дисперсные системы</a:t>
            </a:r>
            <a:endParaRPr lang="ru-RU" dirty="0"/>
          </a:p>
        </p:txBody>
      </p:sp>
      <p:pic>
        <p:nvPicPr>
          <p:cNvPr id="3" name="Рисунок 2" descr="slide_2.jpg"/>
          <p:cNvPicPr>
            <a:picLocks noChangeAspect="1"/>
          </p:cNvPicPr>
          <p:nvPr/>
        </p:nvPicPr>
        <p:blipFill>
          <a:blip r:embed="rId2" cstate="print"/>
          <a:srcRect t="13650" b="11801"/>
          <a:stretch>
            <a:fillRect/>
          </a:stretch>
        </p:blipFill>
        <p:spPr>
          <a:xfrm>
            <a:off x="0" y="1052736"/>
            <a:ext cx="9144000" cy="5688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577</Words>
  <Application>Microsoft Office PowerPoint</Application>
  <PresentationFormat>Экран (4:3)</PresentationFormat>
  <Paragraphs>139</Paragraphs>
  <Slides>61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Лекция №1: РАСТВОРЫ  </vt:lpstr>
      <vt:lpstr>Актуальность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Дисперсные системы</vt:lpstr>
      <vt:lpstr>Строение молекулы воды</vt:lpstr>
      <vt:lpstr>Слайд 11</vt:lpstr>
      <vt:lpstr>Слайд 12</vt:lpstr>
      <vt:lpstr>Слайд 13</vt:lpstr>
      <vt:lpstr>Слайд 14</vt:lpstr>
      <vt:lpstr>https://vk.com/share.php?url=https%3A//youtube.com/watch%3Fv%3D878mn6robxQ%26si%3DclhSBlOsS0aA1j_x</vt:lpstr>
      <vt:lpstr>Слайд 16</vt:lpstr>
      <vt:lpstr>Слайд 17</vt:lpstr>
      <vt:lpstr>Слайд 18</vt:lpstr>
      <vt:lpstr>М И Ц Е  Л Л А</vt:lpstr>
      <vt:lpstr>М И Ц Е Л Л А</vt:lpstr>
      <vt:lpstr>Как написать мицеллу (видеоролик)</vt:lpstr>
      <vt:lpstr>Слайд 22</vt:lpstr>
      <vt:lpstr>Слайд 23</vt:lpstr>
      <vt:lpstr>Слайд 24</vt:lpstr>
      <vt:lpstr>Виды концентраций растворов</vt:lpstr>
      <vt:lpstr>Ионное произведение воды</vt:lpstr>
      <vt:lpstr>Слайд 27</vt:lpstr>
      <vt:lpstr>Характер водной среды</vt:lpstr>
      <vt:lpstr>Слайд 29</vt:lpstr>
      <vt:lpstr>Слайд 30</vt:lpstr>
      <vt:lpstr>Слайд 31</vt:lpstr>
      <vt:lpstr>Слайд 32</vt:lpstr>
      <vt:lpstr>Слайд 33</vt:lpstr>
      <vt:lpstr>Слайд 34</vt:lpstr>
      <vt:lpstr>Способы определения рН</vt:lpstr>
      <vt:lpstr>ИНДИКАТОРЫ</vt:lpstr>
      <vt:lpstr>Слайд 37</vt:lpstr>
      <vt:lpstr>индикаторы</vt:lpstr>
      <vt:lpstr>СЛЮНА</vt:lpstr>
      <vt:lpstr>                                       рН слюны  от 5,6 до 7,6       Величина рН слюны изменяется в зависимости от характера патологического процесса в полости рта.           По рН слюны определяется риск возникновения  кариеса.       При инфекционных заболеваниях реакция слюны кислая            Состав слюны может быть исследован с диагностической целью     </vt:lpstr>
      <vt:lpstr>Слайд 41</vt:lpstr>
      <vt:lpstr>Теория электролитической диссоциации  Аррениуса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Расчёт рН растворов слабых кислот и оснований через степень диссоциации</vt:lpstr>
      <vt:lpstr>Кислотность желудочного сока</vt:lpstr>
      <vt:lpstr> В клинической практике кислотность желудочного сока выражается в клинических  (титриметрических) единицах.  Клиническая единица – число мл 0,1 М щелочей, которое необходимо для нейтрализации 100 мл профильтрованного желудочного сока.</vt:lpstr>
      <vt:lpstr>Общая кислотность желудочного сока</vt:lpstr>
      <vt:lpstr>Слайд 55</vt:lpstr>
      <vt:lpstr>Гидролиз солей</vt:lpstr>
      <vt:lpstr>Слайд 57</vt:lpstr>
      <vt:lpstr>Слайд 58</vt:lpstr>
      <vt:lpstr>Степень гидролиза  - это отношение количества (концентрации)  соли , подвергающееся гидролизу,   к общему количеству концентрации) соли.  h гидролиза или α = (Сгидр/Собщ) . 100% , где Сгидр – число молей гидролизованной соли, Собщ – общее число молей растворённой соли</vt:lpstr>
      <vt:lpstr>Слайд 60</vt:lpstr>
      <vt:lpstr>Спасибо за внимане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№1: РАСТВОРЫ</dc:title>
  <dc:creator>Виктор</dc:creator>
  <cp:lastModifiedBy>Виктор</cp:lastModifiedBy>
  <cp:revision>84</cp:revision>
  <dcterms:created xsi:type="dcterms:W3CDTF">2023-08-15T07:01:30Z</dcterms:created>
  <dcterms:modified xsi:type="dcterms:W3CDTF">2023-08-31T02:30:51Z</dcterms:modified>
</cp:coreProperties>
</file>