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1" r:id="rId4"/>
    <p:sldId id="257" r:id="rId5"/>
    <p:sldId id="267" r:id="rId6"/>
    <p:sldId id="258" r:id="rId7"/>
    <p:sldId id="259" r:id="rId8"/>
    <p:sldId id="260" r:id="rId9"/>
    <p:sldId id="264" r:id="rId10"/>
    <p:sldId id="263" r:id="rId11"/>
    <p:sldId id="262" r:id="rId12"/>
    <p:sldId id="268" r:id="rId13"/>
    <p:sldId id="269" r:id="rId14"/>
    <p:sldId id="270" r:id="rId15"/>
    <p:sldId id="271"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1E835-E7B3-4D38-ADDD-C16F1B3291CA}" type="datetimeFigureOut">
              <a:rPr lang="ru-RU" smtClean="0"/>
              <a:t>19.09.2017</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A34C2-FDB3-4492-B914-E183160698C4}" type="slidenum">
              <a:rPr lang="ru-RU" smtClean="0"/>
              <a:t>‹#›</a:t>
            </a:fld>
            <a:endParaRPr lang="ru-RU"/>
          </a:p>
        </p:txBody>
      </p:sp>
    </p:spTree>
    <p:extLst>
      <p:ext uri="{BB962C8B-B14F-4D97-AF65-F5344CB8AC3E}">
        <p14:creationId xmlns:p14="http://schemas.microsoft.com/office/powerpoint/2010/main" val="42146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420802-2AC1-4B5C-A8B8-3F750D6C754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3F4736B2-80DF-4D8A-94B2-85C6802F6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425BF5F-AE2C-4B22-B04F-A2CD1F1246C5}"/>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621DF22F-DD63-4CFF-9F89-51D46B68B6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3D4DE5B-3F4A-4DA4-AE39-C7485CDD341D}"/>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133137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63E523-BE12-4DDB-96FD-A6B532193E9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3CA3396-F094-4ED3-BED0-581631F804C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55B0F8E-8512-4E3C-856D-67F4C12AEB62}"/>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6ADD42FE-EC09-4AE0-A9E3-56CE438DE0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F8376D5-268F-44E3-B3C7-22CD6708615A}"/>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213447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87624E34-0533-4C57-A44B-D31FDA90559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033E450-032E-4B58-B02C-404AB4E46C5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259681F-D2F0-46D3-86C4-72F1E3590F3C}"/>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CFF57AD9-3EFC-48AD-97FF-9C30898EE7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95A75C4-1BE5-4713-AC7B-18A363344C47}"/>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3367727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4638"/>
            <a:ext cx="10970684" cy="1141412"/>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ltLang="ru-RU"/>
          </a:p>
        </p:txBody>
      </p:sp>
      <p:sp>
        <p:nvSpPr>
          <p:cNvPr id="4" name="Rectangle 4"/>
          <p:cNvSpPr>
            <a:spLocks noGrp="1" noChangeArrowheads="1"/>
          </p:cNvSpPr>
          <p:nvPr>
            <p:ph type="ftr" idx="11"/>
          </p:nvPr>
        </p:nvSpPr>
        <p:spPr>
          <a:ln/>
        </p:spPr>
        <p:txBody>
          <a:bodyPr/>
          <a:lstStyle>
            <a:lvl1pPr>
              <a:defRPr/>
            </a:lvl1pPr>
          </a:lstStyle>
          <a:p>
            <a:pPr>
              <a:defRPr/>
            </a:pPr>
            <a:endParaRPr lang="ru-RU" altLang="ru-RU"/>
          </a:p>
        </p:txBody>
      </p:sp>
      <p:sp>
        <p:nvSpPr>
          <p:cNvPr id="5" name="Rectangle 5"/>
          <p:cNvSpPr>
            <a:spLocks noGrp="1" noChangeArrowheads="1"/>
          </p:cNvSpPr>
          <p:nvPr>
            <p:ph type="sldNum" idx="12"/>
          </p:nvPr>
        </p:nvSpPr>
        <p:spPr>
          <a:ln/>
        </p:spPr>
        <p:txBody>
          <a:bodyPr/>
          <a:lstStyle>
            <a:lvl1pPr>
              <a:defRPr/>
            </a:lvl1pPr>
          </a:lstStyle>
          <a:p>
            <a:pPr>
              <a:defRPr/>
            </a:pPr>
            <a:fld id="{A1426CF4-0EB3-456B-85B1-D9BFEEFED39D}" type="slidenum">
              <a:rPr lang="ru-RU" altLang="ru-RU"/>
              <a:pPr>
                <a:defRPr/>
              </a:pPr>
              <a:t>‹#›</a:t>
            </a:fld>
            <a:endParaRPr lang="ru-RU" altLang="ru-RU"/>
          </a:p>
        </p:txBody>
      </p:sp>
    </p:spTree>
    <p:extLst>
      <p:ext uri="{BB962C8B-B14F-4D97-AF65-F5344CB8AC3E}">
        <p14:creationId xmlns:p14="http://schemas.microsoft.com/office/powerpoint/2010/main" val="230615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A46949-7D7A-4CCF-81F6-86F99825237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A9BEC57-40C1-41D2-9E6D-F94D07589FB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E02322D-AB55-4196-BB5B-0C0EC8B8D941}"/>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216384F1-C571-43F1-891B-BACA561CC4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6BC0046-AD6F-47CD-B1A8-F588D4DCFF16}"/>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6538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A00D4A-0AEA-47DC-B7C1-26DE8776484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CD32AFA-8D16-4603-95BC-57C69C76B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8EF2CDAE-6DCD-4088-A15C-672783B81A94}"/>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09E990BE-729E-4CF4-A4D2-069593B062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823CE3B-E32E-43C4-B58D-B9CA207551BE}"/>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367980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9A50DA9-3E76-4982-8F77-351DA4388D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1FE33C9-D609-475B-9173-549CF4BDA63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7A7B54D-F699-46AB-B124-E0BD2051E8B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1BB41BBD-AA9A-4BAD-886F-E298181664BC}"/>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6" name="Нижний колонтитул 5">
            <a:extLst>
              <a:ext uri="{FF2B5EF4-FFF2-40B4-BE49-F238E27FC236}">
                <a16:creationId xmlns:a16="http://schemas.microsoft.com/office/drawing/2014/main" xmlns="" id="{BAFABF59-CAB8-4BEA-A6A7-71A897615B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9534BBB-B0FE-4BB6-A1DB-913DF8798551}"/>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220634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5BE633-F222-4644-90D8-5ED7A7A881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C6AF9A1-270A-4302-B2F2-D92B5B62C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A74F6DA9-5AD8-448F-9942-AB42A2ADBC9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0039CA22-35D0-43FD-8011-A22306ED5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00CABA8-0E0A-4749-BDA5-1FFBDC22BB4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F478654-66E5-47E7-9036-94091720AC7A}"/>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8" name="Нижний колонтитул 7">
            <a:extLst>
              <a:ext uri="{FF2B5EF4-FFF2-40B4-BE49-F238E27FC236}">
                <a16:creationId xmlns:a16="http://schemas.microsoft.com/office/drawing/2014/main" xmlns="" id="{82DEB456-1A74-426F-B8FF-EA12205F35B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35DB86A-DF73-46C9-B908-EB0A20AEB567}"/>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107061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5550F4-09AF-49D0-A7F1-28C32E516FD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B55B708A-253C-40B4-88FE-84BD3F1E49AD}"/>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4" name="Нижний колонтитул 3">
            <a:extLst>
              <a:ext uri="{FF2B5EF4-FFF2-40B4-BE49-F238E27FC236}">
                <a16:creationId xmlns:a16="http://schemas.microsoft.com/office/drawing/2014/main" xmlns="" id="{BE54A440-27EF-4240-9BEC-44DE774AB88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6226A440-0D83-47AF-AD09-D00650F5D87A}"/>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121826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34F91E0-D8EE-4EE0-A314-D069357F3457}"/>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3" name="Нижний колонтитул 2">
            <a:extLst>
              <a:ext uri="{FF2B5EF4-FFF2-40B4-BE49-F238E27FC236}">
                <a16:creationId xmlns:a16="http://schemas.microsoft.com/office/drawing/2014/main" xmlns="" id="{4E0B471E-CE41-4B38-8EDF-6C1D4BCB26B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AD32B490-2555-40EF-82C7-D5C021969C4B}"/>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188285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6214C5-6AEF-4611-BC27-6B9FD1AE369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CFE294F-536D-4625-9415-668626E02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1D354E04-DFAE-46E3-849F-97DA17447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7FE1272-F692-468E-B3EE-914EE3E66B18}"/>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6" name="Нижний колонтитул 5">
            <a:extLst>
              <a:ext uri="{FF2B5EF4-FFF2-40B4-BE49-F238E27FC236}">
                <a16:creationId xmlns:a16="http://schemas.microsoft.com/office/drawing/2014/main" xmlns="" id="{AC6B3EF5-CF12-4501-BB64-B36363492B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83AAE5C-2B2B-48EB-BC5B-DDF89F79574D}"/>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361395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66B331-4EDB-4B84-BDB1-C65BA34F98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92F5450-4FA3-4D2E-90AC-8A21B247A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460E7F5F-CEA0-4B49-9CFA-11EF0BBED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FE58872-BE15-4A9A-8770-3FF1C0BEA4E5}"/>
              </a:ext>
            </a:extLst>
          </p:cNvPr>
          <p:cNvSpPr>
            <a:spLocks noGrp="1"/>
          </p:cNvSpPr>
          <p:nvPr>
            <p:ph type="dt" sz="half" idx="10"/>
          </p:nvPr>
        </p:nvSpPr>
        <p:spPr/>
        <p:txBody>
          <a:bodyPr/>
          <a:lstStyle/>
          <a:p>
            <a:fld id="{40DF0EDD-6074-4537-9713-F5BC316DB835}" type="datetimeFigureOut">
              <a:rPr lang="ru-RU" smtClean="0"/>
              <a:t>19.09.2017</a:t>
            </a:fld>
            <a:endParaRPr lang="ru-RU"/>
          </a:p>
        </p:txBody>
      </p:sp>
      <p:sp>
        <p:nvSpPr>
          <p:cNvPr id="6" name="Нижний колонтитул 5">
            <a:extLst>
              <a:ext uri="{FF2B5EF4-FFF2-40B4-BE49-F238E27FC236}">
                <a16:creationId xmlns:a16="http://schemas.microsoft.com/office/drawing/2014/main" xmlns="" id="{55190469-6F04-408C-8A58-8DE4326F9D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E881A94-6F5B-4359-AF41-202A9333F853}"/>
              </a:ext>
            </a:extLst>
          </p:cNvPr>
          <p:cNvSpPr>
            <a:spLocks noGrp="1"/>
          </p:cNvSpPr>
          <p:nvPr>
            <p:ph type="sldNum" sz="quarter" idx="12"/>
          </p:nvPr>
        </p:nvSpPr>
        <p:spPr/>
        <p:txBody>
          <a:bodyPr/>
          <a:lstStyle/>
          <a:p>
            <a:fld id="{1C57F29A-B845-4882-AAB1-FAFC2034FB44}" type="slidenum">
              <a:rPr lang="ru-RU" smtClean="0"/>
              <a:t>‹#›</a:t>
            </a:fld>
            <a:endParaRPr lang="ru-RU"/>
          </a:p>
        </p:txBody>
      </p:sp>
    </p:spTree>
    <p:extLst>
      <p:ext uri="{BB962C8B-B14F-4D97-AF65-F5344CB8AC3E}">
        <p14:creationId xmlns:p14="http://schemas.microsoft.com/office/powerpoint/2010/main" val="148333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A69FE1-A9B5-4EA6-BD90-ACCD631EDF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F76E4F75-DA80-4F8C-8526-68C12B068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E3DD571-7818-48C9-817C-C82731858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F0EDD-6074-4537-9713-F5BC316DB835}" type="datetimeFigureOut">
              <a:rPr lang="ru-RU" smtClean="0"/>
              <a:t>19.09.2017</a:t>
            </a:fld>
            <a:endParaRPr lang="ru-RU"/>
          </a:p>
        </p:txBody>
      </p:sp>
      <p:sp>
        <p:nvSpPr>
          <p:cNvPr id="5" name="Нижний колонтитул 4">
            <a:extLst>
              <a:ext uri="{FF2B5EF4-FFF2-40B4-BE49-F238E27FC236}">
                <a16:creationId xmlns:a16="http://schemas.microsoft.com/office/drawing/2014/main" xmlns="" id="{3FE3B9A6-5D99-409A-8222-7BFA8EA5F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4B85900F-4C8C-4986-B170-FFCE5AF11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7F29A-B845-4882-AAB1-FAFC2034FB44}" type="slidenum">
              <a:rPr lang="ru-RU" smtClean="0"/>
              <a:t>‹#›</a:t>
            </a:fld>
            <a:endParaRPr lang="ru-RU"/>
          </a:p>
        </p:txBody>
      </p:sp>
    </p:spTree>
    <p:extLst>
      <p:ext uri="{BB962C8B-B14F-4D97-AF65-F5344CB8AC3E}">
        <p14:creationId xmlns:p14="http://schemas.microsoft.com/office/powerpoint/2010/main" val="167408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252740" y="1014709"/>
            <a:ext cx="7008284" cy="2160588"/>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UY" altLang="ru-RU" sz="3600" b="1" dirty="0" smtClean="0">
                <a:solidFill>
                  <a:schemeClr val="bg1"/>
                </a:solidFill>
              </a:rPr>
              <a:t>Тема:</a:t>
            </a:r>
            <a:r>
              <a:rPr lang="ru-RU" altLang="ru-RU" sz="3600" b="1" dirty="0" smtClean="0">
                <a:solidFill>
                  <a:schemeClr val="bg1"/>
                </a:solidFill>
              </a:rPr>
              <a:t>Перелом диафиза бедра</a:t>
            </a:r>
            <a:r>
              <a:rPr lang="ru-RU" altLang="ru-RU" sz="3600" b="1" dirty="0" smtClean="0"/>
              <a:t>.</a:t>
            </a:r>
            <a:endParaRPr lang="es-UY" altLang="ru-RU" sz="3600" b="1" dirty="0" smtClean="0"/>
          </a:p>
        </p:txBody>
      </p:sp>
      <p:sp>
        <p:nvSpPr>
          <p:cNvPr id="2051" name="Rectangle 2"/>
          <p:cNvSpPr>
            <a:spLocks noChangeArrowheads="1"/>
          </p:cNvSpPr>
          <p:nvPr/>
        </p:nvSpPr>
        <p:spPr bwMode="auto">
          <a:xfrm>
            <a:off x="5998634" y="5300664"/>
            <a:ext cx="4610100"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2052" name="Text Box 3"/>
          <p:cNvSpPr txBox="1">
            <a:spLocks noChangeArrowheads="1"/>
          </p:cNvSpPr>
          <p:nvPr/>
        </p:nvSpPr>
        <p:spPr bwMode="auto">
          <a:xfrm>
            <a:off x="5856818" y="4176714"/>
            <a:ext cx="633518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r>
              <a:rPr lang="en-US" altLang="ru-RU" sz="1600" b="1" dirty="0" err="1" smtClean="0">
                <a:solidFill>
                  <a:schemeClr val="bg1"/>
                </a:solidFill>
              </a:rPr>
              <a:t>Выполнил</a:t>
            </a:r>
            <a:r>
              <a:rPr lang="en-US" altLang="ru-RU" sz="1600" b="1" dirty="0" smtClean="0">
                <a:solidFill>
                  <a:schemeClr val="bg1"/>
                </a:solidFill>
              </a:rPr>
              <a:t>: </a:t>
            </a:r>
            <a:r>
              <a:rPr lang="en-US" altLang="ru-RU" sz="1600" b="1" dirty="0" err="1">
                <a:solidFill>
                  <a:schemeClr val="bg1"/>
                </a:solidFill>
              </a:rPr>
              <a:t>ординатор</a:t>
            </a:r>
            <a:r>
              <a:rPr lang="en-US" altLang="ru-RU" sz="1600" b="1" dirty="0">
                <a:solidFill>
                  <a:schemeClr val="bg1"/>
                </a:solidFill>
              </a:rPr>
              <a:t> </a:t>
            </a:r>
            <a:r>
              <a:rPr lang="en-US" altLang="ru-RU" sz="1600" b="1" dirty="0" err="1">
                <a:solidFill>
                  <a:schemeClr val="bg1"/>
                </a:solidFill>
              </a:rPr>
              <a:t>кафедры</a:t>
            </a:r>
            <a:r>
              <a:rPr lang="en-US" altLang="ru-RU" sz="1600" b="1" dirty="0">
                <a:solidFill>
                  <a:schemeClr val="bg1"/>
                </a:solidFill>
              </a:rPr>
              <a:t> </a:t>
            </a:r>
            <a:r>
              <a:rPr lang="en-US" altLang="ru-RU" sz="1600" b="1" dirty="0" err="1">
                <a:solidFill>
                  <a:schemeClr val="bg1"/>
                </a:solidFill>
              </a:rPr>
              <a:t>кафедры</a:t>
            </a:r>
            <a:r>
              <a:rPr lang="en-US" altLang="ru-RU" sz="1600" b="1" dirty="0">
                <a:solidFill>
                  <a:schemeClr val="bg1"/>
                </a:solidFill>
              </a:rPr>
              <a:t> </a:t>
            </a:r>
            <a:r>
              <a:rPr lang="en-US" altLang="ru-RU" sz="1600" b="1" dirty="0" err="1">
                <a:solidFill>
                  <a:schemeClr val="bg1"/>
                </a:solidFill>
              </a:rPr>
              <a:t>травматологии</a:t>
            </a:r>
            <a:r>
              <a:rPr lang="en-US" altLang="ru-RU" sz="1600" b="1" dirty="0">
                <a:solidFill>
                  <a:schemeClr val="bg1"/>
                </a:solidFill>
              </a:rPr>
              <a:t>, </a:t>
            </a:r>
            <a:r>
              <a:rPr lang="en-US" altLang="ru-RU" sz="1600" b="1" dirty="0" err="1">
                <a:solidFill>
                  <a:schemeClr val="bg1"/>
                </a:solidFill>
              </a:rPr>
              <a:t>ортопедии</a:t>
            </a:r>
            <a:r>
              <a:rPr lang="en-US" altLang="ru-RU" sz="1600" b="1" dirty="0">
                <a:solidFill>
                  <a:schemeClr val="bg1"/>
                </a:solidFill>
              </a:rPr>
              <a:t> и </a:t>
            </a:r>
            <a:r>
              <a:rPr lang="en-US" altLang="ru-RU" sz="1600" b="1" dirty="0" err="1">
                <a:solidFill>
                  <a:schemeClr val="bg1"/>
                </a:solidFill>
              </a:rPr>
              <a:t>нейрохирургии</a:t>
            </a:r>
            <a:r>
              <a:rPr lang="en-US" altLang="ru-RU" sz="1600" b="1" dirty="0">
                <a:solidFill>
                  <a:schemeClr val="bg1"/>
                </a:solidFill>
              </a:rPr>
              <a:t> с </a:t>
            </a:r>
            <a:r>
              <a:rPr lang="en-US" altLang="ru-RU" sz="1600" b="1" dirty="0" err="1">
                <a:solidFill>
                  <a:schemeClr val="bg1"/>
                </a:solidFill>
              </a:rPr>
              <a:t>курсом</a:t>
            </a:r>
            <a:r>
              <a:rPr lang="en-US" altLang="ru-RU" sz="1600" b="1" dirty="0">
                <a:solidFill>
                  <a:schemeClr val="bg1"/>
                </a:solidFill>
              </a:rPr>
              <a:t> ПО </a:t>
            </a:r>
            <a:r>
              <a:rPr lang="ru-RU" altLang="ru-RU" sz="1600" b="1" dirty="0" smtClean="0">
                <a:solidFill>
                  <a:schemeClr val="bg1"/>
                </a:solidFill>
              </a:rPr>
              <a:t>Полуянов Артем Олегович.</a:t>
            </a:r>
            <a:endParaRPr lang="en-US" altLang="ru-RU" sz="1600" b="1" dirty="0">
              <a:solidFill>
                <a:schemeClr val="bg1"/>
              </a:solidFill>
            </a:endParaRPr>
          </a:p>
        </p:txBody>
      </p:sp>
      <p:sp>
        <p:nvSpPr>
          <p:cNvPr id="2053" name="Text Box 4"/>
          <p:cNvSpPr txBox="1">
            <a:spLocks noChangeArrowheads="1"/>
          </p:cNvSpPr>
          <p:nvPr/>
        </p:nvSpPr>
        <p:spPr bwMode="auto">
          <a:xfrm>
            <a:off x="287867" y="93663"/>
            <a:ext cx="1197398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a:r>
              <a:rPr lang="ru-RU" altLang="ru-RU" sz="1800" dirty="0">
                <a:solidFill>
                  <a:schemeClr val="bg1"/>
                </a:solidFill>
              </a:rPr>
              <a:t>ФГБОУ ВО Красноярский государственный медицинский университет им. проф. </a:t>
            </a:r>
            <a:r>
              <a:rPr lang="ru-RU" altLang="ru-RU" sz="1800" dirty="0" err="1">
                <a:solidFill>
                  <a:schemeClr val="bg1"/>
                </a:solidFill>
              </a:rPr>
              <a:t>В.Ф.Войно-Ясенецкого</a:t>
            </a:r>
            <a:r>
              <a:rPr lang="ru-RU" altLang="ru-RU" sz="1800" dirty="0">
                <a:solidFill>
                  <a:schemeClr val="bg1"/>
                </a:solidFill>
              </a:rPr>
              <a:t> Минздрава России</a:t>
            </a:r>
          </a:p>
        </p:txBody>
      </p:sp>
      <p:sp>
        <p:nvSpPr>
          <p:cNvPr id="2054" name="Text Box 5"/>
          <p:cNvSpPr txBox="1">
            <a:spLocks noChangeArrowheads="1"/>
          </p:cNvSpPr>
          <p:nvPr/>
        </p:nvSpPr>
        <p:spPr bwMode="auto">
          <a:xfrm>
            <a:off x="4295800" y="6235701"/>
            <a:ext cx="289983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r>
              <a:rPr lang="en-US" altLang="ru-RU" sz="1600" b="1" dirty="0" err="1">
                <a:solidFill>
                  <a:schemeClr val="bg1"/>
                </a:solidFill>
              </a:rPr>
              <a:t>Красноярск</a:t>
            </a:r>
            <a:r>
              <a:rPr lang="en-US" altLang="ru-RU" sz="1600" b="1" dirty="0">
                <a:solidFill>
                  <a:schemeClr val="bg1"/>
                </a:solidFill>
              </a:rPr>
              <a:t> 2017</a:t>
            </a:r>
          </a:p>
        </p:txBody>
      </p:sp>
    </p:spTree>
    <p:extLst>
      <p:ext uri="{BB962C8B-B14F-4D97-AF65-F5344CB8AC3E}">
        <p14:creationId xmlns:p14="http://schemas.microsoft.com/office/powerpoint/2010/main" val="1062849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C8CC2D-645C-4EB6-A6AA-A996AD21A31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49005BA-685B-43E3-AE85-BFDDB606F4AA}"/>
              </a:ext>
            </a:extLst>
          </p:cNvPr>
          <p:cNvSpPr>
            <a:spLocks noGrp="1"/>
          </p:cNvSpPr>
          <p:nvPr>
            <p:ph idx="1"/>
          </p:nvPr>
        </p:nvSpPr>
        <p:spPr>
          <a:xfrm>
            <a:off x="838200" y="332656"/>
            <a:ext cx="10515600" cy="5844307"/>
          </a:xfrm>
        </p:spPr>
        <p:txBody>
          <a:bodyPr>
            <a:normAutofit/>
          </a:bodyPr>
          <a:lstStyle/>
          <a:p>
            <a:r>
              <a:rPr lang="ru-RU" b="1" dirty="0">
                <a:solidFill>
                  <a:schemeClr val="bg1"/>
                </a:solidFill>
              </a:rPr>
              <a:t>Клинические признаки:</a:t>
            </a:r>
            <a:br>
              <a:rPr lang="ru-RU" b="1" dirty="0">
                <a:solidFill>
                  <a:schemeClr val="bg1"/>
                </a:solidFill>
              </a:rPr>
            </a:br>
            <a:r>
              <a:rPr lang="ru-RU" dirty="0">
                <a:solidFill>
                  <a:schemeClr val="bg1"/>
                </a:solidFill>
              </a:rPr>
              <a:t>- пассивное положение нижней конечности в наружной ротации дистального фрагмента,</a:t>
            </a:r>
            <a:r>
              <a:rPr lang="ru-RU" dirty="0">
                <a:solidFill>
                  <a:schemeClr val="bg1"/>
                </a:solidFill>
              </a:rPr>
              <a:t/>
            </a:r>
            <a:br>
              <a:rPr lang="ru-RU" dirty="0">
                <a:solidFill>
                  <a:schemeClr val="bg1"/>
                </a:solidFill>
              </a:rPr>
            </a:br>
            <a:r>
              <a:rPr lang="ru-RU" dirty="0">
                <a:solidFill>
                  <a:schemeClr val="bg1"/>
                </a:solidFill>
              </a:rPr>
              <a:t>- укорочение бедра, по сравнению со здоровой конечностью (до 8-10 см),</a:t>
            </a:r>
            <a:r>
              <a:rPr lang="ru-RU" dirty="0">
                <a:solidFill>
                  <a:schemeClr val="bg1"/>
                </a:solidFill>
              </a:rPr>
              <a:t/>
            </a:r>
            <a:br>
              <a:rPr lang="ru-RU" dirty="0">
                <a:solidFill>
                  <a:schemeClr val="bg1"/>
                </a:solidFill>
              </a:rPr>
            </a:br>
            <a:r>
              <a:rPr lang="ru-RU" dirty="0">
                <a:solidFill>
                  <a:schemeClr val="bg1"/>
                </a:solidFill>
              </a:rPr>
              <a:t>- мягкие ткани на уровне перелома напряжены из-за большого кровоизлияния,</a:t>
            </a:r>
            <a:r>
              <a:rPr lang="ru-RU" dirty="0">
                <a:solidFill>
                  <a:schemeClr val="bg1"/>
                </a:solidFill>
              </a:rPr>
              <a:t/>
            </a:r>
            <a:br>
              <a:rPr lang="ru-RU" dirty="0">
                <a:solidFill>
                  <a:schemeClr val="bg1"/>
                </a:solidFill>
              </a:rPr>
            </a:br>
            <a:r>
              <a:rPr lang="ru-RU" dirty="0">
                <a:solidFill>
                  <a:schemeClr val="bg1"/>
                </a:solidFill>
              </a:rPr>
              <a:t>- вследствие укорочения конечности, появляются складки кожи над надколенником,</a:t>
            </a:r>
            <a:r>
              <a:rPr lang="ru-RU" dirty="0">
                <a:solidFill>
                  <a:schemeClr val="bg1"/>
                </a:solidFill>
              </a:rPr>
              <a:t/>
            </a:r>
            <a:br>
              <a:rPr lang="ru-RU" dirty="0">
                <a:solidFill>
                  <a:schemeClr val="bg1"/>
                </a:solidFill>
              </a:rPr>
            </a:br>
            <a:r>
              <a:rPr lang="ru-RU" dirty="0">
                <a:solidFill>
                  <a:schemeClr val="bg1"/>
                </a:solidFill>
              </a:rPr>
              <a:t>- понижается тонус мышц,</a:t>
            </a:r>
            <a:r>
              <a:rPr lang="ru-RU" dirty="0">
                <a:solidFill>
                  <a:schemeClr val="bg1"/>
                </a:solidFill>
              </a:rPr>
              <a:t/>
            </a:r>
            <a:br>
              <a:rPr lang="ru-RU" dirty="0">
                <a:solidFill>
                  <a:schemeClr val="bg1"/>
                </a:solidFill>
              </a:rPr>
            </a:br>
            <a:r>
              <a:rPr lang="ru-RU" dirty="0">
                <a:solidFill>
                  <a:schemeClr val="bg1"/>
                </a:solidFill>
              </a:rPr>
              <a:t>- выражена подвижность отломков.</a:t>
            </a:r>
            <a:r>
              <a:rPr lang="ru-RU" dirty="0">
                <a:solidFill>
                  <a:schemeClr val="bg1"/>
                </a:solidFill>
              </a:rPr>
              <a:t/>
            </a:r>
            <a:br>
              <a:rPr lang="ru-RU" dirty="0">
                <a:solidFill>
                  <a:schemeClr val="bg1"/>
                </a:solidFill>
              </a:rPr>
            </a:br>
            <a:r>
              <a:rPr lang="ru-RU" dirty="0">
                <a:solidFill>
                  <a:schemeClr val="bg1"/>
                </a:solidFill>
              </a:rPr>
              <a:t>Необходимо обязательно проверить пульсацию артерий и чувствительность кожи на стопе.</a:t>
            </a:r>
            <a:r>
              <a:rPr lang="ru-RU" dirty="0"/>
              <a:t> </a:t>
            </a:r>
            <a:r>
              <a:rPr lang="ru-RU" dirty="0"/>
              <a:t/>
            </a:r>
            <a:br>
              <a:rPr lang="ru-RU" dirty="0"/>
            </a:br>
            <a:endParaRPr lang="ru-RU" dirty="0"/>
          </a:p>
        </p:txBody>
      </p:sp>
      <p:pic>
        <p:nvPicPr>
          <p:cNvPr id="1026" name="Picture 2" descr="C:\Users\Андрей Полуянов\Desktop\бедро\перело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483" y="4366387"/>
            <a:ext cx="3810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9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46CFD0-D541-449E-9A2A-FF49F79496F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70C55942-F600-488B-B5E2-2630703B7361}"/>
              </a:ext>
            </a:extLst>
          </p:cNvPr>
          <p:cNvSpPr>
            <a:spLocks noGrp="1"/>
          </p:cNvSpPr>
          <p:nvPr>
            <p:ph idx="1"/>
          </p:nvPr>
        </p:nvSpPr>
        <p:spPr>
          <a:xfrm>
            <a:off x="838200" y="332656"/>
            <a:ext cx="10515600" cy="5844307"/>
          </a:xfrm>
        </p:spPr>
        <p:txBody>
          <a:bodyPr>
            <a:normAutofit/>
          </a:bodyPr>
          <a:lstStyle/>
          <a:p>
            <a:r>
              <a:rPr lang="ru-RU" sz="2000" b="1" dirty="0">
                <a:solidFill>
                  <a:schemeClr val="bg1"/>
                </a:solidFill>
              </a:rPr>
              <a:t>Симптомы и распознавание.</a:t>
            </a:r>
            <a:r>
              <a:rPr lang="ru-RU" sz="2000" dirty="0">
                <a:solidFill>
                  <a:schemeClr val="bg1"/>
                </a:solidFill>
              </a:rPr>
              <a:t> </a:t>
            </a:r>
            <a:r>
              <a:rPr lang="ru-RU" sz="2000" dirty="0" smtClean="0">
                <a:solidFill>
                  <a:schemeClr val="bg1"/>
                </a:solidFill>
              </a:rPr>
              <a:t>У </a:t>
            </a:r>
            <a:r>
              <a:rPr lang="ru-RU" sz="2000" dirty="0">
                <a:solidFill>
                  <a:schemeClr val="bg1"/>
                </a:solidFill>
              </a:rPr>
              <a:t>пострадавших при малейшем движении или сотрясении конечности появляется резкая боль на уровне перелома. В связи с гематомой и деформацией в области перелома определяется припухлость. Движения невозможны из-за болей. Нога ниже уровня перелома повернута кнаружи: наружная часть стопы прилегает к постели. При ощупывании на месте перелома определяется болезненность; нередко под кожей удается прощупать конец отломка. Бедро укорочено за счет смещения по длине, боковых смещений и искривлений. В большинстве случаев укорочение бывает в пределах 4-6 см, но иногда достигает 10-12 см. При поворачивании или перемещении конечности на уровне перелома определяется ненормальная подвижность. Для уточнения диагноза добиваться хруста отломков не следует, так как при этом вокруг перелома травмируются мягкие ткани.</a:t>
            </a:r>
          </a:p>
        </p:txBody>
      </p:sp>
      <p:pic>
        <p:nvPicPr>
          <p:cNvPr id="2050" name="Picture 2" descr="C:\Users\Андрей Полуянов\Desktop\gematoma_bed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4" y="3233902"/>
            <a:ext cx="4629894" cy="291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4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b="1" dirty="0">
                <a:solidFill>
                  <a:schemeClr val="bg1"/>
                </a:solidFill>
              </a:rPr>
              <a:t>В настоящее время преимущественным методом лечения является оперативный метод</a:t>
            </a:r>
            <a:r>
              <a:rPr lang="ru-RU" b="1" dirty="0" smtClean="0">
                <a:solidFill>
                  <a:schemeClr val="bg1"/>
                </a:solidFill>
              </a:rPr>
              <a:t>.</a:t>
            </a:r>
            <a:endParaRPr lang="ru-RU" dirty="0">
              <a:solidFill>
                <a:schemeClr val="bg1"/>
              </a:solidFill>
            </a:endParaRPr>
          </a:p>
          <a:p>
            <a:r>
              <a:rPr lang="ru-RU" b="1" dirty="0">
                <a:solidFill>
                  <a:schemeClr val="bg1"/>
                </a:solidFill>
              </a:rPr>
              <a:t>Скелетное вытяжение </a:t>
            </a:r>
            <a:r>
              <a:rPr lang="ru-RU" dirty="0">
                <a:solidFill>
                  <a:schemeClr val="bg1"/>
                </a:solidFill>
              </a:rPr>
              <a:t>применяется только на период предоперационного обследования для подготовки к операции, чтобы на операционном столе не возникало необходимости применения излишних усилий при репозиции отломков для растяжения длительно контрагированных мышц.</a:t>
            </a:r>
          </a:p>
          <a:p>
            <a:r>
              <a:rPr lang="ru-RU" b="1" dirty="0">
                <a:solidFill>
                  <a:schemeClr val="bg1"/>
                </a:solidFill>
              </a:rPr>
              <a:t>Скелетное вытяжение </a:t>
            </a:r>
            <a:r>
              <a:rPr lang="ru-RU" dirty="0">
                <a:solidFill>
                  <a:schemeClr val="bg1"/>
                </a:solidFill>
              </a:rPr>
              <a:t>может применяться и как </a:t>
            </a:r>
            <a:r>
              <a:rPr lang="ru-RU" b="1" dirty="0">
                <a:solidFill>
                  <a:schemeClr val="bg1"/>
                </a:solidFill>
              </a:rPr>
              <a:t>самостоятельный метод лечения </a:t>
            </a:r>
            <a:r>
              <a:rPr lang="ru-RU" dirty="0">
                <a:solidFill>
                  <a:schemeClr val="bg1"/>
                </a:solidFill>
              </a:rPr>
              <a:t>– при наличии противопоказаний для оперативного лечения. В этом случае необходимо применять весь комплекс вправляющих тяг для достижения сопоставления отломков.</a:t>
            </a:r>
          </a:p>
          <a:p>
            <a:endParaRPr lang="ru-RU" dirty="0"/>
          </a:p>
          <a:p>
            <a:endParaRPr lang="ru-RU" dirty="0" smtClean="0"/>
          </a:p>
          <a:p>
            <a:endParaRPr lang="ru-RU" dirty="0"/>
          </a:p>
          <a:p>
            <a:pPr marL="0" indent="0">
              <a:buNone/>
            </a:pPr>
            <a:endParaRPr lang="ru-RU" dirty="0"/>
          </a:p>
          <a:p>
            <a:endParaRPr lang="ru-RU" dirty="0"/>
          </a:p>
        </p:txBody>
      </p:sp>
    </p:spTree>
    <p:extLst>
      <p:ext uri="{BB962C8B-B14F-4D97-AF65-F5344CB8AC3E}">
        <p14:creationId xmlns:p14="http://schemas.microsoft.com/office/powerpoint/2010/main" val="412713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60648"/>
            <a:ext cx="10515600" cy="5916315"/>
          </a:xfrm>
        </p:spPr>
        <p:txBody>
          <a:bodyPr>
            <a:normAutofit/>
          </a:bodyPr>
          <a:lstStyle/>
          <a:p>
            <a:r>
              <a:rPr lang="ru-RU" dirty="0">
                <a:solidFill>
                  <a:schemeClr val="bg1"/>
                </a:solidFill>
              </a:rPr>
              <a:t>Спица для наложения скелетного вытяжения при переломе бедра проводится:</a:t>
            </a:r>
          </a:p>
          <a:p>
            <a:r>
              <a:rPr lang="ru-RU" sz="2400" dirty="0">
                <a:solidFill>
                  <a:schemeClr val="bg1"/>
                </a:solidFill>
              </a:rPr>
              <a:t>) в нижней 1/3 бедра на 1 см выше внутреннего </a:t>
            </a:r>
            <a:r>
              <a:rPr lang="ru-RU" sz="2400" dirty="0" err="1">
                <a:solidFill>
                  <a:schemeClr val="bg1"/>
                </a:solidFill>
              </a:rPr>
              <a:t>надмыщелка</a:t>
            </a:r>
            <a:r>
              <a:rPr lang="ru-RU" sz="2400" dirty="0">
                <a:solidFill>
                  <a:schemeClr val="bg1"/>
                </a:solidFill>
              </a:rPr>
              <a:t> бедренной кости изнутри кнаружи во фронтальной плоскости,</a:t>
            </a:r>
          </a:p>
          <a:p>
            <a:endParaRPr lang="ru-RU" dirty="0"/>
          </a:p>
        </p:txBody>
      </p:sp>
      <p:pic>
        <p:nvPicPr>
          <p:cNvPr id="5" name="Рисунок 4" descr="~AUT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112" y="2636912"/>
            <a:ext cx="4800823" cy="3707802"/>
          </a:xfrm>
          <a:prstGeom prst="rect">
            <a:avLst/>
          </a:prstGeom>
          <a:noFill/>
        </p:spPr>
      </p:pic>
      <p:pic>
        <p:nvPicPr>
          <p:cNvPr id="6147" name="Picture 3" descr="C:\Users\Андрей Полуянов\Desktop\skeletnoe-vytyazhenie-pri-perelome-sheyki-bed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2852936"/>
            <a:ext cx="5732388" cy="361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40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bg1"/>
                </a:solidFill>
              </a:rPr>
              <a:t>б) или через зону основания бугристости большеберцовой кости снаружи на 2 см кзади от переднего контура бугристости большеберцовой кости.</a:t>
            </a:r>
          </a:p>
          <a:p>
            <a:endParaRPr lang="ru-RU" dirty="0"/>
          </a:p>
        </p:txBody>
      </p:sp>
      <p:pic>
        <p:nvPicPr>
          <p:cNvPr id="7170" name="Picture 2" descr="C:\Users\Андрей Полуянов\Desktop\skeletnoe-vytyazhe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2852935"/>
            <a:ext cx="57150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bg1"/>
                </a:solidFill>
              </a:rPr>
              <a:t>Конечность укладывают на шину </a:t>
            </a:r>
            <a:r>
              <a:rPr lang="ru-RU" dirty="0" err="1">
                <a:solidFill>
                  <a:schemeClr val="bg1"/>
                </a:solidFill>
              </a:rPr>
              <a:t>Белера</a:t>
            </a:r>
            <a:r>
              <a:rPr lang="ru-RU" dirty="0">
                <a:solidFill>
                  <a:schemeClr val="bg1"/>
                </a:solidFill>
              </a:rPr>
              <a:t>, помещенную на отводной доске. Накладывают скелетное вытяжение с грузом 7-10 кг</a:t>
            </a:r>
            <a:r>
              <a:rPr lang="ru-RU" dirty="0"/>
              <a:t>. </a:t>
            </a:r>
            <a:endParaRPr lang="ru-RU" dirty="0"/>
          </a:p>
        </p:txBody>
      </p:sp>
      <p:pic>
        <p:nvPicPr>
          <p:cNvPr id="8194" name="Picture 2" descr="C:\Users\Андрей Полуянов\Desktop\8432011-04-1293571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636912"/>
            <a:ext cx="4032448" cy="25050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Андрей Полуянов\Desktop\255_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2636912"/>
            <a:ext cx="498988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33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b="1" dirty="0">
                <a:solidFill>
                  <a:schemeClr val="bg1"/>
                </a:solidFill>
              </a:rPr>
              <a:t>Скелетное вытяжение при переломе бедра в нижней 1/3</a:t>
            </a:r>
            <a:r>
              <a:rPr lang="ru-RU" dirty="0">
                <a:solidFill>
                  <a:schemeClr val="bg1"/>
                </a:solidFill>
              </a:rPr>
              <a:t> </a:t>
            </a:r>
          </a:p>
          <a:p>
            <a:pPr marL="0" indent="0">
              <a:buNone/>
            </a:pPr>
            <a:r>
              <a:rPr lang="ru-RU" dirty="0">
                <a:solidFill>
                  <a:schemeClr val="bg1"/>
                </a:solidFill>
              </a:rPr>
              <a:t>а ) периферический отломок развернут </a:t>
            </a:r>
            <a:r>
              <a:rPr lang="ru-RU" dirty="0" smtClean="0">
                <a:solidFill>
                  <a:schemeClr val="bg1"/>
                </a:solidFill>
              </a:rPr>
              <a:t>кзади</a:t>
            </a:r>
            <a:endParaRPr lang="ru-RU" dirty="0">
              <a:solidFill>
                <a:schemeClr val="bg1"/>
              </a:solidFill>
            </a:endParaRPr>
          </a:p>
          <a:p>
            <a:endParaRPr lang="ru-RU" dirty="0" smtClean="0">
              <a:solidFill>
                <a:schemeClr val="bg1"/>
              </a:solidFill>
            </a:endParaRPr>
          </a:p>
          <a:p>
            <a:endParaRPr lang="ru-RU" dirty="0">
              <a:solidFill>
                <a:schemeClr val="bg1"/>
              </a:solidFill>
            </a:endParaRPr>
          </a:p>
          <a:p>
            <a:endParaRPr lang="ru-RU" dirty="0" smtClean="0">
              <a:solidFill>
                <a:schemeClr val="bg1"/>
              </a:solidFill>
            </a:endParaRPr>
          </a:p>
          <a:p>
            <a:endParaRPr lang="ru-RU" dirty="0" smtClean="0">
              <a:solidFill>
                <a:schemeClr val="bg1"/>
              </a:solidFill>
            </a:endParaRPr>
          </a:p>
          <a:p>
            <a:pPr marL="0" indent="0">
              <a:buNone/>
            </a:pPr>
            <a:r>
              <a:rPr lang="ru-RU" dirty="0" smtClean="0">
                <a:solidFill>
                  <a:schemeClr val="bg1"/>
                </a:solidFill>
              </a:rPr>
              <a:t>б</a:t>
            </a:r>
            <a:r>
              <a:rPr lang="ru-RU" dirty="0">
                <a:solidFill>
                  <a:schemeClr val="bg1"/>
                </a:solidFill>
              </a:rPr>
              <a:t>) необходимо распустить </a:t>
            </a:r>
            <a:r>
              <a:rPr lang="ru-RU" dirty="0" err="1">
                <a:solidFill>
                  <a:schemeClr val="bg1"/>
                </a:solidFill>
              </a:rPr>
              <a:t>шиновку</a:t>
            </a:r>
            <a:r>
              <a:rPr lang="ru-RU" dirty="0">
                <a:solidFill>
                  <a:schemeClr val="bg1"/>
                </a:solidFill>
              </a:rPr>
              <a:t> под голенью и опустить стопу вплоть до касания пяткой постели. При этом дистальный отломок занимает соосное положение</a:t>
            </a:r>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b="51250"/>
          <a:stretch>
            <a:fillRect/>
          </a:stretch>
        </p:blipFill>
        <p:spPr bwMode="auto">
          <a:xfrm>
            <a:off x="767408" y="2813642"/>
            <a:ext cx="3744416" cy="2110708"/>
          </a:xfrm>
          <a:prstGeom prst="rect">
            <a:avLst/>
          </a:prstGeom>
          <a:noFill/>
        </p:spPr>
      </p:pic>
      <p:pic>
        <p:nvPicPr>
          <p:cNvPr id="5" name="Рисунок 4"/>
          <p:cNvPicPr/>
          <p:nvPr/>
        </p:nvPicPr>
        <p:blipFill>
          <a:blip r:embed="rId3" cstate="print">
            <a:lum bright="-20000" contrast="76000"/>
            <a:extLst>
              <a:ext uri="{28A0092B-C50C-407E-A947-70E740481C1C}">
                <a14:useLocalDpi xmlns:a14="http://schemas.microsoft.com/office/drawing/2010/main" val="0"/>
              </a:ext>
            </a:extLst>
          </a:blip>
          <a:srcRect l="6032" r="6055"/>
          <a:stretch>
            <a:fillRect/>
          </a:stretch>
        </p:blipFill>
        <p:spPr bwMode="auto">
          <a:xfrm>
            <a:off x="6600056" y="2813642"/>
            <a:ext cx="4122030" cy="1933977"/>
          </a:xfrm>
          <a:prstGeom prst="rect">
            <a:avLst/>
          </a:prstGeom>
          <a:noFill/>
        </p:spPr>
      </p:pic>
    </p:spTree>
    <p:extLst>
      <p:ext uri="{BB962C8B-B14F-4D97-AF65-F5344CB8AC3E}">
        <p14:creationId xmlns:p14="http://schemas.microsoft.com/office/powerpoint/2010/main" val="2875880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6000" dirty="0" smtClean="0"/>
              <a:t>        </a:t>
            </a:r>
            <a:r>
              <a:rPr lang="ru-RU" sz="6000" dirty="0" smtClean="0">
                <a:solidFill>
                  <a:schemeClr val="bg1"/>
                </a:solidFill>
              </a:rPr>
              <a:t>Спасибо за внимание</a:t>
            </a:r>
            <a:endParaRPr lang="ru-RU" sz="6000" dirty="0"/>
          </a:p>
        </p:txBody>
      </p:sp>
    </p:spTree>
    <p:extLst>
      <p:ext uri="{BB962C8B-B14F-4D97-AF65-F5344CB8AC3E}">
        <p14:creationId xmlns:p14="http://schemas.microsoft.com/office/powerpoint/2010/main" val="297874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Андрей Полуянов\Desktop\gde-nahoditsya-bedrennaya-kost-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5" y="1412776"/>
            <a:ext cx="4173090" cy="51309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ндрей Полуянов\Desktop\bedrennaja-kost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1412776"/>
            <a:ext cx="6761163" cy="513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3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99DE8B-F7B3-4055-BBE7-790A68865371}"/>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xmlns="" id="{FB47F7E1-162A-4AC8-86E3-C33AA0F0C1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76" y="1700808"/>
            <a:ext cx="5365612" cy="4495354"/>
          </a:xfrm>
        </p:spPr>
      </p:pic>
      <p:pic>
        <p:nvPicPr>
          <p:cNvPr id="7" name="Рисунок 6">
            <a:extLst>
              <a:ext uri="{FF2B5EF4-FFF2-40B4-BE49-F238E27FC236}">
                <a16:creationId xmlns:a16="http://schemas.microsoft.com/office/drawing/2014/main" xmlns="" id="{ED3A4506-634E-42A4-89E4-E0FE17A0D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566" y="1700808"/>
            <a:ext cx="5797490" cy="4464268"/>
          </a:xfrm>
          <a:prstGeom prst="rect">
            <a:avLst/>
          </a:prstGeom>
        </p:spPr>
      </p:pic>
    </p:spTree>
    <p:extLst>
      <p:ext uri="{BB962C8B-B14F-4D97-AF65-F5344CB8AC3E}">
        <p14:creationId xmlns:p14="http://schemas.microsoft.com/office/powerpoint/2010/main" val="325614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2A06FC-961C-480B-A48B-7FD2C153A1C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064EB853-831A-4884-B066-C01C80420D8D}"/>
              </a:ext>
            </a:extLst>
          </p:cNvPr>
          <p:cNvSpPr>
            <a:spLocks noGrp="1"/>
          </p:cNvSpPr>
          <p:nvPr>
            <p:ph idx="1"/>
          </p:nvPr>
        </p:nvSpPr>
        <p:spPr/>
        <p:txBody>
          <a:bodyPr/>
          <a:lstStyle/>
          <a:p>
            <a:r>
              <a:rPr lang="ru-RU" dirty="0">
                <a:solidFill>
                  <a:schemeClr val="bg1"/>
                </a:solidFill>
              </a:rPr>
              <a:t>Переломы диафиза происходят в результате прямой (ушиб, сдавление) или непрямой (перегиб, скручивание) травмы. Различают </a:t>
            </a:r>
            <a:r>
              <a:rPr lang="ru-RU" dirty="0" err="1">
                <a:solidFill>
                  <a:schemeClr val="bg1"/>
                </a:solidFill>
              </a:rPr>
              <a:t>подвертельные</a:t>
            </a:r>
            <a:r>
              <a:rPr lang="ru-RU" dirty="0">
                <a:solidFill>
                  <a:schemeClr val="bg1"/>
                </a:solidFill>
              </a:rPr>
              <a:t> переломы, в верхней, средней и нижней третях бедра и </a:t>
            </a:r>
            <a:r>
              <a:rPr lang="ru-RU" dirty="0" err="1">
                <a:solidFill>
                  <a:schemeClr val="bg1"/>
                </a:solidFill>
              </a:rPr>
              <a:t>надмыщелковые</a:t>
            </a:r>
            <a:r>
              <a:rPr lang="ru-RU" dirty="0">
                <a:solidFill>
                  <a:schemeClr val="bg1"/>
                </a:solidFill>
              </a:rPr>
              <a:t> переломы. Плоскость перелома может быть поперечной, косой и винтообразной. В ряде случаев образуется один или несколько разнокалиберных осколков.</a:t>
            </a:r>
          </a:p>
        </p:txBody>
      </p:sp>
      <p:pic>
        <p:nvPicPr>
          <p:cNvPr id="5" name="Рисунок 4">
            <a:extLst>
              <a:ext uri="{FF2B5EF4-FFF2-40B4-BE49-F238E27FC236}">
                <a16:creationId xmlns:a16="http://schemas.microsoft.com/office/drawing/2014/main" xmlns="" id="{92F92414-2DB4-4826-8C80-2A199DAA7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4253837"/>
            <a:ext cx="4108313" cy="2582368"/>
          </a:xfrm>
          <a:prstGeom prst="rect">
            <a:avLst/>
          </a:prstGeom>
        </p:spPr>
      </p:pic>
    </p:spTree>
    <p:extLst>
      <p:ext uri="{BB962C8B-B14F-4D97-AF65-F5344CB8AC3E}">
        <p14:creationId xmlns:p14="http://schemas.microsoft.com/office/powerpoint/2010/main" val="100723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solidFill>
                  <a:schemeClr val="bg1"/>
                </a:solidFill>
              </a:rPr>
              <a:t>Переломы диафиза бедра классифицируют по трем типам</a:t>
            </a:r>
            <a:r>
              <a:rPr lang="ru-RU" dirty="0" smtClean="0">
                <a:solidFill>
                  <a:schemeClr val="bg1"/>
                </a:solidFill>
              </a:rPr>
              <a:t>:</a:t>
            </a:r>
          </a:p>
          <a:p>
            <a:r>
              <a:rPr lang="ru-RU" dirty="0" smtClean="0">
                <a:solidFill>
                  <a:schemeClr val="bg1"/>
                </a:solidFill>
              </a:rPr>
              <a:t> </a:t>
            </a:r>
            <a:r>
              <a:rPr lang="ru-RU" dirty="0">
                <a:solidFill>
                  <a:schemeClr val="bg1"/>
                </a:solidFill>
              </a:rPr>
              <a:t>I тип: спиральные или поперечные переломы диафиза без смещения или с поперечным или угловым смещением </a:t>
            </a:r>
            <a:endParaRPr lang="ru-RU" dirty="0" smtClean="0">
              <a:solidFill>
                <a:schemeClr val="bg1"/>
              </a:solidFill>
            </a:endParaRPr>
          </a:p>
          <a:p>
            <a:r>
              <a:rPr lang="ru-RU" dirty="0" smtClean="0">
                <a:solidFill>
                  <a:schemeClr val="bg1"/>
                </a:solidFill>
              </a:rPr>
              <a:t>II </a:t>
            </a:r>
            <a:r>
              <a:rPr lang="ru-RU" dirty="0">
                <a:solidFill>
                  <a:schemeClr val="bg1"/>
                </a:solidFill>
              </a:rPr>
              <a:t>тип: </a:t>
            </a:r>
            <a:r>
              <a:rPr lang="ru-RU" dirty="0" err="1">
                <a:solidFill>
                  <a:schemeClr val="bg1"/>
                </a:solidFill>
              </a:rPr>
              <a:t>оскольчатые</a:t>
            </a:r>
            <a:r>
              <a:rPr lang="ru-RU" dirty="0">
                <a:solidFill>
                  <a:schemeClr val="bg1"/>
                </a:solidFill>
              </a:rPr>
              <a:t> переломы диафиза бедренной кости </a:t>
            </a:r>
            <a:endParaRPr lang="ru-RU" dirty="0" smtClean="0">
              <a:solidFill>
                <a:schemeClr val="bg1"/>
              </a:solidFill>
            </a:endParaRPr>
          </a:p>
          <a:p>
            <a:r>
              <a:rPr lang="ru-RU" dirty="0" smtClean="0">
                <a:solidFill>
                  <a:schemeClr val="bg1"/>
                </a:solidFill>
              </a:rPr>
              <a:t>III </a:t>
            </a:r>
            <a:r>
              <a:rPr lang="ru-RU" dirty="0">
                <a:solidFill>
                  <a:schemeClr val="bg1"/>
                </a:solidFill>
              </a:rPr>
              <a:t>тип: открытые переломы диафиза бедренной </a:t>
            </a:r>
            <a:r>
              <a:rPr lang="ru-RU" dirty="0" smtClean="0">
                <a:solidFill>
                  <a:schemeClr val="bg1"/>
                </a:solidFill>
              </a:rPr>
              <a:t>кости.</a:t>
            </a:r>
            <a:endParaRPr lang="ru-RU" dirty="0">
              <a:solidFill>
                <a:schemeClr val="bg1"/>
              </a:solidFill>
            </a:endParaRPr>
          </a:p>
        </p:txBody>
      </p:sp>
      <p:pic>
        <p:nvPicPr>
          <p:cNvPr id="4098" name="Picture 2" descr="C:\Users\Андрей Полуянов\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4221088"/>
            <a:ext cx="3456384" cy="26369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ндрей Полуянов\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416" y="3444358"/>
            <a:ext cx="1868041"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34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79B258-D5BE-4ADE-B8E7-BA241C47C65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C017130D-065C-4033-AF77-581256E8D8AC}"/>
              </a:ext>
            </a:extLst>
          </p:cNvPr>
          <p:cNvSpPr>
            <a:spLocks noGrp="1"/>
          </p:cNvSpPr>
          <p:nvPr>
            <p:ph idx="1"/>
          </p:nvPr>
        </p:nvSpPr>
        <p:spPr/>
        <p:txBody>
          <a:bodyPr/>
          <a:lstStyle/>
          <a:p>
            <a:r>
              <a:rPr lang="ru-RU" dirty="0">
                <a:solidFill>
                  <a:schemeClr val="bg1"/>
                </a:solidFill>
              </a:rPr>
              <a:t>Наблюдаются также двойные переломы, когда на протяжении диафиза бедра вследствие травмы по всей толщине кости отделяется отломок. Смещение отломков на различных уровнях диафиза бедра вследствие сокращения соответствующих групп мышц носит постоянный характер</a:t>
            </a:r>
          </a:p>
        </p:txBody>
      </p:sp>
      <p:pic>
        <p:nvPicPr>
          <p:cNvPr id="9218" name="Picture 2" descr="C:\Users\Андрей Полуянов\Desktop\perelombedrabedrennoykostiitazobedrennog_DF815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3535121"/>
            <a:ext cx="4762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Андрей Полуянов\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3789040"/>
            <a:ext cx="3960440" cy="280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98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F97562-8F58-438F-85EB-80D106A71A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D8EF0E6-A446-45A3-A67F-A596FD934A31}"/>
              </a:ext>
            </a:extLst>
          </p:cNvPr>
          <p:cNvSpPr>
            <a:spLocks noGrp="1"/>
          </p:cNvSpPr>
          <p:nvPr>
            <p:ph idx="1"/>
          </p:nvPr>
        </p:nvSpPr>
        <p:spPr/>
        <p:txBody>
          <a:bodyPr>
            <a:normAutofit/>
          </a:bodyPr>
          <a:lstStyle/>
          <a:p>
            <a:pPr fontAlgn="base"/>
            <a:r>
              <a:rPr lang="ru-RU" dirty="0">
                <a:solidFill>
                  <a:schemeClr val="bg1"/>
                </a:solidFill>
              </a:rPr>
              <a:t>В зависимости от уровня различают переломы верхней, средней и нижней </a:t>
            </a:r>
            <a:r>
              <a:rPr lang="ru-RU" dirty="0" err="1">
                <a:solidFill>
                  <a:schemeClr val="bg1"/>
                </a:solidFill>
              </a:rPr>
              <a:t>трети.Клиническая</a:t>
            </a:r>
            <a:r>
              <a:rPr lang="ru-RU" dirty="0">
                <a:solidFill>
                  <a:schemeClr val="bg1"/>
                </a:solidFill>
              </a:rPr>
              <a:t> картина характеризуется относительными и абсолютными признаками перелома. В зависимости от уровня перелома за счет действия мышц наблюдаются различные смещения костных отломков. </a:t>
            </a:r>
          </a:p>
        </p:txBody>
      </p:sp>
      <p:pic>
        <p:nvPicPr>
          <p:cNvPr id="10242" name="Picture 2" descr="C:\Users\Андрей Полуянов\Desktop\per-dia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3789040"/>
            <a:ext cx="4873724"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4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0909F-29C1-4674-B865-B52CF95915E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907C3598-D0E9-43B1-8BE5-6F7B2CCDCE44}"/>
              </a:ext>
            </a:extLst>
          </p:cNvPr>
          <p:cNvSpPr>
            <a:spLocks noGrp="1"/>
          </p:cNvSpPr>
          <p:nvPr>
            <p:ph idx="1"/>
          </p:nvPr>
        </p:nvSpPr>
        <p:spPr/>
        <p:txBody>
          <a:bodyPr/>
          <a:lstStyle/>
          <a:p>
            <a:r>
              <a:rPr lang="ru-RU" sz="1800" dirty="0">
                <a:solidFill>
                  <a:schemeClr val="bg1"/>
                </a:solidFill>
              </a:rPr>
              <a:t>При переломах верхней трети бедра центральный костный отломок смещается кпереди и кнаружи, периферический – вверх, внутрь и назад (деформация формы галифе; рис. 22, </a:t>
            </a:r>
            <a:r>
              <a:rPr lang="ru-RU" sz="1800" i="1" dirty="0">
                <a:solidFill>
                  <a:schemeClr val="bg1"/>
                </a:solidFill>
              </a:rPr>
              <a:t>а). </a:t>
            </a:r>
            <a:r>
              <a:rPr lang="ru-RU" sz="1800" dirty="0">
                <a:solidFill>
                  <a:schemeClr val="bg1"/>
                </a:solidFill>
              </a:rPr>
              <a:t>При переломах в средней трети смещение идет по такому же типу, но менее выражено (рис. 22, </a:t>
            </a:r>
            <a:r>
              <a:rPr lang="ru-RU" sz="1800" i="1" dirty="0">
                <a:solidFill>
                  <a:schemeClr val="bg1"/>
                </a:solidFill>
              </a:rPr>
              <a:t>б). </a:t>
            </a:r>
            <a:r>
              <a:rPr lang="ru-RU" sz="1800" dirty="0">
                <a:solidFill>
                  <a:schemeClr val="bg1"/>
                </a:solidFill>
              </a:rPr>
              <a:t>При переломе в нижней трети центральный отломок смещается </a:t>
            </a:r>
            <a:r>
              <a:rPr lang="ru-RU" sz="1800" dirty="0" err="1">
                <a:solidFill>
                  <a:schemeClr val="bg1"/>
                </a:solidFill>
              </a:rPr>
              <a:t>кнутри</a:t>
            </a:r>
            <a:r>
              <a:rPr lang="ru-RU" sz="1800" dirty="0">
                <a:solidFill>
                  <a:schemeClr val="bg1"/>
                </a:solidFill>
              </a:rPr>
              <a:t>, а периферический – кзади (рис. 22, </a:t>
            </a:r>
            <a:r>
              <a:rPr lang="ru-RU" sz="1800" i="1" dirty="0">
                <a:solidFill>
                  <a:schemeClr val="bg1"/>
                </a:solidFill>
              </a:rPr>
              <a:t>в). </a:t>
            </a:r>
            <a:r>
              <a:rPr lang="ru-RU" sz="1800" dirty="0">
                <a:solidFill>
                  <a:schemeClr val="bg1"/>
                </a:solidFill>
              </a:rPr>
              <a:t>Знание характера смещения костных отломков необходимо для соответствующей коррекции при лечении перелома. При всех переломах бедренной кости требуются рентгенограммы в двух проекциях.</a:t>
            </a:r>
          </a:p>
          <a:p>
            <a:endParaRPr lang="ru-RU" dirty="0"/>
          </a:p>
        </p:txBody>
      </p:sp>
      <p:pic>
        <p:nvPicPr>
          <p:cNvPr id="5" name="Рисунок 4">
            <a:extLst>
              <a:ext uri="{FF2B5EF4-FFF2-40B4-BE49-F238E27FC236}">
                <a16:creationId xmlns:a16="http://schemas.microsoft.com/office/drawing/2014/main" xmlns="" id="{ECA47EE0-A493-492A-8AF4-595EB2286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29000"/>
            <a:ext cx="8152581" cy="2882899"/>
          </a:xfrm>
          <a:prstGeom prst="rect">
            <a:avLst/>
          </a:prstGeom>
        </p:spPr>
      </p:pic>
    </p:spTree>
    <p:extLst>
      <p:ext uri="{BB962C8B-B14F-4D97-AF65-F5344CB8AC3E}">
        <p14:creationId xmlns:p14="http://schemas.microsoft.com/office/powerpoint/2010/main" val="352340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48680"/>
            <a:ext cx="10515600" cy="5628283"/>
          </a:xfrm>
        </p:spPr>
        <p:txBody>
          <a:bodyPr>
            <a:normAutofit/>
          </a:bodyPr>
          <a:lstStyle/>
          <a:p>
            <a:r>
              <a:rPr lang="ru-RU" b="1" dirty="0">
                <a:solidFill>
                  <a:schemeClr val="bg1"/>
                </a:solidFill>
              </a:rPr>
              <a:t>Клиническая картина</a:t>
            </a:r>
          </a:p>
          <a:p>
            <a:r>
              <a:rPr lang="ru-RU" dirty="0">
                <a:solidFill>
                  <a:schemeClr val="bg1"/>
                </a:solidFill>
              </a:rPr>
              <a:t>Переломы бедренной кости, даже закрытые, сопровождаются обширным повреждением мягких тканей, а значит, и значительным болевым синдромом и кровопотерей (1000-1200 мл). Эти факторы обусловливают частое развитие болевого шока, а если такого нет, то подобных больных следует считать </a:t>
            </a:r>
            <a:r>
              <a:rPr lang="ru-RU" dirty="0" err="1">
                <a:solidFill>
                  <a:schemeClr val="bg1"/>
                </a:solidFill>
              </a:rPr>
              <a:t>шокоопасными</a:t>
            </a:r>
            <a:r>
              <a:rPr lang="ru-RU" dirty="0">
                <a:solidFill>
                  <a:schemeClr val="bg1"/>
                </a:solidFill>
              </a:rPr>
              <a:t> и проводить им противошоковую терапию с адекватным восполнением кровопотери, особенно при оперативном лечении.</a:t>
            </a:r>
            <a:r>
              <a:rPr lang="ru-RU" dirty="0"/>
              <a:t> </a:t>
            </a:r>
            <a:br>
              <a:rPr lang="ru-RU" dirty="0"/>
            </a:br>
            <a:endParaRPr lang="ru-RU" dirty="0"/>
          </a:p>
        </p:txBody>
      </p:sp>
      <p:pic>
        <p:nvPicPr>
          <p:cNvPr id="5122" name="Picture 2" descr="C:\Users\Андрей Полуянов\Desktop\markirovka-krovi-s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3851353"/>
            <a:ext cx="4762500" cy="289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85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485</Words>
  <Application>Microsoft Office PowerPoint</Application>
  <PresentationFormat>Произвольный</PresentationFormat>
  <Paragraphs>34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Тема:Перелом диафиза бедра.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Переломы диафиза бедра </dc:title>
  <dc:creator>Амир Дарсигов</dc:creator>
  <cp:lastModifiedBy>Андрей Полуянов</cp:lastModifiedBy>
  <cp:revision>14</cp:revision>
  <dcterms:created xsi:type="dcterms:W3CDTF">2017-09-18T16:35:36Z</dcterms:created>
  <dcterms:modified xsi:type="dcterms:W3CDTF">2017-09-19T14:42:00Z</dcterms:modified>
</cp:coreProperties>
</file>