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8" r:id="rId2"/>
    <p:sldId id="258" r:id="rId3"/>
    <p:sldId id="259" r:id="rId4"/>
    <p:sldId id="260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3BF9EA-AD5A-4B71-8C71-23BBC9624EF2}">
          <p14:sldIdLst>
            <p14:sldId id="268"/>
            <p14:sldId id="258"/>
            <p14:sldId id="259"/>
            <p14:sldId id="260"/>
            <p14:sldId id="261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91;&#1083;&#1100;&#1076;&#1072;&#1085;&#1072;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Аркуш1!$A$2</c:f>
              <c:strCache>
                <c:ptCount val="1"/>
                <c:pt idx="0">
                  <c:v>сахарный диабет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Аркуш1!$B$1:$G$1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Аркуш1!$B$2:$G$2</c:f>
              <c:numCache>
                <c:formatCode>General</c:formatCode>
                <c:ptCount val="6"/>
                <c:pt idx="0">
                  <c:v>25.1</c:v>
                </c:pt>
                <c:pt idx="1">
                  <c:v>26</c:v>
                </c:pt>
                <c:pt idx="2">
                  <c:v>27.5</c:v>
                </c:pt>
                <c:pt idx="3">
                  <c:v>29.1</c:v>
                </c:pt>
                <c:pt idx="4">
                  <c:v>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24-4916-9993-26FB61ED5034}"/>
            </c:ext>
          </c:extLst>
        </c:ser>
        <c:ser>
          <c:idx val="1"/>
          <c:order val="1"/>
          <c:tx>
            <c:strRef>
              <c:f>Аркуш1!$A$3</c:f>
              <c:strCache>
                <c:ptCount val="1"/>
                <c:pt idx="0">
                  <c:v>в т. ч. инсулинзависимый сахарный диабет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Аркуш1!$B$1:$G$1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Аркуш1!$B$3:$G$3</c:f>
              <c:numCache>
                <c:formatCode>General</c:formatCode>
                <c:ptCount val="6"/>
                <c:pt idx="0">
                  <c:v>1.7</c:v>
                </c:pt>
                <c:pt idx="1">
                  <c:v>1.8</c:v>
                </c:pt>
                <c:pt idx="2">
                  <c:v>1.9</c:v>
                </c:pt>
                <c:pt idx="3">
                  <c:v>1.9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24-4916-9993-26FB61ED5034}"/>
            </c:ext>
          </c:extLst>
        </c:ser>
        <c:ser>
          <c:idx val="2"/>
          <c:order val="2"/>
          <c:tx>
            <c:strRef>
              <c:f>Аркуш1!$A$4</c:f>
              <c:strCache>
                <c:ptCount val="1"/>
                <c:pt idx="0">
                  <c:v>инсулиннезависимый сахарный диабет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Аркуш1!$B$1:$G$1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Аркуш1!$B$4:$G$4</c:f>
              <c:numCache>
                <c:formatCode>General</c:formatCode>
                <c:ptCount val="6"/>
                <c:pt idx="0">
                  <c:v>28.1</c:v>
                </c:pt>
                <c:pt idx="1">
                  <c:v>28.1</c:v>
                </c:pt>
                <c:pt idx="2">
                  <c:v>28.1</c:v>
                </c:pt>
                <c:pt idx="3">
                  <c:v>28.1</c:v>
                </c:pt>
                <c:pt idx="4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24-4916-9993-26FB61ED50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9021440"/>
        <c:axId val="109044096"/>
      </c:barChart>
      <c:catAx>
        <c:axId val="109021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044096"/>
        <c:crosses val="autoZero"/>
        <c:auto val="1"/>
        <c:lblAlgn val="ctr"/>
        <c:lblOffset val="100"/>
        <c:noMultiLvlLbl val="0"/>
      </c:catAx>
      <c:valAx>
        <c:axId val="109044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Заболеваемость,</a:t>
                </a:r>
                <a:r>
                  <a:rPr lang="ru-RU" sz="12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1000 человек</a:t>
                </a:r>
                <a:endParaRPr lang="ru-RU" sz="12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0214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4366-B712-448C-836C-6C8E98CFCA5F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5316D-8BEE-4A2E-8256-3C208A225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292A-D4D2-482B-AE57-19E415288315}" type="datetime1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2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F13C-D8BD-405B-ABE1-DE2C2E56D040}" type="datetime1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5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471D-D0DF-4279-BF21-D2F0921486B6}" type="datetime1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DC6-9C9E-4F4F-8237-2E32256004F1}" type="datetime1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9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983-C899-4318-8CD0-0D327A73ACB3}" type="datetime1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1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DD18-AF84-467B-ADE7-39D435FADFE1}" type="datetime1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1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1456-9879-4D47-9E41-F1ED9C72F314}" type="datetime1">
              <a:rPr lang="ru-RU" smtClean="0"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8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C48E-D8DA-484F-9471-7084DD38849E}" type="datetime1">
              <a:rPr lang="ru-RU" smtClean="0"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8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0E7E-D537-4D1D-8BB9-35561B76A353}" type="datetime1">
              <a:rPr lang="ru-RU" smtClean="0"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4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24ED-B4BC-4FC3-92B4-93FE3913A7C9}" type="datetime1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EE91-7A16-4F7B-ADD0-568A011A0D99}" type="datetime1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3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19C7F-22AE-4DAE-9486-80C3177281F4}" type="datetime1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1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364" y="124691"/>
            <a:ext cx="11513127" cy="4239491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 здравоохранения Российской Федерации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клинико-диагностическое значение определения </a:t>
            </a:r>
            <a:r>
              <a:rPr lang="ru-RU" sz="27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НвА1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31.02.03 Лабораторная диагностика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 03 Проведение лабораторных биохимических исследований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МДК03.01 Теория и практика лабораторных биохимических исследований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364" y="4364183"/>
            <a:ext cx="11845636" cy="2341418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307 группы                 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Исингалиева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Ш.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нициалы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                 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Перфильева Г. В. 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нициалы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392" y="340074"/>
            <a:ext cx="9195148" cy="10002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Преаналитический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исследования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НвА1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184874"/>
            <a:ext cx="7943849" cy="484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3173" y="6081572"/>
            <a:ext cx="471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 – Подготовка к сдачи анализов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9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71167" y="275573"/>
            <a:ext cx="3620022" cy="17536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</a:t>
            </a:r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flipH="1">
            <a:off x="2642992" y="1152395"/>
            <a:ext cx="1528175" cy="5636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88307" y="1434230"/>
            <a:ext cx="2254685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жидкостная хроматография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281819" y="1716066"/>
            <a:ext cx="1315233" cy="2041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716066" y="3757808"/>
            <a:ext cx="2605413" cy="15782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аффинная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5" idx="4"/>
          </p:cNvCxnSpPr>
          <p:nvPr/>
        </p:nvCxnSpPr>
        <p:spPr>
          <a:xfrm>
            <a:off x="5981178" y="2029217"/>
            <a:ext cx="0" cy="5761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878887" y="2649255"/>
            <a:ext cx="2204581" cy="989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электрофорез</a:t>
            </a:r>
          </a:p>
        </p:txBody>
      </p:sp>
      <p:cxnSp>
        <p:nvCxnSpPr>
          <p:cNvPr id="16" name="Прямая со стрелкой 15"/>
          <p:cNvCxnSpPr>
            <a:stCxn id="5" idx="5"/>
          </p:cNvCxnSpPr>
          <p:nvPr/>
        </p:nvCxnSpPr>
        <p:spPr>
          <a:xfrm>
            <a:off x="7261049" y="1772402"/>
            <a:ext cx="993603" cy="2148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7407121" y="3920647"/>
            <a:ext cx="2801591" cy="14154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колоночные методики</a:t>
            </a:r>
          </a:p>
        </p:txBody>
      </p:sp>
      <p:cxnSp>
        <p:nvCxnSpPr>
          <p:cNvPr id="19" name="Прямая со стрелкой 18"/>
          <p:cNvCxnSpPr>
            <a:stCxn id="5" idx="6"/>
          </p:cNvCxnSpPr>
          <p:nvPr/>
        </p:nvCxnSpPr>
        <p:spPr>
          <a:xfrm>
            <a:off x="7791189" y="1152395"/>
            <a:ext cx="1440493" cy="7390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9231681" y="1565754"/>
            <a:ext cx="2417523" cy="12526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иммунологические методики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18772" y="5768421"/>
            <a:ext cx="6772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3- Методы определения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28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Высокоэффективная жидкостная хроматография (ВЭЖХ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472" y="1267150"/>
            <a:ext cx="5331464" cy="391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753" y="5452346"/>
            <a:ext cx="3281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 – Система ВЭЖХ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11516" r="29944" b="11943"/>
          <a:stretch/>
        </p:blipFill>
        <p:spPr bwMode="auto">
          <a:xfrm>
            <a:off x="6337936" y="1338697"/>
            <a:ext cx="4785178" cy="38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15540" y="5402188"/>
            <a:ext cx="4358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 – Общая схема анализатора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6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54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Ионообменная хроматография низкого давления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868" y="1185166"/>
            <a:ext cx="4922328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035" y="5536504"/>
            <a:ext cx="4523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8 - Анализатор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DS-5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Glycomat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t="20936" r="22827" b="18197"/>
          <a:stretch/>
        </p:blipFill>
        <p:spPr bwMode="auto">
          <a:xfrm>
            <a:off x="6638794" y="1626936"/>
            <a:ext cx="3815801" cy="332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89316" y="5448822"/>
            <a:ext cx="4882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 – Ионообменная хроматография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78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Портативные анализаторы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гликогемоглобина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87" y="771608"/>
            <a:ext cx="6380902" cy="506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3722" y="5825327"/>
            <a:ext cx="6633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10 - Портативные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гликогемоглобина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24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6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Иммунотурбидиметрия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1" y="1099116"/>
            <a:ext cx="4171408" cy="398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9557" y="5110981"/>
            <a:ext cx="348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HumaStar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300SR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5"/>
          <a:stretch/>
        </p:blipFill>
        <p:spPr bwMode="auto">
          <a:xfrm>
            <a:off x="5499926" y="1114094"/>
            <a:ext cx="5948863" cy="369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9926" y="5110981"/>
            <a:ext cx="628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12 – Принцип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иммунотурбидиметрического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1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6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5233"/>
            <a:ext cx="10515600" cy="4861730"/>
          </a:xfrm>
        </p:spPr>
        <p:txBody>
          <a:bodyPr>
            <a:normAutofit fontScale="92500" lnSpcReduction="20000"/>
          </a:bodyPr>
          <a:lstStyle/>
          <a:p>
            <a:pPr marL="514350" indent="450000" algn="just">
              <a:lnSpc>
                <a:spcPct val="110000"/>
              </a:lnSpc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 - это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гликозилированная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присутствующего в эритроцитах гемоглобина, образующийся после выхода из мест биосинтеза вследствие «нагрузки» обычного гемоглобина глюкозой и состоящий из З-х компонентов: НвА1а, НвА1в, НвА1с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450000" algn="just">
              <a:lnSpc>
                <a:spcPct val="110000"/>
              </a:lnSpc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Клинико-диагностическим значением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является: контроль за глюкозой у больных сахарным диабетом; определение среднего содержания глюкозы в крови пациента за несколько последних месяцев; подтверждение правильности принятых для лечения диабета мер; определение у пациентов с недавно диагностированным сахарным диабетом неконтролируемых подъемов глюкозы в крови; диагностика сахарного диабета на ранних стадиях.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29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июле 2001 года международным сообществом IFCC были утверждены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определения HbA1c. Таковыми стали высокоэффективная жидкостная хроматография  и капиллярный электрофорез.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3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428" y="2244029"/>
            <a:ext cx="7704551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4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6" y="138544"/>
            <a:ext cx="11720946" cy="6414655"/>
          </a:xfrm>
        </p:spPr>
        <p:txBody>
          <a:bodyPr/>
          <a:lstStyle/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026727"/>
            <a:ext cx="3207327" cy="694749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784972"/>
              </p:ext>
            </p:extLst>
          </p:nvPr>
        </p:nvGraphicFramePr>
        <p:xfrm>
          <a:off x="1635369" y="1578281"/>
          <a:ext cx="9161585" cy="412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53852" y="5580180"/>
            <a:ext cx="7603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Динамика заболеваемости сахарным диабетом по Красноярскому краю за 2016-2020 гг. (на 1000 населения)</a:t>
            </a:r>
          </a:p>
        </p:txBody>
      </p:sp>
    </p:spTree>
    <p:extLst>
      <p:ext uri="{BB962C8B-B14F-4D97-AF65-F5344CB8AC3E}">
        <p14:creationId xmlns:p14="http://schemas.microsoft.com/office/powerpoint/2010/main" val="38907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18" y="512618"/>
            <a:ext cx="11485418" cy="6208857"/>
          </a:xfrm>
        </p:spPr>
        <p:txBody>
          <a:bodyPr/>
          <a:lstStyle/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040582"/>
            <a:ext cx="3262745" cy="680893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195" y="1177818"/>
            <a:ext cx="110500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клинико-диагностического значения и методов определения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Изучить строение, свойства, функции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Установить клинико-диагностическое значение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Изучить современные лабораторные методы определения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гемоглобина.</a:t>
            </a:r>
          </a:p>
        </p:txBody>
      </p:sp>
    </p:spTree>
    <p:extLst>
      <p:ext uri="{BB962C8B-B14F-4D97-AF65-F5344CB8AC3E}">
        <p14:creationId xmlns:p14="http://schemas.microsoft.com/office/powerpoint/2010/main" val="36890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37" y="828048"/>
            <a:ext cx="11346872" cy="512618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 НвА1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изменение содержания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при сахарном диабете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реализации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Фармацевтический колледж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профессора В.Ф.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выполнения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22.09.2021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16.09.2021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176964"/>
            <a:ext cx="3138055" cy="544512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1" y="1385454"/>
            <a:ext cx="11651673" cy="54725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176964"/>
            <a:ext cx="3248891" cy="544512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02" y="1528371"/>
            <a:ext cx="3203380" cy="407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989" y="5675374"/>
            <a:ext cx="4885151" cy="725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2 - Строение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37" y="1638647"/>
            <a:ext cx="6072035" cy="396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1140" y="5600650"/>
            <a:ext cx="6196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Образование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21688" y="2367419"/>
            <a:ext cx="2931090" cy="1753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НвА1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flipH="1" flipV="1">
            <a:off x="3557392" y="1866378"/>
            <a:ext cx="1293544" cy="757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02915" y="1208761"/>
            <a:ext cx="2054269" cy="131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НвА1в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5" idx="7"/>
          </p:cNvCxnSpPr>
          <p:nvPr/>
        </p:nvCxnSpPr>
        <p:spPr>
          <a:xfrm flipV="1">
            <a:off x="6923530" y="1966586"/>
            <a:ext cx="992919" cy="657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016658" y="1139868"/>
            <a:ext cx="2379946" cy="1227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НвА1а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5" idx="4"/>
          </p:cNvCxnSpPr>
          <p:nvPr/>
        </p:nvCxnSpPr>
        <p:spPr>
          <a:xfrm>
            <a:off x="5887233" y="4121063"/>
            <a:ext cx="0" cy="901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30257" y="5022937"/>
            <a:ext cx="2313952" cy="1102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НвА1с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9965" y="425885"/>
            <a:ext cx="3972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1 - Компоненты НвА1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895825"/>
              </p:ext>
            </p:extLst>
          </p:nvPr>
        </p:nvGraphicFramePr>
        <p:xfrm>
          <a:off x="2091847" y="1515653"/>
          <a:ext cx="8367385" cy="418329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79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0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16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06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16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06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033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НвА1,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Глюкоза,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ммоль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НвА1,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Глюкоза,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ммоль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НвА1,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Глюкоза,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ммоль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НвА1,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Глюкоза,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ммоль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2163" y="647767"/>
            <a:ext cx="818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1-Соответствие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среднесуточным показаниям глюкозы </a:t>
            </a:r>
          </a:p>
        </p:txBody>
      </p:sp>
    </p:spTree>
    <p:extLst>
      <p:ext uri="{BB962C8B-B14F-4D97-AF65-F5344CB8AC3E}">
        <p14:creationId xmlns:p14="http://schemas.microsoft.com/office/powerpoint/2010/main" val="74913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Клинико-диагностическое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4239" y="1871054"/>
            <a:ext cx="5562600" cy="967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 назначают: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80778" y="2354893"/>
            <a:ext cx="1252603" cy="325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6301" y="2480515"/>
            <a:ext cx="22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глюкозы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endCxn id="10" idx="0"/>
          </p:cNvCxnSpPr>
          <p:nvPr/>
        </p:nvCxnSpPr>
        <p:spPr>
          <a:xfrm flipH="1">
            <a:off x="4146115" y="2617759"/>
            <a:ext cx="1077238" cy="1689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80778" y="4307288"/>
            <a:ext cx="273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среднего содержания глюкозы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endCxn id="13" idx="0"/>
          </p:cNvCxnSpPr>
          <p:nvPr/>
        </p:nvCxnSpPr>
        <p:spPr>
          <a:xfrm>
            <a:off x="6901841" y="2517731"/>
            <a:ext cx="708358" cy="2167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75539" y="4685095"/>
            <a:ext cx="266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лечения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8304756" y="2354893"/>
            <a:ext cx="1114817" cy="525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44859" y="2940020"/>
            <a:ext cx="1844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7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200" y="6001838"/>
            <a:ext cx="7637745" cy="63695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4 - Факторы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развития диабета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осложнений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t="11272" r="31002" b="8144"/>
          <a:stretch/>
        </p:blipFill>
        <p:spPr bwMode="auto">
          <a:xfrm>
            <a:off x="2668042" y="250521"/>
            <a:ext cx="6776581" cy="56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463</Words>
  <Application>Microsoft Office PowerPoint</Application>
  <PresentationFormat>Произвольный</PresentationFormat>
  <Paragraphs>162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Фармацевтический колледж  КУРСОВАЯ РАБОТА  Характеристика и клинико-диагностическое значение определения гликированного гемоглобина НвА1  по специальности 31.02.03 Лабораторная диагностика ПМ 03 Проведение лабораторных биохимических исследований МДК03.01 Теория и практика лабораторных биохимических исследований </vt:lpstr>
      <vt:lpstr>Презентация PowerPoint</vt:lpstr>
      <vt:lpstr>Презентация PowerPoint</vt:lpstr>
      <vt:lpstr>Презентация PowerPoint</vt:lpstr>
      <vt:lpstr>Общая характеристика гликированного гемоглобина</vt:lpstr>
      <vt:lpstr>Презентация PowerPoint</vt:lpstr>
      <vt:lpstr>Презентация PowerPoint</vt:lpstr>
      <vt:lpstr>Клинико-диагностическое значение гликированного гемоглобина </vt:lpstr>
      <vt:lpstr>Рисунок 4 - Факторы риска развития диабета и осложнений</vt:lpstr>
      <vt:lpstr>Преаналитический этап исследования НвА1</vt:lpstr>
      <vt:lpstr>Презентация PowerPoint</vt:lpstr>
      <vt:lpstr>Высокоэффективная жидкостная хроматография (ВЭЖХ) </vt:lpstr>
      <vt:lpstr>Ионообменная хроматография низкого давления</vt:lpstr>
      <vt:lpstr>Портативные анализаторы гликогемоглобина </vt:lpstr>
      <vt:lpstr>Иммунотурбидиметрия</vt:lpstr>
      <vt:lpstr>Выводы</vt:lpstr>
      <vt:lpstr>Выводы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Гульдана</cp:lastModifiedBy>
  <cp:revision>60</cp:revision>
  <dcterms:created xsi:type="dcterms:W3CDTF">2020-11-04T14:48:10Z</dcterms:created>
  <dcterms:modified xsi:type="dcterms:W3CDTF">2021-10-09T06:27:13Z</dcterms:modified>
</cp:coreProperties>
</file>