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57" r:id="rId3"/>
    <p:sldId id="258" r:id="rId4"/>
    <p:sldId id="273" r:id="rId5"/>
    <p:sldId id="307" r:id="rId6"/>
    <p:sldId id="261" r:id="rId7"/>
    <p:sldId id="319" r:id="rId8"/>
    <p:sldId id="275" r:id="rId9"/>
    <p:sldId id="279" r:id="rId10"/>
    <p:sldId id="308" r:id="rId11"/>
    <p:sldId id="309" r:id="rId12"/>
    <p:sldId id="282" r:id="rId13"/>
    <p:sldId id="311" r:id="rId14"/>
    <p:sldId id="292" r:id="rId15"/>
    <p:sldId id="312" r:id="rId16"/>
    <p:sldId id="313" r:id="rId17"/>
    <p:sldId id="315" r:id="rId18"/>
    <p:sldId id="314" r:id="rId19"/>
    <p:sldId id="316" r:id="rId20"/>
    <p:sldId id="318" r:id="rId21"/>
    <p:sldId id="320" r:id="rId22"/>
    <p:sldId id="321" r:id="rId23"/>
    <p:sldId id="322" r:id="rId24"/>
    <p:sldId id="323" r:id="rId25"/>
    <p:sldId id="324" r:id="rId26"/>
    <p:sldId id="271" r:id="rId27"/>
    <p:sldId id="27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241" autoAdjust="0"/>
  </p:normalViewPr>
  <p:slideViewPr>
    <p:cSldViewPr snapToGrid="0">
      <p:cViewPr varScale="1">
        <p:scale>
          <a:sx n="76" d="100"/>
          <a:sy n="76" d="100"/>
        </p:scale>
        <p:origin x="-917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Российской Федерации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800" dirty="0" smtClean="0">
                <a:solidFill>
                  <a:prstClr val="black"/>
                </a:solidFill>
              </a:rPr>
              <a:t>Возбудители кишечных инфекций</a:t>
            </a:r>
          </a:p>
          <a:p>
            <a:pPr marL="0" lvl="0" indent="0" algn="ctr">
              <a:buNone/>
            </a:pPr>
            <a:endParaRPr lang="ru-RU" sz="4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4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mtClean="0">
                <a:solidFill>
                  <a:prstClr val="black"/>
                </a:solidFill>
              </a:rPr>
              <a:t>                         </a:t>
            </a:r>
            <a:r>
              <a:rPr lang="ru-RU" dirty="0" smtClean="0">
                <a:solidFill>
                  <a:prstClr val="black"/>
                </a:solidFill>
              </a:rPr>
              <a:t>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Антигенная структура кишечной палочки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91" y="1440872"/>
            <a:ext cx="9762836" cy="5264727"/>
          </a:xfrm>
        </p:spPr>
      </p:pic>
    </p:spTree>
    <p:extLst>
      <p:ext uri="{BB962C8B-B14F-4D97-AF65-F5344CB8AC3E}">
        <p14:creationId xmlns:p14="http://schemas.microsoft.com/office/powerpoint/2010/main" xmlns="" val="332538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Патогенез заболеваний, вызванных ЭПКП</a:t>
            </a:r>
            <a:br>
              <a:rPr lang="ru-RU" dirty="0" smtClean="0"/>
            </a:br>
            <a:r>
              <a:rPr lang="ru-RU" dirty="0" err="1" smtClean="0"/>
              <a:t>Эшерихиозы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Энтеропатогенные</a:t>
            </a:r>
            <a:r>
              <a:rPr lang="ru-RU" dirty="0" smtClean="0"/>
              <a:t> – вызывают энтероколиты у детей раннего возраста (нет инвазии возбудителя в клетки кишечника) – сероварианты О111, О55</a:t>
            </a:r>
          </a:p>
          <a:p>
            <a:pPr marL="0" indent="0">
              <a:buNone/>
            </a:pPr>
            <a:r>
              <a:rPr lang="ru-RU" dirty="0" err="1"/>
              <a:t>Э</a:t>
            </a:r>
            <a:r>
              <a:rPr lang="ru-RU" dirty="0" err="1" smtClean="0"/>
              <a:t>нтеротоксигенные</a:t>
            </a:r>
            <a:r>
              <a:rPr lang="ru-RU" dirty="0" smtClean="0"/>
              <a:t> – более тяжелые формы энтероколитов у детей и взрослых с выраженной интоксикацией организма</a:t>
            </a:r>
          </a:p>
          <a:p>
            <a:pPr marL="0" indent="0">
              <a:buNone/>
            </a:pPr>
            <a:r>
              <a:rPr lang="ru-RU" dirty="0" err="1"/>
              <a:t>Э</a:t>
            </a:r>
            <a:r>
              <a:rPr lang="ru-RU" dirty="0" err="1" smtClean="0"/>
              <a:t>нтероинвазивные</a:t>
            </a:r>
            <a:r>
              <a:rPr lang="ru-RU" dirty="0" smtClean="0"/>
              <a:t> – вызывают </a:t>
            </a:r>
            <a:r>
              <a:rPr lang="ru-RU" dirty="0" err="1" smtClean="0"/>
              <a:t>дизентериеподобные</a:t>
            </a:r>
            <a:r>
              <a:rPr lang="ru-RU" dirty="0" smtClean="0"/>
              <a:t> формы с профузной водянистой диареей и инвазией в клетки кишечника (не расщепляют лактозу) – сероварианты О25, О124</a:t>
            </a:r>
          </a:p>
          <a:p>
            <a:pPr marL="0" indent="0">
              <a:buNone/>
            </a:pPr>
            <a:r>
              <a:rPr lang="ru-RU" dirty="0" err="1"/>
              <a:t>Э</a:t>
            </a:r>
            <a:r>
              <a:rPr lang="ru-RU" dirty="0" err="1" smtClean="0"/>
              <a:t>нтерогеморрагические</a:t>
            </a:r>
            <a:r>
              <a:rPr lang="ru-RU" dirty="0" smtClean="0"/>
              <a:t> – геморрагический колит с синдромом почечной недостаточности.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818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инфекции, пути передачи и клиника </a:t>
            </a:r>
            <a:r>
              <a:rPr lang="ru-RU" dirty="0" err="1" smtClean="0"/>
              <a:t>эшерихиозов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 – больной человек и </a:t>
            </a:r>
            <a:r>
              <a:rPr lang="ru-RU" dirty="0" err="1" smtClean="0">
                <a:solidFill>
                  <a:srgbClr val="C00000"/>
                </a:solidFill>
              </a:rPr>
              <a:t>бактерионоситель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/>
              <a:t>фекально-оральный (контактно-бытовой, водный, пищевой)</a:t>
            </a:r>
          </a:p>
          <a:p>
            <a:pPr>
              <a:buFontTx/>
              <a:buChar char="-"/>
            </a:pPr>
            <a:r>
              <a:rPr lang="ru-RU" dirty="0" smtClean="0"/>
              <a:t>эндогенный (попадание </a:t>
            </a:r>
            <a:r>
              <a:rPr lang="ru-RU" dirty="0" err="1" smtClean="0"/>
              <a:t>к.п</a:t>
            </a:r>
            <a:r>
              <a:rPr lang="ru-RU" dirty="0" smtClean="0"/>
              <a:t>. в кровь во время полостной операции)</a:t>
            </a:r>
          </a:p>
          <a:p>
            <a:pPr marL="0" indent="0">
              <a:buNone/>
            </a:pPr>
            <a:r>
              <a:rPr lang="ru-RU" dirty="0" smtClean="0"/>
              <a:t>Входные ворота:</a:t>
            </a:r>
          </a:p>
          <a:p>
            <a:pPr>
              <a:buFontTx/>
              <a:buChar char="-"/>
            </a:pPr>
            <a:r>
              <a:rPr lang="ru-RU" dirty="0" smtClean="0"/>
              <a:t>ЖКТ</a:t>
            </a:r>
          </a:p>
          <a:p>
            <a:pPr marL="0" indent="0">
              <a:buNone/>
            </a:pPr>
            <a:r>
              <a:rPr lang="ru-RU" dirty="0" smtClean="0"/>
              <a:t>Клиника: температура до 38-39 градусов, боли и спазмы в животе, рвота, диарея различной степени тяжести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7438227"/>
              </p:ext>
            </p:extLst>
          </p:nvPr>
        </p:nvGraphicFramePr>
        <p:xfrm>
          <a:off x="1136074" y="365126"/>
          <a:ext cx="7943272" cy="6414366"/>
        </p:xfrm>
        <a:graphic>
          <a:graphicData uri="http://schemas.openxmlformats.org/presentationml/2006/ole">
            <p:oleObj spid="_x0000_s1035" name="Документ" r:id="rId3" imgW="11300198" imgH="1019858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8242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Сальмонеллы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Enterobacteriaceae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smtClean="0"/>
              <a:t>Salmonella</a:t>
            </a:r>
          </a:p>
          <a:p>
            <a:pPr marL="0" indent="0">
              <a:buNone/>
            </a:pPr>
            <a:r>
              <a:rPr lang="ru-RU" sz="4000" dirty="0" smtClean="0"/>
              <a:t>Виды – </a:t>
            </a:r>
            <a:r>
              <a:rPr lang="en-US" sz="4000" dirty="0" smtClean="0"/>
              <a:t>Salmonella </a:t>
            </a:r>
            <a:r>
              <a:rPr lang="en-US" sz="4000" dirty="0" err="1" smtClean="0"/>
              <a:t>typhi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Salmonella </a:t>
            </a:r>
            <a:r>
              <a:rPr lang="en-US" sz="4000" dirty="0" err="1" smtClean="0"/>
              <a:t>paratyphi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Salmonella </a:t>
            </a:r>
            <a:r>
              <a:rPr lang="en-US" sz="4000" dirty="0" err="1" smtClean="0"/>
              <a:t>typhimurium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Известно более 2500 видов сальмонелл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627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и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свойства сальмонелл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Маленькие </a:t>
            </a:r>
            <a:r>
              <a:rPr lang="ru-RU" dirty="0" err="1" smtClean="0"/>
              <a:t>грам</a:t>
            </a:r>
            <a:r>
              <a:rPr lang="ru-RU" dirty="0" smtClean="0"/>
              <a:t>- палочки</a:t>
            </a:r>
          </a:p>
          <a:p>
            <a:r>
              <a:rPr lang="ru-RU" dirty="0" smtClean="0"/>
              <a:t>Подвижные, </a:t>
            </a:r>
            <a:r>
              <a:rPr lang="ru-RU" dirty="0" err="1" smtClean="0"/>
              <a:t>перитрихи</a:t>
            </a:r>
            <a:endParaRPr lang="ru-RU" dirty="0" smtClean="0"/>
          </a:p>
          <a:p>
            <a:r>
              <a:rPr lang="ru-RU" dirty="0" smtClean="0"/>
              <a:t>Спор и капсул не образуют</a:t>
            </a:r>
          </a:p>
          <a:p>
            <a:r>
              <a:rPr lang="ru-RU" dirty="0" smtClean="0"/>
              <a:t> Элективная среда – </a:t>
            </a:r>
          </a:p>
          <a:p>
            <a:pPr marL="0" indent="0">
              <a:buNone/>
            </a:pPr>
            <a:r>
              <a:rPr lang="ru-RU" dirty="0" smtClean="0"/>
              <a:t>Висмут-сульфитный </a:t>
            </a:r>
            <a:r>
              <a:rPr lang="ru-RU" dirty="0" err="1" smtClean="0"/>
              <a:t>агар</a:t>
            </a:r>
            <a:r>
              <a:rPr lang="ru-RU" dirty="0" smtClean="0"/>
              <a:t> ВСА</a:t>
            </a:r>
          </a:p>
          <a:p>
            <a:pPr marL="0" indent="0">
              <a:buNone/>
            </a:pPr>
            <a:r>
              <a:rPr lang="ru-RU" dirty="0" smtClean="0"/>
              <a:t>(колонии темно-коричневого</a:t>
            </a:r>
          </a:p>
          <a:p>
            <a:pPr marL="0" indent="0">
              <a:buNone/>
            </a:pPr>
            <a:r>
              <a:rPr lang="ru-RU" dirty="0" smtClean="0"/>
              <a:t>или черного цвета)</a:t>
            </a:r>
          </a:p>
          <a:p>
            <a:r>
              <a:rPr lang="ru-RU" dirty="0" smtClean="0"/>
              <a:t>На жидких средах – </a:t>
            </a:r>
          </a:p>
          <a:p>
            <a:pPr marL="0" indent="0">
              <a:buNone/>
            </a:pPr>
            <a:r>
              <a:rPr lang="ru-RU" dirty="0" smtClean="0"/>
              <a:t>равномерное помутнение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 среде Эндо колонии бесцветные,</a:t>
            </a:r>
          </a:p>
          <a:p>
            <a:pPr marL="0" indent="0">
              <a:buNone/>
            </a:pPr>
            <a:r>
              <a:rPr lang="ru-RU" dirty="0" smtClean="0"/>
              <a:t>т.к. не расщепляют лактозу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945" y="1825624"/>
            <a:ext cx="5532581" cy="482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58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и антигенные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1. Выражена </a:t>
            </a:r>
            <a:r>
              <a:rPr lang="ru-RU" dirty="0" err="1" smtClean="0"/>
              <a:t>сахоролитическая</a:t>
            </a:r>
            <a:r>
              <a:rPr lang="ru-RU" dirty="0" smtClean="0"/>
              <a:t> активность. Не ферментируют лактозу и сахарозу</a:t>
            </a:r>
          </a:p>
          <a:p>
            <a:pPr marL="0" indent="0" algn="just">
              <a:buNone/>
            </a:pPr>
            <a:r>
              <a:rPr lang="ru-RU" dirty="0" smtClean="0"/>
              <a:t>2. Расщепляют белки с выделением </a:t>
            </a:r>
            <a:r>
              <a:rPr lang="ru-RU" dirty="0" smtClean="0">
                <a:solidFill>
                  <a:srgbClr val="C00000"/>
                </a:solidFill>
              </a:rPr>
              <a:t>сероводорода (диагностический признак)</a:t>
            </a:r>
            <a:r>
              <a:rPr lang="ru-RU" dirty="0" smtClean="0"/>
              <a:t>, индол не образуют</a:t>
            </a:r>
          </a:p>
          <a:p>
            <a:pPr marL="0" indent="0" algn="just">
              <a:buNone/>
            </a:pPr>
            <a:r>
              <a:rPr lang="ru-RU" dirty="0" smtClean="0"/>
              <a:t>3. Вырабатывают эндотоксин </a:t>
            </a:r>
          </a:p>
          <a:p>
            <a:pPr marL="0" indent="0" algn="just">
              <a:buNone/>
            </a:pPr>
            <a:r>
              <a:rPr lang="ru-RU" dirty="0" smtClean="0"/>
              <a:t>4. Имеют О, К и Н- антигены. Сальмонеллы разделены на О-группы (более 60 О-групп – А, В, С и т.д.), систематизированные в таблице Кауфмана- Уайта </a:t>
            </a:r>
          </a:p>
          <a:p>
            <a:pPr marL="0" indent="0" algn="just">
              <a:buNone/>
            </a:pPr>
            <a:r>
              <a:rPr lang="ru-RU" dirty="0" smtClean="0"/>
              <a:t>5. </a:t>
            </a:r>
            <a:r>
              <a:rPr lang="en-US" dirty="0" smtClean="0"/>
              <a:t>S</a:t>
            </a:r>
            <a:r>
              <a:rPr lang="ru-RU" dirty="0" smtClean="0"/>
              <a:t>. </a:t>
            </a:r>
            <a:r>
              <a:rPr lang="en-US" dirty="0" err="1" smtClean="0"/>
              <a:t>typhi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S</a:t>
            </a:r>
            <a:r>
              <a:rPr lang="ru-RU" dirty="0" smtClean="0"/>
              <a:t>. </a:t>
            </a:r>
            <a:r>
              <a:rPr lang="en-US" dirty="0" err="1" smtClean="0"/>
              <a:t>paratyphi</a:t>
            </a:r>
            <a:r>
              <a:rPr lang="en-US" dirty="0" smtClean="0"/>
              <a:t> </a:t>
            </a:r>
            <a:r>
              <a:rPr lang="ru-RU" dirty="0" smtClean="0"/>
              <a:t>содержат дополнительный </a:t>
            </a:r>
            <a:r>
              <a:rPr lang="en-US" dirty="0" smtClean="0"/>
              <a:t>Vi</a:t>
            </a:r>
            <a:r>
              <a:rPr lang="ru-RU" dirty="0" smtClean="0"/>
              <a:t>-антиген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Определение сероварианта имеет большое диагностическое значение!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28685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инфекции, пути передачи и клиника сальмонеллезов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Источник – больной человек и </a:t>
            </a:r>
            <a:r>
              <a:rPr lang="ru-RU" dirty="0" err="1" smtClean="0">
                <a:solidFill>
                  <a:srgbClr val="C00000"/>
                </a:solidFill>
              </a:rPr>
              <a:t>бактерионоситель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/>
              <a:t>фекально-оральный (контактно-бытовой, водный, пищевой)</a:t>
            </a:r>
          </a:p>
          <a:p>
            <a:pPr marL="0" indent="0">
              <a:buNone/>
            </a:pPr>
            <a:r>
              <a:rPr lang="ru-RU" dirty="0" smtClean="0"/>
              <a:t>Входные ворота:</a:t>
            </a:r>
          </a:p>
          <a:p>
            <a:pPr>
              <a:buFontTx/>
              <a:buChar char="-"/>
            </a:pPr>
            <a:r>
              <a:rPr lang="ru-RU" dirty="0" smtClean="0"/>
              <a:t>ЖКТ</a:t>
            </a:r>
          </a:p>
          <a:p>
            <a:pPr marL="0" indent="0">
              <a:buNone/>
            </a:pPr>
            <a:r>
              <a:rPr lang="ru-RU" dirty="0" smtClean="0"/>
              <a:t>Заболевания:</a:t>
            </a:r>
          </a:p>
          <a:p>
            <a:pPr>
              <a:buFontTx/>
              <a:buChar char="-"/>
            </a:pPr>
            <a:r>
              <a:rPr lang="ru-RU" dirty="0" smtClean="0"/>
              <a:t>Брюшной тиф и паратиф А и В</a:t>
            </a:r>
          </a:p>
          <a:p>
            <a:pPr>
              <a:buFontTx/>
              <a:buChar char="-"/>
            </a:pPr>
            <a:r>
              <a:rPr lang="ru-RU" dirty="0" smtClean="0"/>
              <a:t>Пищевые </a:t>
            </a:r>
            <a:r>
              <a:rPr lang="ru-RU" dirty="0" err="1" smtClean="0"/>
              <a:t>токсикоинфекции</a:t>
            </a:r>
            <a:r>
              <a:rPr lang="ru-RU" dirty="0" smtClean="0"/>
              <a:t> (мясо птицы, яйца)</a:t>
            </a:r>
          </a:p>
          <a:p>
            <a:pPr>
              <a:buFontTx/>
              <a:buChar char="-"/>
            </a:pPr>
            <a:r>
              <a:rPr lang="ru-RU" dirty="0" smtClean="0"/>
              <a:t>Внутрибольничные </a:t>
            </a:r>
            <a:r>
              <a:rPr lang="ru-RU" dirty="0" err="1" smtClean="0"/>
              <a:t>сальмонеллезные</a:t>
            </a:r>
            <a:r>
              <a:rPr lang="ru-RU" dirty="0" smtClean="0"/>
              <a:t> 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9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Патогенез и клиника брюшного тифа и паратифа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Инкубационный период 7-14 дней – сальмонеллы размножаются в лимфоидной ткани тонкого кишечника (больной уже заразен)</a:t>
            </a:r>
          </a:p>
          <a:p>
            <a:r>
              <a:rPr lang="ru-RU" dirty="0" smtClean="0"/>
              <a:t>Затем сальмонеллы попадают в кровь, разносятся по всему организму и размножаются в печени, селезенке, костном мозге и др. органах. Резко поднимается температура до 39-40 градусов, головная боль, бред, на теле характерная сыпь, интоксикация</a:t>
            </a:r>
          </a:p>
          <a:p>
            <a:r>
              <a:rPr lang="ru-RU" dirty="0" smtClean="0"/>
              <a:t>Далее сальмонеллы опять попадают в кишечник и вызывают образование брюшнотифозных язв. Сальмонеллы в большом количестве выделяются во внешнюю среду с калом и мочой</a:t>
            </a:r>
          </a:p>
          <a:p>
            <a:r>
              <a:rPr lang="ru-RU" dirty="0" smtClean="0"/>
              <a:t>Выздоровление наступает через 4-5 недель. Возможен летальный исход, длительное </a:t>
            </a:r>
            <a:r>
              <a:rPr lang="ru-RU" dirty="0" err="1" smtClean="0"/>
              <a:t>бактерионосительство</a:t>
            </a:r>
            <a:endParaRPr lang="ru-RU" dirty="0" smtClean="0"/>
          </a:p>
          <a:p>
            <a:r>
              <a:rPr lang="ru-RU" dirty="0" smtClean="0"/>
              <a:t>Вырабатывается стойкий иммунитет, но перекрестного иммунитета между тифом и паратифом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283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455" y="452582"/>
            <a:ext cx="10169236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35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 smtClean="0"/>
              <a:t>Систематика  и общая характеристика </a:t>
            </a:r>
            <a:r>
              <a:rPr lang="ru-RU" dirty="0" err="1" smtClean="0"/>
              <a:t>энтеробактерий</a:t>
            </a:r>
            <a:endParaRPr lang="ru-RU" dirty="0" smtClean="0"/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кишечной палочки, патогенез и клиника энтероколитов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сальмонелл. Клиника брюшного тифа и сальмонеллезов</a:t>
            </a:r>
            <a:endParaRPr lang="ru-RU" dirty="0"/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</a:t>
            </a:r>
            <a:r>
              <a:rPr lang="ru-RU" dirty="0" err="1" smtClean="0"/>
              <a:t>шигелл</a:t>
            </a:r>
            <a:r>
              <a:rPr lang="ru-RU" dirty="0" smtClean="0"/>
              <a:t>. Клиника дизентерии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4006704"/>
              </p:ext>
            </p:extLst>
          </p:nvPr>
        </p:nvGraphicFramePr>
        <p:xfrm>
          <a:off x="2013527" y="92075"/>
          <a:ext cx="6243782" cy="6641234"/>
        </p:xfrm>
        <a:graphic>
          <a:graphicData uri="http://schemas.openxmlformats.org/presentationml/2006/ole">
            <p:oleObj spid="_x0000_s2056" name="Документ" r:id="rId3" imgW="7549389" imgH="1023596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97379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Возбудители дизентерии (</a:t>
            </a:r>
            <a:r>
              <a:rPr lang="ru-RU" dirty="0" err="1" smtClean="0"/>
              <a:t>шигеллы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Систематика</a:t>
            </a:r>
          </a:p>
          <a:p>
            <a:pPr marL="0" indent="0">
              <a:buNone/>
            </a:pPr>
            <a:r>
              <a:rPr lang="ru-RU" sz="3600" dirty="0" smtClean="0"/>
              <a:t>Семейство – </a:t>
            </a:r>
            <a:r>
              <a:rPr lang="en-US" sz="3600" dirty="0" err="1" smtClean="0"/>
              <a:t>Enterobacteriaceae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Род – </a:t>
            </a:r>
            <a:r>
              <a:rPr lang="en-US" sz="3600" dirty="0" err="1" smtClean="0"/>
              <a:t>Shigella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Виды – </a:t>
            </a:r>
            <a:r>
              <a:rPr lang="en-US" sz="3600" dirty="0" err="1" smtClean="0"/>
              <a:t>Shigella</a:t>
            </a:r>
            <a:r>
              <a:rPr lang="en-US" sz="3600" dirty="0" smtClean="0"/>
              <a:t> </a:t>
            </a:r>
            <a:r>
              <a:rPr lang="en-US" sz="3600" dirty="0" err="1" smtClean="0"/>
              <a:t>dysenteriae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</a:t>
            </a:r>
            <a:r>
              <a:rPr lang="en-US" sz="3600" dirty="0" err="1" smtClean="0"/>
              <a:t>Shigella</a:t>
            </a:r>
            <a:r>
              <a:rPr lang="en-US" sz="3600" dirty="0" smtClean="0"/>
              <a:t> </a:t>
            </a:r>
            <a:r>
              <a:rPr lang="en-US" sz="3600" dirty="0" err="1" smtClean="0"/>
              <a:t>flexneri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</a:t>
            </a:r>
            <a:r>
              <a:rPr lang="en-US" sz="3600" dirty="0" err="1" smtClean="0"/>
              <a:t>Shigella</a:t>
            </a:r>
            <a:r>
              <a:rPr lang="en-US" sz="3600" dirty="0" smtClean="0"/>
              <a:t> </a:t>
            </a:r>
            <a:r>
              <a:rPr lang="en-US" sz="3600" dirty="0" err="1" smtClean="0"/>
              <a:t>sonnei</a:t>
            </a:r>
            <a:r>
              <a:rPr lang="en-US" sz="3600" dirty="0" smtClean="0"/>
              <a:t> </a:t>
            </a:r>
            <a:r>
              <a:rPr lang="ru-RU" sz="3600" dirty="0" smtClean="0"/>
              <a:t>и другие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6870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и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свойства </a:t>
            </a:r>
            <a:r>
              <a:rPr lang="ru-RU" dirty="0" err="1" smtClean="0"/>
              <a:t>шигелл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Маленькие </a:t>
            </a:r>
            <a:r>
              <a:rPr lang="ru-RU" dirty="0" err="1" smtClean="0"/>
              <a:t>грам</a:t>
            </a:r>
            <a:r>
              <a:rPr lang="ru-RU" dirty="0" smtClean="0"/>
              <a:t>- палочки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Неподвижные</a:t>
            </a:r>
          </a:p>
          <a:p>
            <a:r>
              <a:rPr lang="ru-RU" dirty="0" smtClean="0"/>
              <a:t>Спор и капсул не образуют</a:t>
            </a:r>
          </a:p>
          <a:p>
            <a:r>
              <a:rPr lang="ru-RU" dirty="0" smtClean="0"/>
              <a:t> Элективная среда – </a:t>
            </a:r>
            <a:r>
              <a:rPr lang="ru-RU" dirty="0" err="1" smtClean="0"/>
              <a:t>Плоскирева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(колонии полупрозрачные</a:t>
            </a:r>
          </a:p>
          <a:p>
            <a:pPr marL="0" indent="0">
              <a:buNone/>
            </a:pPr>
            <a:r>
              <a:rPr lang="ru-RU" dirty="0" smtClean="0"/>
              <a:t> сероватые)</a:t>
            </a:r>
          </a:p>
          <a:p>
            <a:r>
              <a:rPr lang="ru-RU" dirty="0" smtClean="0"/>
              <a:t>На жидких средах – </a:t>
            </a:r>
          </a:p>
          <a:p>
            <a:pPr marL="0" indent="0">
              <a:buNone/>
            </a:pPr>
            <a:r>
              <a:rPr lang="ru-RU" dirty="0" smtClean="0"/>
              <a:t>равномерное помутнение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 среде Эндо колонии бесцветные,</a:t>
            </a:r>
          </a:p>
          <a:p>
            <a:pPr marL="0" indent="0">
              <a:buNone/>
            </a:pPr>
            <a:r>
              <a:rPr lang="ru-RU" dirty="0" smtClean="0"/>
              <a:t>т.к. не расщепляют лактозу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480" y="1690688"/>
            <a:ext cx="5506720" cy="49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24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и антигенные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dirty="0" err="1" smtClean="0"/>
              <a:t>Сахоролитическая</a:t>
            </a:r>
            <a:r>
              <a:rPr lang="ru-RU" dirty="0" smtClean="0"/>
              <a:t> активность выражена слабее, чем у других </a:t>
            </a:r>
            <a:r>
              <a:rPr lang="ru-RU" dirty="0" err="1" smtClean="0"/>
              <a:t>энтеробактерий</a:t>
            </a:r>
            <a:r>
              <a:rPr lang="ru-RU" dirty="0" smtClean="0"/>
              <a:t>. Сахара расщепляют только с выделением кислоты, без газа. Не ферментируют лактозу и сахарозу</a:t>
            </a:r>
          </a:p>
          <a:p>
            <a:pPr marL="0" indent="0" algn="just">
              <a:buNone/>
            </a:pPr>
            <a:r>
              <a:rPr lang="ru-RU" dirty="0" smtClean="0"/>
              <a:t>2. Протеолитические свойства выражены слабо, сероводород и индол не образуют. По расщеплению </a:t>
            </a:r>
            <a:r>
              <a:rPr lang="ru-RU" dirty="0" err="1" smtClean="0"/>
              <a:t>маннита</a:t>
            </a:r>
            <a:r>
              <a:rPr lang="ru-RU" dirty="0" smtClean="0"/>
              <a:t> делятся на две группы (</a:t>
            </a:r>
            <a:r>
              <a:rPr lang="ru-RU" dirty="0" err="1" smtClean="0"/>
              <a:t>маннит</a:t>
            </a:r>
            <a:r>
              <a:rPr lang="ru-RU" dirty="0" smtClean="0"/>
              <a:t>+ и </a:t>
            </a:r>
            <a:r>
              <a:rPr lang="ru-RU" dirty="0" err="1" smtClean="0"/>
              <a:t>маннит</a:t>
            </a:r>
            <a:r>
              <a:rPr lang="ru-RU" dirty="0" smtClean="0"/>
              <a:t>-)</a:t>
            </a:r>
          </a:p>
          <a:p>
            <a:pPr marL="0" indent="0" algn="just">
              <a:buNone/>
            </a:pPr>
            <a:r>
              <a:rPr lang="ru-RU" dirty="0" smtClean="0"/>
              <a:t>3. Вырабатывают эндотоксин. </a:t>
            </a:r>
            <a:r>
              <a:rPr lang="ru-RU" dirty="0" err="1" smtClean="0"/>
              <a:t>Шигеллы</a:t>
            </a:r>
            <a:r>
              <a:rPr lang="ru-RU" dirty="0" smtClean="0"/>
              <a:t> </a:t>
            </a:r>
            <a:r>
              <a:rPr lang="ru-RU" dirty="0" err="1" smtClean="0"/>
              <a:t>Шиги</a:t>
            </a:r>
            <a:r>
              <a:rPr lang="ru-RU" dirty="0" smtClean="0"/>
              <a:t> – экзотоксин некротического действия </a:t>
            </a:r>
          </a:p>
          <a:p>
            <a:pPr marL="0" indent="0" algn="just">
              <a:buNone/>
            </a:pPr>
            <a:r>
              <a:rPr lang="ru-RU" dirty="0" smtClean="0"/>
              <a:t>4. Имеют О, К-антигены. По антигенной структуре подразделяются на 4 группы А, </a:t>
            </a:r>
            <a:r>
              <a:rPr lang="en-US" dirty="0" smtClean="0"/>
              <a:t>B, C, D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Определение сероварианта имеет большое диагностическое значение!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791235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инфекции, пути передачи и клиника дизентерии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Источник – больной острой и хронической формой и </a:t>
            </a:r>
            <a:r>
              <a:rPr lang="ru-RU" dirty="0" err="1" smtClean="0">
                <a:solidFill>
                  <a:srgbClr val="C00000"/>
                </a:solidFill>
              </a:rPr>
              <a:t>бактерионоситель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/>
              <a:t>фекально-оральный </a:t>
            </a:r>
          </a:p>
          <a:p>
            <a:pPr marL="0" indent="0">
              <a:buNone/>
            </a:pPr>
            <a:r>
              <a:rPr lang="ru-RU" dirty="0" smtClean="0"/>
              <a:t>Входные ворота:</a:t>
            </a:r>
          </a:p>
          <a:p>
            <a:pPr>
              <a:buFontTx/>
              <a:buChar char="-"/>
            </a:pPr>
            <a:r>
              <a:rPr lang="ru-RU" dirty="0" smtClean="0"/>
              <a:t>ЖКТ</a:t>
            </a:r>
          </a:p>
          <a:p>
            <a:pPr marL="0" indent="0">
              <a:buNone/>
            </a:pPr>
            <a:r>
              <a:rPr lang="ru-RU" dirty="0" smtClean="0"/>
              <a:t>Иммунитет не формируется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Обязательная госпитализация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больного и карантин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840" y="2438400"/>
            <a:ext cx="57759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0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Патогенез и клиника дизентерии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Инкубационный период до 7 дней</a:t>
            </a:r>
          </a:p>
          <a:p>
            <a:r>
              <a:rPr lang="ru-RU" dirty="0" err="1" smtClean="0"/>
              <a:t>Шигеллы</a:t>
            </a:r>
            <a:r>
              <a:rPr lang="ru-RU" dirty="0" smtClean="0"/>
              <a:t> размножаются в клетках эпителия толстого кишечника, вызывая язвы и вырабатывают эндотоксин. </a:t>
            </a:r>
            <a:r>
              <a:rPr lang="ru-RU" dirty="0" err="1" smtClean="0"/>
              <a:t>Шигеллы</a:t>
            </a:r>
            <a:r>
              <a:rPr lang="ru-RU" dirty="0" smtClean="0"/>
              <a:t> </a:t>
            </a:r>
            <a:r>
              <a:rPr lang="ru-RU" dirty="0" err="1" smtClean="0"/>
              <a:t>Шиги</a:t>
            </a:r>
            <a:r>
              <a:rPr lang="ru-RU" dirty="0" smtClean="0"/>
              <a:t> вызывают наиболее сильную интоксикацию и кровавый понос</a:t>
            </a:r>
          </a:p>
          <a:p>
            <a:r>
              <a:rPr lang="ru-RU" dirty="0" smtClean="0"/>
              <a:t>Симптомы – резкие болезненные спазмы кишечника, жидкий стул до 40 раз в день, температура 38-39 градусов, может быть рвота, сильное обезвоживание организма. Длительность заболевания </a:t>
            </a:r>
            <a:r>
              <a:rPr lang="ru-RU" smtClean="0"/>
              <a:t>1-2 недели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17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Перечислите общие признаки </a:t>
            </a:r>
            <a:r>
              <a:rPr lang="ru-RU" dirty="0" err="1" smtClean="0"/>
              <a:t>энтеробактерий</a:t>
            </a:r>
            <a:endParaRPr lang="ru-RU" dirty="0" smtClean="0"/>
          </a:p>
          <a:p>
            <a:r>
              <a:rPr lang="ru-RU" dirty="0" smtClean="0"/>
              <a:t>2. Особенности антигенной структуры кишечной палочки</a:t>
            </a:r>
          </a:p>
          <a:p>
            <a:r>
              <a:rPr lang="ru-RU" dirty="0" smtClean="0"/>
              <a:t>3. Какие среды необходимо приготовить при диагностике кишечных инфекций?</a:t>
            </a:r>
          </a:p>
          <a:p>
            <a:r>
              <a:rPr lang="ru-RU" dirty="0" smtClean="0"/>
              <a:t>4. Какое заболевание вызывают </a:t>
            </a:r>
            <a:r>
              <a:rPr lang="ru-RU" dirty="0" err="1" smtClean="0"/>
              <a:t>шигеллы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5. Пути передачи кишечных инфекций</a:t>
            </a:r>
          </a:p>
          <a:p>
            <a:r>
              <a:rPr lang="ru-RU" dirty="0" smtClean="0"/>
              <a:t>6. Источник инфекции при брюшном тифе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Черкес Ф.К. Микробиология, стр. 270-303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энтеробактерий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По классификации Берги </a:t>
            </a:r>
            <a:r>
              <a:rPr lang="ru-RU" sz="3200" dirty="0" err="1" smtClean="0"/>
              <a:t>энтеробактерии</a:t>
            </a:r>
            <a:r>
              <a:rPr lang="ru-RU" sz="3200" dirty="0" smtClean="0"/>
              <a:t> относятся к  семейству </a:t>
            </a:r>
            <a:r>
              <a:rPr lang="en-US" sz="3200" dirty="0" err="1" smtClean="0"/>
              <a:t>Enterobacteriaceae</a:t>
            </a:r>
            <a:r>
              <a:rPr lang="ru-RU" sz="3200" dirty="0" smtClean="0"/>
              <a:t>. Всего в настоящее время известно 12 родов, наибольшее эпидемическое значение имеют:</a:t>
            </a:r>
          </a:p>
          <a:p>
            <a:pPr marL="0" indent="0">
              <a:buNone/>
            </a:pPr>
            <a:r>
              <a:rPr lang="ru-RU" sz="3200" dirty="0" smtClean="0"/>
              <a:t>род </a:t>
            </a:r>
            <a:r>
              <a:rPr lang="en-US" sz="3200" dirty="0" smtClean="0"/>
              <a:t>Escherichia                             </a:t>
            </a:r>
            <a:r>
              <a:rPr lang="ru-RU" sz="3200" dirty="0" smtClean="0"/>
              <a:t>род </a:t>
            </a:r>
            <a:r>
              <a:rPr lang="en-US" sz="3200" dirty="0" smtClean="0"/>
              <a:t>Proteus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род </a:t>
            </a:r>
            <a:r>
              <a:rPr lang="en-US" sz="3200" dirty="0" smtClean="0"/>
              <a:t>Salmonella                              </a:t>
            </a:r>
            <a:r>
              <a:rPr lang="ru-RU" sz="3200" dirty="0" smtClean="0"/>
              <a:t>род </a:t>
            </a:r>
            <a:r>
              <a:rPr lang="en-US" sz="3200" dirty="0" err="1" smtClean="0"/>
              <a:t>Klebsiella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род </a:t>
            </a:r>
            <a:r>
              <a:rPr lang="en-US" sz="3200" dirty="0" err="1" smtClean="0"/>
              <a:t>Shigella</a:t>
            </a:r>
            <a:r>
              <a:rPr lang="en-US" sz="3200" dirty="0" smtClean="0"/>
              <a:t>                                    </a:t>
            </a:r>
            <a:r>
              <a:rPr lang="ru-RU" sz="3200" dirty="0" smtClean="0"/>
              <a:t>род </a:t>
            </a:r>
            <a:r>
              <a:rPr lang="en-US" sz="3200" dirty="0" smtClean="0"/>
              <a:t>Yersinia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Общая характеристика </a:t>
            </a:r>
            <a:r>
              <a:rPr lang="ru-RU" dirty="0" err="1" smtClean="0"/>
              <a:t>энтеробактерий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По морфологии – маленькие короткие </a:t>
            </a:r>
            <a:r>
              <a:rPr lang="ru-RU" dirty="0" err="1" smtClean="0"/>
              <a:t>грам</a:t>
            </a:r>
            <a:r>
              <a:rPr lang="ru-RU" dirty="0" smtClean="0"/>
              <a:t>- палочки, размером до 2 мкм (под микроскопом не отличаются друг от друга)</a:t>
            </a:r>
          </a:p>
          <a:p>
            <a:pPr marL="0" indent="0">
              <a:buNone/>
            </a:pPr>
            <a:r>
              <a:rPr lang="ru-RU" dirty="0" smtClean="0"/>
              <a:t>2. Спор не образуют</a:t>
            </a:r>
          </a:p>
          <a:p>
            <a:pPr marL="0" indent="0">
              <a:buNone/>
            </a:pPr>
            <a:r>
              <a:rPr lang="ru-RU" dirty="0" smtClean="0"/>
              <a:t>3. Имеют огромное количество видов </a:t>
            </a:r>
          </a:p>
          <a:p>
            <a:pPr marL="0" indent="0">
              <a:buNone/>
            </a:pPr>
            <a:r>
              <a:rPr lang="ru-RU" dirty="0" smtClean="0"/>
              <a:t>и серовариантов, что затрудняет</a:t>
            </a:r>
          </a:p>
          <a:p>
            <a:pPr marL="0" indent="0">
              <a:buNone/>
            </a:pPr>
            <a:r>
              <a:rPr lang="ru-RU" dirty="0" smtClean="0"/>
              <a:t>диагностику кишечных инфекций</a:t>
            </a:r>
          </a:p>
          <a:p>
            <a:pPr marL="0" indent="0">
              <a:buNone/>
            </a:pPr>
            <a:r>
              <a:rPr lang="ru-RU" dirty="0" smtClean="0"/>
              <a:t>4. Являются обитателями кишечника</a:t>
            </a:r>
          </a:p>
          <a:p>
            <a:pPr marL="0" indent="0">
              <a:buNone/>
            </a:pPr>
            <a:r>
              <a:rPr lang="ru-RU" dirty="0" smtClean="0"/>
              <a:t> человека и животных, во внешнюю</a:t>
            </a:r>
          </a:p>
          <a:p>
            <a:pPr marL="0" indent="0">
              <a:buNone/>
            </a:pPr>
            <a:r>
              <a:rPr lang="ru-RU" dirty="0" smtClean="0"/>
              <a:t>среду попадают с фекалиями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9600" y="2531362"/>
            <a:ext cx="4918363" cy="42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81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Общая характеристика </a:t>
            </a:r>
            <a:r>
              <a:rPr lang="ru-RU" dirty="0" err="1" smtClean="0"/>
              <a:t>энтеробактерий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5. Во внешней среде устойчивы, сохраняются от 1 недели до месяца, но быстро погибают при 80 градусах и дезинфекции</a:t>
            </a:r>
          </a:p>
          <a:p>
            <a:pPr marL="0" indent="0">
              <a:buNone/>
            </a:pPr>
            <a:r>
              <a:rPr lang="ru-RU" dirty="0" smtClean="0"/>
              <a:t>6. Факультативные анаэробы. Растут на простых питательных средах, на продуктах питания способны размножаться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dirty="0" err="1" smtClean="0"/>
              <a:t>Ферментативно</a:t>
            </a:r>
            <a:r>
              <a:rPr lang="ru-RU" dirty="0" smtClean="0"/>
              <a:t> активны. Ферментативная активность снижается по мере увеличения патогенности видов или серовариантов</a:t>
            </a:r>
          </a:p>
          <a:p>
            <a:pPr marL="0" indent="0">
              <a:buNone/>
            </a:pPr>
            <a:r>
              <a:rPr lang="ru-RU" dirty="0" smtClean="0"/>
              <a:t>8. Являются возбудителями кишечных инфекций, передающихся фекально-оральным путем</a:t>
            </a:r>
          </a:p>
          <a:p>
            <a:pPr marL="0" indent="0">
              <a:buNone/>
            </a:pPr>
            <a:r>
              <a:rPr lang="ru-RU" dirty="0" smtClean="0"/>
              <a:t>9. После заболеваний иммунитет не формируется, соответственно специфической профилактики практически не разработано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66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Кишечная палочка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Систематика</a:t>
            </a:r>
          </a:p>
          <a:p>
            <a:pPr marL="0" indent="0">
              <a:buNone/>
            </a:pPr>
            <a:r>
              <a:rPr lang="ru-RU" sz="3200" dirty="0" smtClean="0"/>
              <a:t>Семейство - </a:t>
            </a:r>
            <a:r>
              <a:rPr lang="en-US" sz="3200" dirty="0" err="1" smtClean="0"/>
              <a:t>Enterobacteriaceae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Род – </a:t>
            </a:r>
            <a:r>
              <a:rPr lang="en-US" sz="3200" dirty="0" smtClean="0"/>
              <a:t>Escherichia</a:t>
            </a:r>
          </a:p>
          <a:p>
            <a:pPr marL="0" indent="0">
              <a:buNone/>
            </a:pPr>
            <a:r>
              <a:rPr lang="ru-RU" sz="3200" dirty="0" smtClean="0"/>
              <a:t>Вид – </a:t>
            </a:r>
            <a:r>
              <a:rPr lang="en-US" sz="3200" dirty="0" smtClean="0"/>
              <a:t>Escherichia coli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2400" dirty="0" smtClean="0"/>
              <a:t>Кишечная палочка – условно-патогенный м/о, представитель нормальной микрофлоры кишечника (способствует пищеварению, синтезирует некоторые витамины). При снижении количества </a:t>
            </a:r>
            <a:r>
              <a:rPr lang="ru-RU" sz="2400" dirty="0" err="1" smtClean="0"/>
              <a:t>эшерихий</a:t>
            </a:r>
            <a:r>
              <a:rPr lang="ru-RU" sz="2400" dirty="0" smtClean="0"/>
              <a:t> в толстом кишечнике развивается </a:t>
            </a:r>
            <a:r>
              <a:rPr lang="ru-RU" sz="2400" dirty="0" smtClean="0">
                <a:solidFill>
                  <a:srgbClr val="C00000"/>
                </a:solidFill>
              </a:rPr>
              <a:t>дисбактериоз.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ЭПКП – </a:t>
            </a:r>
            <a:r>
              <a:rPr lang="ru-RU" sz="2400" dirty="0" err="1" smtClean="0">
                <a:solidFill>
                  <a:srgbClr val="C00000"/>
                </a:solidFill>
              </a:rPr>
              <a:t>энтеропатогенные</a:t>
            </a:r>
            <a:r>
              <a:rPr lang="ru-RU" sz="2400" dirty="0" smtClean="0">
                <a:solidFill>
                  <a:srgbClr val="C00000"/>
                </a:solidFill>
              </a:rPr>
              <a:t> кишечные палочки </a:t>
            </a:r>
            <a:r>
              <a:rPr lang="ru-RU" sz="2400" dirty="0" smtClean="0"/>
              <a:t>(патогенные сероварианты)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Кишечная палочка под электронным микроскопом (</a:t>
            </a:r>
            <a:r>
              <a:rPr lang="ru-RU" dirty="0" err="1" smtClean="0"/>
              <a:t>перитрихи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256" y="1947544"/>
            <a:ext cx="10223104" cy="4808855"/>
          </a:xfrm>
        </p:spPr>
      </p:pic>
    </p:spTree>
    <p:extLst>
      <p:ext uri="{BB962C8B-B14F-4D97-AF65-F5344CB8AC3E}">
        <p14:creationId xmlns:p14="http://schemas.microsoft.com/office/powerpoint/2010/main" xmlns="" val="425992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и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свойства </a:t>
            </a:r>
            <a:r>
              <a:rPr lang="ru-RU" dirty="0" err="1" smtClean="0"/>
              <a:t>эшерихий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Маленькие </a:t>
            </a:r>
            <a:r>
              <a:rPr lang="ru-RU" dirty="0" err="1" smtClean="0"/>
              <a:t>грам</a:t>
            </a:r>
            <a:r>
              <a:rPr lang="ru-RU" dirty="0" smtClean="0"/>
              <a:t>- палочки</a:t>
            </a:r>
          </a:p>
          <a:p>
            <a:r>
              <a:rPr lang="ru-RU" dirty="0" smtClean="0"/>
              <a:t>Подвижные, </a:t>
            </a:r>
            <a:r>
              <a:rPr lang="ru-RU" dirty="0" err="1" smtClean="0"/>
              <a:t>перитрихи</a:t>
            </a:r>
            <a:endParaRPr lang="ru-RU" dirty="0" smtClean="0"/>
          </a:p>
          <a:p>
            <a:r>
              <a:rPr lang="ru-RU" dirty="0" smtClean="0"/>
              <a:t>Спор не образуют, образуют</a:t>
            </a:r>
          </a:p>
          <a:p>
            <a:pPr marL="0" indent="0">
              <a:buNone/>
            </a:pPr>
            <a:r>
              <a:rPr lang="ru-RU" dirty="0" smtClean="0"/>
              <a:t>микрокапсулы</a:t>
            </a:r>
          </a:p>
          <a:p>
            <a:r>
              <a:rPr lang="ru-RU" dirty="0" smtClean="0"/>
              <a:t> Элективная среда – Эндо</a:t>
            </a:r>
          </a:p>
          <a:p>
            <a:pPr marL="0" indent="0">
              <a:buNone/>
            </a:pPr>
            <a:r>
              <a:rPr lang="ru-RU" dirty="0" smtClean="0"/>
              <a:t>(колонии малинового цвета с</a:t>
            </a:r>
          </a:p>
          <a:p>
            <a:pPr marL="0" indent="0">
              <a:buNone/>
            </a:pPr>
            <a:r>
              <a:rPr lang="ru-RU" dirty="0" smtClean="0"/>
              <a:t>металлическим блеском</a:t>
            </a:r>
          </a:p>
          <a:p>
            <a:r>
              <a:rPr lang="ru-RU" dirty="0" smtClean="0"/>
              <a:t>На жидких средах – </a:t>
            </a:r>
          </a:p>
          <a:p>
            <a:pPr marL="0" indent="0">
              <a:buNone/>
            </a:pPr>
            <a:r>
              <a:rPr lang="ru-RU" dirty="0" smtClean="0"/>
              <a:t>равномерное помутнение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1127" y="1825624"/>
            <a:ext cx="5682673" cy="48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12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и антигенные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1. Выражена </a:t>
            </a:r>
            <a:r>
              <a:rPr lang="ru-RU" dirty="0" err="1" smtClean="0"/>
              <a:t>сахоролитическая</a:t>
            </a:r>
            <a:r>
              <a:rPr lang="ru-RU" dirty="0" smtClean="0"/>
              <a:t> активность. Расщепляют сахара до кислоты и газа. По способности расщеплять лактозу различают </a:t>
            </a:r>
            <a:r>
              <a:rPr lang="ru-RU" dirty="0" err="1" smtClean="0"/>
              <a:t>лактозоотрицательные</a:t>
            </a:r>
            <a:r>
              <a:rPr lang="ru-RU" dirty="0" smtClean="0"/>
              <a:t> и </a:t>
            </a:r>
            <a:r>
              <a:rPr lang="ru-RU" dirty="0" err="1" smtClean="0"/>
              <a:t>лактозоположительные</a:t>
            </a:r>
            <a:r>
              <a:rPr lang="ru-RU" dirty="0" smtClean="0"/>
              <a:t> </a:t>
            </a:r>
            <a:r>
              <a:rPr lang="ru-RU" dirty="0" err="1" smtClean="0"/>
              <a:t>биовары</a:t>
            </a:r>
            <a:r>
              <a:rPr lang="ru-RU" dirty="0" smtClean="0"/>
              <a:t>. От этого зависит степень их патогенности </a:t>
            </a:r>
          </a:p>
          <a:p>
            <a:pPr marL="0" indent="0" algn="just">
              <a:buNone/>
            </a:pPr>
            <a:r>
              <a:rPr lang="ru-RU" dirty="0" smtClean="0"/>
              <a:t>2. Расщепляют белки с выделением  индола</a:t>
            </a:r>
          </a:p>
          <a:p>
            <a:pPr marL="0" indent="0" algn="just">
              <a:buNone/>
            </a:pPr>
            <a:r>
              <a:rPr lang="ru-RU" dirty="0" smtClean="0"/>
              <a:t>3. Вырабатывают эндотоксин </a:t>
            </a:r>
          </a:p>
          <a:p>
            <a:pPr marL="0" indent="0" algn="just">
              <a:buNone/>
            </a:pPr>
            <a:r>
              <a:rPr lang="ru-RU" dirty="0" smtClean="0"/>
              <a:t>4. Имеют О, К и Н- антигены. Кишечные палочки имеют более 170 разновидностей О-антигенов, более 100 К-антигенов, более 50 Н-антигенов. Их разное соотношение в микробной клетке дает огромное количество серовариантов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Определение сероварианта имеет большое диагностическое значение!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798097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5803</TotalTime>
  <Words>1166</Words>
  <Application>Microsoft Office PowerPoint</Application>
  <PresentationFormat>Произвольный</PresentationFormat>
  <Paragraphs>159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Документ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 Федерации Фармацевтический колледж</vt:lpstr>
      <vt:lpstr>План лекции</vt:lpstr>
      <vt:lpstr>Классификация энтеробактерий</vt:lpstr>
      <vt:lpstr>Общая характеристика энтеробактерий</vt:lpstr>
      <vt:lpstr>Общая характеристика энтеробактерий</vt:lpstr>
      <vt:lpstr>Кишечная палочка</vt:lpstr>
      <vt:lpstr>Кишечная палочка под электронным микроскопом (перитрихи)</vt:lpstr>
      <vt:lpstr>Морфологические и культуральные свойства эшерихий</vt:lpstr>
      <vt:lpstr>Ферментативные и антигенные свойства</vt:lpstr>
      <vt:lpstr>Антигенная структура кишечной палочки</vt:lpstr>
      <vt:lpstr>Патогенез заболеваний, вызванных ЭПКП Эшерихиозы</vt:lpstr>
      <vt:lpstr>Источники инфекции, пути передачи и клиника эшерихиозов</vt:lpstr>
      <vt:lpstr>Слайд 13</vt:lpstr>
      <vt:lpstr>Сальмонеллы</vt:lpstr>
      <vt:lpstr>Морфологические и культуральные свойства сальмонелл</vt:lpstr>
      <vt:lpstr>Ферментативные и антигенные свойства</vt:lpstr>
      <vt:lpstr>Источники инфекции, пути передачи и клиника сальмонеллезов</vt:lpstr>
      <vt:lpstr>Патогенез и клиника брюшного тифа и паратифа</vt:lpstr>
      <vt:lpstr>Слайд 19</vt:lpstr>
      <vt:lpstr>Слайд 20</vt:lpstr>
      <vt:lpstr>Возбудители дизентерии (шигеллы)</vt:lpstr>
      <vt:lpstr>Морфологические и культуральные свойства шигелл</vt:lpstr>
      <vt:lpstr>Ферментативные и антигенные свойства</vt:lpstr>
      <vt:lpstr>Источники инфекции, пути передачи и клиника дизентерии</vt:lpstr>
      <vt:lpstr>Патогенез и клиника дизентерии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124</cp:revision>
  <dcterms:created xsi:type="dcterms:W3CDTF">2020-09-04T04:53:43Z</dcterms:created>
  <dcterms:modified xsi:type="dcterms:W3CDTF">2020-12-01T13:25:08Z</dcterms:modified>
</cp:coreProperties>
</file>