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5"/>
  </p:notesMasterIdLst>
  <p:sldIdLst>
    <p:sldId id="256" r:id="rId6"/>
    <p:sldId id="28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4" r:id="rId3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B09A4-3B54-4726-AB7E-B86FC558791F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C2E5-FFF0-4FBF-8A68-95CF851BE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755968" y="7376547"/>
            <a:ext cx="6047740" cy="21544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2" name="CustomShape 3"/>
          <p:cNvSpPr/>
          <p:nvPr/>
        </p:nvSpPr>
        <p:spPr>
          <a:xfrm>
            <a:off x="4282229" y="10155538"/>
            <a:ext cx="3275859" cy="5345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645" tIns="53375" rIns="102645" bIns="53375" anchor="b">
            <a:noAutofit/>
          </a:bodyPr>
          <a:lstStyle/>
          <a:p>
            <a:pPr algn="r">
              <a:lnSpc>
                <a:spcPct val="100000"/>
              </a:lnSpc>
            </a:pPr>
            <a:fld id="{B0FA4047-DBB1-4E80-83E0-130015E9D4B1}" type="slidenum">
              <a:rPr lang="ru-RU" sz="1400" spc="-1">
                <a:solidFill>
                  <a:srgbClr val="000000"/>
                </a:solidFill>
                <a:latin typeface="Candara"/>
              </a:rPr>
              <a:t>2</a:t>
            </a:fld>
            <a:endParaRPr lang="ru-RU" sz="14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46234" indent="-244424" eaLnBrk="0" hangingPunct="0"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867901" indent="-260718" defTabSz="51238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3389338" indent="-260718" defTabSz="51238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910775" indent="-260718" defTabSz="51238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4432211" indent="-260718" defTabSz="51238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6234" algn="l"/>
                <a:tab pos="756807" algn="l"/>
                <a:tab pos="1269192" algn="l"/>
                <a:tab pos="1781575" algn="l"/>
                <a:tab pos="2293960" algn="l"/>
                <a:tab pos="2806343" algn="l"/>
                <a:tab pos="3318727" algn="l"/>
                <a:tab pos="3831111" algn="l"/>
                <a:tab pos="4343495" algn="l"/>
                <a:tab pos="4855878" algn="l"/>
                <a:tab pos="5368263" algn="l"/>
                <a:tab pos="5880646" algn="l"/>
                <a:tab pos="6393031" algn="l"/>
                <a:tab pos="6905414" algn="l"/>
                <a:tab pos="7417798" algn="l"/>
                <a:tab pos="7930182" algn="l"/>
                <a:tab pos="8442566" algn="l"/>
                <a:tab pos="8954949" algn="l"/>
                <a:tab pos="9467334" algn="l"/>
                <a:tab pos="9979717" algn="l"/>
                <a:tab pos="10492102" algn="l"/>
              </a:tabLst>
              <a:defRPr sz="2300"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B26970F8-A760-4D2C-907C-90432384E40C}" type="slidenum">
              <a:rPr lang="ru-RU" altLang="ru-RU" sz="14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29</a:t>
            </a:fld>
            <a:endParaRPr lang="ru-RU" alt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4282066" y="10155367"/>
            <a:ext cx="3274109" cy="53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645" tIns="53375" rIns="102645" bIns="5337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6CBA43-A430-4388-98D6-5A776252436F}" type="slidenum">
              <a:rPr lang="ru-RU" altLang="ru-RU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722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441363F-DBD1-4D40-B244-A6A1E5897CF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07.10.2022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EE90ED9-3EE9-4A42-8E29-240E504BBD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94A01E0-0B11-430E-AB06-748F51ED043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412BAA2-0070-449D-AA15-9EA408CF2CC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07.10.2022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F23053-AD85-44DA-BE66-06BD29E116F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4F59EE1-00E7-4500-BFDC-D9AFE3FCA4D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2910986-8252-471E-BBC5-BFAD44F7DFA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07.10.2022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D0C3FC-536A-4EAF-8B29-A0414EF27E4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685800" y="2130480"/>
            <a:ext cx="583020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6700" b="0" strike="noStrike" spc="-1">
                <a:solidFill>
                  <a:srgbClr val="000000"/>
                </a:solidFill>
                <a:latin typeface="Calibri"/>
              </a:rPr>
              <a:t>Регуляция</a:t>
            </a:r>
            <a:r>
              <a:t/>
            </a:r>
            <a:br/>
            <a:r>
              <a:rPr lang="ru-RU" sz="6700" b="0" strike="noStrike" spc="-1">
                <a:solidFill>
                  <a:srgbClr val="000000"/>
                </a:solidFill>
                <a:latin typeface="Calibri"/>
              </a:rPr>
              <a:t>экспрессии</a:t>
            </a:r>
            <a:r>
              <a:t/>
            </a:r>
            <a:br/>
            <a:r>
              <a:rPr lang="ru-RU" sz="6700" b="0" strike="noStrike" spc="-1">
                <a:solidFill>
                  <a:srgbClr val="000000"/>
                </a:solidFill>
                <a:latin typeface="Calibri"/>
              </a:rPr>
              <a:t>генов</a:t>
            </a:r>
            <a:r>
              <a:t/>
            </a:r>
            <a:br/>
            <a:endParaRPr lang="ru-RU" sz="6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208" name="Picture 2"/>
          <p:cNvPicPr/>
          <p:nvPr/>
        </p:nvPicPr>
        <p:blipFill>
          <a:blip r:embed="rId2"/>
          <a:stretch/>
        </p:blipFill>
        <p:spPr>
          <a:xfrm>
            <a:off x="6875640" y="0"/>
            <a:ext cx="22680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539640" y="189000"/>
            <a:ext cx="7772040" cy="534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504D"/>
                </a:solidFill>
                <a:latin typeface="Tahoma"/>
              </a:rPr>
              <a:t>Регуляция транскрипции у прокариот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0" name="Picture 6"/>
          <p:cNvPicPr/>
          <p:nvPr/>
        </p:nvPicPr>
        <p:blipFill>
          <a:blip r:embed="rId2"/>
          <a:stretch/>
        </p:blipFill>
        <p:spPr>
          <a:xfrm>
            <a:off x="1619280" y="765000"/>
            <a:ext cx="5595480" cy="593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504D"/>
                </a:solidFill>
                <a:latin typeface="Tahoma"/>
              </a:rPr>
              <a:t>Регуляция транскрипции у эукариот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357120" y="1357200"/>
            <a:ext cx="8329320" cy="5000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5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Модель регуляции транскрипции у эукариот предложили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Бриттен и Дэвидсон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Они показали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позитивную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регуляцию активности структурного гена, которую обеспечивает прилегающий к нему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рецепторный сайт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Его строение  соответствует строению молекулы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активатора,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который в данной модели представляет РНК, но может быть и белком.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Активатор синтезируется в результате работы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гена – интегратора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, который является аналогом гена-регулятора у прокариот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57200" y="3886200"/>
            <a:ext cx="8076960" cy="297144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2"/>
          <p:cNvSpPr/>
          <p:nvPr/>
        </p:nvSpPr>
        <p:spPr>
          <a:xfrm>
            <a:off x="0" y="1428840"/>
            <a:ext cx="8976960" cy="228492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ahoma"/>
              </a:rPr>
              <a:t>К основным компонентам системы регуляции генов у эукариот относятся:  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C0504D"/>
                </a:solidFill>
                <a:latin typeface="Tahoma"/>
              </a:rPr>
              <a:t> Ген – интегратор с сенсорным сайтом</a:t>
            </a:r>
            <a:endParaRPr lang="ru-RU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C0504D"/>
                </a:solidFill>
                <a:latin typeface="Tahoma"/>
              </a:rPr>
              <a:t> Структурный ген с рецепторным сайтом,</a:t>
            </a:r>
            <a:r>
              <a:rPr lang="ru-RU" sz="2400" b="1" strike="noStrike" spc="-1">
                <a:solidFill>
                  <a:srgbClr val="000000"/>
                </a:solidFill>
                <a:latin typeface="Tahoma"/>
              </a:rPr>
              <a:t> находящимся под контролем продукта гена-интегратора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285" name="Group 3"/>
          <p:cNvGrpSpPr/>
          <p:nvPr/>
        </p:nvGrpSpPr>
        <p:grpSpPr>
          <a:xfrm>
            <a:off x="0" y="3714840"/>
            <a:ext cx="8857800" cy="3142800"/>
            <a:chOff x="0" y="3714840"/>
            <a:chExt cx="8857800" cy="3142800"/>
          </a:xfrm>
        </p:grpSpPr>
        <p:grpSp>
          <p:nvGrpSpPr>
            <p:cNvPr id="286" name="Group 4"/>
            <p:cNvGrpSpPr/>
            <p:nvPr/>
          </p:nvGrpSpPr>
          <p:grpSpPr>
            <a:xfrm>
              <a:off x="0" y="3714840"/>
              <a:ext cx="8857800" cy="3142800"/>
              <a:chOff x="0" y="3714840"/>
              <a:chExt cx="8857800" cy="3142800"/>
            </a:xfrm>
          </p:grpSpPr>
          <p:sp>
            <p:nvSpPr>
              <p:cNvPr id="287" name="CustomShape 5"/>
              <p:cNvSpPr/>
              <p:nvPr/>
            </p:nvSpPr>
            <p:spPr>
              <a:xfrm>
                <a:off x="2556720" y="5902200"/>
                <a:ext cx="1126080" cy="303480"/>
              </a:xfrm>
              <a:prstGeom prst="rect">
                <a:avLst/>
              </a:prstGeom>
              <a:solidFill>
                <a:srgbClr val="FFFFFF"/>
              </a:solidFill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700"/>
                  </a:spcBef>
                </a:pPr>
                <a:r>
                  <a:rPr lang="ru-RU" sz="1400" b="1" strike="noStrike" spc="-1">
                    <a:solidFill>
                      <a:srgbClr val="000000"/>
                    </a:solidFill>
                    <a:latin typeface="Times New Roman"/>
                  </a:rPr>
                  <a:t>Интегратор</a:t>
                </a:r>
                <a:endParaRPr lang="ru-RU" sz="1400" b="0" strike="noStrike" spc="-1">
                  <a:latin typeface="Arial"/>
                </a:endParaRPr>
              </a:p>
            </p:txBody>
          </p:sp>
        </p:grpSp>
        <p:grpSp>
          <p:nvGrpSpPr>
            <p:cNvPr id="288" name="Group 6"/>
            <p:cNvGrpSpPr/>
            <p:nvPr/>
          </p:nvGrpSpPr>
          <p:grpSpPr>
            <a:xfrm>
              <a:off x="1755720" y="5413680"/>
              <a:ext cx="3332880" cy="509760"/>
              <a:chOff x="1755720" y="5413680"/>
              <a:chExt cx="3332880" cy="509760"/>
            </a:xfrm>
          </p:grpSpPr>
          <p:sp>
            <p:nvSpPr>
              <p:cNvPr id="289" name="Line 7"/>
              <p:cNvSpPr/>
              <p:nvPr/>
            </p:nvSpPr>
            <p:spPr>
              <a:xfrm>
                <a:off x="1755720" y="5413680"/>
                <a:ext cx="0" cy="509760"/>
              </a:xfrm>
              <a:prstGeom prst="line">
                <a:avLst/>
              </a:prstGeom>
              <a:ln w="28440">
                <a:solidFill>
                  <a:srgbClr val="A5002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" name="Line 8"/>
              <p:cNvSpPr/>
              <p:nvPr/>
            </p:nvSpPr>
            <p:spPr>
              <a:xfrm>
                <a:off x="5088600" y="5413680"/>
                <a:ext cx="0" cy="509760"/>
              </a:xfrm>
              <a:prstGeom prst="line">
                <a:avLst/>
              </a:prstGeom>
              <a:ln w="28440">
                <a:solidFill>
                  <a:srgbClr val="A5002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91" name="TextShape 9"/>
          <p:cNvSpPr txBox="1"/>
          <p:nvPr/>
        </p:nvSpPr>
        <p:spPr>
          <a:xfrm>
            <a:off x="0" y="304920"/>
            <a:ext cx="899136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504D"/>
                </a:solidFill>
                <a:latin typeface="Tahoma"/>
              </a:rPr>
              <a:t>Регуляция транскрипции у эукариот</a:t>
            </a:r>
            <a:r>
              <a:t/>
            </a:r>
            <a:br/>
            <a:r>
              <a:rPr lang="ru-RU" sz="1800" b="1" strike="noStrike" spc="-1">
                <a:solidFill>
                  <a:srgbClr val="0000FF"/>
                </a:solidFill>
                <a:latin typeface="Tahoma"/>
              </a:rPr>
              <a:t>(</a:t>
            </a:r>
            <a:r>
              <a:rPr lang="ru-RU" sz="1800" b="1" strike="noStrike" spc="-1">
                <a:solidFill>
                  <a:srgbClr val="C0504D"/>
                </a:solidFill>
                <a:latin typeface="Tahoma"/>
              </a:rPr>
              <a:t> </a:t>
            </a:r>
            <a:r>
              <a:rPr lang="ru-RU" sz="1800" b="1" strike="noStrike" spc="-1">
                <a:solidFill>
                  <a:srgbClr val="0000FF"/>
                </a:solidFill>
                <a:latin typeface="Tahoma"/>
              </a:rPr>
              <a:t>по Бриттену и   Девидсону )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2" name="Рисунок 291"/>
          <p:cNvPicPr/>
          <p:nvPr/>
        </p:nvPicPr>
        <p:blipFill>
          <a:blip r:embed="rId2"/>
          <a:stretch/>
        </p:blipFill>
        <p:spPr>
          <a:xfrm>
            <a:off x="360" y="3708360"/>
            <a:ext cx="8852040" cy="313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C0504D"/>
                </a:solidFill>
                <a:latin typeface="Calibri"/>
              </a:rPr>
              <a:t>Регуляция транскрипции у эукариот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179280" y="1428840"/>
            <a:ext cx="8686440" cy="4925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A50021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Полимеразы эукариот не способны  связаться с промоторами самостоятельно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Для этого у эукариот имеются специальные белковые факторы транскрипции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(TF-факторы) TF1,  TF-2 , TF3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</a:rPr>
              <a:t>Кроме белковых факторов транскрипции у эукариот имеются различные регуляторные последовательности: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ТАТА-боксы (блок Хогнесса), энхансеры, сайленсеры, а также адаптерные элементы</a:t>
            </a:r>
            <a:r>
              <a:rPr lang="ru-RU" sz="2800" b="1" strike="noStrike" spc="-1">
                <a:solidFill>
                  <a:srgbClr val="1F497D"/>
                </a:solidFill>
                <a:latin typeface="Times New Roman"/>
              </a:rPr>
              <a:t>, которые проявляют избирательную чувствительность к различным факторам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609480" y="228600"/>
            <a:ext cx="7772040" cy="761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C00000"/>
                </a:solidFill>
                <a:latin typeface="Tahoma"/>
              </a:rPr>
              <a:t>Альтернативный сплайсинг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457200" y="1219320"/>
            <a:ext cx="8229240" cy="4906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Некоторые экзоны мРНК могут сшиваться в разных комбинациях с образованием различных матричных последовательностей.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519"/>
              </a:spcBef>
              <a:buClr>
                <a:srgbClr val="A50021"/>
              </a:buClr>
              <a:buFont typeface="Arial"/>
              <a:buChar char="•"/>
            </a:pPr>
            <a:r>
              <a:rPr lang="ru-RU" sz="2600" b="1" strike="noStrike" spc="-1">
                <a:solidFill>
                  <a:srgbClr val="A50021"/>
                </a:solidFill>
                <a:latin typeface="Times New Roman"/>
              </a:rPr>
              <a:t>Открыт впервые у аденовирусов</a:t>
            </a:r>
            <a:endParaRPr lang="ru-RU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Это позволяет организму синтезировать разные по структуре и свойствам белки на базе одного гена.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Рисунок 3"/>
          <p:cNvPicPr/>
          <p:nvPr/>
        </p:nvPicPr>
        <p:blipFill>
          <a:blip r:embed="rId2"/>
          <a:stretch/>
        </p:blipFill>
        <p:spPr>
          <a:xfrm>
            <a:off x="285840" y="357120"/>
            <a:ext cx="8643600" cy="621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55200" y="0"/>
            <a:ext cx="76852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990099"/>
                </a:solidFill>
                <a:latin typeface="Tahoma"/>
              </a:rPr>
              <a:t>4. Трансляционный уровень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299" name="Picture 4"/>
          <p:cNvPicPr/>
          <p:nvPr/>
        </p:nvPicPr>
        <p:blipFill>
          <a:blip r:embed="rId2"/>
          <a:stretch/>
        </p:blipFill>
        <p:spPr>
          <a:xfrm>
            <a:off x="468360" y="1773360"/>
            <a:ext cx="8305560" cy="4647960"/>
          </a:xfrm>
          <a:prstGeom prst="rect">
            <a:avLst/>
          </a:prstGeom>
          <a:ln w="38160">
            <a:solidFill>
              <a:schemeClr val="accent1"/>
            </a:solidFill>
            <a:miter/>
          </a:ln>
        </p:spPr>
      </p:pic>
      <p:sp>
        <p:nvSpPr>
          <p:cNvPr id="300" name="CustomShape 2"/>
          <p:cNvSpPr/>
          <p:nvPr/>
        </p:nvSpPr>
        <p:spPr>
          <a:xfrm>
            <a:off x="1258920" y="1125360"/>
            <a:ext cx="6913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«Второй генетический код»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1332000" y="692280"/>
            <a:ext cx="7272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Перекодирующие сигналы мРНК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57120" y="571320"/>
            <a:ext cx="8572320" cy="590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Пример регуляции трансляции мРНК в эукариотических клетках – поддержание в клетках уровня свободного железа.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Железо входит в состав активных центров очень многих белков, таких, например, как гемоглобин , миоглобин, цитохромы, однако ионы свободного железа токсичны для клетки и поэтому связываются и переводятся в нетоксичную форму белком </a:t>
            </a: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ферритином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928800"/>
            <a:ext cx="8043480" cy="3571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Синтез ферритина в клетке, в свою очередь, зависит от уровня свободного железа: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в присутствии железа ферритин синтезируется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при его недостатке трансляция мРНК ферритина останавливается на стадии инициации.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142920" y="500040"/>
            <a:ext cx="8286480" cy="1039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9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Регуляция железом трансляции мРНК ферретина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5" name="Picture 4"/>
          <p:cNvPicPr/>
          <p:nvPr/>
        </p:nvPicPr>
        <p:blipFill>
          <a:blip r:embed="rId2"/>
          <a:srcRect l="1050" t="1818" r="869" b="9094"/>
          <a:stretch/>
        </p:blipFill>
        <p:spPr>
          <a:xfrm>
            <a:off x="142920" y="1071720"/>
            <a:ext cx="8559000" cy="4571640"/>
          </a:xfrm>
          <a:prstGeom prst="rect">
            <a:avLst/>
          </a:prstGeom>
          <a:ln w="38160">
            <a:solidFill>
              <a:schemeClr val="accent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60440" y="4184640"/>
            <a:ext cx="8137440" cy="2033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1800" b="1" strike="noStrike" spc="-1" dirty="0">
                <a:solidFill>
                  <a:srgbClr val="002060"/>
                </a:solidFill>
                <a:latin typeface="Calibri"/>
              </a:rPr>
              <a:t>Лекция № 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Calibri"/>
              </a:rPr>
              <a:t>5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sz="1800" b="1" strike="noStrike" spc="-1" dirty="0">
                <a:solidFill>
                  <a:srgbClr val="002060"/>
                </a:solidFill>
                <a:latin typeface="Calibri"/>
              </a:rPr>
              <a:t> для специальности 30.05.03. – Медицинская кибернетика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sz="1800" b="1" strike="noStrike" spc="-1" dirty="0">
                <a:solidFill>
                  <a:srgbClr val="002060"/>
                </a:solidFill>
                <a:latin typeface="Calibri"/>
              </a:rPr>
              <a:t>30.05.02 - Медицинская 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Calibri"/>
              </a:rPr>
              <a:t>биофизика</a:t>
            </a:r>
          </a:p>
          <a:p>
            <a:pPr algn="ctr"/>
            <a:r>
              <a:rPr lang="ru-RU" b="1" spc="-1" dirty="0">
                <a:solidFill>
                  <a:srgbClr val="002060"/>
                </a:solidFill>
                <a:latin typeface="Calibri"/>
              </a:rPr>
              <a:t>к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.б.н. доц. </a:t>
            </a:r>
            <a:r>
              <a:rPr lang="ru-RU" b="1" spc="-1" dirty="0" err="1" smtClean="0">
                <a:solidFill>
                  <a:srgbClr val="002060"/>
                </a:solidFill>
                <a:latin typeface="Calibri"/>
              </a:rPr>
              <a:t>Вышегородцева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 И.С.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sz="1800" b="1" strike="noStrike" spc="-1" dirty="0">
                <a:solidFill>
                  <a:srgbClr val="002060"/>
                </a:solid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Красноярск 2022</a:t>
            </a:r>
          </a:p>
        </p:txBody>
      </p:sp>
      <p:sp>
        <p:nvSpPr>
          <p:cNvPr id="358" name="CustomShape 2"/>
          <p:cNvSpPr/>
          <p:nvPr/>
        </p:nvSpPr>
        <p:spPr>
          <a:xfrm>
            <a:off x="684360" y="2849400"/>
            <a:ext cx="75168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/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359" name="CustomShape 3"/>
          <p:cNvSpPr/>
          <p:nvPr/>
        </p:nvSpPr>
        <p:spPr>
          <a:xfrm>
            <a:off x="684360" y="404640"/>
            <a:ext cx="8208720" cy="178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247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Красноярский государственный медицинский университет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247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им. проф. В.Ф. Войно-Ясенецкого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247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Кафедра Биологии и экологии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247"/>
              </a:spcBef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714240" y="2500200"/>
            <a:ext cx="7704360" cy="13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TextShape 5"/>
          <p:cNvSpPr txBox="1"/>
          <p:nvPr/>
        </p:nvSpPr>
        <p:spPr>
          <a:xfrm>
            <a:off x="141840" y="2304000"/>
            <a:ext cx="8714160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3600" b="0" strike="noStrike" spc="-1" dirty="0" smtClean="0">
                <a:latin typeface="Arial"/>
              </a:rPr>
              <a:t>Регуляция экспрессии генов</a:t>
            </a:r>
            <a:endParaRPr lang="ru-RU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6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214200" y="357120"/>
            <a:ext cx="8715240" cy="5571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Регуляция синтеза ферритина целиком зависит от специфической последовательности длиной 26 нуклеотидов, образующей шпилечную структуру в 5'-НТО мРНК ферритина.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Этот регуляторный элемент при отсутствии железа связывается со специфическим белком (</a:t>
            </a: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аконитазой</a:t>
            </a:r>
            <a:r>
              <a:rPr lang="ru-RU" sz="3200" b="0" strike="noStrike" spc="-1">
                <a:solidFill>
                  <a:srgbClr val="C00000"/>
                </a:solidFill>
                <a:latin typeface="Calibri"/>
              </a:rPr>
              <a:t>)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, который препятствует сканированию 5'-НТО рибосомами и, таким образом, подавляет трансляцию мРНК на стадии ее инициации.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 при связывании с ионами железа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аконитаза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перестает связываться с ферритиновой мРНК.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После диссоциации белка мРНК становится активной в синтезе ферритина.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85840" y="928800"/>
            <a:ext cx="8357760" cy="5071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Вновь синтезированный </a:t>
            </a: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ферритин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 отнимает железо у репрессора (аконитазы).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Утратив железо, репрессор опять приобретает сродство к регуляторному элементу ферритиновой мРНК, связывается с ним и останавливает синтез ферритина.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457200" y="274680"/>
            <a:ext cx="8043480" cy="939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Calibri"/>
              </a:rPr>
              <a:t>Посттрансляционная регуляция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285840" y="1714320"/>
            <a:ext cx="8214840" cy="2785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7030A0"/>
                </a:solidFill>
                <a:latin typeface="Calibri"/>
              </a:rPr>
              <a:t>На примере гормонов гипофиза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7030A0"/>
                </a:solidFill>
                <a:latin typeface="Calibri"/>
              </a:rPr>
              <a:t>В разных долях гипофиза в зависимости от потребности могут синтезироваться разные гормоны на основе одной РНК.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214200" y="1000080"/>
            <a:ext cx="8686440" cy="533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FF"/>
                </a:solidFill>
                <a:latin typeface="Calibri"/>
              </a:rPr>
              <a:t>Экспрессия генов ПОМК </a:t>
            </a:r>
            <a:r>
              <a:rPr lang="ru-RU" sz="2400" b="1" strike="noStrike" spc="-1">
                <a:solidFill>
                  <a:srgbClr val="0000FF"/>
                </a:solidFill>
                <a:latin typeface="Times New Roman"/>
              </a:rPr>
              <a:t>(проопиомеланокортин)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1" name="Group 2"/>
          <p:cNvGrpSpPr/>
          <p:nvPr/>
        </p:nvGrpSpPr>
        <p:grpSpPr>
          <a:xfrm>
            <a:off x="2079720" y="1752480"/>
            <a:ext cx="4101840" cy="304920"/>
            <a:chOff x="2079720" y="1752480"/>
            <a:chExt cx="4101840" cy="304920"/>
          </a:xfrm>
        </p:grpSpPr>
        <p:grpSp>
          <p:nvGrpSpPr>
            <p:cNvPr id="312" name="Group 3"/>
            <p:cNvGrpSpPr/>
            <p:nvPr/>
          </p:nvGrpSpPr>
          <p:grpSpPr>
            <a:xfrm>
              <a:off x="2079720" y="1752480"/>
              <a:ext cx="683640" cy="304920"/>
              <a:chOff x="2079720" y="1752480"/>
              <a:chExt cx="683640" cy="304920"/>
            </a:xfrm>
          </p:grpSpPr>
          <p:sp>
            <p:nvSpPr>
              <p:cNvPr id="313" name="CustomShape 4"/>
              <p:cNvSpPr/>
              <p:nvPr/>
            </p:nvSpPr>
            <p:spPr>
              <a:xfrm>
                <a:off x="207972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" name="CustomShape 5"/>
              <p:cNvSpPr/>
              <p:nvPr/>
            </p:nvSpPr>
            <p:spPr>
              <a:xfrm rot="10800000" flipV="1">
                <a:off x="276336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5" name="Group 6"/>
            <p:cNvGrpSpPr/>
            <p:nvPr/>
          </p:nvGrpSpPr>
          <p:grpSpPr>
            <a:xfrm>
              <a:off x="2763360" y="1752480"/>
              <a:ext cx="683640" cy="304920"/>
              <a:chOff x="2763360" y="1752480"/>
              <a:chExt cx="683640" cy="304920"/>
            </a:xfrm>
          </p:grpSpPr>
          <p:sp>
            <p:nvSpPr>
              <p:cNvPr id="316" name="CustomShape 7"/>
              <p:cNvSpPr/>
              <p:nvPr/>
            </p:nvSpPr>
            <p:spPr>
              <a:xfrm>
                <a:off x="276336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" name="CustomShape 8"/>
              <p:cNvSpPr/>
              <p:nvPr/>
            </p:nvSpPr>
            <p:spPr>
              <a:xfrm rot="10800000" flipV="1">
                <a:off x="344700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18" name="Group 9"/>
            <p:cNvGrpSpPr/>
            <p:nvPr/>
          </p:nvGrpSpPr>
          <p:grpSpPr>
            <a:xfrm>
              <a:off x="3447000" y="1752480"/>
              <a:ext cx="683640" cy="304920"/>
              <a:chOff x="3447000" y="1752480"/>
              <a:chExt cx="683640" cy="304920"/>
            </a:xfrm>
          </p:grpSpPr>
          <p:sp>
            <p:nvSpPr>
              <p:cNvPr id="319" name="CustomShape 10"/>
              <p:cNvSpPr/>
              <p:nvPr/>
            </p:nvSpPr>
            <p:spPr>
              <a:xfrm>
                <a:off x="344700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" name="CustomShape 11"/>
              <p:cNvSpPr/>
              <p:nvPr/>
            </p:nvSpPr>
            <p:spPr>
              <a:xfrm rot="10800000" flipV="1">
                <a:off x="413064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1" name="Group 12"/>
            <p:cNvGrpSpPr/>
            <p:nvPr/>
          </p:nvGrpSpPr>
          <p:grpSpPr>
            <a:xfrm>
              <a:off x="4130640" y="1752480"/>
              <a:ext cx="683640" cy="304920"/>
              <a:chOff x="4130640" y="1752480"/>
              <a:chExt cx="683640" cy="304920"/>
            </a:xfrm>
          </p:grpSpPr>
          <p:sp>
            <p:nvSpPr>
              <p:cNvPr id="322" name="CustomShape 13"/>
              <p:cNvSpPr/>
              <p:nvPr/>
            </p:nvSpPr>
            <p:spPr>
              <a:xfrm>
                <a:off x="413064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" name="CustomShape 14"/>
              <p:cNvSpPr/>
              <p:nvPr/>
            </p:nvSpPr>
            <p:spPr>
              <a:xfrm rot="10800000" flipV="1">
                <a:off x="481428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4" name="Group 15"/>
            <p:cNvGrpSpPr/>
            <p:nvPr/>
          </p:nvGrpSpPr>
          <p:grpSpPr>
            <a:xfrm>
              <a:off x="4814280" y="1752480"/>
              <a:ext cx="683640" cy="304920"/>
              <a:chOff x="4814280" y="1752480"/>
              <a:chExt cx="683640" cy="304920"/>
            </a:xfrm>
          </p:grpSpPr>
          <p:sp>
            <p:nvSpPr>
              <p:cNvPr id="325" name="CustomShape 16"/>
              <p:cNvSpPr/>
              <p:nvPr/>
            </p:nvSpPr>
            <p:spPr>
              <a:xfrm>
                <a:off x="481428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" name="CustomShape 17"/>
              <p:cNvSpPr/>
              <p:nvPr/>
            </p:nvSpPr>
            <p:spPr>
              <a:xfrm rot="10800000" flipV="1">
                <a:off x="549792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27" name="Group 18"/>
            <p:cNvGrpSpPr/>
            <p:nvPr/>
          </p:nvGrpSpPr>
          <p:grpSpPr>
            <a:xfrm>
              <a:off x="5497920" y="1752480"/>
              <a:ext cx="683640" cy="304920"/>
              <a:chOff x="5497920" y="1752480"/>
              <a:chExt cx="683640" cy="304920"/>
            </a:xfrm>
          </p:grpSpPr>
          <p:sp>
            <p:nvSpPr>
              <p:cNvPr id="328" name="CustomShape 19"/>
              <p:cNvSpPr/>
              <p:nvPr/>
            </p:nvSpPr>
            <p:spPr>
              <a:xfrm>
                <a:off x="549792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" name="CustomShape 20"/>
              <p:cNvSpPr/>
              <p:nvPr/>
            </p:nvSpPr>
            <p:spPr>
              <a:xfrm rot="10800000" flipV="1">
                <a:off x="618156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30" name="CustomShape 21"/>
          <p:cNvSpPr/>
          <p:nvPr/>
        </p:nvSpPr>
        <p:spPr>
          <a:xfrm>
            <a:off x="6181560" y="1752480"/>
            <a:ext cx="340920" cy="304560"/>
          </a:xfrm>
          <a:prstGeom prst="curvedConnector3">
            <a:avLst>
              <a:gd name="adj1" fmla="val 49769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22"/>
          <p:cNvSpPr/>
          <p:nvPr/>
        </p:nvSpPr>
        <p:spPr>
          <a:xfrm rot="10800000" flipV="1">
            <a:off x="2292480" y="2057400"/>
            <a:ext cx="340920" cy="304560"/>
          </a:xfrm>
          <a:prstGeom prst="curvedConnector3">
            <a:avLst>
              <a:gd name="adj1" fmla="val 49769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2" name="Group 23"/>
          <p:cNvGrpSpPr/>
          <p:nvPr/>
        </p:nvGrpSpPr>
        <p:grpSpPr>
          <a:xfrm>
            <a:off x="2292480" y="1752480"/>
            <a:ext cx="4101840" cy="304920"/>
            <a:chOff x="2292480" y="1752480"/>
            <a:chExt cx="4101840" cy="304920"/>
          </a:xfrm>
        </p:grpSpPr>
        <p:grpSp>
          <p:nvGrpSpPr>
            <p:cNvPr id="333" name="Group 24"/>
            <p:cNvGrpSpPr/>
            <p:nvPr/>
          </p:nvGrpSpPr>
          <p:grpSpPr>
            <a:xfrm>
              <a:off x="2292480" y="1752480"/>
              <a:ext cx="683640" cy="304920"/>
              <a:chOff x="2292480" y="1752480"/>
              <a:chExt cx="683640" cy="304920"/>
            </a:xfrm>
          </p:grpSpPr>
          <p:sp>
            <p:nvSpPr>
              <p:cNvPr id="334" name="CustomShape 25"/>
              <p:cNvSpPr/>
              <p:nvPr/>
            </p:nvSpPr>
            <p:spPr>
              <a:xfrm>
                <a:off x="229248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" name="CustomShape 26"/>
              <p:cNvSpPr/>
              <p:nvPr/>
            </p:nvSpPr>
            <p:spPr>
              <a:xfrm rot="10800000" flipV="1">
                <a:off x="297612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36" name="Group 27"/>
            <p:cNvGrpSpPr/>
            <p:nvPr/>
          </p:nvGrpSpPr>
          <p:grpSpPr>
            <a:xfrm>
              <a:off x="2976120" y="1752480"/>
              <a:ext cx="683640" cy="304920"/>
              <a:chOff x="2976120" y="1752480"/>
              <a:chExt cx="683640" cy="304920"/>
            </a:xfrm>
          </p:grpSpPr>
          <p:sp>
            <p:nvSpPr>
              <p:cNvPr id="337" name="CustomShape 28"/>
              <p:cNvSpPr/>
              <p:nvPr/>
            </p:nvSpPr>
            <p:spPr>
              <a:xfrm>
                <a:off x="297612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" name="CustomShape 29"/>
              <p:cNvSpPr/>
              <p:nvPr/>
            </p:nvSpPr>
            <p:spPr>
              <a:xfrm rot="10800000" flipV="1">
                <a:off x="365976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39" name="Group 30"/>
            <p:cNvGrpSpPr/>
            <p:nvPr/>
          </p:nvGrpSpPr>
          <p:grpSpPr>
            <a:xfrm>
              <a:off x="3659760" y="1752480"/>
              <a:ext cx="683640" cy="304920"/>
              <a:chOff x="3659760" y="1752480"/>
              <a:chExt cx="683640" cy="304920"/>
            </a:xfrm>
          </p:grpSpPr>
          <p:sp>
            <p:nvSpPr>
              <p:cNvPr id="340" name="CustomShape 31"/>
              <p:cNvSpPr/>
              <p:nvPr/>
            </p:nvSpPr>
            <p:spPr>
              <a:xfrm>
                <a:off x="365976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" name="CustomShape 32"/>
              <p:cNvSpPr/>
              <p:nvPr/>
            </p:nvSpPr>
            <p:spPr>
              <a:xfrm rot="10800000" flipV="1">
                <a:off x="434340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2" name="Group 33"/>
            <p:cNvGrpSpPr/>
            <p:nvPr/>
          </p:nvGrpSpPr>
          <p:grpSpPr>
            <a:xfrm>
              <a:off x="4343400" y="1752480"/>
              <a:ext cx="683640" cy="304920"/>
              <a:chOff x="4343400" y="1752480"/>
              <a:chExt cx="683640" cy="304920"/>
            </a:xfrm>
          </p:grpSpPr>
          <p:sp>
            <p:nvSpPr>
              <p:cNvPr id="343" name="CustomShape 34"/>
              <p:cNvSpPr/>
              <p:nvPr/>
            </p:nvSpPr>
            <p:spPr>
              <a:xfrm>
                <a:off x="434340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" name="CustomShape 35"/>
              <p:cNvSpPr/>
              <p:nvPr/>
            </p:nvSpPr>
            <p:spPr>
              <a:xfrm rot="10800000" flipV="1">
                <a:off x="502704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5" name="Group 36"/>
            <p:cNvGrpSpPr/>
            <p:nvPr/>
          </p:nvGrpSpPr>
          <p:grpSpPr>
            <a:xfrm>
              <a:off x="5027040" y="1752480"/>
              <a:ext cx="683640" cy="304920"/>
              <a:chOff x="5027040" y="1752480"/>
              <a:chExt cx="683640" cy="304920"/>
            </a:xfrm>
          </p:grpSpPr>
          <p:sp>
            <p:nvSpPr>
              <p:cNvPr id="346" name="CustomShape 37"/>
              <p:cNvSpPr/>
              <p:nvPr/>
            </p:nvSpPr>
            <p:spPr>
              <a:xfrm>
                <a:off x="502704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7" name="CustomShape 38"/>
              <p:cNvSpPr/>
              <p:nvPr/>
            </p:nvSpPr>
            <p:spPr>
              <a:xfrm rot="10800000" flipV="1">
                <a:off x="571068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48" name="Group 39"/>
            <p:cNvGrpSpPr/>
            <p:nvPr/>
          </p:nvGrpSpPr>
          <p:grpSpPr>
            <a:xfrm>
              <a:off x="5710680" y="1752480"/>
              <a:ext cx="683640" cy="304920"/>
              <a:chOff x="5710680" y="1752480"/>
              <a:chExt cx="683640" cy="304920"/>
            </a:xfrm>
          </p:grpSpPr>
          <p:sp>
            <p:nvSpPr>
              <p:cNvPr id="349" name="CustomShape 40"/>
              <p:cNvSpPr/>
              <p:nvPr/>
            </p:nvSpPr>
            <p:spPr>
              <a:xfrm>
                <a:off x="5710680" y="175248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" name="CustomShape 41"/>
              <p:cNvSpPr/>
              <p:nvPr/>
            </p:nvSpPr>
            <p:spPr>
              <a:xfrm rot="10800000" flipV="1">
                <a:off x="6394320" y="2057400"/>
                <a:ext cx="341640" cy="30456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51" name="CustomShape 42"/>
          <p:cNvSpPr/>
          <p:nvPr/>
        </p:nvSpPr>
        <p:spPr>
          <a:xfrm>
            <a:off x="1874880" y="2438280"/>
            <a:ext cx="4922640" cy="151920"/>
          </a:xfrm>
          <a:custGeom>
            <a:avLst/>
            <a:gdLst/>
            <a:ahLst/>
            <a:cxnLst/>
            <a:rect l="l" t="t" r="r" b="b"/>
            <a:pathLst>
              <a:path w="3101" h="163">
                <a:moveTo>
                  <a:pt x="0" y="105"/>
                </a:moveTo>
                <a:cubicBezTo>
                  <a:pt x="55" y="92"/>
                  <a:pt x="108" y="72"/>
                  <a:pt x="163" y="57"/>
                </a:cubicBezTo>
                <a:cubicBezTo>
                  <a:pt x="271" y="64"/>
                  <a:pt x="331" y="64"/>
                  <a:pt x="423" y="96"/>
                </a:cubicBezTo>
                <a:cubicBezTo>
                  <a:pt x="645" y="81"/>
                  <a:pt x="515" y="91"/>
                  <a:pt x="643" y="57"/>
                </a:cubicBezTo>
                <a:cubicBezTo>
                  <a:pt x="672" y="60"/>
                  <a:pt x="702" y="60"/>
                  <a:pt x="730" y="67"/>
                </a:cubicBezTo>
                <a:cubicBezTo>
                  <a:pt x="744" y="70"/>
                  <a:pt x="754" y="84"/>
                  <a:pt x="768" y="86"/>
                </a:cubicBezTo>
                <a:cubicBezTo>
                  <a:pt x="847" y="99"/>
                  <a:pt x="928" y="98"/>
                  <a:pt x="1008" y="105"/>
                </a:cubicBezTo>
                <a:cubicBezTo>
                  <a:pt x="1035" y="132"/>
                  <a:pt x="1031" y="136"/>
                  <a:pt x="1066" y="144"/>
                </a:cubicBezTo>
                <a:cubicBezTo>
                  <a:pt x="1101" y="152"/>
                  <a:pt x="1171" y="163"/>
                  <a:pt x="1171" y="163"/>
                </a:cubicBezTo>
                <a:cubicBezTo>
                  <a:pt x="1235" y="160"/>
                  <a:pt x="1299" y="158"/>
                  <a:pt x="1363" y="153"/>
                </a:cubicBezTo>
                <a:cubicBezTo>
                  <a:pt x="1388" y="151"/>
                  <a:pt x="1409" y="132"/>
                  <a:pt x="1431" y="125"/>
                </a:cubicBezTo>
                <a:cubicBezTo>
                  <a:pt x="1508" y="99"/>
                  <a:pt x="1526" y="103"/>
                  <a:pt x="1613" y="96"/>
                </a:cubicBezTo>
                <a:cubicBezTo>
                  <a:pt x="1688" y="76"/>
                  <a:pt x="1771" y="65"/>
                  <a:pt x="1843" y="38"/>
                </a:cubicBezTo>
                <a:cubicBezTo>
                  <a:pt x="1886" y="22"/>
                  <a:pt x="1880" y="11"/>
                  <a:pt x="1930" y="9"/>
                </a:cubicBezTo>
                <a:cubicBezTo>
                  <a:pt x="2090" y="3"/>
                  <a:pt x="2250" y="3"/>
                  <a:pt x="2410" y="0"/>
                </a:cubicBezTo>
                <a:cubicBezTo>
                  <a:pt x="2616" y="24"/>
                  <a:pt x="2703" y="32"/>
                  <a:pt x="2957" y="38"/>
                </a:cubicBezTo>
                <a:cubicBezTo>
                  <a:pt x="3005" y="54"/>
                  <a:pt x="2977" y="51"/>
                  <a:pt x="3043" y="29"/>
                </a:cubicBezTo>
                <a:cubicBezTo>
                  <a:pt x="3053" y="26"/>
                  <a:pt x="3062" y="22"/>
                  <a:pt x="3072" y="19"/>
                </a:cubicBezTo>
                <a:cubicBezTo>
                  <a:pt x="3082" y="16"/>
                  <a:pt x="3101" y="9"/>
                  <a:pt x="3101" y="9"/>
                </a:cubicBezTo>
              </a:path>
            </a:pathLst>
          </a:custGeom>
          <a:noFill/>
          <a:ln w="381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43"/>
          <p:cNvSpPr/>
          <p:nvPr/>
        </p:nvSpPr>
        <p:spPr>
          <a:xfrm>
            <a:off x="1828800" y="3048120"/>
            <a:ext cx="4922640" cy="151920"/>
          </a:xfrm>
          <a:custGeom>
            <a:avLst/>
            <a:gdLst/>
            <a:ahLst/>
            <a:cxnLst/>
            <a:rect l="l" t="t" r="r" b="b"/>
            <a:pathLst>
              <a:path w="3101" h="163">
                <a:moveTo>
                  <a:pt x="0" y="105"/>
                </a:moveTo>
                <a:cubicBezTo>
                  <a:pt x="55" y="92"/>
                  <a:pt x="108" y="72"/>
                  <a:pt x="163" y="57"/>
                </a:cubicBezTo>
                <a:cubicBezTo>
                  <a:pt x="271" y="64"/>
                  <a:pt x="331" y="64"/>
                  <a:pt x="423" y="96"/>
                </a:cubicBezTo>
                <a:cubicBezTo>
                  <a:pt x="645" y="81"/>
                  <a:pt x="515" y="91"/>
                  <a:pt x="643" y="57"/>
                </a:cubicBezTo>
                <a:cubicBezTo>
                  <a:pt x="672" y="60"/>
                  <a:pt x="702" y="60"/>
                  <a:pt x="730" y="67"/>
                </a:cubicBezTo>
                <a:cubicBezTo>
                  <a:pt x="744" y="70"/>
                  <a:pt x="754" y="84"/>
                  <a:pt x="768" y="86"/>
                </a:cubicBezTo>
                <a:cubicBezTo>
                  <a:pt x="847" y="99"/>
                  <a:pt x="928" y="98"/>
                  <a:pt x="1008" y="105"/>
                </a:cubicBezTo>
                <a:cubicBezTo>
                  <a:pt x="1035" y="132"/>
                  <a:pt x="1031" y="136"/>
                  <a:pt x="1066" y="144"/>
                </a:cubicBezTo>
                <a:cubicBezTo>
                  <a:pt x="1101" y="152"/>
                  <a:pt x="1171" y="163"/>
                  <a:pt x="1171" y="163"/>
                </a:cubicBezTo>
                <a:cubicBezTo>
                  <a:pt x="1235" y="160"/>
                  <a:pt x="1299" y="158"/>
                  <a:pt x="1363" y="153"/>
                </a:cubicBezTo>
                <a:cubicBezTo>
                  <a:pt x="1388" y="151"/>
                  <a:pt x="1409" y="132"/>
                  <a:pt x="1431" y="125"/>
                </a:cubicBezTo>
                <a:cubicBezTo>
                  <a:pt x="1508" y="99"/>
                  <a:pt x="1526" y="103"/>
                  <a:pt x="1613" y="96"/>
                </a:cubicBezTo>
                <a:cubicBezTo>
                  <a:pt x="1688" y="76"/>
                  <a:pt x="1771" y="65"/>
                  <a:pt x="1843" y="38"/>
                </a:cubicBezTo>
                <a:cubicBezTo>
                  <a:pt x="1886" y="22"/>
                  <a:pt x="1880" y="11"/>
                  <a:pt x="1930" y="9"/>
                </a:cubicBezTo>
                <a:cubicBezTo>
                  <a:pt x="2090" y="3"/>
                  <a:pt x="2250" y="3"/>
                  <a:pt x="2410" y="0"/>
                </a:cubicBezTo>
                <a:cubicBezTo>
                  <a:pt x="2616" y="24"/>
                  <a:pt x="2703" y="32"/>
                  <a:pt x="2957" y="38"/>
                </a:cubicBezTo>
                <a:cubicBezTo>
                  <a:pt x="3005" y="54"/>
                  <a:pt x="2977" y="51"/>
                  <a:pt x="3043" y="29"/>
                </a:cubicBezTo>
                <a:cubicBezTo>
                  <a:pt x="3053" y="26"/>
                  <a:pt x="3062" y="22"/>
                  <a:pt x="3072" y="19"/>
                </a:cubicBezTo>
                <a:cubicBezTo>
                  <a:pt x="3082" y="16"/>
                  <a:pt x="3101" y="9"/>
                  <a:pt x="3101" y="9"/>
                </a:cubicBezTo>
              </a:path>
            </a:pathLst>
          </a:custGeom>
          <a:noFill/>
          <a:ln w="381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44"/>
          <p:cNvSpPr/>
          <p:nvPr/>
        </p:nvSpPr>
        <p:spPr>
          <a:xfrm>
            <a:off x="4008240" y="2209680"/>
            <a:ext cx="0" cy="30492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Line 45"/>
          <p:cNvSpPr/>
          <p:nvPr/>
        </p:nvSpPr>
        <p:spPr>
          <a:xfrm>
            <a:off x="4008240" y="2743200"/>
            <a:ext cx="0" cy="30456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46"/>
          <p:cNvSpPr/>
          <p:nvPr/>
        </p:nvSpPr>
        <p:spPr>
          <a:xfrm>
            <a:off x="6751800" y="1981080"/>
            <a:ext cx="24379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Транскрипция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6" name="CustomShape 47"/>
          <p:cNvSpPr/>
          <p:nvPr/>
        </p:nvSpPr>
        <p:spPr>
          <a:xfrm>
            <a:off x="6751800" y="2514600"/>
            <a:ext cx="19807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Сплайсинг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7" name="CustomShape 48"/>
          <p:cNvSpPr/>
          <p:nvPr/>
        </p:nvSpPr>
        <p:spPr>
          <a:xfrm>
            <a:off x="6751800" y="3124080"/>
            <a:ext cx="19807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Трансляция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358" name="Group 49"/>
          <p:cNvGrpSpPr/>
          <p:nvPr/>
        </p:nvGrpSpPr>
        <p:grpSpPr>
          <a:xfrm>
            <a:off x="2048040" y="3733920"/>
            <a:ext cx="2882880" cy="228600"/>
            <a:chOff x="2048040" y="3733920"/>
            <a:chExt cx="2882880" cy="228600"/>
          </a:xfrm>
        </p:grpSpPr>
        <p:grpSp>
          <p:nvGrpSpPr>
            <p:cNvPr id="359" name="Group 50"/>
            <p:cNvGrpSpPr/>
            <p:nvPr/>
          </p:nvGrpSpPr>
          <p:grpSpPr>
            <a:xfrm>
              <a:off x="2048040" y="3733920"/>
              <a:ext cx="1438920" cy="228600"/>
              <a:chOff x="2048040" y="3733920"/>
              <a:chExt cx="1438920" cy="228600"/>
            </a:xfrm>
          </p:grpSpPr>
          <p:grpSp>
            <p:nvGrpSpPr>
              <p:cNvPr id="360" name="Group 51"/>
              <p:cNvGrpSpPr/>
              <p:nvPr/>
            </p:nvGrpSpPr>
            <p:grpSpPr>
              <a:xfrm>
                <a:off x="2048040" y="3733920"/>
                <a:ext cx="239760" cy="228600"/>
                <a:chOff x="2048040" y="3733920"/>
                <a:chExt cx="239760" cy="228600"/>
              </a:xfrm>
            </p:grpSpPr>
            <p:sp>
              <p:nvSpPr>
                <p:cNvPr id="361" name="CustomShape 52"/>
                <p:cNvSpPr/>
                <p:nvPr/>
              </p:nvSpPr>
              <p:spPr>
                <a:xfrm>
                  <a:off x="204804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2" name="CustomShape 53"/>
                <p:cNvSpPr/>
                <p:nvPr/>
              </p:nvSpPr>
              <p:spPr>
                <a:xfrm rot="10800000" flipV="1">
                  <a:off x="228780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63" name="Group 54"/>
              <p:cNvGrpSpPr/>
              <p:nvPr/>
            </p:nvGrpSpPr>
            <p:grpSpPr>
              <a:xfrm>
                <a:off x="2287800" y="3733920"/>
                <a:ext cx="239760" cy="228600"/>
                <a:chOff x="2287800" y="3733920"/>
                <a:chExt cx="239760" cy="228600"/>
              </a:xfrm>
            </p:grpSpPr>
            <p:sp>
              <p:nvSpPr>
                <p:cNvPr id="364" name="CustomShape 55"/>
                <p:cNvSpPr/>
                <p:nvPr/>
              </p:nvSpPr>
              <p:spPr>
                <a:xfrm>
                  <a:off x="228780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5" name="CustomShape 56"/>
                <p:cNvSpPr/>
                <p:nvPr/>
              </p:nvSpPr>
              <p:spPr>
                <a:xfrm rot="10800000" flipV="1">
                  <a:off x="252756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66" name="Group 57"/>
              <p:cNvGrpSpPr/>
              <p:nvPr/>
            </p:nvGrpSpPr>
            <p:grpSpPr>
              <a:xfrm>
                <a:off x="2527560" y="3733920"/>
                <a:ext cx="239760" cy="228600"/>
                <a:chOff x="2527560" y="3733920"/>
                <a:chExt cx="239760" cy="228600"/>
              </a:xfrm>
            </p:grpSpPr>
            <p:sp>
              <p:nvSpPr>
                <p:cNvPr id="367" name="CustomShape 58"/>
                <p:cNvSpPr/>
                <p:nvPr/>
              </p:nvSpPr>
              <p:spPr>
                <a:xfrm>
                  <a:off x="252756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8" name="CustomShape 59"/>
                <p:cNvSpPr/>
                <p:nvPr/>
              </p:nvSpPr>
              <p:spPr>
                <a:xfrm rot="10800000" flipV="1">
                  <a:off x="276732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69" name="Group 60"/>
              <p:cNvGrpSpPr/>
              <p:nvPr/>
            </p:nvGrpSpPr>
            <p:grpSpPr>
              <a:xfrm>
                <a:off x="2767320" y="3733920"/>
                <a:ext cx="240120" cy="228600"/>
                <a:chOff x="2767320" y="3733920"/>
                <a:chExt cx="240120" cy="228600"/>
              </a:xfrm>
            </p:grpSpPr>
            <p:sp>
              <p:nvSpPr>
                <p:cNvPr id="370" name="CustomShape 61"/>
                <p:cNvSpPr/>
                <p:nvPr/>
              </p:nvSpPr>
              <p:spPr>
                <a:xfrm>
                  <a:off x="276732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1" name="CustomShape 62"/>
                <p:cNvSpPr/>
                <p:nvPr/>
              </p:nvSpPr>
              <p:spPr>
                <a:xfrm rot="10800000" flipV="1">
                  <a:off x="300744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72" name="Group 63"/>
              <p:cNvGrpSpPr/>
              <p:nvPr/>
            </p:nvGrpSpPr>
            <p:grpSpPr>
              <a:xfrm>
                <a:off x="3007440" y="3733920"/>
                <a:ext cx="239760" cy="228600"/>
                <a:chOff x="3007440" y="3733920"/>
                <a:chExt cx="239760" cy="228600"/>
              </a:xfrm>
            </p:grpSpPr>
            <p:sp>
              <p:nvSpPr>
                <p:cNvPr id="373" name="CustomShape 64"/>
                <p:cNvSpPr/>
                <p:nvPr/>
              </p:nvSpPr>
              <p:spPr>
                <a:xfrm>
                  <a:off x="300744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4" name="CustomShape 65"/>
                <p:cNvSpPr/>
                <p:nvPr/>
              </p:nvSpPr>
              <p:spPr>
                <a:xfrm rot="10800000" flipV="1">
                  <a:off x="324720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75" name="Group 66"/>
              <p:cNvGrpSpPr/>
              <p:nvPr/>
            </p:nvGrpSpPr>
            <p:grpSpPr>
              <a:xfrm>
                <a:off x="3247200" y="3733920"/>
                <a:ext cx="239760" cy="228600"/>
                <a:chOff x="3247200" y="3733920"/>
                <a:chExt cx="239760" cy="228600"/>
              </a:xfrm>
            </p:grpSpPr>
            <p:sp>
              <p:nvSpPr>
                <p:cNvPr id="376" name="CustomShape 67"/>
                <p:cNvSpPr/>
                <p:nvPr/>
              </p:nvSpPr>
              <p:spPr>
                <a:xfrm>
                  <a:off x="324720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7" name="CustomShape 68"/>
                <p:cNvSpPr/>
                <p:nvPr/>
              </p:nvSpPr>
              <p:spPr>
                <a:xfrm rot="10800000" flipV="1">
                  <a:off x="348696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378" name="Group 69"/>
            <p:cNvGrpSpPr/>
            <p:nvPr/>
          </p:nvGrpSpPr>
          <p:grpSpPr>
            <a:xfrm>
              <a:off x="3491640" y="3733920"/>
              <a:ext cx="1439280" cy="228600"/>
              <a:chOff x="3491640" y="3733920"/>
              <a:chExt cx="1439280" cy="228600"/>
            </a:xfrm>
          </p:grpSpPr>
          <p:grpSp>
            <p:nvGrpSpPr>
              <p:cNvPr id="379" name="Group 70"/>
              <p:cNvGrpSpPr/>
              <p:nvPr/>
            </p:nvGrpSpPr>
            <p:grpSpPr>
              <a:xfrm>
                <a:off x="3491640" y="3733920"/>
                <a:ext cx="239760" cy="228600"/>
                <a:chOff x="3491640" y="3733920"/>
                <a:chExt cx="239760" cy="228600"/>
              </a:xfrm>
            </p:grpSpPr>
            <p:sp>
              <p:nvSpPr>
                <p:cNvPr id="380" name="CustomShape 71"/>
                <p:cNvSpPr/>
                <p:nvPr/>
              </p:nvSpPr>
              <p:spPr>
                <a:xfrm>
                  <a:off x="349164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1" name="CustomShape 72"/>
                <p:cNvSpPr/>
                <p:nvPr/>
              </p:nvSpPr>
              <p:spPr>
                <a:xfrm rot="10800000" flipV="1">
                  <a:off x="373140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82" name="Group 73"/>
              <p:cNvGrpSpPr/>
              <p:nvPr/>
            </p:nvGrpSpPr>
            <p:grpSpPr>
              <a:xfrm>
                <a:off x="3731400" y="3733920"/>
                <a:ext cx="239760" cy="228600"/>
                <a:chOff x="3731400" y="3733920"/>
                <a:chExt cx="239760" cy="228600"/>
              </a:xfrm>
            </p:grpSpPr>
            <p:sp>
              <p:nvSpPr>
                <p:cNvPr id="383" name="CustomShape 74"/>
                <p:cNvSpPr/>
                <p:nvPr/>
              </p:nvSpPr>
              <p:spPr>
                <a:xfrm>
                  <a:off x="373140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4" name="CustomShape 75"/>
                <p:cNvSpPr/>
                <p:nvPr/>
              </p:nvSpPr>
              <p:spPr>
                <a:xfrm rot="10800000" flipV="1">
                  <a:off x="397116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85" name="Group 76"/>
              <p:cNvGrpSpPr/>
              <p:nvPr/>
            </p:nvGrpSpPr>
            <p:grpSpPr>
              <a:xfrm>
                <a:off x="3971160" y="3733920"/>
                <a:ext cx="240120" cy="228600"/>
                <a:chOff x="3971160" y="3733920"/>
                <a:chExt cx="240120" cy="228600"/>
              </a:xfrm>
            </p:grpSpPr>
            <p:sp>
              <p:nvSpPr>
                <p:cNvPr id="386" name="CustomShape 77"/>
                <p:cNvSpPr/>
                <p:nvPr/>
              </p:nvSpPr>
              <p:spPr>
                <a:xfrm>
                  <a:off x="397116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7" name="CustomShape 78"/>
                <p:cNvSpPr/>
                <p:nvPr/>
              </p:nvSpPr>
              <p:spPr>
                <a:xfrm rot="10800000" flipV="1">
                  <a:off x="421128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88" name="Group 79"/>
              <p:cNvGrpSpPr/>
              <p:nvPr/>
            </p:nvGrpSpPr>
            <p:grpSpPr>
              <a:xfrm>
                <a:off x="4211280" y="3733920"/>
                <a:ext cx="239760" cy="228600"/>
                <a:chOff x="4211280" y="3733920"/>
                <a:chExt cx="239760" cy="228600"/>
              </a:xfrm>
            </p:grpSpPr>
            <p:sp>
              <p:nvSpPr>
                <p:cNvPr id="389" name="CustomShape 80"/>
                <p:cNvSpPr/>
                <p:nvPr/>
              </p:nvSpPr>
              <p:spPr>
                <a:xfrm>
                  <a:off x="421128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0" name="CustomShape 81"/>
                <p:cNvSpPr/>
                <p:nvPr/>
              </p:nvSpPr>
              <p:spPr>
                <a:xfrm rot="10800000" flipV="1">
                  <a:off x="445104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91" name="Group 82"/>
              <p:cNvGrpSpPr/>
              <p:nvPr/>
            </p:nvGrpSpPr>
            <p:grpSpPr>
              <a:xfrm>
                <a:off x="4451040" y="3733920"/>
                <a:ext cx="239760" cy="228600"/>
                <a:chOff x="4451040" y="3733920"/>
                <a:chExt cx="239760" cy="228600"/>
              </a:xfrm>
            </p:grpSpPr>
            <p:sp>
              <p:nvSpPr>
                <p:cNvPr id="392" name="CustomShape 83"/>
                <p:cNvSpPr/>
                <p:nvPr/>
              </p:nvSpPr>
              <p:spPr>
                <a:xfrm>
                  <a:off x="445104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3" name="CustomShape 84"/>
                <p:cNvSpPr/>
                <p:nvPr/>
              </p:nvSpPr>
              <p:spPr>
                <a:xfrm rot="10800000" flipV="1">
                  <a:off x="469080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394" name="Group 85"/>
              <p:cNvGrpSpPr/>
              <p:nvPr/>
            </p:nvGrpSpPr>
            <p:grpSpPr>
              <a:xfrm>
                <a:off x="4690800" y="3733920"/>
                <a:ext cx="240120" cy="228600"/>
                <a:chOff x="4690800" y="3733920"/>
                <a:chExt cx="240120" cy="228600"/>
              </a:xfrm>
            </p:grpSpPr>
            <p:sp>
              <p:nvSpPr>
                <p:cNvPr id="395" name="CustomShape 86"/>
                <p:cNvSpPr/>
                <p:nvPr/>
              </p:nvSpPr>
              <p:spPr>
                <a:xfrm>
                  <a:off x="4690800" y="37339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6" name="CustomShape 87"/>
                <p:cNvSpPr/>
                <p:nvPr/>
              </p:nvSpPr>
              <p:spPr>
                <a:xfrm rot="10800000" flipV="1">
                  <a:off x="4930920" y="396252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grpSp>
        <p:nvGrpSpPr>
          <p:cNvPr id="397" name="Group 88"/>
          <p:cNvGrpSpPr/>
          <p:nvPr/>
        </p:nvGrpSpPr>
        <p:grpSpPr>
          <a:xfrm>
            <a:off x="5006880" y="3733920"/>
            <a:ext cx="1440000" cy="228600"/>
            <a:chOff x="5006880" y="3733920"/>
            <a:chExt cx="1440000" cy="228600"/>
          </a:xfrm>
        </p:grpSpPr>
        <p:grpSp>
          <p:nvGrpSpPr>
            <p:cNvPr id="398" name="Group 89"/>
            <p:cNvGrpSpPr/>
            <p:nvPr/>
          </p:nvGrpSpPr>
          <p:grpSpPr>
            <a:xfrm>
              <a:off x="5006880" y="3733920"/>
              <a:ext cx="240120" cy="228600"/>
              <a:chOff x="5006880" y="3733920"/>
              <a:chExt cx="240120" cy="228600"/>
            </a:xfrm>
          </p:grpSpPr>
          <p:sp>
            <p:nvSpPr>
              <p:cNvPr id="399" name="CustomShape 90"/>
              <p:cNvSpPr/>
              <p:nvPr/>
            </p:nvSpPr>
            <p:spPr>
              <a:xfrm>
                <a:off x="5006880" y="37339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" name="CustomShape 91"/>
              <p:cNvSpPr/>
              <p:nvPr/>
            </p:nvSpPr>
            <p:spPr>
              <a:xfrm rot="10800000" flipV="1">
                <a:off x="5247000" y="39625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01" name="Group 92"/>
            <p:cNvGrpSpPr/>
            <p:nvPr/>
          </p:nvGrpSpPr>
          <p:grpSpPr>
            <a:xfrm>
              <a:off x="5247000" y="3733920"/>
              <a:ext cx="239760" cy="228600"/>
              <a:chOff x="5247000" y="3733920"/>
              <a:chExt cx="239760" cy="228600"/>
            </a:xfrm>
          </p:grpSpPr>
          <p:sp>
            <p:nvSpPr>
              <p:cNvPr id="402" name="CustomShape 93"/>
              <p:cNvSpPr/>
              <p:nvPr/>
            </p:nvSpPr>
            <p:spPr>
              <a:xfrm>
                <a:off x="5247000" y="37339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" name="CustomShape 94"/>
              <p:cNvSpPr/>
              <p:nvPr/>
            </p:nvSpPr>
            <p:spPr>
              <a:xfrm rot="10800000" flipV="1">
                <a:off x="5486760" y="39625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04" name="Group 95"/>
            <p:cNvGrpSpPr/>
            <p:nvPr/>
          </p:nvGrpSpPr>
          <p:grpSpPr>
            <a:xfrm>
              <a:off x="5486760" y="3733920"/>
              <a:ext cx="240120" cy="228600"/>
              <a:chOff x="5486760" y="3733920"/>
              <a:chExt cx="240120" cy="228600"/>
            </a:xfrm>
          </p:grpSpPr>
          <p:sp>
            <p:nvSpPr>
              <p:cNvPr id="405" name="CustomShape 96"/>
              <p:cNvSpPr/>
              <p:nvPr/>
            </p:nvSpPr>
            <p:spPr>
              <a:xfrm>
                <a:off x="5486760" y="37339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" name="CustomShape 97"/>
              <p:cNvSpPr/>
              <p:nvPr/>
            </p:nvSpPr>
            <p:spPr>
              <a:xfrm rot="10800000" flipV="1">
                <a:off x="5726880" y="39625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07" name="Group 98"/>
            <p:cNvGrpSpPr/>
            <p:nvPr/>
          </p:nvGrpSpPr>
          <p:grpSpPr>
            <a:xfrm>
              <a:off x="5726880" y="3733920"/>
              <a:ext cx="240120" cy="228600"/>
              <a:chOff x="5726880" y="3733920"/>
              <a:chExt cx="240120" cy="228600"/>
            </a:xfrm>
          </p:grpSpPr>
          <p:sp>
            <p:nvSpPr>
              <p:cNvPr id="408" name="CustomShape 99"/>
              <p:cNvSpPr/>
              <p:nvPr/>
            </p:nvSpPr>
            <p:spPr>
              <a:xfrm>
                <a:off x="5726880" y="37339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" name="CustomShape 100"/>
              <p:cNvSpPr/>
              <p:nvPr/>
            </p:nvSpPr>
            <p:spPr>
              <a:xfrm rot="10800000" flipV="1">
                <a:off x="5967000" y="39625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10" name="Group 101"/>
            <p:cNvGrpSpPr/>
            <p:nvPr/>
          </p:nvGrpSpPr>
          <p:grpSpPr>
            <a:xfrm>
              <a:off x="5967000" y="3733920"/>
              <a:ext cx="239760" cy="228600"/>
              <a:chOff x="5967000" y="3733920"/>
              <a:chExt cx="239760" cy="228600"/>
            </a:xfrm>
          </p:grpSpPr>
          <p:sp>
            <p:nvSpPr>
              <p:cNvPr id="411" name="CustomShape 102"/>
              <p:cNvSpPr/>
              <p:nvPr/>
            </p:nvSpPr>
            <p:spPr>
              <a:xfrm>
                <a:off x="5967000" y="37339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" name="CustomShape 103"/>
              <p:cNvSpPr/>
              <p:nvPr/>
            </p:nvSpPr>
            <p:spPr>
              <a:xfrm rot="10800000" flipV="1">
                <a:off x="6206760" y="39625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13" name="Group 104"/>
            <p:cNvGrpSpPr/>
            <p:nvPr/>
          </p:nvGrpSpPr>
          <p:grpSpPr>
            <a:xfrm>
              <a:off x="6206760" y="3733920"/>
              <a:ext cx="240120" cy="228600"/>
              <a:chOff x="6206760" y="3733920"/>
              <a:chExt cx="240120" cy="228600"/>
            </a:xfrm>
          </p:grpSpPr>
          <p:sp>
            <p:nvSpPr>
              <p:cNvPr id="414" name="CustomShape 105"/>
              <p:cNvSpPr/>
              <p:nvPr/>
            </p:nvSpPr>
            <p:spPr>
              <a:xfrm>
                <a:off x="6206760" y="37339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" name="CustomShape 106"/>
              <p:cNvSpPr/>
              <p:nvPr/>
            </p:nvSpPr>
            <p:spPr>
              <a:xfrm rot="10800000" flipV="1">
                <a:off x="6446880" y="396252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16" name="CustomShape 107"/>
          <p:cNvSpPr/>
          <p:nvPr/>
        </p:nvSpPr>
        <p:spPr>
          <a:xfrm>
            <a:off x="2720880" y="3276720"/>
            <a:ext cx="12189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γ-МСГ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7" name="CustomShape 108"/>
          <p:cNvSpPr/>
          <p:nvPr/>
        </p:nvSpPr>
        <p:spPr>
          <a:xfrm>
            <a:off x="5006880" y="3276720"/>
            <a:ext cx="12189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β-МСГ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Line 109"/>
          <p:cNvSpPr/>
          <p:nvPr/>
        </p:nvSpPr>
        <p:spPr>
          <a:xfrm>
            <a:off x="5456160" y="4038480"/>
            <a:ext cx="0" cy="380880"/>
          </a:xfrm>
          <a:prstGeom prst="line">
            <a:avLst/>
          </a:prstGeom>
          <a:ln w="38160" cap="rnd">
            <a:solidFill>
              <a:schemeClr val="tx1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Line 110"/>
          <p:cNvSpPr/>
          <p:nvPr/>
        </p:nvSpPr>
        <p:spPr>
          <a:xfrm>
            <a:off x="4008240" y="3276360"/>
            <a:ext cx="0" cy="30492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0" name="Group 111"/>
          <p:cNvGrpSpPr/>
          <p:nvPr/>
        </p:nvGrpSpPr>
        <p:grpSpPr>
          <a:xfrm>
            <a:off x="2027160" y="4495680"/>
            <a:ext cx="2882880" cy="228600"/>
            <a:chOff x="2027160" y="4495680"/>
            <a:chExt cx="2882880" cy="228600"/>
          </a:xfrm>
        </p:grpSpPr>
        <p:grpSp>
          <p:nvGrpSpPr>
            <p:cNvPr id="421" name="Group 112"/>
            <p:cNvGrpSpPr/>
            <p:nvPr/>
          </p:nvGrpSpPr>
          <p:grpSpPr>
            <a:xfrm>
              <a:off x="2027160" y="4495680"/>
              <a:ext cx="1439280" cy="228600"/>
              <a:chOff x="2027160" y="4495680"/>
              <a:chExt cx="1439280" cy="228600"/>
            </a:xfrm>
          </p:grpSpPr>
          <p:grpSp>
            <p:nvGrpSpPr>
              <p:cNvPr id="422" name="Group 113"/>
              <p:cNvGrpSpPr/>
              <p:nvPr/>
            </p:nvGrpSpPr>
            <p:grpSpPr>
              <a:xfrm>
                <a:off x="2027160" y="4495680"/>
                <a:ext cx="240120" cy="228600"/>
                <a:chOff x="2027160" y="4495680"/>
                <a:chExt cx="240120" cy="228600"/>
              </a:xfrm>
            </p:grpSpPr>
            <p:sp>
              <p:nvSpPr>
                <p:cNvPr id="423" name="CustomShape 114"/>
                <p:cNvSpPr/>
                <p:nvPr/>
              </p:nvSpPr>
              <p:spPr>
                <a:xfrm>
                  <a:off x="202716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4" name="CustomShape 115"/>
                <p:cNvSpPr/>
                <p:nvPr/>
              </p:nvSpPr>
              <p:spPr>
                <a:xfrm rot="10800000" flipV="1">
                  <a:off x="226728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25" name="Group 116"/>
              <p:cNvGrpSpPr/>
              <p:nvPr/>
            </p:nvGrpSpPr>
            <p:grpSpPr>
              <a:xfrm>
                <a:off x="2267280" y="4495680"/>
                <a:ext cx="239760" cy="228600"/>
                <a:chOff x="2267280" y="4495680"/>
                <a:chExt cx="239760" cy="228600"/>
              </a:xfrm>
            </p:grpSpPr>
            <p:sp>
              <p:nvSpPr>
                <p:cNvPr id="426" name="CustomShape 117"/>
                <p:cNvSpPr/>
                <p:nvPr/>
              </p:nvSpPr>
              <p:spPr>
                <a:xfrm>
                  <a:off x="226728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7" name="CustomShape 118"/>
                <p:cNvSpPr/>
                <p:nvPr/>
              </p:nvSpPr>
              <p:spPr>
                <a:xfrm rot="10800000" flipV="1">
                  <a:off x="250704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28" name="Group 119"/>
              <p:cNvGrpSpPr/>
              <p:nvPr/>
            </p:nvGrpSpPr>
            <p:grpSpPr>
              <a:xfrm>
                <a:off x="2507040" y="4495680"/>
                <a:ext cx="239760" cy="228600"/>
                <a:chOff x="2507040" y="4495680"/>
                <a:chExt cx="239760" cy="228600"/>
              </a:xfrm>
            </p:grpSpPr>
            <p:sp>
              <p:nvSpPr>
                <p:cNvPr id="429" name="CustomShape 120"/>
                <p:cNvSpPr/>
                <p:nvPr/>
              </p:nvSpPr>
              <p:spPr>
                <a:xfrm>
                  <a:off x="250704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0" name="CustomShape 121"/>
                <p:cNvSpPr/>
                <p:nvPr/>
              </p:nvSpPr>
              <p:spPr>
                <a:xfrm rot="10800000" flipV="1">
                  <a:off x="274680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31" name="Group 122"/>
              <p:cNvGrpSpPr/>
              <p:nvPr/>
            </p:nvGrpSpPr>
            <p:grpSpPr>
              <a:xfrm>
                <a:off x="2746800" y="4495680"/>
                <a:ext cx="239760" cy="228600"/>
                <a:chOff x="2746800" y="4495680"/>
                <a:chExt cx="239760" cy="228600"/>
              </a:xfrm>
            </p:grpSpPr>
            <p:sp>
              <p:nvSpPr>
                <p:cNvPr id="432" name="CustomShape 123"/>
                <p:cNvSpPr/>
                <p:nvPr/>
              </p:nvSpPr>
              <p:spPr>
                <a:xfrm>
                  <a:off x="274680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3" name="CustomShape 124"/>
                <p:cNvSpPr/>
                <p:nvPr/>
              </p:nvSpPr>
              <p:spPr>
                <a:xfrm rot="10800000" flipV="1">
                  <a:off x="298656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34" name="Group 125"/>
              <p:cNvGrpSpPr/>
              <p:nvPr/>
            </p:nvGrpSpPr>
            <p:grpSpPr>
              <a:xfrm>
                <a:off x="2986560" y="4495680"/>
                <a:ext cx="240120" cy="228600"/>
                <a:chOff x="2986560" y="4495680"/>
                <a:chExt cx="240120" cy="228600"/>
              </a:xfrm>
            </p:grpSpPr>
            <p:sp>
              <p:nvSpPr>
                <p:cNvPr id="435" name="CustomShape 126"/>
                <p:cNvSpPr/>
                <p:nvPr/>
              </p:nvSpPr>
              <p:spPr>
                <a:xfrm>
                  <a:off x="298656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6" name="CustomShape 127"/>
                <p:cNvSpPr/>
                <p:nvPr/>
              </p:nvSpPr>
              <p:spPr>
                <a:xfrm rot="10800000" flipV="1">
                  <a:off x="322668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37" name="Group 128"/>
              <p:cNvGrpSpPr/>
              <p:nvPr/>
            </p:nvGrpSpPr>
            <p:grpSpPr>
              <a:xfrm>
                <a:off x="3226680" y="4495680"/>
                <a:ext cx="239760" cy="228600"/>
                <a:chOff x="3226680" y="4495680"/>
                <a:chExt cx="239760" cy="228600"/>
              </a:xfrm>
            </p:grpSpPr>
            <p:sp>
              <p:nvSpPr>
                <p:cNvPr id="438" name="CustomShape 129"/>
                <p:cNvSpPr/>
                <p:nvPr/>
              </p:nvSpPr>
              <p:spPr>
                <a:xfrm>
                  <a:off x="322668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9" name="CustomShape 130"/>
                <p:cNvSpPr/>
                <p:nvPr/>
              </p:nvSpPr>
              <p:spPr>
                <a:xfrm rot="10800000" flipV="1">
                  <a:off x="346644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440" name="Group 131"/>
            <p:cNvGrpSpPr/>
            <p:nvPr/>
          </p:nvGrpSpPr>
          <p:grpSpPr>
            <a:xfrm>
              <a:off x="3470760" y="4495680"/>
              <a:ext cx="1439280" cy="228600"/>
              <a:chOff x="3470760" y="4495680"/>
              <a:chExt cx="1439280" cy="228600"/>
            </a:xfrm>
          </p:grpSpPr>
          <p:grpSp>
            <p:nvGrpSpPr>
              <p:cNvPr id="441" name="Group 132"/>
              <p:cNvGrpSpPr/>
              <p:nvPr/>
            </p:nvGrpSpPr>
            <p:grpSpPr>
              <a:xfrm>
                <a:off x="3470760" y="4495680"/>
                <a:ext cx="240120" cy="228600"/>
                <a:chOff x="3470760" y="4495680"/>
                <a:chExt cx="240120" cy="228600"/>
              </a:xfrm>
            </p:grpSpPr>
            <p:sp>
              <p:nvSpPr>
                <p:cNvPr id="442" name="CustomShape 133"/>
                <p:cNvSpPr/>
                <p:nvPr/>
              </p:nvSpPr>
              <p:spPr>
                <a:xfrm>
                  <a:off x="347076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3" name="CustomShape 134"/>
                <p:cNvSpPr/>
                <p:nvPr/>
              </p:nvSpPr>
              <p:spPr>
                <a:xfrm rot="10800000" flipV="1">
                  <a:off x="371088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44" name="Group 135"/>
              <p:cNvGrpSpPr/>
              <p:nvPr/>
            </p:nvGrpSpPr>
            <p:grpSpPr>
              <a:xfrm>
                <a:off x="3710880" y="4495680"/>
                <a:ext cx="239760" cy="228600"/>
                <a:chOff x="3710880" y="4495680"/>
                <a:chExt cx="239760" cy="228600"/>
              </a:xfrm>
            </p:grpSpPr>
            <p:sp>
              <p:nvSpPr>
                <p:cNvPr id="445" name="CustomShape 136"/>
                <p:cNvSpPr/>
                <p:nvPr/>
              </p:nvSpPr>
              <p:spPr>
                <a:xfrm>
                  <a:off x="371088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6" name="CustomShape 137"/>
                <p:cNvSpPr/>
                <p:nvPr/>
              </p:nvSpPr>
              <p:spPr>
                <a:xfrm rot="10800000" flipV="1">
                  <a:off x="395064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47" name="Group 138"/>
              <p:cNvGrpSpPr/>
              <p:nvPr/>
            </p:nvGrpSpPr>
            <p:grpSpPr>
              <a:xfrm>
                <a:off x="3950640" y="4495680"/>
                <a:ext cx="239760" cy="228600"/>
                <a:chOff x="3950640" y="4495680"/>
                <a:chExt cx="239760" cy="228600"/>
              </a:xfrm>
            </p:grpSpPr>
            <p:sp>
              <p:nvSpPr>
                <p:cNvPr id="448" name="CustomShape 139"/>
                <p:cNvSpPr/>
                <p:nvPr/>
              </p:nvSpPr>
              <p:spPr>
                <a:xfrm>
                  <a:off x="395064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9" name="CustomShape 140"/>
                <p:cNvSpPr/>
                <p:nvPr/>
              </p:nvSpPr>
              <p:spPr>
                <a:xfrm rot="10800000" flipV="1">
                  <a:off x="419040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50" name="Group 141"/>
              <p:cNvGrpSpPr/>
              <p:nvPr/>
            </p:nvGrpSpPr>
            <p:grpSpPr>
              <a:xfrm>
                <a:off x="4190400" y="4495680"/>
                <a:ext cx="240120" cy="228600"/>
                <a:chOff x="4190400" y="4495680"/>
                <a:chExt cx="240120" cy="228600"/>
              </a:xfrm>
            </p:grpSpPr>
            <p:sp>
              <p:nvSpPr>
                <p:cNvPr id="451" name="CustomShape 142"/>
                <p:cNvSpPr/>
                <p:nvPr/>
              </p:nvSpPr>
              <p:spPr>
                <a:xfrm>
                  <a:off x="419040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2" name="CustomShape 143"/>
                <p:cNvSpPr/>
                <p:nvPr/>
              </p:nvSpPr>
              <p:spPr>
                <a:xfrm rot="10800000" flipV="1">
                  <a:off x="443052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53" name="Group 144"/>
              <p:cNvGrpSpPr/>
              <p:nvPr/>
            </p:nvGrpSpPr>
            <p:grpSpPr>
              <a:xfrm>
                <a:off x="4430520" y="4495680"/>
                <a:ext cx="239760" cy="228600"/>
                <a:chOff x="4430520" y="4495680"/>
                <a:chExt cx="239760" cy="228600"/>
              </a:xfrm>
            </p:grpSpPr>
            <p:sp>
              <p:nvSpPr>
                <p:cNvPr id="454" name="CustomShape 145"/>
                <p:cNvSpPr/>
                <p:nvPr/>
              </p:nvSpPr>
              <p:spPr>
                <a:xfrm>
                  <a:off x="443052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5" name="CustomShape 146"/>
                <p:cNvSpPr/>
                <p:nvPr/>
              </p:nvSpPr>
              <p:spPr>
                <a:xfrm rot="10800000" flipV="1">
                  <a:off x="467028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56" name="Group 147"/>
              <p:cNvGrpSpPr/>
              <p:nvPr/>
            </p:nvGrpSpPr>
            <p:grpSpPr>
              <a:xfrm>
                <a:off x="4670280" y="4495680"/>
                <a:ext cx="239760" cy="228600"/>
                <a:chOff x="4670280" y="4495680"/>
                <a:chExt cx="239760" cy="228600"/>
              </a:xfrm>
            </p:grpSpPr>
            <p:sp>
              <p:nvSpPr>
                <p:cNvPr id="457" name="CustomShape 148"/>
                <p:cNvSpPr/>
                <p:nvPr/>
              </p:nvSpPr>
              <p:spPr>
                <a:xfrm>
                  <a:off x="4670280" y="44956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8" name="CustomShape 149"/>
                <p:cNvSpPr/>
                <p:nvPr/>
              </p:nvSpPr>
              <p:spPr>
                <a:xfrm rot="10800000" flipV="1">
                  <a:off x="4910040" y="472428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3366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grpSp>
        <p:nvGrpSpPr>
          <p:cNvPr id="459" name="Group 150"/>
          <p:cNvGrpSpPr/>
          <p:nvPr/>
        </p:nvGrpSpPr>
        <p:grpSpPr>
          <a:xfrm>
            <a:off x="4986360" y="4495680"/>
            <a:ext cx="1440000" cy="228600"/>
            <a:chOff x="4986360" y="4495680"/>
            <a:chExt cx="1440000" cy="228600"/>
          </a:xfrm>
        </p:grpSpPr>
        <p:grpSp>
          <p:nvGrpSpPr>
            <p:cNvPr id="460" name="Group 151"/>
            <p:cNvGrpSpPr/>
            <p:nvPr/>
          </p:nvGrpSpPr>
          <p:grpSpPr>
            <a:xfrm>
              <a:off x="4986360" y="4495680"/>
              <a:ext cx="240120" cy="228600"/>
              <a:chOff x="4986360" y="4495680"/>
              <a:chExt cx="240120" cy="228600"/>
            </a:xfrm>
          </p:grpSpPr>
          <p:sp>
            <p:nvSpPr>
              <p:cNvPr id="461" name="CustomShape 152"/>
              <p:cNvSpPr/>
              <p:nvPr/>
            </p:nvSpPr>
            <p:spPr>
              <a:xfrm>
                <a:off x="4986360" y="44956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" name="CustomShape 153"/>
              <p:cNvSpPr/>
              <p:nvPr/>
            </p:nvSpPr>
            <p:spPr>
              <a:xfrm rot="10800000" flipV="1">
                <a:off x="5226480" y="47242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63" name="Group 154"/>
            <p:cNvGrpSpPr/>
            <p:nvPr/>
          </p:nvGrpSpPr>
          <p:grpSpPr>
            <a:xfrm>
              <a:off x="5226480" y="4495680"/>
              <a:ext cx="239760" cy="228600"/>
              <a:chOff x="5226480" y="4495680"/>
              <a:chExt cx="239760" cy="228600"/>
            </a:xfrm>
          </p:grpSpPr>
          <p:sp>
            <p:nvSpPr>
              <p:cNvPr id="464" name="CustomShape 155"/>
              <p:cNvSpPr/>
              <p:nvPr/>
            </p:nvSpPr>
            <p:spPr>
              <a:xfrm>
                <a:off x="5226480" y="44956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" name="CustomShape 156"/>
              <p:cNvSpPr/>
              <p:nvPr/>
            </p:nvSpPr>
            <p:spPr>
              <a:xfrm rot="10800000" flipV="1">
                <a:off x="5466240" y="47242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66" name="Group 157"/>
            <p:cNvGrpSpPr/>
            <p:nvPr/>
          </p:nvGrpSpPr>
          <p:grpSpPr>
            <a:xfrm>
              <a:off x="5466240" y="4495680"/>
              <a:ext cx="240120" cy="228600"/>
              <a:chOff x="5466240" y="4495680"/>
              <a:chExt cx="240120" cy="228600"/>
            </a:xfrm>
          </p:grpSpPr>
          <p:sp>
            <p:nvSpPr>
              <p:cNvPr id="467" name="CustomShape 158"/>
              <p:cNvSpPr/>
              <p:nvPr/>
            </p:nvSpPr>
            <p:spPr>
              <a:xfrm>
                <a:off x="5466240" y="44956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8" name="CustomShape 159"/>
              <p:cNvSpPr/>
              <p:nvPr/>
            </p:nvSpPr>
            <p:spPr>
              <a:xfrm rot="10800000" flipV="1">
                <a:off x="5706360" y="47242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69" name="Group 160"/>
            <p:cNvGrpSpPr/>
            <p:nvPr/>
          </p:nvGrpSpPr>
          <p:grpSpPr>
            <a:xfrm>
              <a:off x="5706360" y="4495680"/>
              <a:ext cx="239760" cy="228600"/>
              <a:chOff x="5706360" y="4495680"/>
              <a:chExt cx="239760" cy="228600"/>
            </a:xfrm>
          </p:grpSpPr>
          <p:sp>
            <p:nvSpPr>
              <p:cNvPr id="470" name="CustomShape 161"/>
              <p:cNvSpPr/>
              <p:nvPr/>
            </p:nvSpPr>
            <p:spPr>
              <a:xfrm>
                <a:off x="5706360" y="44956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1" name="CustomShape 162"/>
              <p:cNvSpPr/>
              <p:nvPr/>
            </p:nvSpPr>
            <p:spPr>
              <a:xfrm rot="10800000" flipV="1">
                <a:off x="5946120" y="47242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72" name="Group 163"/>
            <p:cNvGrpSpPr/>
            <p:nvPr/>
          </p:nvGrpSpPr>
          <p:grpSpPr>
            <a:xfrm>
              <a:off x="5946120" y="4495680"/>
              <a:ext cx="240120" cy="228600"/>
              <a:chOff x="5946120" y="4495680"/>
              <a:chExt cx="240120" cy="228600"/>
            </a:xfrm>
          </p:grpSpPr>
          <p:sp>
            <p:nvSpPr>
              <p:cNvPr id="473" name="CustomShape 164"/>
              <p:cNvSpPr/>
              <p:nvPr/>
            </p:nvSpPr>
            <p:spPr>
              <a:xfrm>
                <a:off x="5946120" y="44956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" name="CustomShape 165"/>
              <p:cNvSpPr/>
              <p:nvPr/>
            </p:nvSpPr>
            <p:spPr>
              <a:xfrm rot="10800000" flipV="1">
                <a:off x="6186240" y="47242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75" name="Group 166"/>
            <p:cNvGrpSpPr/>
            <p:nvPr/>
          </p:nvGrpSpPr>
          <p:grpSpPr>
            <a:xfrm>
              <a:off x="6186240" y="4495680"/>
              <a:ext cx="240120" cy="228600"/>
              <a:chOff x="6186240" y="4495680"/>
              <a:chExt cx="240120" cy="228600"/>
            </a:xfrm>
          </p:grpSpPr>
          <p:sp>
            <p:nvSpPr>
              <p:cNvPr id="476" name="CustomShape 167"/>
              <p:cNvSpPr/>
              <p:nvPr/>
            </p:nvSpPr>
            <p:spPr>
              <a:xfrm>
                <a:off x="6186240" y="44956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" name="CustomShape 168"/>
              <p:cNvSpPr/>
              <p:nvPr/>
            </p:nvSpPr>
            <p:spPr>
              <a:xfrm rot="10800000" flipV="1">
                <a:off x="6426360" y="47242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78" name="CustomShape 169"/>
          <p:cNvSpPr/>
          <p:nvPr/>
        </p:nvSpPr>
        <p:spPr>
          <a:xfrm>
            <a:off x="1874880" y="4038480"/>
            <a:ext cx="32763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N-концевой участок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9" name="CustomShape 170"/>
          <p:cNvSpPr/>
          <p:nvPr/>
        </p:nvSpPr>
        <p:spPr>
          <a:xfrm>
            <a:off x="5532480" y="4038480"/>
            <a:ext cx="22093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β-липотропин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80" name="Line 171"/>
          <p:cNvSpPr/>
          <p:nvPr/>
        </p:nvSpPr>
        <p:spPr>
          <a:xfrm>
            <a:off x="4541760" y="4800600"/>
            <a:ext cx="0" cy="380880"/>
          </a:xfrm>
          <a:prstGeom prst="line">
            <a:avLst/>
          </a:prstGeom>
          <a:ln w="38160" cap="rnd">
            <a:solidFill>
              <a:schemeClr val="tx1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1" name="Group 172"/>
          <p:cNvGrpSpPr/>
          <p:nvPr/>
        </p:nvGrpSpPr>
        <p:grpSpPr>
          <a:xfrm>
            <a:off x="2039760" y="5257800"/>
            <a:ext cx="2883240" cy="228600"/>
            <a:chOff x="2039760" y="5257800"/>
            <a:chExt cx="2883240" cy="228600"/>
          </a:xfrm>
        </p:grpSpPr>
        <p:grpSp>
          <p:nvGrpSpPr>
            <p:cNvPr id="482" name="Group 173"/>
            <p:cNvGrpSpPr/>
            <p:nvPr/>
          </p:nvGrpSpPr>
          <p:grpSpPr>
            <a:xfrm>
              <a:off x="2039760" y="5257800"/>
              <a:ext cx="1439280" cy="228600"/>
              <a:chOff x="2039760" y="5257800"/>
              <a:chExt cx="1439280" cy="228600"/>
            </a:xfrm>
          </p:grpSpPr>
          <p:grpSp>
            <p:nvGrpSpPr>
              <p:cNvPr id="483" name="Group 174"/>
              <p:cNvGrpSpPr/>
              <p:nvPr/>
            </p:nvGrpSpPr>
            <p:grpSpPr>
              <a:xfrm>
                <a:off x="2039760" y="5257800"/>
                <a:ext cx="240120" cy="228600"/>
                <a:chOff x="2039760" y="5257800"/>
                <a:chExt cx="240120" cy="228600"/>
              </a:xfrm>
            </p:grpSpPr>
            <p:sp>
              <p:nvSpPr>
                <p:cNvPr id="484" name="CustomShape 175"/>
                <p:cNvSpPr/>
                <p:nvPr/>
              </p:nvSpPr>
              <p:spPr>
                <a:xfrm>
                  <a:off x="203976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5" name="CustomShape 176"/>
                <p:cNvSpPr/>
                <p:nvPr/>
              </p:nvSpPr>
              <p:spPr>
                <a:xfrm rot="10800000" flipV="1">
                  <a:off x="227988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86" name="Group 177"/>
              <p:cNvGrpSpPr/>
              <p:nvPr/>
            </p:nvGrpSpPr>
            <p:grpSpPr>
              <a:xfrm>
                <a:off x="2279880" y="5257800"/>
                <a:ext cx="239760" cy="228600"/>
                <a:chOff x="2279880" y="5257800"/>
                <a:chExt cx="239760" cy="228600"/>
              </a:xfrm>
            </p:grpSpPr>
            <p:sp>
              <p:nvSpPr>
                <p:cNvPr id="487" name="CustomShape 178"/>
                <p:cNvSpPr/>
                <p:nvPr/>
              </p:nvSpPr>
              <p:spPr>
                <a:xfrm>
                  <a:off x="227988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8" name="CustomShape 179"/>
                <p:cNvSpPr/>
                <p:nvPr/>
              </p:nvSpPr>
              <p:spPr>
                <a:xfrm rot="10800000" flipV="1">
                  <a:off x="251964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89" name="Group 180"/>
              <p:cNvGrpSpPr/>
              <p:nvPr/>
            </p:nvGrpSpPr>
            <p:grpSpPr>
              <a:xfrm>
                <a:off x="2519640" y="5257800"/>
                <a:ext cx="239760" cy="228600"/>
                <a:chOff x="2519640" y="5257800"/>
                <a:chExt cx="239760" cy="228600"/>
              </a:xfrm>
            </p:grpSpPr>
            <p:sp>
              <p:nvSpPr>
                <p:cNvPr id="490" name="CustomShape 181"/>
                <p:cNvSpPr/>
                <p:nvPr/>
              </p:nvSpPr>
              <p:spPr>
                <a:xfrm>
                  <a:off x="251964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1" name="CustomShape 182"/>
                <p:cNvSpPr/>
                <p:nvPr/>
              </p:nvSpPr>
              <p:spPr>
                <a:xfrm rot="10800000" flipV="1">
                  <a:off x="275940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92" name="Group 183"/>
              <p:cNvGrpSpPr/>
              <p:nvPr/>
            </p:nvGrpSpPr>
            <p:grpSpPr>
              <a:xfrm>
                <a:off x="2759400" y="5257800"/>
                <a:ext cx="240120" cy="228600"/>
                <a:chOff x="2759400" y="5257800"/>
                <a:chExt cx="240120" cy="228600"/>
              </a:xfrm>
            </p:grpSpPr>
            <p:sp>
              <p:nvSpPr>
                <p:cNvPr id="493" name="CustomShape 184"/>
                <p:cNvSpPr/>
                <p:nvPr/>
              </p:nvSpPr>
              <p:spPr>
                <a:xfrm>
                  <a:off x="275940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4" name="CustomShape 185"/>
                <p:cNvSpPr/>
                <p:nvPr/>
              </p:nvSpPr>
              <p:spPr>
                <a:xfrm rot="10800000" flipV="1">
                  <a:off x="299952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95" name="Group 186"/>
              <p:cNvGrpSpPr/>
              <p:nvPr/>
            </p:nvGrpSpPr>
            <p:grpSpPr>
              <a:xfrm>
                <a:off x="2999520" y="5257800"/>
                <a:ext cx="239760" cy="228600"/>
                <a:chOff x="2999520" y="5257800"/>
                <a:chExt cx="239760" cy="228600"/>
              </a:xfrm>
            </p:grpSpPr>
            <p:sp>
              <p:nvSpPr>
                <p:cNvPr id="496" name="CustomShape 187"/>
                <p:cNvSpPr/>
                <p:nvPr/>
              </p:nvSpPr>
              <p:spPr>
                <a:xfrm>
                  <a:off x="299952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7" name="CustomShape 188"/>
                <p:cNvSpPr/>
                <p:nvPr/>
              </p:nvSpPr>
              <p:spPr>
                <a:xfrm rot="10800000" flipV="1">
                  <a:off x="323928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98" name="Group 189"/>
              <p:cNvGrpSpPr/>
              <p:nvPr/>
            </p:nvGrpSpPr>
            <p:grpSpPr>
              <a:xfrm>
                <a:off x="3239280" y="5257800"/>
                <a:ext cx="239760" cy="228600"/>
                <a:chOff x="3239280" y="5257800"/>
                <a:chExt cx="239760" cy="228600"/>
              </a:xfrm>
            </p:grpSpPr>
            <p:sp>
              <p:nvSpPr>
                <p:cNvPr id="499" name="CustomShape 190"/>
                <p:cNvSpPr/>
                <p:nvPr/>
              </p:nvSpPr>
              <p:spPr>
                <a:xfrm>
                  <a:off x="323928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0" name="CustomShape 191"/>
                <p:cNvSpPr/>
                <p:nvPr/>
              </p:nvSpPr>
              <p:spPr>
                <a:xfrm rot="10800000" flipV="1">
                  <a:off x="347904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501" name="Group 192"/>
            <p:cNvGrpSpPr/>
            <p:nvPr/>
          </p:nvGrpSpPr>
          <p:grpSpPr>
            <a:xfrm>
              <a:off x="3483720" y="5257800"/>
              <a:ext cx="1439280" cy="228600"/>
              <a:chOff x="3483720" y="5257800"/>
              <a:chExt cx="1439280" cy="228600"/>
            </a:xfrm>
          </p:grpSpPr>
          <p:grpSp>
            <p:nvGrpSpPr>
              <p:cNvPr id="502" name="Group 193"/>
              <p:cNvGrpSpPr/>
              <p:nvPr/>
            </p:nvGrpSpPr>
            <p:grpSpPr>
              <a:xfrm>
                <a:off x="3483720" y="5257800"/>
                <a:ext cx="239760" cy="228600"/>
                <a:chOff x="3483720" y="5257800"/>
                <a:chExt cx="239760" cy="228600"/>
              </a:xfrm>
            </p:grpSpPr>
            <p:sp>
              <p:nvSpPr>
                <p:cNvPr id="503" name="CustomShape 194"/>
                <p:cNvSpPr/>
                <p:nvPr/>
              </p:nvSpPr>
              <p:spPr>
                <a:xfrm>
                  <a:off x="348372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4" name="CustomShape 195"/>
                <p:cNvSpPr/>
                <p:nvPr/>
              </p:nvSpPr>
              <p:spPr>
                <a:xfrm rot="10800000" flipV="1">
                  <a:off x="372348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505" name="Group 196"/>
              <p:cNvGrpSpPr/>
              <p:nvPr/>
            </p:nvGrpSpPr>
            <p:grpSpPr>
              <a:xfrm>
                <a:off x="3723480" y="5257800"/>
                <a:ext cx="239760" cy="228600"/>
                <a:chOff x="3723480" y="5257800"/>
                <a:chExt cx="239760" cy="228600"/>
              </a:xfrm>
            </p:grpSpPr>
            <p:sp>
              <p:nvSpPr>
                <p:cNvPr id="506" name="CustomShape 197"/>
                <p:cNvSpPr/>
                <p:nvPr/>
              </p:nvSpPr>
              <p:spPr>
                <a:xfrm>
                  <a:off x="372348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7" name="CustomShape 198"/>
                <p:cNvSpPr/>
                <p:nvPr/>
              </p:nvSpPr>
              <p:spPr>
                <a:xfrm rot="10800000" flipV="1">
                  <a:off x="396324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508" name="Group 199"/>
              <p:cNvGrpSpPr/>
              <p:nvPr/>
            </p:nvGrpSpPr>
            <p:grpSpPr>
              <a:xfrm>
                <a:off x="3963240" y="5257800"/>
                <a:ext cx="240120" cy="228600"/>
                <a:chOff x="3963240" y="5257800"/>
                <a:chExt cx="240120" cy="228600"/>
              </a:xfrm>
            </p:grpSpPr>
            <p:sp>
              <p:nvSpPr>
                <p:cNvPr id="509" name="CustomShape 200"/>
                <p:cNvSpPr/>
                <p:nvPr/>
              </p:nvSpPr>
              <p:spPr>
                <a:xfrm>
                  <a:off x="396324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0" name="CustomShape 201"/>
                <p:cNvSpPr/>
                <p:nvPr/>
              </p:nvSpPr>
              <p:spPr>
                <a:xfrm rot="10800000" flipV="1">
                  <a:off x="420336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511" name="Group 202"/>
              <p:cNvGrpSpPr/>
              <p:nvPr/>
            </p:nvGrpSpPr>
            <p:grpSpPr>
              <a:xfrm>
                <a:off x="4203360" y="5257800"/>
                <a:ext cx="239760" cy="228600"/>
                <a:chOff x="4203360" y="5257800"/>
                <a:chExt cx="239760" cy="228600"/>
              </a:xfrm>
            </p:grpSpPr>
            <p:sp>
              <p:nvSpPr>
                <p:cNvPr id="512" name="CustomShape 203"/>
                <p:cNvSpPr/>
                <p:nvPr/>
              </p:nvSpPr>
              <p:spPr>
                <a:xfrm>
                  <a:off x="420336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3" name="CustomShape 204"/>
                <p:cNvSpPr/>
                <p:nvPr/>
              </p:nvSpPr>
              <p:spPr>
                <a:xfrm rot="10800000" flipV="1">
                  <a:off x="444312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514" name="Group 205"/>
              <p:cNvGrpSpPr/>
              <p:nvPr/>
            </p:nvGrpSpPr>
            <p:grpSpPr>
              <a:xfrm>
                <a:off x="4443120" y="5257800"/>
                <a:ext cx="239760" cy="228600"/>
                <a:chOff x="4443120" y="5257800"/>
                <a:chExt cx="239760" cy="228600"/>
              </a:xfrm>
            </p:grpSpPr>
            <p:sp>
              <p:nvSpPr>
                <p:cNvPr id="515" name="CustomShape 206"/>
                <p:cNvSpPr/>
                <p:nvPr/>
              </p:nvSpPr>
              <p:spPr>
                <a:xfrm>
                  <a:off x="444312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6" name="CustomShape 207"/>
                <p:cNvSpPr/>
                <p:nvPr/>
              </p:nvSpPr>
              <p:spPr>
                <a:xfrm rot="10800000" flipV="1">
                  <a:off x="468288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517" name="Group 208"/>
              <p:cNvGrpSpPr/>
              <p:nvPr/>
            </p:nvGrpSpPr>
            <p:grpSpPr>
              <a:xfrm>
                <a:off x="4682880" y="5257800"/>
                <a:ext cx="240120" cy="228600"/>
                <a:chOff x="4682880" y="5257800"/>
                <a:chExt cx="240120" cy="228600"/>
              </a:xfrm>
            </p:grpSpPr>
            <p:sp>
              <p:nvSpPr>
                <p:cNvPr id="518" name="CustomShape 209"/>
                <p:cNvSpPr/>
                <p:nvPr/>
              </p:nvSpPr>
              <p:spPr>
                <a:xfrm>
                  <a:off x="4682880" y="52578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9" name="CustomShape 210"/>
                <p:cNvSpPr/>
                <p:nvPr/>
              </p:nvSpPr>
              <p:spPr>
                <a:xfrm rot="10800000" flipV="1">
                  <a:off x="4923000" y="5486400"/>
                  <a:ext cx="119520" cy="22824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FF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sp>
        <p:nvSpPr>
          <p:cNvPr id="520" name="CustomShape 211"/>
          <p:cNvSpPr/>
          <p:nvPr/>
        </p:nvSpPr>
        <p:spPr>
          <a:xfrm>
            <a:off x="2941560" y="4876920"/>
            <a:ext cx="10663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АКТГ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521" name="Group 212"/>
          <p:cNvGrpSpPr/>
          <p:nvPr/>
        </p:nvGrpSpPr>
        <p:grpSpPr>
          <a:xfrm>
            <a:off x="3551400" y="6172200"/>
            <a:ext cx="1439640" cy="228600"/>
            <a:chOff x="3551400" y="6172200"/>
            <a:chExt cx="1439640" cy="228600"/>
          </a:xfrm>
        </p:grpSpPr>
        <p:grpSp>
          <p:nvGrpSpPr>
            <p:cNvPr id="522" name="Group 213"/>
            <p:cNvGrpSpPr/>
            <p:nvPr/>
          </p:nvGrpSpPr>
          <p:grpSpPr>
            <a:xfrm>
              <a:off x="3551400" y="6172200"/>
              <a:ext cx="239760" cy="228600"/>
              <a:chOff x="3551400" y="6172200"/>
              <a:chExt cx="239760" cy="228600"/>
            </a:xfrm>
          </p:grpSpPr>
          <p:sp>
            <p:nvSpPr>
              <p:cNvPr id="523" name="CustomShape 214"/>
              <p:cNvSpPr/>
              <p:nvPr/>
            </p:nvSpPr>
            <p:spPr>
              <a:xfrm>
                <a:off x="3551400" y="61722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" name="CustomShape 215"/>
              <p:cNvSpPr/>
              <p:nvPr/>
            </p:nvSpPr>
            <p:spPr>
              <a:xfrm rot="10800000" flipV="1">
                <a:off x="3791160" y="64008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25" name="Group 216"/>
            <p:cNvGrpSpPr/>
            <p:nvPr/>
          </p:nvGrpSpPr>
          <p:grpSpPr>
            <a:xfrm>
              <a:off x="3791160" y="6172200"/>
              <a:ext cx="240120" cy="228600"/>
              <a:chOff x="3791160" y="6172200"/>
              <a:chExt cx="240120" cy="228600"/>
            </a:xfrm>
          </p:grpSpPr>
          <p:sp>
            <p:nvSpPr>
              <p:cNvPr id="526" name="CustomShape 217"/>
              <p:cNvSpPr/>
              <p:nvPr/>
            </p:nvSpPr>
            <p:spPr>
              <a:xfrm>
                <a:off x="3791160" y="61722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" name="CustomShape 218"/>
              <p:cNvSpPr/>
              <p:nvPr/>
            </p:nvSpPr>
            <p:spPr>
              <a:xfrm rot="10800000" flipV="1">
                <a:off x="4031280" y="64008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28" name="Group 219"/>
            <p:cNvGrpSpPr/>
            <p:nvPr/>
          </p:nvGrpSpPr>
          <p:grpSpPr>
            <a:xfrm>
              <a:off x="4031280" y="6172200"/>
              <a:ext cx="239760" cy="228600"/>
              <a:chOff x="4031280" y="6172200"/>
              <a:chExt cx="239760" cy="228600"/>
            </a:xfrm>
          </p:grpSpPr>
          <p:sp>
            <p:nvSpPr>
              <p:cNvPr id="529" name="CustomShape 220"/>
              <p:cNvSpPr/>
              <p:nvPr/>
            </p:nvSpPr>
            <p:spPr>
              <a:xfrm>
                <a:off x="4031280" y="61722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" name="CustomShape 221"/>
              <p:cNvSpPr/>
              <p:nvPr/>
            </p:nvSpPr>
            <p:spPr>
              <a:xfrm rot="10800000" flipV="1">
                <a:off x="4271040" y="64008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31" name="Group 222"/>
            <p:cNvGrpSpPr/>
            <p:nvPr/>
          </p:nvGrpSpPr>
          <p:grpSpPr>
            <a:xfrm>
              <a:off x="4271040" y="6172200"/>
              <a:ext cx="240120" cy="228600"/>
              <a:chOff x="4271040" y="6172200"/>
              <a:chExt cx="240120" cy="228600"/>
            </a:xfrm>
          </p:grpSpPr>
          <p:sp>
            <p:nvSpPr>
              <p:cNvPr id="532" name="CustomShape 223"/>
              <p:cNvSpPr/>
              <p:nvPr/>
            </p:nvSpPr>
            <p:spPr>
              <a:xfrm>
                <a:off x="4271040" y="61722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" name="CustomShape 224"/>
              <p:cNvSpPr/>
              <p:nvPr/>
            </p:nvSpPr>
            <p:spPr>
              <a:xfrm rot="10800000" flipV="1">
                <a:off x="4511160" y="64008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34" name="Group 225"/>
            <p:cNvGrpSpPr/>
            <p:nvPr/>
          </p:nvGrpSpPr>
          <p:grpSpPr>
            <a:xfrm>
              <a:off x="4511160" y="6172200"/>
              <a:ext cx="240120" cy="228600"/>
              <a:chOff x="4511160" y="6172200"/>
              <a:chExt cx="240120" cy="228600"/>
            </a:xfrm>
          </p:grpSpPr>
          <p:sp>
            <p:nvSpPr>
              <p:cNvPr id="535" name="CustomShape 226"/>
              <p:cNvSpPr/>
              <p:nvPr/>
            </p:nvSpPr>
            <p:spPr>
              <a:xfrm>
                <a:off x="4511160" y="61722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" name="CustomShape 227"/>
              <p:cNvSpPr/>
              <p:nvPr/>
            </p:nvSpPr>
            <p:spPr>
              <a:xfrm rot="10800000" flipV="1">
                <a:off x="4751280" y="64008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37" name="Group 228"/>
            <p:cNvGrpSpPr/>
            <p:nvPr/>
          </p:nvGrpSpPr>
          <p:grpSpPr>
            <a:xfrm>
              <a:off x="4751280" y="6172200"/>
              <a:ext cx="239760" cy="228600"/>
              <a:chOff x="4751280" y="6172200"/>
              <a:chExt cx="239760" cy="228600"/>
            </a:xfrm>
          </p:grpSpPr>
          <p:sp>
            <p:nvSpPr>
              <p:cNvPr id="538" name="CustomShape 229"/>
              <p:cNvSpPr/>
              <p:nvPr/>
            </p:nvSpPr>
            <p:spPr>
              <a:xfrm>
                <a:off x="4751280" y="61722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" name="CustomShape 230"/>
              <p:cNvSpPr/>
              <p:nvPr/>
            </p:nvSpPr>
            <p:spPr>
              <a:xfrm rot="10800000" flipV="1">
                <a:off x="4991040" y="640080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540" name="Group 231"/>
          <p:cNvGrpSpPr/>
          <p:nvPr/>
        </p:nvGrpSpPr>
        <p:grpSpPr>
          <a:xfrm>
            <a:off x="5540400" y="6095880"/>
            <a:ext cx="1440000" cy="228600"/>
            <a:chOff x="5540400" y="6095880"/>
            <a:chExt cx="1440000" cy="228600"/>
          </a:xfrm>
        </p:grpSpPr>
        <p:grpSp>
          <p:nvGrpSpPr>
            <p:cNvPr id="541" name="Group 232"/>
            <p:cNvGrpSpPr/>
            <p:nvPr/>
          </p:nvGrpSpPr>
          <p:grpSpPr>
            <a:xfrm>
              <a:off x="5540400" y="6095880"/>
              <a:ext cx="240120" cy="228600"/>
              <a:chOff x="5540400" y="6095880"/>
              <a:chExt cx="240120" cy="228600"/>
            </a:xfrm>
          </p:grpSpPr>
          <p:sp>
            <p:nvSpPr>
              <p:cNvPr id="542" name="CustomShape 233"/>
              <p:cNvSpPr/>
              <p:nvPr/>
            </p:nvSpPr>
            <p:spPr>
              <a:xfrm>
                <a:off x="5540400" y="60958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" name="CustomShape 234"/>
              <p:cNvSpPr/>
              <p:nvPr/>
            </p:nvSpPr>
            <p:spPr>
              <a:xfrm rot="10800000" flipV="1">
                <a:off x="5780520" y="63244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44" name="Group 235"/>
            <p:cNvGrpSpPr/>
            <p:nvPr/>
          </p:nvGrpSpPr>
          <p:grpSpPr>
            <a:xfrm>
              <a:off x="5780520" y="6095880"/>
              <a:ext cx="239760" cy="228600"/>
              <a:chOff x="5780520" y="6095880"/>
              <a:chExt cx="239760" cy="228600"/>
            </a:xfrm>
          </p:grpSpPr>
          <p:sp>
            <p:nvSpPr>
              <p:cNvPr id="545" name="CustomShape 236"/>
              <p:cNvSpPr/>
              <p:nvPr/>
            </p:nvSpPr>
            <p:spPr>
              <a:xfrm>
                <a:off x="5780520" y="60958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" name="CustomShape 237"/>
              <p:cNvSpPr/>
              <p:nvPr/>
            </p:nvSpPr>
            <p:spPr>
              <a:xfrm rot="10800000" flipV="1">
                <a:off x="6020280" y="63244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47" name="Group 238"/>
            <p:cNvGrpSpPr/>
            <p:nvPr/>
          </p:nvGrpSpPr>
          <p:grpSpPr>
            <a:xfrm>
              <a:off x="6020280" y="6095880"/>
              <a:ext cx="240120" cy="228600"/>
              <a:chOff x="6020280" y="6095880"/>
              <a:chExt cx="240120" cy="228600"/>
            </a:xfrm>
          </p:grpSpPr>
          <p:sp>
            <p:nvSpPr>
              <p:cNvPr id="548" name="CustomShape 239"/>
              <p:cNvSpPr/>
              <p:nvPr/>
            </p:nvSpPr>
            <p:spPr>
              <a:xfrm>
                <a:off x="6020280" y="60958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9" name="CustomShape 240"/>
              <p:cNvSpPr/>
              <p:nvPr/>
            </p:nvSpPr>
            <p:spPr>
              <a:xfrm rot="10800000" flipV="1">
                <a:off x="6260400" y="63244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50" name="Group 241"/>
            <p:cNvGrpSpPr/>
            <p:nvPr/>
          </p:nvGrpSpPr>
          <p:grpSpPr>
            <a:xfrm>
              <a:off x="6260400" y="6095880"/>
              <a:ext cx="239760" cy="228600"/>
              <a:chOff x="6260400" y="6095880"/>
              <a:chExt cx="239760" cy="228600"/>
            </a:xfrm>
          </p:grpSpPr>
          <p:sp>
            <p:nvSpPr>
              <p:cNvPr id="551" name="CustomShape 242"/>
              <p:cNvSpPr/>
              <p:nvPr/>
            </p:nvSpPr>
            <p:spPr>
              <a:xfrm>
                <a:off x="6260400" y="60958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" name="CustomShape 243"/>
              <p:cNvSpPr/>
              <p:nvPr/>
            </p:nvSpPr>
            <p:spPr>
              <a:xfrm rot="10800000" flipV="1">
                <a:off x="6500160" y="63244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53" name="Group 244"/>
            <p:cNvGrpSpPr/>
            <p:nvPr/>
          </p:nvGrpSpPr>
          <p:grpSpPr>
            <a:xfrm>
              <a:off x="6500160" y="6095880"/>
              <a:ext cx="240120" cy="228600"/>
              <a:chOff x="6500160" y="6095880"/>
              <a:chExt cx="240120" cy="228600"/>
            </a:xfrm>
          </p:grpSpPr>
          <p:sp>
            <p:nvSpPr>
              <p:cNvPr id="554" name="CustomShape 245"/>
              <p:cNvSpPr/>
              <p:nvPr/>
            </p:nvSpPr>
            <p:spPr>
              <a:xfrm>
                <a:off x="6500160" y="60958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" name="CustomShape 246"/>
              <p:cNvSpPr/>
              <p:nvPr/>
            </p:nvSpPr>
            <p:spPr>
              <a:xfrm rot="10800000" flipV="1">
                <a:off x="6740280" y="63244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56" name="Group 247"/>
            <p:cNvGrpSpPr/>
            <p:nvPr/>
          </p:nvGrpSpPr>
          <p:grpSpPr>
            <a:xfrm>
              <a:off x="6740280" y="6095880"/>
              <a:ext cx="240120" cy="228600"/>
              <a:chOff x="6740280" y="6095880"/>
              <a:chExt cx="240120" cy="228600"/>
            </a:xfrm>
          </p:grpSpPr>
          <p:sp>
            <p:nvSpPr>
              <p:cNvPr id="557" name="CustomShape 248"/>
              <p:cNvSpPr/>
              <p:nvPr/>
            </p:nvSpPr>
            <p:spPr>
              <a:xfrm>
                <a:off x="6740280" y="60958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" name="CustomShape 249"/>
              <p:cNvSpPr/>
              <p:nvPr/>
            </p:nvSpPr>
            <p:spPr>
              <a:xfrm rot="10800000" flipV="1">
                <a:off x="6980400" y="6324480"/>
                <a:ext cx="119520" cy="228240"/>
              </a:xfrm>
              <a:prstGeom prst="curvedConnector3">
                <a:avLst>
                  <a:gd name="adj1" fmla="val 50000"/>
                </a:avLst>
              </a:prstGeom>
              <a:noFill/>
              <a:ln w="38160">
                <a:solidFill>
                  <a:srgbClr val="3366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559" name="Line 250"/>
          <p:cNvSpPr/>
          <p:nvPr/>
        </p:nvSpPr>
        <p:spPr>
          <a:xfrm>
            <a:off x="6217920" y="4800600"/>
            <a:ext cx="0" cy="1143000"/>
          </a:xfrm>
          <a:prstGeom prst="line">
            <a:avLst/>
          </a:prstGeom>
          <a:ln w="38160" cap="rnd">
            <a:solidFill>
              <a:schemeClr val="tx1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Line 251"/>
          <p:cNvSpPr/>
          <p:nvPr/>
        </p:nvSpPr>
        <p:spPr>
          <a:xfrm>
            <a:off x="4541760" y="5562360"/>
            <a:ext cx="0" cy="381240"/>
          </a:xfrm>
          <a:prstGeom prst="line">
            <a:avLst/>
          </a:prstGeom>
          <a:ln w="38160" cap="rnd">
            <a:solidFill>
              <a:schemeClr val="tx1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252"/>
          <p:cNvSpPr/>
          <p:nvPr/>
        </p:nvSpPr>
        <p:spPr>
          <a:xfrm>
            <a:off x="3855960" y="6324480"/>
            <a:ext cx="12189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α-МСГ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2" name="CustomShape 253"/>
          <p:cNvSpPr/>
          <p:nvPr/>
        </p:nvSpPr>
        <p:spPr>
          <a:xfrm>
            <a:off x="5761080" y="6324480"/>
            <a:ext cx="22856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β- Эндорфин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3" name="CustomShape 254"/>
          <p:cNvSpPr/>
          <p:nvPr/>
        </p:nvSpPr>
        <p:spPr>
          <a:xfrm>
            <a:off x="1600200" y="3505320"/>
            <a:ext cx="151920" cy="2057040"/>
          </a:xfrm>
          <a:prstGeom prst="leftBrace">
            <a:avLst>
              <a:gd name="adj1" fmla="val 112500"/>
              <a:gd name="adj2" fmla="val 50000"/>
            </a:avLst>
          </a:pr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255"/>
          <p:cNvSpPr/>
          <p:nvPr/>
        </p:nvSpPr>
        <p:spPr>
          <a:xfrm>
            <a:off x="1676520" y="5715000"/>
            <a:ext cx="75960" cy="914040"/>
          </a:xfrm>
          <a:prstGeom prst="leftBrace">
            <a:avLst>
              <a:gd name="adj1" fmla="val 100000"/>
              <a:gd name="adj2" fmla="val 50000"/>
            </a:avLst>
          </a:pr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CustomShape 256"/>
          <p:cNvSpPr/>
          <p:nvPr/>
        </p:nvSpPr>
        <p:spPr>
          <a:xfrm rot="16200000">
            <a:off x="106200" y="3704040"/>
            <a:ext cx="18284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Передняя доля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6" name="CustomShape 257"/>
          <p:cNvSpPr/>
          <p:nvPr/>
        </p:nvSpPr>
        <p:spPr>
          <a:xfrm rot="16200000">
            <a:off x="-137520" y="5623920"/>
            <a:ext cx="259056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Промежуточная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доля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7" name="CustomShape 258"/>
          <p:cNvSpPr/>
          <p:nvPr/>
        </p:nvSpPr>
        <p:spPr>
          <a:xfrm rot="16200000">
            <a:off x="-510840" y="4534200"/>
            <a:ext cx="19965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1" strike="noStrike" spc="-1">
                <a:solidFill>
                  <a:srgbClr val="C0504D"/>
                </a:solidFill>
                <a:latin typeface="Times New Roman"/>
              </a:rPr>
              <a:t>Процессинг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8" name="CustomShape 259"/>
          <p:cNvSpPr/>
          <p:nvPr/>
        </p:nvSpPr>
        <p:spPr>
          <a:xfrm>
            <a:off x="0" y="152280"/>
            <a:ext cx="9143640" cy="6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990099"/>
                </a:solidFill>
                <a:latin typeface="Calibri"/>
              </a:rPr>
              <a:t>Посттрансляционная регуляция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3429000" y="2857320"/>
            <a:ext cx="928440" cy="571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CUP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0" name="CustomShape 2"/>
          <p:cNvSpPr/>
          <p:nvPr/>
        </p:nvSpPr>
        <p:spPr>
          <a:xfrm>
            <a:off x="1143000" y="1857240"/>
            <a:ext cx="1285560" cy="57132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γ-МСГ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1" name="CustomShape 3"/>
          <p:cNvSpPr/>
          <p:nvPr/>
        </p:nvSpPr>
        <p:spPr>
          <a:xfrm>
            <a:off x="2500200" y="1857240"/>
            <a:ext cx="1785600" cy="571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i="1" strike="noStrike" spc="-1">
                <a:solidFill>
                  <a:srgbClr val="000000"/>
                </a:solidFill>
                <a:latin typeface="Calibri"/>
              </a:rPr>
              <a:t>АКТГ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2" name="CustomShape 4"/>
          <p:cNvSpPr/>
          <p:nvPr/>
        </p:nvSpPr>
        <p:spPr>
          <a:xfrm>
            <a:off x="4857840" y="3786120"/>
            <a:ext cx="1428480" cy="571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β-МСГ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3" name="CustomShape 5"/>
          <p:cNvSpPr/>
          <p:nvPr/>
        </p:nvSpPr>
        <p:spPr>
          <a:xfrm>
            <a:off x="4357800" y="1857240"/>
            <a:ext cx="3857400" cy="571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i="1" strike="noStrike" spc="-1">
                <a:solidFill>
                  <a:srgbClr val="000000"/>
                </a:solidFill>
                <a:latin typeface="Calibri"/>
              </a:rPr>
              <a:t>β-липотропин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4" name="CustomShape 6"/>
          <p:cNvSpPr/>
          <p:nvPr/>
        </p:nvSpPr>
        <p:spPr>
          <a:xfrm>
            <a:off x="1143000" y="571320"/>
            <a:ext cx="7000560" cy="571320"/>
          </a:xfrm>
          <a:prstGeom prst="rect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Проопиомеланокортин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75" name="CustomShape 7"/>
          <p:cNvSpPr/>
          <p:nvPr/>
        </p:nvSpPr>
        <p:spPr>
          <a:xfrm>
            <a:off x="2500200" y="2857320"/>
            <a:ext cx="999720" cy="571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α-МСГ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6" name="CustomShape 8"/>
          <p:cNvSpPr/>
          <p:nvPr/>
        </p:nvSpPr>
        <p:spPr>
          <a:xfrm>
            <a:off x="4500720" y="2857320"/>
            <a:ext cx="1856880" cy="571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Calibri"/>
              </a:rPr>
              <a:t>γ-липотропин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77" name="CustomShape 9"/>
          <p:cNvSpPr/>
          <p:nvPr/>
        </p:nvSpPr>
        <p:spPr>
          <a:xfrm>
            <a:off x="6357960" y="2857320"/>
            <a:ext cx="1856880" cy="571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β-эндорфин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 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Shape 1"/>
          <p:cNvSpPr txBox="1"/>
          <p:nvPr/>
        </p:nvSpPr>
        <p:spPr>
          <a:xfrm>
            <a:off x="428760" y="500040"/>
            <a:ext cx="8186400" cy="5571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Проопиомеланокортин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, или сокращённо 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</a:rPr>
              <a:t>ПОМК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– прогормон, сложный полипептид.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синтезируеется кортикотропными клетками передней доли гипофиза и меланотропными клетками средней доли гипофиза.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состоит из 241аминокислоты.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Из него вырезаются три основные разновидности МСГ: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α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-меланоцитстимулирующий гормон (</a:t>
            </a:r>
            <a:r>
              <a:rPr lang="ru-RU" sz="2800" b="0" strike="noStrike" spc="-1">
                <a:solidFill>
                  <a:srgbClr val="FF0000"/>
                </a:solidFill>
                <a:latin typeface="Calibri"/>
              </a:rPr>
              <a:t>α-МСГ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β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-меланоцитстимулирующий гормон (</a:t>
            </a:r>
            <a:r>
              <a:rPr lang="ru-RU" sz="2800" b="0" strike="noStrike" spc="-1">
                <a:solidFill>
                  <a:srgbClr val="FF0000"/>
                </a:solidFill>
                <a:latin typeface="Calibri"/>
              </a:rPr>
              <a:t>β-МСГ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γ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-меланоцитстимулирующий гормон (</a:t>
            </a:r>
            <a:r>
              <a:rPr lang="ru-RU" sz="2800" b="0" strike="noStrike" spc="-1">
                <a:solidFill>
                  <a:srgbClr val="FF0000"/>
                </a:solidFill>
                <a:latin typeface="Calibri"/>
              </a:rPr>
              <a:t>γ-МСГ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)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CUP – кортикотропиноподобный промежуточный пептид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457200" y="428760"/>
            <a:ext cx="8329320" cy="6045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7030A0"/>
                </a:solidFill>
                <a:latin typeface="Calibri"/>
              </a:rPr>
              <a:t>Функции МСГ: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FF0000"/>
                </a:solidFill>
                <a:latin typeface="Calibri"/>
              </a:rPr>
              <a:t>МСГ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стимулируют синтез и секрецию меланинов (меланогенез) клетками-меланоцитами кожи и волос, а также пигментного слоя сетчатки глаза.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7030A0"/>
              </a:buClr>
              <a:buFont typeface="Arial"/>
              <a:buChar char="–"/>
            </a:pPr>
            <a:r>
              <a:rPr lang="ru-RU" sz="2800" b="1" strike="noStrike" spc="-1">
                <a:solidFill>
                  <a:srgbClr val="7030A0"/>
                </a:solidFill>
                <a:latin typeface="Calibri"/>
              </a:rPr>
              <a:t>Наиболее сильное влияние на пигментацию оказывает </a:t>
            </a:r>
            <a:r>
              <a:rPr lang="ru-RU" sz="2800" b="1" strike="noStrike" spc="-1">
                <a:solidFill>
                  <a:srgbClr val="FF0000"/>
                </a:solidFill>
                <a:latin typeface="Calibri"/>
              </a:rPr>
              <a:t>α-МСГ</a:t>
            </a:r>
            <a:r>
              <a:rPr lang="ru-RU" sz="2800" b="1" strike="noStrike" spc="-1">
                <a:solidFill>
                  <a:srgbClr val="7030A0"/>
                </a:solidFill>
                <a:latin typeface="Calibri"/>
              </a:rPr>
              <a:t>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У людей повышение уровня МСГ вызывает потемнение кожи. 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Различия в уровне МСГ не являются главной причиной межрасовых различий в цвете кожи.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У людей с рыжими волосами и светлой кожей, не способной к загару, присутствует мутация в гене одного из рецепторов МСГ.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 txBox="1"/>
          <p:nvPr/>
        </p:nvSpPr>
        <p:spPr>
          <a:xfrm>
            <a:off x="214200" y="285840"/>
            <a:ext cx="8286480" cy="6188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0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7030A0"/>
                </a:solidFill>
                <a:latin typeface="Calibri"/>
              </a:rPr>
              <a:t>Из ПОМК  образуются также: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i="1" strike="noStrike" spc="-1">
                <a:solidFill>
                  <a:srgbClr val="FF0000"/>
                </a:solidFill>
                <a:latin typeface="Calibri"/>
              </a:rPr>
              <a:t>β-липотропный гормон 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 — гормон передней доли гипофиза.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FF0000"/>
                </a:solidFill>
                <a:latin typeface="Calibri"/>
              </a:rPr>
              <a:t>β-липотропный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гормон вызывает усиление липолиза в подкожной жировой ткани и уменьшение синтеза и отложения жира.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i="1" strike="noStrike" spc="-1">
                <a:solidFill>
                  <a:srgbClr val="FF0000"/>
                </a:solidFill>
                <a:latin typeface="Calibri"/>
              </a:rPr>
              <a:t>Адренокортикотропный гормон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, или 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</a:rPr>
              <a:t>АКТГ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,  вырабатываемый эозинофильными клетками передней доли гипофиза. 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Кортикотропин контролирует синтез и секрецию  гормонов коры надпочечников.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i="1" strike="noStrike" spc="-1">
                <a:solidFill>
                  <a:srgbClr val="FF0000"/>
                </a:solidFill>
                <a:latin typeface="Calibri"/>
              </a:rPr>
              <a:t>β-эндорфин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 — образуется во многих клетках ЦНС. 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Физиологические функции </a:t>
            </a: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β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-эндорфина многообразны: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обезболивающее действие,  противошоковое, антистрессовое действие и мн. др.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456840" y="-21600"/>
            <a:ext cx="8228520" cy="173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2"/>
          <p:cNvSpPr/>
          <p:nvPr/>
        </p:nvSpPr>
        <p:spPr>
          <a:xfrm>
            <a:off x="456840" y="1604160"/>
            <a:ext cx="822852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61000" lnSpcReduction="20000"/>
          </a:bodyPr>
          <a:lstStyle/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Рекомендуемая литература:</a:t>
            </a:r>
            <a:endParaRPr lang="ru-RU" sz="3200" b="0" strike="noStrike" spc="-1" dirty="0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Биология (том 1) /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В.Н.Ярыгин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(ред.) – М.: «ГЭОТАР- Медиа», 2012; 2015. –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Стр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23-94.</a:t>
            </a:r>
            <a:endParaRPr lang="ru-RU" sz="3200" b="0" strike="noStrike" spc="-1" dirty="0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Биология [Электронный ресурс] : учебник : в 2 т. / ред. В. Н. Ярыгин. - М. : ГЭОТАР-Медиа, 2015. - Т. 1. - 736 с. : ил.</a:t>
            </a:r>
            <a:endParaRPr lang="ru-RU" sz="3200" b="0" strike="noStrike" spc="-1" dirty="0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Биология. Руководство к лабораторным занятиям [Электронный ресурс] : учеб. пособие / ред. Н. В. Чебышев. - 2-е изд.,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испр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и доп. - М. : ГЭОТАР-Медиа, 2015.</a:t>
            </a:r>
            <a:endParaRPr lang="ru-RU" sz="3200" b="0" strike="noStrike" spc="-1" dirty="0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Пехов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А. П.</a:t>
            </a:r>
            <a:endParaRPr lang="ru-RU" sz="3200" b="0" strike="noStrike" spc="-1" dirty="0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Биология: медицинская биология, генетика и паразитология [Электронный ресурс] : учебник / А. П.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Пехов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- 3-е изд., стер. - М. : ГЭОТАР-Медиа, 2014.</a:t>
            </a:r>
            <a:endParaRPr lang="ru-RU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7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282575" y="576263"/>
            <a:ext cx="850106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4125"/>
              </a:spcBef>
              <a:buClrTx/>
              <a:buFontTx/>
              <a:buNone/>
            </a:pPr>
            <a:r>
              <a:rPr lang="ru-RU" altLang="ru-RU" sz="6600" b="1">
                <a:solidFill>
                  <a:srgbClr val="000000"/>
                </a:solidFill>
              </a:rPr>
              <a:t>СПАСИБО ЗА ВНИМАНИЕ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985818"/>
            <a:ext cx="8229240" cy="1754326"/>
          </a:xfrm>
        </p:spPr>
        <p:txBody>
          <a:bodyPr/>
          <a:lstStyle/>
          <a:p>
            <a:r>
              <a:rPr lang="ru-RU" sz="3200" dirty="0" smtClean="0"/>
              <a:t>Ответьте на вопрос:</a:t>
            </a:r>
          </a:p>
          <a:p>
            <a:r>
              <a:rPr lang="ru-RU" sz="3200" dirty="0" smtClean="0"/>
              <a:t>Назовите функции белков-активаторов и белков-репрессоров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035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928880" y="214200"/>
            <a:ext cx="6143400" cy="752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990099"/>
                </a:solidFill>
                <a:latin typeface="Tahoma"/>
              </a:rPr>
              <a:t>План лекции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57160" y="1214280"/>
            <a:ext cx="8072280" cy="3502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440" indent="-514080">
              <a:lnSpc>
                <a:spcPct val="100000"/>
              </a:lnSpc>
              <a:buClr>
                <a:srgbClr val="990099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FF"/>
                </a:solidFill>
                <a:latin typeface="Calibri"/>
              </a:rPr>
              <a:t>Экспрессия генов и значение регуляции экспрессии</a:t>
            </a:r>
            <a:endParaRPr lang="ru-RU" sz="32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990099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FF"/>
                </a:solidFill>
                <a:latin typeface="Calibri"/>
              </a:rPr>
              <a:t>Особенности регуляции экспрессии у прокариот и эукариот</a:t>
            </a:r>
            <a:endParaRPr lang="ru-RU" sz="32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990099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FF"/>
                </a:solidFill>
                <a:latin typeface="Calibri"/>
              </a:rPr>
              <a:t>Регуляция транскрипции</a:t>
            </a:r>
            <a:endParaRPr lang="ru-RU" sz="32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990099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FF"/>
                </a:solidFill>
                <a:latin typeface="Calibri"/>
              </a:rPr>
              <a:t>Регуляция трансляции</a:t>
            </a:r>
            <a:endParaRPr lang="ru-RU" sz="3200" b="0" strike="noStrike" spc="-1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990099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FF"/>
                </a:solidFill>
                <a:latin typeface="Calibri"/>
              </a:rPr>
              <a:t>Посттрансляционная регуляция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57200" y="189000"/>
            <a:ext cx="8229240" cy="647280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anchor="ctr">
            <a:normAutofit fontScale="80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Регуляция генной активности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(уровни, механизмы)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08000" y="1052640"/>
            <a:ext cx="2160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u="sng" strike="noStrike" spc="-1">
                <a:solidFill>
                  <a:srgbClr val="C00000"/>
                </a:solidFill>
                <a:uFillTx/>
                <a:latin typeface="Calibri"/>
              </a:rPr>
              <a:t>1Претранскрипционный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2050920" y="1052640"/>
            <a:ext cx="1800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u="sng" strike="noStrike" spc="-1">
                <a:solidFill>
                  <a:srgbClr val="000000"/>
                </a:solidFill>
                <a:uFillTx/>
                <a:latin typeface="Calibri"/>
              </a:rPr>
              <a:t>2Транскрипционный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3708360" y="1052640"/>
            <a:ext cx="25189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u="sng" strike="noStrike" spc="-1">
                <a:solidFill>
                  <a:srgbClr val="000000"/>
                </a:solidFill>
                <a:uFillTx/>
                <a:latin typeface="Calibri"/>
              </a:rPr>
              <a:t>3Постранскрипционный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5651640" y="1052640"/>
            <a:ext cx="1584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u="sng" strike="noStrike" spc="-1">
                <a:solidFill>
                  <a:srgbClr val="000000"/>
                </a:solidFill>
                <a:uFillTx/>
                <a:latin typeface="Calibri"/>
              </a:rPr>
              <a:t>4Трансляционный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7128000" y="1052640"/>
            <a:ext cx="2015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u="sng" strike="noStrike" spc="-1">
                <a:solidFill>
                  <a:srgbClr val="000000"/>
                </a:solidFill>
                <a:uFillTx/>
                <a:latin typeface="Calibri"/>
              </a:rPr>
              <a:t>5Посттрансляционный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179280" y="1700280"/>
            <a:ext cx="1439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Calibri"/>
              </a:rPr>
              <a:t>У прокариот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539640" y="2852640"/>
            <a:ext cx="1152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Calibri"/>
              </a:rPr>
              <a:t>У эукариот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2124000" y="1700280"/>
            <a:ext cx="1007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Calibri"/>
              </a:rPr>
              <a:t>Скорость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2124000" y="2708280"/>
            <a:ext cx="1368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Calibri"/>
              </a:rPr>
              <a:t>Возможности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3708360" y="1413000"/>
            <a:ext cx="1368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Calibri"/>
              </a:rPr>
              <a:t>Прокариоты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3851280" y="2565360"/>
            <a:ext cx="1296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Calibri"/>
              </a:rPr>
              <a:t>Эукариоты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3" name="CustomShape 13"/>
          <p:cNvSpPr/>
          <p:nvPr/>
        </p:nvSpPr>
        <p:spPr>
          <a:xfrm>
            <a:off x="5364000" y="1700280"/>
            <a:ext cx="129492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Перекодирующие сигналы мРНК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4" name="CustomShape 14"/>
          <p:cNvSpPr/>
          <p:nvPr/>
        </p:nvSpPr>
        <p:spPr>
          <a:xfrm>
            <a:off x="7020000" y="2133720"/>
            <a:ext cx="1944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синтез  предшественника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5" name="CustomShape 15"/>
          <p:cNvSpPr/>
          <p:nvPr/>
        </p:nvSpPr>
        <p:spPr>
          <a:xfrm>
            <a:off x="6983280" y="2924280"/>
            <a:ext cx="2160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посттрансляционный процессинг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6" name="CustomShape 16"/>
          <p:cNvSpPr/>
          <p:nvPr/>
        </p:nvSpPr>
        <p:spPr>
          <a:xfrm flipH="1">
            <a:off x="1692360" y="907920"/>
            <a:ext cx="2158560" cy="14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7"/>
          <p:cNvSpPr/>
          <p:nvPr/>
        </p:nvSpPr>
        <p:spPr>
          <a:xfrm>
            <a:off x="6300720" y="907920"/>
            <a:ext cx="1439640" cy="14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18"/>
          <p:cNvSpPr/>
          <p:nvPr/>
        </p:nvSpPr>
        <p:spPr>
          <a:xfrm>
            <a:off x="108000" y="1989000"/>
            <a:ext cx="1726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Амплификация генов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9" name="CustomShape 19"/>
          <p:cNvSpPr/>
          <p:nvPr/>
        </p:nvSpPr>
        <p:spPr>
          <a:xfrm>
            <a:off x="179280" y="3213000"/>
            <a:ext cx="172836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Компактизация хроматина, декомпактизация хроматина;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Метилирование ДНК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0" name="CustomShape 20"/>
          <p:cNvSpPr/>
          <p:nvPr/>
        </p:nvSpPr>
        <p:spPr>
          <a:xfrm>
            <a:off x="2124000" y="2060640"/>
            <a:ext cx="1152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Энхансер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Сайленсер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1" name="CustomShape 21"/>
          <p:cNvSpPr/>
          <p:nvPr/>
        </p:nvSpPr>
        <p:spPr>
          <a:xfrm>
            <a:off x="2124000" y="2997360"/>
            <a:ext cx="1800000" cy="20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У прокариот: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(путем репрессии, путем индукции) - Лактозный оперон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У эукариот: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 путем индукции по Бриттену и Девидсону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2" name="CustomShape 22"/>
          <p:cNvSpPr/>
          <p:nvPr/>
        </p:nvSpPr>
        <p:spPr>
          <a:xfrm>
            <a:off x="3708360" y="1773360"/>
            <a:ext cx="1584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Процессинг рРНК и тРНК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3" name="CustomShape 23"/>
          <p:cNvSpPr/>
          <p:nvPr/>
        </p:nvSpPr>
        <p:spPr>
          <a:xfrm>
            <a:off x="3851280" y="2852640"/>
            <a:ext cx="172836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Сплайсинг; альтернативный сплайсинг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4" name="CustomShape 24"/>
          <p:cNvSpPr/>
          <p:nvPr/>
        </p:nvSpPr>
        <p:spPr>
          <a:xfrm flipH="1">
            <a:off x="3347280" y="907920"/>
            <a:ext cx="502920" cy="21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25"/>
          <p:cNvSpPr/>
          <p:nvPr/>
        </p:nvSpPr>
        <p:spPr>
          <a:xfrm>
            <a:off x="6300720" y="907920"/>
            <a:ext cx="431280" cy="21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26"/>
          <p:cNvSpPr/>
          <p:nvPr/>
        </p:nvSpPr>
        <p:spPr>
          <a:xfrm flipH="1">
            <a:off x="4642560" y="836640"/>
            <a:ext cx="9000" cy="28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27"/>
          <p:cNvSpPr/>
          <p:nvPr/>
        </p:nvSpPr>
        <p:spPr>
          <a:xfrm flipH="1">
            <a:off x="683640" y="1341360"/>
            <a:ext cx="215640" cy="358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28"/>
          <p:cNvSpPr/>
          <p:nvPr/>
        </p:nvSpPr>
        <p:spPr>
          <a:xfrm flipH="1">
            <a:off x="1546920" y="1413000"/>
            <a:ext cx="215640" cy="151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29"/>
          <p:cNvSpPr/>
          <p:nvPr/>
        </p:nvSpPr>
        <p:spPr>
          <a:xfrm>
            <a:off x="2700360" y="1268280"/>
            <a:ext cx="360" cy="57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30"/>
          <p:cNvSpPr/>
          <p:nvPr/>
        </p:nvSpPr>
        <p:spPr>
          <a:xfrm>
            <a:off x="3276720" y="1341360"/>
            <a:ext cx="360" cy="13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31"/>
          <p:cNvSpPr/>
          <p:nvPr/>
        </p:nvSpPr>
        <p:spPr>
          <a:xfrm flipH="1">
            <a:off x="4426920" y="1268280"/>
            <a:ext cx="9000" cy="28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32"/>
          <p:cNvSpPr/>
          <p:nvPr/>
        </p:nvSpPr>
        <p:spPr>
          <a:xfrm flipH="1">
            <a:off x="4859280" y="1341360"/>
            <a:ext cx="288720" cy="129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33"/>
          <p:cNvSpPr/>
          <p:nvPr/>
        </p:nvSpPr>
        <p:spPr>
          <a:xfrm>
            <a:off x="5867280" y="1341360"/>
            <a:ext cx="360" cy="358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34"/>
          <p:cNvSpPr/>
          <p:nvPr/>
        </p:nvSpPr>
        <p:spPr>
          <a:xfrm>
            <a:off x="7596360" y="1341360"/>
            <a:ext cx="36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35"/>
          <p:cNvSpPr/>
          <p:nvPr/>
        </p:nvSpPr>
        <p:spPr>
          <a:xfrm>
            <a:off x="8748720" y="1413000"/>
            <a:ext cx="360" cy="151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36"/>
          <p:cNvSpPr/>
          <p:nvPr/>
        </p:nvSpPr>
        <p:spPr>
          <a:xfrm>
            <a:off x="5364000" y="3500280"/>
            <a:ext cx="1944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Сигналы внитриклеточной локализации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7" name="CustomShape 37"/>
          <p:cNvSpPr/>
          <p:nvPr/>
        </p:nvSpPr>
        <p:spPr>
          <a:xfrm>
            <a:off x="6659640" y="1413000"/>
            <a:ext cx="360" cy="208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2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984807"/>
                </a:solidFill>
                <a:latin typeface="Calibri"/>
              </a:rPr>
              <a:t>Регуляция транскрипции у прокариот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500040" y="1447920"/>
            <a:ext cx="795780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Модель регуляции транскрипции у прокариот разработана </a:t>
            </a:r>
            <a:r>
              <a:rPr lang="ru-RU" sz="2800" b="1" strike="noStrike" spc="-1">
                <a:solidFill>
                  <a:srgbClr val="A50021"/>
                </a:solidFill>
                <a:latin typeface="Calibri"/>
              </a:rPr>
              <a:t>Жакобом и Моно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800" b="1" strike="noStrike" spc="-1">
                <a:solidFill>
                  <a:srgbClr val="A50021"/>
                </a:solidFill>
                <a:latin typeface="Calibri"/>
              </a:rPr>
              <a:t>1961 году 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для кишечной палочки (</a:t>
            </a: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Escherichia coli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).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A50021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Регуляция транскрипции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у бактерий обычно охватывает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кластер генов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, кодирующих функционально родственные белки.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Такими белками обычно являются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ферменты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285840" y="2743200"/>
            <a:ext cx="8572320" cy="4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714240" y="4143240"/>
            <a:ext cx="7929360" cy="522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504D"/>
                </a:solidFill>
                <a:latin typeface="Tahoma"/>
              </a:rPr>
              <a:t>Регуляция транскрипции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214200" y="1428840"/>
            <a:ext cx="8472240" cy="4696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Регуляция транскрипции у прокариот происходит преимущественно на стадии инициации и связана с деятельностью регуляторных белков –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активаторов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 и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репрессоров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транскрипции.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Различают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негативную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800" b="1" strike="noStrike" spc="-1">
                <a:solidFill>
                  <a:srgbClr val="A50021"/>
                </a:solidFill>
                <a:latin typeface="Times New Roman"/>
              </a:rPr>
              <a:t>позитивную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регуляцию транскрпции оперонов, которые включают не только действие регуляторных белков, но и ряда внутриклеточных метаболитов небелковой природы.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822240" y="4000680"/>
            <a:ext cx="778788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984807"/>
                </a:solidFill>
                <a:latin typeface="Calibri"/>
              </a:rPr>
              <a:t>Позитивная и негативная регуляция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214200" y="1357200"/>
            <a:ext cx="8643600" cy="4768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Негативная регуляция инициации транскрипции, или репрессия, осуществляется белками-репрессорами, которые связываются с операторами.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Поскольку последовательности оператора и промотора часто перекрываются, связывание репрессоров со своими операторами ограничивает доступ РНК-полимеразы к промотору, подавляя тем самым инициацию транскрипции.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Позитивная регуляция может осуществляться путем связывания специфических белков с нуклеотидными последовательностями, расположенными в области промотора.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Считается, что связанный активаторный белок способствует ассоциации РНК-полимеразы с промотором и, следовательно, увеличивает вероятность инициации транскрипции.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74680"/>
            <a:ext cx="8229240" cy="70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Гены организма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611280" y="1341360"/>
            <a:ext cx="34556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C00000"/>
                </a:solidFill>
                <a:latin typeface="Calibri"/>
              </a:rPr>
              <a:t>Конститутивные (всегда включены) 1-3 %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572000" y="1413000"/>
            <a:ext cx="36716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C00000"/>
                </a:solidFill>
                <a:latin typeface="Calibri"/>
              </a:rPr>
              <a:t>Регулируемые (все остальные)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2916360" y="2421000"/>
            <a:ext cx="3311280" cy="516960"/>
          </a:xfrm>
          <a:prstGeom prst="rect">
            <a:avLst/>
          </a:prstGeom>
          <a:noFill/>
          <a:ln w="936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70C0"/>
                </a:solidFill>
                <a:latin typeface="Calibri"/>
              </a:rPr>
              <a:t>Регуляторы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684360" y="3068640"/>
            <a:ext cx="25189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C00000"/>
                </a:solidFill>
                <a:latin typeface="Calibri"/>
              </a:rPr>
              <a:t>Вещества белковой природы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5364000" y="3141720"/>
            <a:ext cx="287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Calibri"/>
              </a:rPr>
              <a:t>Вещества небелковой природы - эффекторы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3" name="CustomShape 7"/>
          <p:cNvSpPr/>
          <p:nvPr/>
        </p:nvSpPr>
        <p:spPr>
          <a:xfrm>
            <a:off x="250920" y="4076640"/>
            <a:ext cx="1728360" cy="4561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Calibri"/>
              </a:rPr>
              <a:t>активаторы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4" name="CustomShape 8"/>
          <p:cNvSpPr/>
          <p:nvPr/>
        </p:nvSpPr>
        <p:spPr>
          <a:xfrm>
            <a:off x="2124000" y="4076640"/>
            <a:ext cx="1871280" cy="4561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Calibri"/>
              </a:rPr>
              <a:t>репрессоры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5" name="CustomShape 9"/>
          <p:cNvSpPr/>
          <p:nvPr/>
        </p:nvSpPr>
        <p:spPr>
          <a:xfrm>
            <a:off x="4572000" y="4076640"/>
            <a:ext cx="1728360" cy="4561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Calibri"/>
              </a:rPr>
              <a:t>индукторы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6" name="CustomShape 10"/>
          <p:cNvSpPr/>
          <p:nvPr/>
        </p:nvSpPr>
        <p:spPr>
          <a:xfrm>
            <a:off x="6659640" y="4076640"/>
            <a:ext cx="2160360" cy="4561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Calibri"/>
              </a:rPr>
              <a:t>сорепрессоры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7" name="CustomShape 11"/>
          <p:cNvSpPr/>
          <p:nvPr/>
        </p:nvSpPr>
        <p:spPr>
          <a:xfrm>
            <a:off x="684360" y="4797360"/>
            <a:ext cx="799128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У эукариот в каждой клетке транскрибируется 7-10% генов, 90-93% выключены. Поэтому регуляция транскрипции у эукариот осуществляется только путем индукции. А у прокариот путем репрессии и индукции.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8" name="CustomShape 12"/>
          <p:cNvSpPr/>
          <p:nvPr/>
        </p:nvSpPr>
        <p:spPr>
          <a:xfrm flipH="1">
            <a:off x="2699640" y="907920"/>
            <a:ext cx="1294920" cy="43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13"/>
          <p:cNvSpPr/>
          <p:nvPr/>
        </p:nvSpPr>
        <p:spPr>
          <a:xfrm>
            <a:off x="4356000" y="907920"/>
            <a:ext cx="1152000" cy="50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14"/>
          <p:cNvSpPr/>
          <p:nvPr/>
        </p:nvSpPr>
        <p:spPr>
          <a:xfrm rot="3121200">
            <a:off x="6230160" y="1879920"/>
            <a:ext cx="791640" cy="8982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15"/>
          <p:cNvSpPr/>
          <p:nvPr/>
        </p:nvSpPr>
        <p:spPr>
          <a:xfrm flipH="1">
            <a:off x="2915640" y="2997360"/>
            <a:ext cx="1294920" cy="43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16"/>
          <p:cNvSpPr/>
          <p:nvPr/>
        </p:nvSpPr>
        <p:spPr>
          <a:xfrm>
            <a:off x="4211640" y="2997360"/>
            <a:ext cx="1152000" cy="466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17"/>
          <p:cNvSpPr/>
          <p:nvPr/>
        </p:nvSpPr>
        <p:spPr>
          <a:xfrm flipH="1">
            <a:off x="1618560" y="3776760"/>
            <a:ext cx="323640" cy="22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8"/>
          <p:cNvSpPr/>
          <p:nvPr/>
        </p:nvSpPr>
        <p:spPr>
          <a:xfrm flipH="1">
            <a:off x="5723640" y="3789360"/>
            <a:ext cx="323640" cy="22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9"/>
          <p:cNvSpPr/>
          <p:nvPr/>
        </p:nvSpPr>
        <p:spPr>
          <a:xfrm>
            <a:off x="6948360" y="3789360"/>
            <a:ext cx="43128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0"/>
          <p:cNvSpPr/>
          <p:nvPr/>
        </p:nvSpPr>
        <p:spPr>
          <a:xfrm>
            <a:off x="2340000" y="3789360"/>
            <a:ext cx="360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504D"/>
                </a:solidFill>
                <a:latin typeface="Tahoma"/>
              </a:rPr>
              <a:t>Регуляция транскрипции у прокариот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FF"/>
                </a:solidFill>
                <a:latin typeface="Tahoma"/>
              </a:rPr>
              <a:t>Регуляция</a:t>
            </a: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 оперона состоит в </a:t>
            </a:r>
            <a:r>
              <a:rPr lang="ru-RU" sz="3200" b="1" strike="noStrike" spc="-1">
                <a:solidFill>
                  <a:srgbClr val="C0504D"/>
                </a:solidFill>
                <a:latin typeface="Times New Roman"/>
              </a:rPr>
              <a:t>индукции </a:t>
            </a: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транскрипции путем присоединения к промотору регуляторного комплекса.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0504D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C0504D"/>
                </a:solidFill>
                <a:latin typeface="Times New Roman"/>
              </a:rPr>
              <a:t>Репрессия</a:t>
            </a: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 этого оперона осуществляется с помощью </a:t>
            </a:r>
            <a:r>
              <a:rPr lang="ru-RU" sz="3200" b="1" strike="noStrike" spc="-1">
                <a:solidFill>
                  <a:srgbClr val="A50021"/>
                </a:solidFill>
                <a:latin typeface="Times New Roman"/>
              </a:rPr>
              <a:t>белка – репрессора</a:t>
            </a: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, который блокирует область оператора, когда нет необходимости в экспрессии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997</Words>
  <Application>Microsoft Office PowerPoint</Application>
  <PresentationFormat>Экран (4:3)</PresentationFormat>
  <Paragraphs>168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Регуляция экспрессии генов</dc:title>
  <dc:subject/>
  <dc:creator>Биология</dc:creator>
  <dc:description/>
  <cp:lastModifiedBy>Биология</cp:lastModifiedBy>
  <cp:revision>5</cp:revision>
  <dcterms:created xsi:type="dcterms:W3CDTF">2019-09-30T05:12:11Z</dcterms:created>
  <dcterms:modified xsi:type="dcterms:W3CDTF">2022-10-07T04:49:42Z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