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3644-033A-43AE-9A35-F73D2938770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295F6-3AFC-445E-AA0F-CB6946B5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6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295F6-3AFC-445E-AA0F-CB6946B533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3338777"/>
            <a:ext cx="10089735" cy="2101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spc="-119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Современные средства профилактики и обработки пролежней </a:t>
            </a:r>
            <a:endParaRPr lang="en-US" sz="4800" b="1" spc="-119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" y="-1849"/>
            <a:ext cx="8336482" cy="223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ФГБОУ ВО «Красноярский государственный медицинский университет им. проф. В.Ф. Войно-Ясенецкого» Минздрава России. 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Кафедра: «Сестринского дела и клинического ухода»</a:t>
            </a:r>
            <a:endParaRPr lang="en-US" sz="240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7986163" y="-1849"/>
            <a:ext cx="10305338" cy="10288849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3D7D6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13205279" y="5234455"/>
            <a:ext cx="5050689" cy="5175713"/>
            <a:chOff x="0" y="0"/>
            <a:chExt cx="6350000" cy="65071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507187"/>
            </a:xfrm>
            <a:custGeom>
              <a:avLst/>
              <a:gdLst/>
              <a:ahLst/>
              <a:cxnLst/>
              <a:rect l="l" t="t" r="r" b="b"/>
              <a:pathLst>
                <a:path w="6350000" h="6507187">
                  <a:moveTo>
                    <a:pt x="6350000" y="6507187"/>
                  </a:moveTo>
                  <a:lnTo>
                    <a:pt x="0" y="6507187"/>
                  </a:lnTo>
                  <a:lnTo>
                    <a:pt x="0" y="0"/>
                  </a:lnTo>
                  <a:lnTo>
                    <a:pt x="6350000" y="65071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19D509-2375-4D8F-804D-25714C88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0" y="495300"/>
            <a:ext cx="3688053" cy="3725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FBEEF2-3B2E-4E37-AF11-722715FEBA3D}"/>
              </a:ext>
            </a:extLst>
          </p:cNvPr>
          <p:cNvSpPr txBox="1"/>
          <p:nvPr/>
        </p:nvSpPr>
        <p:spPr>
          <a:xfrm>
            <a:off x="200408" y="8572500"/>
            <a:ext cx="967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Выполнили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Берзина Ксения Андреевна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;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Калининская Ольга Артёмовна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;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r>
              <a:rPr lang="ru-RU" sz="2000" dirty="0" err="1">
                <a:solidFill>
                  <a:schemeClr val="bg1"/>
                </a:solidFill>
                <a:latin typeface="+mj-lt"/>
              </a:rPr>
              <a:t>Герова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Мария Николаевна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;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Панкратова Ангелина Сергеевна.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AB9AE-FBBA-4C88-8EFB-709F8DCF555B}"/>
              </a:ext>
            </a:extLst>
          </p:cNvPr>
          <p:cNvSpPr txBox="1"/>
          <p:nvPr/>
        </p:nvSpPr>
        <p:spPr>
          <a:xfrm>
            <a:off x="4381601" y="89535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Преподаватель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Бахшиева Светлана Алексеевна</a:t>
            </a: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44742" y="-150232"/>
            <a:ext cx="1246758" cy="10437232"/>
          </a:xfrm>
          <a:prstGeom prst="rect">
            <a:avLst/>
          </a:prstGeom>
          <a:solidFill>
            <a:srgbClr val="F3D7D6"/>
          </a:solidFill>
        </p:spPr>
      </p:sp>
      <p:sp>
        <p:nvSpPr>
          <p:cNvPr id="3" name="AutoShape 3"/>
          <p:cNvSpPr/>
          <p:nvPr/>
        </p:nvSpPr>
        <p:spPr>
          <a:xfrm rot="-5400000">
            <a:off x="8528401" y="523895"/>
            <a:ext cx="1246758" cy="18291501"/>
          </a:xfrm>
          <a:prstGeom prst="rect">
            <a:avLst/>
          </a:prstGeom>
          <a:solidFill>
            <a:srgbClr val="1B43BD"/>
          </a:solidFill>
        </p:spPr>
      </p:sp>
      <p:sp>
        <p:nvSpPr>
          <p:cNvPr id="4" name="AutoShape 4"/>
          <p:cNvSpPr/>
          <p:nvPr/>
        </p:nvSpPr>
        <p:spPr>
          <a:xfrm>
            <a:off x="0" y="-75116"/>
            <a:ext cx="1246758" cy="10437232"/>
          </a:xfrm>
          <a:prstGeom prst="rect">
            <a:avLst/>
          </a:prstGeom>
          <a:solidFill>
            <a:srgbClr val="F3D7D6"/>
          </a:solidFill>
        </p:spPr>
      </p:sp>
      <p:sp>
        <p:nvSpPr>
          <p:cNvPr id="5" name="AutoShape 5"/>
          <p:cNvSpPr/>
          <p:nvPr/>
        </p:nvSpPr>
        <p:spPr>
          <a:xfrm rot="-5400000">
            <a:off x="8522370" y="-8522372"/>
            <a:ext cx="1246758" cy="18291501"/>
          </a:xfrm>
          <a:prstGeom prst="rect">
            <a:avLst/>
          </a:prstGeom>
          <a:solidFill>
            <a:srgbClr val="1B43BD"/>
          </a:solidFill>
        </p:spPr>
      </p:sp>
      <p:grpSp>
        <p:nvGrpSpPr>
          <p:cNvPr id="12" name="Group 12"/>
          <p:cNvGrpSpPr/>
          <p:nvPr/>
        </p:nvGrpSpPr>
        <p:grpSpPr>
          <a:xfrm>
            <a:off x="1905000" y="1284859"/>
            <a:ext cx="13337471" cy="5494561"/>
            <a:chOff x="-1531075" y="-2171179"/>
            <a:chExt cx="17783294" cy="3969668"/>
          </a:xfrm>
        </p:grpSpPr>
        <p:sp>
          <p:nvSpPr>
            <p:cNvPr id="13" name="TextBox 13"/>
            <p:cNvSpPr txBox="1"/>
            <p:nvPr/>
          </p:nvSpPr>
          <p:spPr>
            <a:xfrm>
              <a:off x="10368" y="-2171179"/>
              <a:ext cx="16241851" cy="820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79"/>
                </a:lnSpc>
              </a:pPr>
              <a:r>
                <a:rPr lang="ru-RU" sz="6000" b="1" spc="-87" dirty="0">
                  <a:solidFill>
                    <a:srgbClr val="1B43BD"/>
                  </a:solidFill>
                  <a:latin typeface="+mj-lt"/>
                  <a:cs typeface="Times New Roman" panose="02020603050405020304" pitchFamily="18" charset="0"/>
                </a:rPr>
                <a:t>Цель и задачи исследования</a:t>
              </a:r>
              <a:endParaRPr lang="en-US" sz="6000" b="1" spc="-87" dirty="0">
                <a:solidFill>
                  <a:srgbClr val="1B43BD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531075" y="-869832"/>
              <a:ext cx="12700000" cy="2668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4000" dirty="0">
                  <a:solidFill>
                    <a:srgbClr val="121212"/>
                  </a:solidFill>
                  <a:latin typeface="+mj-lt"/>
                  <a:cs typeface="Times New Roman" panose="02020603050405020304" pitchFamily="18" charset="0"/>
                </a:rPr>
                <a:t>Ознакомиться с понятием пролежней и их видами; </a:t>
              </a:r>
            </a:p>
            <a:p>
              <a:pPr marL="457200" indent="-4572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4000" dirty="0">
                  <a:solidFill>
                    <a:srgbClr val="121212"/>
                  </a:solidFill>
                  <a:latin typeface="+mj-lt"/>
                  <a:cs typeface="Times New Roman" panose="02020603050405020304" pitchFamily="18" charset="0"/>
                </a:rPr>
                <a:t>Ознакомиться с методами профилактики пролежней;</a:t>
              </a:r>
            </a:p>
            <a:p>
              <a:pPr marL="457200" indent="-4572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4000" dirty="0">
                  <a:solidFill>
                    <a:srgbClr val="121212"/>
                  </a:solidFill>
                  <a:latin typeface="+mj-lt"/>
                  <a:cs typeface="Times New Roman" panose="02020603050405020304" pitchFamily="18" charset="0"/>
                </a:rPr>
                <a:t>Ознакомиться с методами обработки пролежней. </a:t>
              </a:r>
              <a:endParaRPr lang="en-US" sz="4000" dirty="0">
                <a:solidFill>
                  <a:srgbClr val="12121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384841" cy="10287000"/>
          </a:xfrm>
          <a:prstGeom prst="rect">
            <a:avLst/>
          </a:prstGeom>
          <a:solidFill>
            <a:srgbClr val="F3D7D6"/>
          </a:solidFill>
        </p:spPr>
      </p:sp>
      <p:sp>
        <p:nvSpPr>
          <p:cNvPr id="3" name="TextBox 3"/>
          <p:cNvSpPr txBox="1"/>
          <p:nvPr/>
        </p:nvSpPr>
        <p:spPr>
          <a:xfrm>
            <a:off x="4000500" y="800100"/>
            <a:ext cx="10287000" cy="997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16"/>
              </a:lnSpc>
            </a:pPr>
            <a:r>
              <a:rPr lang="ru-RU" sz="6924" b="1" spc="-69" dirty="0">
                <a:solidFill>
                  <a:srgbClr val="1B4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пролежни?</a:t>
            </a:r>
            <a:endParaRPr lang="en-US" sz="6924" b="1" spc="-69" dirty="0">
              <a:solidFill>
                <a:srgbClr val="1B4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0" y="7998567"/>
            <a:ext cx="2379873" cy="23798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33600" y="2096512"/>
            <a:ext cx="7103839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Пролежни- это гибель мягких тканей, которая возникает вследствие нарушения кровообращения. Это может произойти в случае механического давления, которое оказывается непрерывно. </a:t>
            </a:r>
            <a:endParaRPr lang="en-US" sz="4400" dirty="0">
              <a:solidFill>
                <a:srgbClr val="121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A14ECD-20DC-4647-B1CE-5433901F3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8100" y="2041955"/>
            <a:ext cx="5638800" cy="693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74409" y="-75116"/>
            <a:ext cx="9274877" cy="10437232"/>
          </a:xfrm>
          <a:prstGeom prst="rect">
            <a:avLst/>
          </a:prstGeom>
          <a:solidFill>
            <a:srgbClr val="1B43B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819991" y="-30480"/>
            <a:ext cx="2477534" cy="24775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374409" y="3589923"/>
            <a:ext cx="6817913" cy="681791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" y="0"/>
            <a:ext cx="9274877" cy="9361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endParaRPr lang="ru-RU" sz="4400" spc="-70" dirty="0">
              <a:solidFill>
                <a:srgbClr val="1B4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7700"/>
              </a:lnSpc>
            </a:pPr>
            <a:r>
              <a:rPr lang="ru-RU" sz="4800" b="1" spc="-70" dirty="0">
                <a:solidFill>
                  <a:srgbClr val="1B43BD"/>
                </a:solidFill>
                <a:latin typeface="+mj-lt"/>
                <a:cs typeface="Times New Roman" panose="02020603050405020304" pitchFamily="18" charset="0"/>
              </a:rPr>
              <a:t>Пролежни бывают 4-х стадий: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4000" spc="-70" dirty="0">
                <a:latin typeface="+mj-lt"/>
                <a:cs typeface="Times New Roman" panose="02020603050405020304" pitchFamily="18" charset="0"/>
              </a:rPr>
              <a:t>Покраснения без нарушения целостности кожных покровов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4000" spc="-70" dirty="0">
                <a:latin typeface="+mj-lt"/>
                <a:cs typeface="Times New Roman" panose="02020603050405020304" pitchFamily="18" charset="0"/>
              </a:rPr>
              <a:t>Участок кожи становится синюшно-красного цвета и появляются четкие границы, возникает отслойка кожи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4000" spc="-70" dirty="0">
                <a:latin typeface="+mj-lt"/>
                <a:cs typeface="Times New Roman" panose="02020603050405020304" pitchFamily="18" charset="0"/>
              </a:rPr>
              <a:t>Некроз кожи вплоть до мышечного слоя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4000" spc="-70" dirty="0">
                <a:latin typeface="+mj-lt"/>
                <a:cs typeface="Times New Roman" panose="02020603050405020304" pitchFamily="18" charset="0"/>
              </a:rPr>
              <a:t>Некроз всех мягких </a:t>
            </a:r>
            <a:r>
              <a:rPr lang="ru-RU" sz="4000" spc="-70" dirty="0" err="1">
                <a:latin typeface="+mj-lt"/>
                <a:cs typeface="Times New Roman" panose="02020603050405020304" pitchFamily="18" charset="0"/>
              </a:rPr>
              <a:t>тканей,сопровождающийся</a:t>
            </a:r>
            <a:r>
              <a:rPr lang="ru-RU" sz="4000" spc="-70" dirty="0">
                <a:latin typeface="+mj-lt"/>
                <a:cs typeface="Times New Roman" panose="02020603050405020304" pitchFamily="18" charset="0"/>
              </a:rPr>
              <a:t> выделениями, видны сухожилия или костная ткань. Возникает риск заражения крови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83599F-8513-4823-A29B-A9450ACA4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4989" y="592001"/>
            <a:ext cx="8093715" cy="8761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69796" y="0"/>
            <a:ext cx="8818204" cy="10287000"/>
          </a:xfrm>
          <a:prstGeom prst="rect">
            <a:avLst/>
          </a:prstGeom>
          <a:solidFill>
            <a:srgbClr val="1B43BD"/>
          </a:solidFill>
        </p:spPr>
      </p:sp>
      <p:sp>
        <p:nvSpPr>
          <p:cNvPr id="3" name="AutoShape 3"/>
          <p:cNvSpPr/>
          <p:nvPr/>
        </p:nvSpPr>
        <p:spPr>
          <a:xfrm>
            <a:off x="9469796" y="3875431"/>
            <a:ext cx="8818204" cy="6503009"/>
          </a:xfrm>
          <a:prstGeom prst="rect">
            <a:avLst/>
          </a:prstGeom>
          <a:solidFill>
            <a:srgbClr val="F3D7D6"/>
          </a:solidFill>
        </p:spPr>
      </p:sp>
      <p:sp>
        <p:nvSpPr>
          <p:cNvPr id="4" name="TextBox 4"/>
          <p:cNvSpPr txBox="1"/>
          <p:nvPr/>
        </p:nvSpPr>
        <p:spPr>
          <a:xfrm>
            <a:off x="381001" y="769053"/>
            <a:ext cx="8437204" cy="8953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ru-RU" sz="7000" b="1" spc="-70" dirty="0">
                <a:solidFill>
                  <a:srgbClr val="1B4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пролежней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положение больного каждые 1,5-2 часа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следить за загрязнённость постельного и нательного белья. Складок так же не должно быть.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гигиеной пациента (умывать и подмывать вовремя) и протирать кожу дезинфицирующими средствами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современные методы по профилактике пролежней</a:t>
            </a:r>
          </a:p>
          <a:p>
            <a:pPr marL="914400" indent="-914400" algn="ctr">
              <a:buFont typeface="+mj-lt"/>
              <a:buAutoNum type="arabicPeriod"/>
            </a:pPr>
            <a:endParaRPr lang="ru-RU" sz="36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>
              <a:lnSpc>
                <a:spcPts val="7700"/>
              </a:lnSpc>
              <a:buFont typeface="+mj-lt"/>
              <a:buAutoNum type="arabicPeriod"/>
            </a:pPr>
            <a:endParaRPr lang="ru-RU" sz="4800" b="1" spc="-70" dirty="0">
              <a:solidFill>
                <a:srgbClr val="1B4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1583828" cy="1583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85968" y="8703172"/>
            <a:ext cx="1583828" cy="15838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0" y="8703172"/>
            <a:ext cx="1583828" cy="15838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7885968" y="0"/>
            <a:ext cx="1583828" cy="15838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E8E553-EE5B-456B-BB5F-32A8E4FED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4264" y="2324100"/>
            <a:ext cx="8062735" cy="6057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569983" cy="10287000"/>
          </a:xfrm>
          <a:prstGeom prst="rect">
            <a:avLst/>
          </a:prstGeom>
          <a:solidFill>
            <a:srgbClr val="1B43B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80070" y="0"/>
            <a:ext cx="3589914" cy="358991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538646" y="1104900"/>
            <a:ext cx="8720653" cy="195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ru-RU" sz="6000" spc="-70" dirty="0">
                <a:solidFill>
                  <a:srgbClr val="1B43BD"/>
                </a:solidFill>
                <a:latin typeface="+mj-lt"/>
              </a:rPr>
              <a:t>Современные методы борьбы с пролежням </a:t>
            </a:r>
            <a:endParaRPr lang="en-US" sz="6000" spc="-70" dirty="0">
              <a:solidFill>
                <a:srgbClr val="1B43BD"/>
              </a:solidFill>
              <a:latin typeface="+mj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538646" y="3771900"/>
            <a:ext cx="8720653" cy="465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lnSpc>
                <a:spcPts val="3639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4400" dirty="0">
                <a:solidFill>
                  <a:srgbClr val="121212"/>
                </a:solidFill>
                <a:latin typeface="+mj-lt"/>
              </a:rPr>
              <a:t>Использование пористых матрасов, которые способны автоматически менять положение тела человека</a:t>
            </a:r>
          </a:p>
          <a:p>
            <a:pPr marL="514350" indent="-514350">
              <a:lnSpc>
                <a:spcPts val="3639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4400" dirty="0">
                <a:solidFill>
                  <a:srgbClr val="121212"/>
                </a:solidFill>
                <a:latin typeface="+mj-lt"/>
              </a:rPr>
              <a:t>Использование подкладных резиновых кругов </a:t>
            </a:r>
          </a:p>
          <a:p>
            <a:pPr marL="514350" indent="-514350">
              <a:lnSpc>
                <a:spcPts val="3639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4400" dirty="0">
                <a:solidFill>
                  <a:srgbClr val="121212"/>
                </a:solidFill>
                <a:latin typeface="+mj-lt"/>
              </a:rPr>
              <a:t>Использование </a:t>
            </a:r>
            <a:r>
              <a:rPr lang="ru-RU" sz="4400" dirty="0" err="1">
                <a:solidFill>
                  <a:srgbClr val="121212"/>
                </a:solidFill>
                <a:latin typeface="+mj-lt"/>
              </a:rPr>
              <a:t>виброакустической</a:t>
            </a:r>
            <a:r>
              <a:rPr lang="ru-RU" sz="4400" dirty="0">
                <a:solidFill>
                  <a:srgbClr val="121212"/>
                </a:solidFill>
                <a:latin typeface="+mj-lt"/>
              </a:rPr>
              <a:t> терапии. Ведущими в </a:t>
            </a:r>
            <a:r>
              <a:rPr lang="ru-RU" sz="4400" dirty="0" err="1">
                <a:solidFill>
                  <a:srgbClr val="121212"/>
                </a:solidFill>
                <a:latin typeface="+mj-lt"/>
              </a:rPr>
              <a:t>данно</a:t>
            </a:r>
            <a:r>
              <a:rPr lang="ru-RU" sz="4400" dirty="0">
                <a:solidFill>
                  <a:srgbClr val="121212"/>
                </a:solidFill>
                <a:latin typeface="+mj-lt"/>
              </a:rPr>
              <a:t> терапии являются аппараты </a:t>
            </a:r>
            <a:r>
              <a:rPr lang="ru-RU" sz="4400" dirty="0" err="1">
                <a:solidFill>
                  <a:srgbClr val="121212"/>
                </a:solidFill>
                <a:latin typeface="+mj-lt"/>
              </a:rPr>
              <a:t>Витафон</a:t>
            </a:r>
            <a:endParaRPr lang="en-US" sz="4400" dirty="0">
              <a:solidFill>
                <a:srgbClr val="121212"/>
              </a:solidFill>
              <a:latin typeface="+mj-l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0" y="8290282"/>
            <a:ext cx="1996718" cy="19967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B69DC2-76D1-41AD-A22D-A9D9FBC26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144" y="1432699"/>
            <a:ext cx="7647127" cy="7421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69796" y="0"/>
            <a:ext cx="8818204" cy="10287000"/>
          </a:xfrm>
          <a:prstGeom prst="rect">
            <a:avLst/>
          </a:prstGeom>
          <a:solidFill>
            <a:srgbClr val="1B43BD"/>
          </a:solidFill>
        </p:spPr>
      </p:sp>
      <p:sp>
        <p:nvSpPr>
          <p:cNvPr id="3" name="AutoShape 3"/>
          <p:cNvSpPr/>
          <p:nvPr/>
        </p:nvSpPr>
        <p:spPr>
          <a:xfrm>
            <a:off x="9469796" y="3783991"/>
            <a:ext cx="8818204" cy="6503009"/>
          </a:xfrm>
          <a:prstGeom prst="rect">
            <a:avLst/>
          </a:prstGeom>
          <a:solidFill>
            <a:srgbClr val="F3D7D6"/>
          </a:solidFill>
        </p:spPr>
      </p:sp>
      <p:sp>
        <p:nvSpPr>
          <p:cNvPr id="4" name="TextBox 4"/>
          <p:cNvSpPr txBox="1"/>
          <p:nvPr/>
        </p:nvSpPr>
        <p:spPr>
          <a:xfrm>
            <a:off x="1295400" y="1583828"/>
            <a:ext cx="6820390" cy="640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ru-RU" sz="7000" spc="-70" dirty="0">
                <a:solidFill>
                  <a:srgbClr val="1B43BD"/>
                </a:solidFill>
                <a:latin typeface="+mj-lt"/>
              </a:rPr>
              <a:t>Заключение</a:t>
            </a:r>
          </a:p>
          <a:p>
            <a:pPr algn="ctr"/>
            <a:r>
              <a:rPr lang="ru-RU" sz="4400" spc="-70" dirty="0">
                <a:latin typeface="+mj-lt"/>
                <a:cs typeface="Times New Roman" panose="02020603050405020304" pitchFamily="18" charset="0"/>
              </a:rPr>
              <a:t>Таким образом, пролежни-это результат некачественного ухода за больными. В случае их образования, пациенту требуется особый уход и тщательное слежение за лично гигиеной пациента.</a:t>
            </a:r>
            <a:endParaRPr lang="en-US" sz="4400" spc="-7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1583828" cy="1583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85968" y="8703172"/>
            <a:ext cx="1583828" cy="15838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0" y="8703172"/>
            <a:ext cx="1583828" cy="15838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7885968" y="0"/>
            <a:ext cx="1583828" cy="15838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574EAA-CEC9-4AC2-8540-0F04D5A00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23" y="2247900"/>
            <a:ext cx="7219950" cy="5513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5017" y="3797202"/>
            <a:ext cx="14177966" cy="127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ru-RU" sz="8799" b="1" spc="-87" dirty="0">
                <a:solidFill>
                  <a:srgbClr val="1B4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sz="8799" b="1" spc="-87" dirty="0">
              <a:solidFill>
                <a:srgbClr val="1B4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7044742" y="-150232"/>
            <a:ext cx="1246758" cy="10437232"/>
          </a:xfrm>
          <a:prstGeom prst="rect">
            <a:avLst/>
          </a:prstGeom>
          <a:solidFill>
            <a:srgbClr val="F3D7D6"/>
          </a:solidFill>
        </p:spPr>
      </p:sp>
      <p:sp>
        <p:nvSpPr>
          <p:cNvPr id="4" name="AutoShape 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F3D7D6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3961765" y="-1849"/>
            <a:ext cx="4329736" cy="4322808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B43B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16406647" y="0"/>
            <a:ext cx="1884854" cy="1884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2C5C9C-DFBC-4CAC-83D2-46D27D24C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0" b="96250" l="10000" r="90000">
                        <a14:foregroundMark x1="57065" y1="7750" x2="57065" y2="7750"/>
                        <a14:foregroundMark x1="57065" y1="7750" x2="57065" y2="7750"/>
                        <a14:foregroundMark x1="45000" y1="9500" x2="45000" y2="9500"/>
                        <a14:foregroundMark x1="45000" y1="9500" x2="45000" y2="9500"/>
                        <a14:foregroundMark x1="52826" y1="13500" x2="41522" y2="7750"/>
                        <a14:foregroundMark x1="52391" y1="4250" x2="37283" y2="4250"/>
                        <a14:foregroundMark x1="54674" y1="26000" x2="40435" y2="32250"/>
                        <a14:foregroundMark x1="51957" y1="13125" x2="60109" y2="25250"/>
                        <a14:foregroundMark x1="60109" y1="25250" x2="51522" y2="36375"/>
                        <a14:foregroundMark x1="51522" y1="36375" x2="51957" y2="50500"/>
                        <a14:foregroundMark x1="51957" y1="50500" x2="62391" y2="59750"/>
                        <a14:foregroundMark x1="62391" y1="59750" x2="64348" y2="45375"/>
                        <a14:foregroundMark x1="64348" y1="45375" x2="42826" y2="90625"/>
                        <a14:foregroundMark x1="42826" y1="90625" x2="53261" y2="99250"/>
                        <a14:foregroundMark x1="53261" y1="99250" x2="40000" y2="96250"/>
                        <a14:foregroundMark x1="40000" y1="96250" x2="51522" y2="87375"/>
                        <a14:foregroundMark x1="51522" y1="87375" x2="49674" y2="75750"/>
                        <a14:foregroundMark x1="31522" y1="26000" x2="34239" y2="19375"/>
                        <a14:foregroundMark x1="60870" y1="24625" x2="59348" y2="11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3283" y="6210300"/>
            <a:ext cx="394335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267</Words>
  <Application>Microsoft Office PowerPoint</Application>
  <PresentationFormat>Произвольный</PresentationFormat>
  <Paragraphs>35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 Розовый Простой Мотивирующий Презентация Keynote</dc:title>
  <cp:lastModifiedBy>Пользователь</cp:lastModifiedBy>
  <cp:revision>4</cp:revision>
  <dcterms:created xsi:type="dcterms:W3CDTF">2006-08-16T00:00:00Z</dcterms:created>
  <dcterms:modified xsi:type="dcterms:W3CDTF">2021-12-01T14:35:48Z</dcterms:modified>
  <dc:identifier>DAExS9SUBXs</dc:identifier>
</cp:coreProperties>
</file>