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5" r:id="rId10"/>
    <p:sldId id="263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6" r:id="rId20"/>
    <p:sldId id="27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77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3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282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3389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410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833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99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882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1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64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37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6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5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44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5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0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75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23C10-CC7C-40AF-B601-B99F4848937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DE303-A03A-47AD-95FC-1BDCD1C24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106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isamed.net/izbiratelnoe-prishlifovyvani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24284"/>
            <a:ext cx="10515600" cy="825644"/>
          </a:xfrm>
        </p:spPr>
        <p:txBody>
          <a:bodyPr>
            <a:normAutofit/>
          </a:bodyPr>
          <a:lstStyle/>
          <a:p>
            <a:pPr algn="ctr"/>
            <a:r>
              <a:rPr lang="ru-RU" altLang="ru-RU" sz="1200" dirty="0" smtClean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altLang="ru-RU" sz="1200" dirty="0" err="1" smtClean="0"/>
              <a:t>Войно-Ясенецкого</a:t>
            </a:r>
            <a:r>
              <a:rPr lang="ru-RU" altLang="ru-RU" sz="1200" dirty="0" smtClean="0"/>
              <a:t>» </a:t>
            </a:r>
            <a:br>
              <a:rPr lang="ru-RU" altLang="ru-RU" sz="1200" dirty="0" smtClean="0"/>
            </a:br>
            <a:r>
              <a:rPr lang="ru-RU" altLang="ru-RU" sz="1200" dirty="0" smtClean="0"/>
              <a:t>Министерства здравоохранения Российской Федерации</a:t>
            </a:r>
            <a:br>
              <a:rPr lang="ru-RU" altLang="ru-RU" sz="1200" dirty="0" smtClean="0"/>
            </a:br>
            <a:r>
              <a:rPr lang="ru-RU" altLang="ru-RU" sz="1200" dirty="0" smtClean="0"/>
              <a:t>Кафедра стоматологии ИПО</a:t>
            </a: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299855"/>
            <a:ext cx="10515600" cy="4558145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altLang="ru-RU" sz="16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altLang="ru-RU" sz="1600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 Избирательное </a:t>
            </a:r>
            <a:r>
              <a:rPr lang="ru-RU" dirty="0" err="1">
                <a:solidFill>
                  <a:schemeClr val="tx1"/>
                </a:solidFill>
              </a:rPr>
              <a:t>пришлифовывание</a:t>
            </a:r>
            <a:r>
              <a:rPr lang="ru-RU" dirty="0">
                <a:solidFill>
                  <a:schemeClr val="tx1"/>
                </a:solidFill>
              </a:rPr>
              <a:t> зубов, методики, показания.</a:t>
            </a:r>
            <a:endParaRPr lang="ru-RU" altLang="ru-RU" sz="16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altLang="ru-RU" sz="16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altLang="ru-RU" sz="1600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altLang="ru-RU" sz="1600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altLang="ru-RU" sz="1600" dirty="0" smtClean="0">
                <a:solidFill>
                  <a:schemeClr val="tx1"/>
                </a:solidFill>
              </a:rPr>
              <a:t>Выполнил </a:t>
            </a:r>
            <a:r>
              <a:rPr lang="ru-RU" altLang="ru-RU" sz="1600" dirty="0">
                <a:solidFill>
                  <a:schemeClr val="tx1"/>
                </a:solidFill>
              </a:rPr>
              <a:t>ординатор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altLang="ru-RU" sz="1600" dirty="0">
                <a:solidFill>
                  <a:schemeClr val="tx1"/>
                </a:solidFill>
              </a:rPr>
              <a:t>кафедры стоматологии ИПО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altLang="ru-RU" sz="1600" dirty="0">
                <a:solidFill>
                  <a:schemeClr val="tx1"/>
                </a:solidFill>
              </a:rPr>
              <a:t>по специальности «стоматология ортопедическая»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altLang="ru-RU" sz="1600" dirty="0" err="1">
                <a:solidFill>
                  <a:schemeClr val="tx1"/>
                </a:solidFill>
              </a:rPr>
              <a:t>Узназаков</a:t>
            </a:r>
            <a:r>
              <a:rPr lang="ru-RU" altLang="ru-RU" sz="1600" dirty="0">
                <a:solidFill>
                  <a:schemeClr val="tx1"/>
                </a:solidFill>
              </a:rPr>
              <a:t> Анатолий Владиславович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altLang="ru-RU" sz="1600" dirty="0">
                <a:solidFill>
                  <a:schemeClr val="tx1"/>
                </a:solidFill>
              </a:rPr>
              <a:t>Рецензент </a:t>
            </a:r>
            <a:r>
              <a:rPr lang="ru-RU" sz="1600" dirty="0" smtClean="0">
                <a:solidFill>
                  <a:schemeClr val="tx1"/>
                </a:solidFill>
              </a:rPr>
              <a:t>ассистент</a:t>
            </a:r>
            <a:r>
              <a:rPr lang="ru-RU" altLang="ru-RU" sz="1600" dirty="0" smtClean="0">
                <a:solidFill>
                  <a:schemeClr val="tx1"/>
                </a:solidFill>
              </a:rPr>
              <a:t> </a:t>
            </a:r>
            <a:r>
              <a:rPr lang="ru-RU" altLang="ru-RU" sz="1600" dirty="0">
                <a:solidFill>
                  <a:schemeClr val="tx1"/>
                </a:solidFill>
              </a:rPr>
              <a:t>Лысенко Ольга </a:t>
            </a:r>
            <a:r>
              <a:rPr lang="ru-RU" altLang="ru-RU" sz="1600" dirty="0" smtClean="0">
                <a:solidFill>
                  <a:schemeClr val="tx1"/>
                </a:solidFill>
              </a:rPr>
              <a:t>Владимировна</a:t>
            </a:r>
          </a:p>
          <a:p>
            <a:pPr algn="r" fontAlgn="auto">
              <a:spcAft>
                <a:spcPts val="0"/>
              </a:spcAft>
              <a:defRPr/>
            </a:pPr>
            <a:endParaRPr lang="ru-RU" altLang="ru-RU" sz="1600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altLang="ru-RU" sz="1600" dirty="0" smtClean="0">
                <a:solidFill>
                  <a:schemeClr val="tx1"/>
                </a:solidFill>
              </a:rPr>
              <a:t>Красноярск 2023 г.</a:t>
            </a:r>
            <a:endParaRPr lang="ru-RU" alt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38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>
            <a:extLst>
              <a:ext uri="{FF2B5EF4-FFF2-40B4-BE49-F238E27FC236}">
                <a16:creationId xmlns:a16="http://schemas.microsoft.com/office/drawing/2014/main" id="{00C34DFE-285C-46F7-91C0-EFDBB1938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54" y="559013"/>
            <a:ext cx="4960342" cy="3864191"/>
          </a:xfrm>
          <a:prstGeom prst="rect">
            <a:avLst/>
          </a:prstGeom>
        </p:spPr>
      </p:pic>
      <p:pic>
        <p:nvPicPr>
          <p:cNvPr id="5" name="Объект 7">
            <a:extLst>
              <a:ext uri="{FF2B5EF4-FFF2-40B4-BE49-F238E27FC236}">
                <a16:creationId xmlns:a16="http://schemas.microsoft.com/office/drawing/2014/main" id="{6978330B-4E8F-4579-BD0E-D631A79077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824" y="559012"/>
            <a:ext cx="5153891" cy="3864191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D288CEB-FE8F-4DF4-B4CA-C6597743A71D}"/>
              </a:ext>
            </a:extLst>
          </p:cNvPr>
          <p:cNvSpPr/>
          <p:nvPr/>
        </p:nvSpPr>
        <p:spPr>
          <a:xfrm>
            <a:off x="431260" y="4609102"/>
            <a:ext cx="52531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Точки смыкания при идеальной окклюзии </a:t>
            </a:r>
            <a:r>
              <a:rPr lang="ru-RU" dirty="0" err="1">
                <a:latin typeface="arial" panose="020B0604020202020204" pitchFamily="34" charset="0"/>
              </a:rPr>
              <a:t>ортогнатического</a:t>
            </a:r>
            <a:r>
              <a:rPr lang="ru-RU" dirty="0">
                <a:latin typeface="arial" panose="020B0604020202020204" pitchFamily="34" charset="0"/>
              </a:rPr>
              <a:t> прикуса: двух- и трехточечные контакты на опорных буграх зубов нижней челюсти и противостоящих им антагонистах; двух- и трехточечные контакты на опорных буграх зубов верхней челюсти (</a:t>
            </a:r>
            <a:r>
              <a:rPr lang="ru-RU" dirty="0" err="1">
                <a:latin typeface="arial" panose="020B0604020202020204" pitchFamily="34" charset="0"/>
              </a:rPr>
              <a:t>Mötsch</a:t>
            </a:r>
            <a:r>
              <a:rPr lang="ru-RU" dirty="0">
                <a:latin typeface="arial" panose="020B0604020202020204" pitchFamily="34" charset="0"/>
              </a:rPr>
              <a:t>, 1987)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B6F99A-CDCC-4FA4-8B1A-24BB2EBDFBA8}"/>
              </a:ext>
            </a:extLst>
          </p:cNvPr>
          <p:cNvSpPr/>
          <p:nvPr/>
        </p:nvSpPr>
        <p:spPr>
          <a:xfrm>
            <a:off x="6400800" y="4609101"/>
            <a:ext cx="53599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Возможные варианты коррекции при наличии преждевременных контактов фронтальных зубов в передней окклюзии (</a:t>
            </a:r>
            <a:r>
              <a:rPr lang="ru-RU" dirty="0" err="1">
                <a:latin typeface="arial" panose="020B0604020202020204" pitchFamily="34" charset="0"/>
              </a:rPr>
              <a:t>Mötsch</a:t>
            </a:r>
            <a:r>
              <a:rPr lang="ru-RU" dirty="0">
                <a:latin typeface="arial" panose="020B0604020202020204" pitchFamily="34" charset="0"/>
              </a:rPr>
              <a:t>, 1987)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538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Показания к проведению избирательного </a:t>
            </a:r>
            <a:r>
              <a:rPr lang="ru-RU" b="1" dirty="0" err="1"/>
              <a:t>пришлифовывания</a:t>
            </a:r>
            <a:r>
              <a:rPr lang="ru-RU" b="1" dirty="0"/>
              <a:t> зубов</a:t>
            </a:r>
            <a:r>
              <a:rPr lang="ru-RU" b="1" dirty="0" smtClean="0"/>
              <a:t>: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416" y="2336872"/>
            <a:ext cx="3546764" cy="240535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5831314" cy="4521128"/>
          </a:xfrm>
        </p:spPr>
        <p:txBody>
          <a:bodyPr>
            <a:noAutofit/>
          </a:bodyPr>
          <a:lstStyle/>
          <a:p>
            <a:r>
              <a:rPr lang="ru-RU" sz="1800" dirty="0"/>
              <a:t>Заболевания пародонта, когда нарушения окклюзии развиваются вследствие смещения зубов из-за поражения их опорного аппарата. При пародонтите терапевтическое лечение и </a:t>
            </a:r>
            <a:r>
              <a:rPr lang="ru-RU" sz="1800" dirty="0" err="1"/>
              <a:t>пришлифовывание</a:t>
            </a:r>
            <a:r>
              <a:rPr lang="ru-RU" sz="1800" dirty="0"/>
              <a:t> проводятся одновременно. Однако у больных с выраженными симптомами обострения воспалительных явлений в пародонте избирательное </a:t>
            </a:r>
            <a:r>
              <a:rPr lang="ru-RU" sz="1800" dirty="0" err="1"/>
              <a:t>пришлифовывание</a:t>
            </a:r>
            <a:r>
              <a:rPr lang="ru-RU" sz="1800" dirty="0"/>
              <a:t> лучше проводить после их устранения. Если в клинической картине заболевания пародонта преобладает симптоматика деструкции костной ткани с образованием карманов, то </a:t>
            </a:r>
            <a:r>
              <a:rPr lang="ru-RU" sz="1800" dirty="0" err="1"/>
              <a:t>пришлифовывание</a:t>
            </a:r>
            <a:r>
              <a:rPr lang="ru-RU" sz="1800" dirty="0"/>
              <a:t> проводится до хирургических операций по их устранению. При выраженной патологической подвижности зубов, когда </a:t>
            </a:r>
            <a:r>
              <a:rPr lang="ru-RU" sz="1800" dirty="0" err="1"/>
              <a:t>супраконтакты</a:t>
            </a:r>
            <a:r>
              <a:rPr lang="ru-RU" sz="1800" dirty="0"/>
              <a:t> зубов являются отягощающим фактором, </a:t>
            </a:r>
            <a:r>
              <a:rPr lang="ru-RU" sz="1800" dirty="0" err="1"/>
              <a:t>пришлифовывание</a:t>
            </a:r>
            <a:r>
              <a:rPr lang="ru-RU" sz="1800" dirty="0"/>
              <a:t> проводят или в процессе противовоспалительного лечения, или перед ним.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0398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Показания к проведению избирательного </a:t>
            </a:r>
            <a:r>
              <a:rPr lang="ru-RU" b="1" dirty="0" err="1"/>
              <a:t>пришлифовывания</a:t>
            </a:r>
            <a:r>
              <a:rPr lang="ru-RU" b="1" dirty="0"/>
              <a:t> зубов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9613862" cy="4271745"/>
          </a:xfrm>
        </p:spPr>
        <p:txBody>
          <a:bodyPr>
            <a:normAutofit/>
          </a:bodyPr>
          <a:lstStyle/>
          <a:p>
            <a:r>
              <a:rPr lang="ru-RU" dirty="0"/>
              <a:t>Профилактика заболеваний пародонта у лиц с задержкой или отсутствием естественного стирания твердых тканей зубов, что может затруднять движения нижней челюсти и вызывать функциональную перегрузку.</a:t>
            </a:r>
          </a:p>
          <a:p>
            <a:r>
              <a:rPr lang="ru-RU" dirty="0"/>
              <a:t>Проведение избирательного </a:t>
            </a:r>
            <a:r>
              <a:rPr lang="ru-RU" dirty="0" err="1"/>
              <a:t>пришлифовывания</a:t>
            </a:r>
            <a:r>
              <a:rPr lang="ru-RU" dirty="0"/>
              <a:t> в рамках вторичной профилактики в начальных стадиях </a:t>
            </a:r>
            <a:r>
              <a:rPr lang="ru-RU" dirty="0" err="1"/>
              <a:t>генерализованного</a:t>
            </a:r>
            <a:r>
              <a:rPr lang="ru-RU" dirty="0"/>
              <a:t> заболевания пародонта при </a:t>
            </a:r>
            <a:r>
              <a:rPr lang="ru-RU" dirty="0" err="1"/>
              <a:t>интактных</a:t>
            </a:r>
            <a:r>
              <a:rPr lang="ru-RU" dirty="0"/>
              <a:t> зубных рядах, когда отсутствует клинически выраженная атрофия альвеолярного отростка у большинства зубов, или выявляется лишь с небной стороны шестых верхних зубов в виде ретракции десны и незначительного обнажения шеек.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268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692728"/>
            <a:ext cx="9613861" cy="1141438"/>
          </a:xfrm>
        </p:spPr>
        <p:txBody>
          <a:bodyPr>
            <a:normAutofit/>
          </a:bodyPr>
          <a:lstStyle/>
          <a:p>
            <a:r>
              <a:rPr lang="ru-RU" b="1" dirty="0"/>
              <a:t>Показания к проведению избирательного </a:t>
            </a:r>
            <a:r>
              <a:rPr lang="ru-RU" b="1" dirty="0" err="1"/>
              <a:t>пришлифовывания</a:t>
            </a:r>
            <a:r>
              <a:rPr lang="ru-RU" b="1" dirty="0"/>
              <a:t> зубов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5378374" cy="452112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Деформации зубных рядов. Смещение зубов при утрате </a:t>
            </a:r>
            <a:r>
              <a:rPr lang="ru-RU" dirty="0" err="1"/>
              <a:t>антагонирующих</a:t>
            </a:r>
            <a:r>
              <a:rPr lang="ru-RU" dirty="0"/>
              <a:t> или рядом стоящих также ведет к нарушениям окклюзии в виде появления преждевременных контактов (</a:t>
            </a:r>
            <a:r>
              <a:rPr lang="ru-RU" dirty="0" err="1"/>
              <a:t>супраконтактов</a:t>
            </a:r>
            <a:r>
              <a:rPr lang="ru-RU" dirty="0"/>
              <a:t>).</a:t>
            </a:r>
          </a:p>
          <a:p>
            <a:r>
              <a:rPr lang="ru-RU" dirty="0"/>
              <a:t>Избирательное </a:t>
            </a:r>
            <a:r>
              <a:rPr lang="ru-RU" dirty="0" err="1"/>
              <a:t>пришлифовывание</a:t>
            </a:r>
            <a:r>
              <a:rPr lang="ru-RU" dirty="0"/>
              <a:t> зубов показано перед коррекцией </a:t>
            </a:r>
            <a:r>
              <a:rPr lang="ru-RU" dirty="0" err="1"/>
              <a:t>окклюзионной</a:t>
            </a:r>
            <a:r>
              <a:rPr lang="ru-RU" dirty="0"/>
              <a:t> поверхности зубов с помощью пломб, вкладок, искусственных коронок, мостовидных или съемных протезов.</a:t>
            </a:r>
          </a:p>
          <a:p>
            <a:endParaRPr lang="ru-RU" dirty="0"/>
          </a:p>
        </p:txBody>
      </p:sp>
      <p:pic>
        <p:nvPicPr>
          <p:cNvPr id="1026" name="Picture 2" descr="https://konspekta.net/megaobuchalkaru/imgbaza/baza15/10385800084647.files/image09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94" y="2336873"/>
            <a:ext cx="4235488" cy="416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451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Показания к проведению избирательного </a:t>
            </a:r>
            <a:r>
              <a:rPr lang="ru-RU" b="1" dirty="0" err="1"/>
              <a:t>пришлифовывания</a:t>
            </a:r>
            <a:r>
              <a:rPr lang="ru-RU" b="1" dirty="0"/>
              <a:t> зубов: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0" y="5204764"/>
            <a:ext cx="9613861" cy="1523927"/>
          </a:xfrm>
        </p:spPr>
        <p:txBody>
          <a:bodyPr>
            <a:normAutofit/>
          </a:bodyPr>
          <a:lstStyle/>
          <a:p>
            <a:r>
              <a:rPr lang="ru-RU" dirty="0"/>
              <a:t>Заболевания височно-нижнечелюстных суставов и жевательных мышц, когда </a:t>
            </a:r>
            <a:r>
              <a:rPr lang="ru-RU" dirty="0" err="1"/>
              <a:t>окклюзионные</a:t>
            </a:r>
            <a:r>
              <a:rPr lang="ru-RU" dirty="0"/>
              <a:t> препятствия могут нарушать координированные сокращения этих мышц и быть причиной мышечно-суставной дисфункции.</a:t>
            </a:r>
          </a:p>
          <a:p>
            <a:endParaRPr lang="ru-RU" dirty="0"/>
          </a:p>
        </p:txBody>
      </p:sp>
      <p:pic>
        <p:nvPicPr>
          <p:cNvPr id="2050" name="Picture 2" descr="http://www.kolechko.ru/media/archive/bausch/publ/tmj_3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0" y="2020865"/>
            <a:ext cx="9613861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381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Показания к проведению избирательного </a:t>
            </a:r>
            <a:r>
              <a:rPr lang="ru-RU" b="1" dirty="0" err="1"/>
              <a:t>пришлифовывания</a:t>
            </a:r>
            <a:r>
              <a:rPr lang="ru-RU" b="1" dirty="0"/>
              <a:t> зубов: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Аномалии зубочелюстной системы. Коррекция окклюзии необходима после завершения активного </a:t>
            </a:r>
            <a:r>
              <a:rPr lang="ru-RU" dirty="0" err="1"/>
              <a:t>ортодонтического</a:t>
            </a:r>
            <a:r>
              <a:rPr lang="ru-RU" dirty="0"/>
              <a:t> лечения аномалий, в </a:t>
            </a:r>
            <a:r>
              <a:rPr lang="ru-RU" dirty="0" err="1"/>
              <a:t>ретенционном</a:t>
            </a:r>
            <a:r>
              <a:rPr lang="ru-RU" dirty="0"/>
              <a:t> периоде для предупреждения развития патологии жевательных мышц и суставов.</a:t>
            </a:r>
          </a:p>
          <a:p>
            <a:endParaRPr lang="ru-RU" dirty="0"/>
          </a:p>
        </p:txBody>
      </p:sp>
      <p:pic>
        <p:nvPicPr>
          <p:cNvPr id="3074" name="Picture 2" descr="https://www.vash-dentist.ru/wp-content/uploads/2015/07/tsena-na-reteyneryi-v-stomatologi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2447937"/>
            <a:ext cx="4700588" cy="337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464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Показания к проведению избирательного </a:t>
            </a:r>
            <a:r>
              <a:rPr lang="ru-RU" b="1" dirty="0" err="1"/>
              <a:t>пришлифовывания</a:t>
            </a:r>
            <a:r>
              <a:rPr lang="ru-RU" b="1" dirty="0"/>
              <a:t> зубов: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Ортопедическое лечение с применением имплантатов требует весьма тщательной коррекции окклюзии, так как появление </a:t>
            </a:r>
            <a:r>
              <a:rPr lang="ru-RU" dirty="0" err="1"/>
              <a:t>супраконтактов</a:t>
            </a:r>
            <a:r>
              <a:rPr lang="ru-RU" dirty="0"/>
              <a:t> на протезах создает функциональную перегрузку и может быть причиной отторжения имплантата.</a:t>
            </a:r>
          </a:p>
          <a:p>
            <a:endParaRPr lang="ru-RU" dirty="0"/>
          </a:p>
        </p:txBody>
      </p:sp>
      <p:pic>
        <p:nvPicPr>
          <p:cNvPr id="4098" name="Picture 2" descr="https://avatars.mds.yandex.net/i?id=47ebd322f9f2c3e6a58b0574358b3e486611aedb-5192579-images-thumbs&amp;n=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644" y="2336873"/>
            <a:ext cx="4572000" cy="311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567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410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При несоблюдении правил и рекомендаций по проведению избирательного </a:t>
            </a:r>
            <a:r>
              <a:rPr lang="ru-RU" dirty="0" err="1"/>
              <a:t>пришлифовывания</a:t>
            </a:r>
            <a:r>
              <a:rPr lang="ru-RU" dirty="0"/>
              <a:t> зубов возможны следующие нежелательные последствия и осложнения:</a:t>
            </a:r>
          </a:p>
          <a:p>
            <a:r>
              <a:rPr lang="ru-RU" dirty="0" smtClean="0"/>
              <a:t>Снижение </a:t>
            </a:r>
            <a:r>
              <a:rPr lang="ru-RU" dirty="0" err="1"/>
              <a:t>межальвеолярной</a:t>
            </a:r>
            <a:r>
              <a:rPr lang="ru-RU" dirty="0"/>
              <a:t> </a:t>
            </a:r>
            <a:r>
              <a:rPr lang="ru-RU" dirty="0" smtClean="0"/>
              <a:t>высоты.</a:t>
            </a:r>
            <a:endParaRPr lang="ru-RU" dirty="0"/>
          </a:p>
          <a:p>
            <a:r>
              <a:rPr lang="ru-RU" dirty="0" smtClean="0"/>
              <a:t>Смещение зубов.</a:t>
            </a:r>
            <a:endParaRPr lang="ru-RU" dirty="0"/>
          </a:p>
          <a:p>
            <a:r>
              <a:rPr lang="ru-RU" dirty="0" smtClean="0"/>
              <a:t>Гиперестезия </a:t>
            </a:r>
            <a:r>
              <a:rPr lang="ru-RU" dirty="0"/>
              <a:t>твердых </a:t>
            </a:r>
            <a:r>
              <a:rPr lang="ru-RU" dirty="0" smtClean="0"/>
              <a:t>тканей.</a:t>
            </a:r>
            <a:endParaRPr lang="ru-RU" dirty="0"/>
          </a:p>
          <a:p>
            <a:r>
              <a:rPr lang="ru-RU" dirty="0" smtClean="0"/>
              <a:t>Чрезмерная </a:t>
            </a:r>
            <a:r>
              <a:rPr lang="ru-RU" dirty="0"/>
              <a:t>нагрузка на пародонт после уплощения бугров </a:t>
            </a:r>
            <a:r>
              <a:rPr lang="ru-RU" dirty="0" smtClean="0"/>
              <a:t>зубов.</a:t>
            </a:r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ыведение </a:t>
            </a:r>
            <a:r>
              <a:rPr lang="ru-RU" dirty="0"/>
              <a:t>из </a:t>
            </a:r>
            <a:r>
              <a:rPr lang="ru-RU" dirty="0" err="1"/>
              <a:t>окклюзионного</a:t>
            </a:r>
            <a:r>
              <a:rPr lang="ru-RU" dirty="0"/>
              <a:t> контакта одних зубов и перегрузка пародонта других.</a:t>
            </a:r>
          </a:p>
          <a:p>
            <a:r>
              <a:rPr lang="ru-RU" dirty="0"/>
              <a:t>Поэтому избирательное </a:t>
            </a:r>
            <a:r>
              <a:rPr lang="ru-RU" dirty="0" err="1"/>
              <a:t>пришлифовывание</a:t>
            </a:r>
            <a:r>
              <a:rPr lang="ru-RU" dirty="0"/>
              <a:t> должен проводить врач-стоматолог, прошедший специальную подготовку и имеющий соответствующую квалификацию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998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Противопоказания к проведению избирательного </a:t>
            </a:r>
            <a:r>
              <a:rPr lang="ru-RU" b="1" dirty="0" err="1"/>
              <a:t>пришлифовывания</a:t>
            </a:r>
            <a:r>
              <a:rPr lang="ru-RU" b="1" dirty="0"/>
              <a:t> зубов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0247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Выраженное воспаление пародонта. В такой ситуации перед </a:t>
            </a:r>
            <a:r>
              <a:rPr lang="ru-RU" dirty="0" err="1"/>
              <a:t>пришлифовыванием</a:t>
            </a:r>
            <a:r>
              <a:rPr lang="ru-RU" dirty="0"/>
              <a:t> необходимо провести подготовительные терапевтические мероприятия: удалить </a:t>
            </a:r>
            <a:r>
              <a:rPr lang="ru-RU" dirty="0" err="1"/>
              <a:t>назубные</a:t>
            </a:r>
            <a:r>
              <a:rPr lang="ru-RU" dirty="0"/>
              <a:t> отложения, провести курс противовоспалительной </a:t>
            </a:r>
            <a:r>
              <a:rPr lang="ru-RU" dirty="0" err="1"/>
              <a:t>пародонтальной</a:t>
            </a:r>
            <a:r>
              <a:rPr lang="ru-RU" dirty="0"/>
              <a:t> терапии. Однако, следует иметь в виду, что преждевременные </a:t>
            </a:r>
            <a:r>
              <a:rPr lang="ru-RU" dirty="0" err="1"/>
              <a:t>окклюзионные</a:t>
            </a:r>
            <a:r>
              <a:rPr lang="ru-RU" dirty="0"/>
              <a:t> контакты могут поддерживать воспалительную реакцию. В этих случаях оба вида лечения следует проводить одновременно.</a:t>
            </a:r>
          </a:p>
          <a:p>
            <a:r>
              <a:rPr lang="ru-RU" dirty="0"/>
              <a:t>Резко выраженные аномалии и деформации зубочелюстной системы, подлежащие </a:t>
            </a:r>
            <a:r>
              <a:rPr lang="ru-RU" dirty="0" err="1"/>
              <a:t>ортодонтическому</a:t>
            </a:r>
            <a:r>
              <a:rPr lang="ru-RU" dirty="0"/>
              <a:t>, ортопедическому, хирургическому или комбинированному лечению.</a:t>
            </a:r>
          </a:p>
          <a:p>
            <a:r>
              <a:rPr lang="ru-RU" dirty="0"/>
              <a:t>Острые и хронические заболевания височно-нижнечелюстного сустава (ВНЧС), сопровождающиеся болевым синдромом мышечно-суставной дисфункции. Таким пациентам избирательное </a:t>
            </a:r>
            <a:r>
              <a:rPr lang="ru-RU" dirty="0" err="1"/>
              <a:t>пришлифовывание</a:t>
            </a:r>
            <a:r>
              <a:rPr lang="ru-RU" dirty="0"/>
              <a:t> показано в стадии ремиссии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22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21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044AD0E-6B07-476D-9934-16D491FBD80F}"/>
              </a:ext>
            </a:extLst>
          </p:cNvPr>
          <p:cNvSpPr>
            <a:spLocks noGrp="1"/>
          </p:cNvSpPr>
          <p:nvPr/>
        </p:nvSpPr>
        <p:spPr>
          <a:xfrm>
            <a:off x="790764" y="510906"/>
            <a:ext cx="9404723" cy="13652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/>
              <a:t>Цели избирательного </a:t>
            </a:r>
            <a:r>
              <a:rPr lang="ru-RU" sz="3200" b="1" dirty="0" err="1"/>
              <a:t>пришлифовывания</a:t>
            </a:r>
            <a:r>
              <a:rPr lang="ru-RU" sz="3200" b="1" dirty="0"/>
              <a:t> зубов:</a:t>
            </a:r>
            <a:endParaRPr lang="ru-RU" sz="3200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9E11F69D-4090-450C-81E8-694FA063BD58}"/>
              </a:ext>
            </a:extLst>
          </p:cNvPr>
          <p:cNvSpPr>
            <a:spLocks noGrp="1"/>
          </p:cNvSpPr>
          <p:nvPr/>
        </p:nvSpPr>
        <p:spPr>
          <a:xfrm>
            <a:off x="790764" y="1981200"/>
            <a:ext cx="10610472" cy="4539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ru-RU" sz="1600" dirty="0" smtClean="0"/>
              <a:t>Устранение </a:t>
            </a:r>
            <a:r>
              <a:rPr lang="ru-RU" sz="1600" dirty="0"/>
              <a:t>травматической ситуации в периодонте путем распределения функциональной нагрузки на возможно большее количество зубов.</a:t>
            </a:r>
          </a:p>
          <a:p>
            <a:r>
              <a:rPr lang="ru-RU" sz="1600" dirty="0" smtClean="0"/>
              <a:t>Снятие </a:t>
            </a:r>
            <a:r>
              <a:rPr lang="ru-RU" sz="1600" dirty="0"/>
              <a:t>травмы твердых тканей зубов и пульпы.</a:t>
            </a:r>
          </a:p>
          <a:p>
            <a:r>
              <a:rPr lang="ru-RU" sz="1600" dirty="0" smtClean="0"/>
              <a:t>Распределение </a:t>
            </a:r>
            <a:r>
              <a:rPr lang="ru-RU" sz="1600" dirty="0"/>
              <a:t>нагрузки по оси зубов.</a:t>
            </a:r>
          </a:p>
          <a:p>
            <a:r>
              <a:rPr lang="ru-RU" sz="1600" dirty="0" smtClean="0"/>
              <a:t>Снятие </a:t>
            </a:r>
            <a:r>
              <a:rPr lang="ru-RU" sz="1600" dirty="0"/>
              <a:t>патологической активности жевательных мышц.</a:t>
            </a:r>
          </a:p>
          <a:p>
            <a:r>
              <a:rPr lang="ru-RU" sz="1600" dirty="0" smtClean="0"/>
              <a:t>Устранение </a:t>
            </a:r>
            <a:r>
              <a:rPr lang="ru-RU" sz="1600" dirty="0"/>
              <a:t>балансирующих и </a:t>
            </a:r>
            <a:r>
              <a:rPr lang="ru-RU" sz="1600" dirty="0" err="1"/>
              <a:t>гипербалансирующих</a:t>
            </a:r>
            <a:r>
              <a:rPr lang="ru-RU" sz="1600" dirty="0"/>
              <a:t> </a:t>
            </a:r>
            <a:r>
              <a:rPr lang="ru-RU" sz="1600" dirty="0" err="1"/>
              <a:t>суперконтактов</a:t>
            </a:r>
            <a:r>
              <a:rPr lang="ru-RU" sz="1600" dirty="0"/>
              <a:t>.</a:t>
            </a:r>
          </a:p>
          <a:p>
            <a:r>
              <a:rPr lang="ru-RU" sz="1600" dirty="0" smtClean="0"/>
              <a:t>Создание </a:t>
            </a:r>
            <a:r>
              <a:rPr lang="ru-RU" sz="1600" dirty="0"/>
              <a:t>стабильной устойчивой центральной окклюзии.</a:t>
            </a:r>
          </a:p>
          <a:p>
            <a:r>
              <a:rPr lang="ru-RU" sz="1600" dirty="0" smtClean="0"/>
              <a:t>Устранение </a:t>
            </a:r>
            <a:r>
              <a:rPr lang="ru-RU" sz="1600" dirty="0"/>
              <a:t>нарушений окклюзии перед ортопедическим лечением.</a:t>
            </a:r>
          </a:p>
          <a:p>
            <a:r>
              <a:rPr lang="ru-RU" sz="1600" dirty="0" smtClean="0"/>
              <a:t>Восстановление </a:t>
            </a:r>
            <a:r>
              <a:rPr lang="ru-RU" sz="1600" dirty="0"/>
              <a:t>функциональной окклюзии после проведенного ортопедического лечения.</a:t>
            </a:r>
          </a:p>
          <a:p>
            <a:r>
              <a:rPr lang="ru-RU" sz="1600" dirty="0" smtClean="0"/>
              <a:t>Профилактика </a:t>
            </a:r>
            <a:r>
              <a:rPr lang="ru-RU" sz="1600" dirty="0"/>
              <a:t>и лечение патологии периодонта, жевательных мышц и височно-нижнечелюстного сустава (ВНЧС) в периоде молочного, сменного и постоянного прикуса.</a:t>
            </a:r>
          </a:p>
          <a:p>
            <a:r>
              <a:rPr lang="ru-RU" sz="1600" dirty="0" smtClean="0"/>
              <a:t>Создание </a:t>
            </a:r>
            <a:r>
              <a:rPr lang="ru-RU" sz="1600" dirty="0"/>
              <a:t>множественных двусторонних контактов при </a:t>
            </a:r>
            <a:r>
              <a:rPr lang="ru-RU" sz="1600" dirty="0" err="1"/>
              <a:t>сошлифовывании</a:t>
            </a:r>
            <a:r>
              <a:rPr lang="ru-RU" sz="1600" dirty="0"/>
              <a:t> зубов полных съемных протезов при всех видах окклюзии (для стабилизации протезов), сохранение при этом </a:t>
            </a:r>
            <a:r>
              <a:rPr lang="ru-RU" sz="1600" dirty="0" err="1"/>
              <a:t>бугрового</a:t>
            </a:r>
            <a:r>
              <a:rPr lang="ru-RU" sz="1600" dirty="0"/>
              <a:t> перекрывания боковых зубов (для предупреждения прикусывания слизистой оболочки щек).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65595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http://disamed.net/izbiratelnoe-prishlifovyvanie.html</a:t>
            </a:r>
            <a:endParaRPr lang="ru-RU" dirty="0" smtClean="0"/>
          </a:p>
          <a:p>
            <a:r>
              <a:rPr lang="en-US" dirty="0" smtClean="0"/>
              <a:t>http</a:t>
            </a:r>
            <a:r>
              <a:rPr lang="en-US" dirty="0"/>
              <a:t>://bone-surgery.ru/view/izbiratelnoe_prishlifovyvanie_zubov/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1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94791"/>
            <a:ext cx="9613861" cy="1080938"/>
          </a:xfrm>
        </p:spPr>
        <p:txBody>
          <a:bodyPr>
            <a:normAutofit/>
          </a:bodyPr>
          <a:lstStyle/>
          <a:p>
            <a:r>
              <a:rPr lang="ru-RU" b="1" dirty="0"/>
              <a:t>Избирательное </a:t>
            </a:r>
            <a:r>
              <a:rPr lang="ru-RU" b="1" dirty="0" smtClean="0"/>
              <a:t>при </a:t>
            </a:r>
            <a:r>
              <a:rPr lang="ru-RU" b="1" dirty="0" err="1" smtClean="0"/>
              <a:t>шлифовывание</a:t>
            </a:r>
            <a:r>
              <a:rPr lang="ru-RU" b="1" dirty="0" smtClean="0"/>
              <a:t> зубов</a:t>
            </a:r>
            <a:br>
              <a:rPr lang="ru-RU" b="1" dirty="0" smtClean="0"/>
            </a:br>
            <a:r>
              <a:rPr lang="ru-RU" sz="2700" dirty="0"/>
              <a:t>необходимо при заболеваниях периодонта в случаях: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) наличия аномалий прикуса и вторичных </a:t>
            </a:r>
            <a:r>
              <a:rPr lang="ru-RU" dirty="0" smtClean="0"/>
              <a:t>деформаций </a:t>
            </a:r>
          </a:p>
          <a:p>
            <a:r>
              <a:rPr lang="ru-RU" dirty="0" smtClean="0"/>
              <a:t>2</a:t>
            </a:r>
            <a:r>
              <a:rPr lang="ru-RU" dirty="0"/>
              <a:t>) неравномерной </a:t>
            </a:r>
            <a:r>
              <a:rPr lang="ru-RU" dirty="0" err="1"/>
              <a:t>стираемости</a:t>
            </a:r>
            <a:r>
              <a:rPr lang="ru-RU" dirty="0"/>
              <a:t> твердых тканей </a:t>
            </a:r>
            <a:r>
              <a:rPr lang="ru-RU" dirty="0" smtClean="0"/>
              <a:t>зубов</a:t>
            </a:r>
          </a:p>
          <a:p>
            <a:r>
              <a:rPr lang="ru-RU" dirty="0" smtClean="0"/>
              <a:t>3</a:t>
            </a:r>
            <a:r>
              <a:rPr lang="ru-RU" dirty="0"/>
              <a:t>) отсутствия физиологической </a:t>
            </a:r>
            <a:r>
              <a:rPr lang="ru-RU" dirty="0" err="1"/>
              <a:t>стираемости</a:t>
            </a:r>
            <a:r>
              <a:rPr lang="ru-RU" dirty="0"/>
              <a:t> бугров.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52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Избирательное при </a:t>
            </a:r>
            <a:r>
              <a:rPr lang="ru-RU" b="1" dirty="0" err="1"/>
              <a:t>шлифовывание</a:t>
            </a:r>
            <a:r>
              <a:rPr lang="ru-RU" b="1" dirty="0"/>
              <a:t> зубов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4241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результате </a:t>
            </a:r>
            <a:r>
              <a:rPr lang="ru-RU" dirty="0" err="1"/>
              <a:t>пришлифовывания</a:t>
            </a:r>
            <a:r>
              <a:rPr lang="ru-RU" dirty="0"/>
              <a:t> зубов устраняются преждевременные контакты, что нормализует </a:t>
            </a:r>
            <a:r>
              <a:rPr lang="ru-RU" dirty="0" err="1"/>
              <a:t>окклюзионные</a:t>
            </a:r>
            <a:r>
              <a:rPr lang="ru-RU" dirty="0"/>
              <a:t> и артикуляционные взаимоотношения и тем самым улучшает состояние периодонта. </a:t>
            </a:r>
            <a:r>
              <a:rPr lang="ru-RU" dirty="0" err="1"/>
              <a:t>Сошлифовывание</a:t>
            </a:r>
            <a:r>
              <a:rPr lang="ru-RU" dirty="0"/>
              <a:t> проводится на турбинной установке (скорость 300—400 тыс. об/мин) под контролем с применением </a:t>
            </a:r>
            <a:r>
              <a:rPr lang="ru-RU" dirty="0" err="1"/>
              <a:t>окклюзионной</a:t>
            </a:r>
            <a:r>
              <a:rPr lang="ru-RU" dirty="0"/>
              <a:t> бумаги. Для уменьшения гиперестезии зубов рекомендуется пользоваться зубной пастой с повышенным содержанием фтора. В отдельных, более тяжелых, случаях показано проведение курса лечения глицерофосфатом кальция.</a:t>
            </a:r>
          </a:p>
          <a:p>
            <a:pPr marL="0" indent="0">
              <a:buNone/>
            </a:pPr>
            <a:r>
              <a:rPr lang="ru-RU" dirty="0"/>
              <a:t>Метод избирательного </a:t>
            </a:r>
            <a:r>
              <a:rPr lang="ru-RU" dirty="0" err="1"/>
              <a:t>пришлифовывания</a:t>
            </a:r>
            <a:r>
              <a:rPr lang="ru-RU" dirty="0"/>
              <a:t> предполагает коррекцию функциональной окклюзии путем </a:t>
            </a:r>
            <a:r>
              <a:rPr lang="ru-RU" dirty="0" err="1"/>
              <a:t>сошлифовывания</a:t>
            </a:r>
            <a:r>
              <a:rPr lang="ru-RU" dirty="0"/>
              <a:t> выявленных преждевременных контактов на естественных и искусственных зубах. Основной принцип — сохранение или создание стабильной окклюзии, т.е. обеспечение </a:t>
            </a:r>
            <a:r>
              <a:rPr lang="ru-RU" dirty="0" err="1"/>
              <a:t>фиссурно</a:t>
            </a:r>
            <a:r>
              <a:rPr lang="ru-RU" dirty="0"/>
              <a:t>-бугорковых контактов зубов при минимальном удалении твердых тканей.</a:t>
            </a:r>
          </a:p>
          <a:p>
            <a:pPr marL="0" indent="0">
              <a:buNone/>
            </a:pPr>
            <a:r>
              <a:rPr lang="ru-RU" dirty="0"/>
              <a:t>Для успешного лечения больного следует подготовить: информировать о цели </a:t>
            </a:r>
            <a:r>
              <a:rPr lang="ru-RU" dirty="0" err="1"/>
              <a:t>сошлифовывания</a:t>
            </a:r>
            <a:r>
              <a:rPr lang="ru-RU" dirty="0"/>
              <a:t> зубов, о том, что в случае отсутствия эффекта необходимо будет применить другие методы </a:t>
            </a:r>
            <a:r>
              <a:rPr lang="ru-RU" dirty="0" err="1"/>
              <a:t>окклюзионной</a:t>
            </a:r>
            <a:r>
              <a:rPr lang="ru-RU" dirty="0"/>
              <a:t> коррекции.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18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Подготовительная стадия </a:t>
            </a:r>
            <a:r>
              <a:rPr lang="ru-RU" dirty="0" err="1" smtClean="0"/>
              <a:t>пришлифовывания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80321" y="2008905"/>
            <a:ext cx="6136115" cy="475210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Фаза предварительного </a:t>
            </a:r>
            <a:r>
              <a:rPr lang="ru-RU" dirty="0" err="1"/>
              <a:t>сошлифовывания</a:t>
            </a:r>
            <a:r>
              <a:rPr lang="ru-RU" dirty="0"/>
              <a:t>, устранение грубой </a:t>
            </a:r>
            <a:r>
              <a:rPr lang="ru-RU" dirty="0" err="1"/>
              <a:t>окклюзионной</a:t>
            </a:r>
            <a:r>
              <a:rPr lang="ru-RU" dirty="0"/>
              <a:t> дисгармонии (</a:t>
            </a:r>
            <a:r>
              <a:rPr lang="ru-RU" dirty="0" err="1"/>
              <a:t>Жулев</a:t>
            </a:r>
            <a:r>
              <a:rPr lang="ru-RU" dirty="0"/>
              <a:t> E.H., </a:t>
            </a:r>
            <a:r>
              <a:rPr lang="ru-RU" dirty="0" smtClean="0"/>
              <a:t>2003)</a:t>
            </a:r>
          </a:p>
          <a:p>
            <a:r>
              <a:rPr lang="ru-RU" b="1" dirty="0" smtClean="0"/>
              <a:t>А </a:t>
            </a:r>
            <a:r>
              <a:rPr lang="ru-RU" dirty="0" smtClean="0"/>
              <a:t>- незначительная </a:t>
            </a:r>
            <a:r>
              <a:rPr lang="ru-RU" dirty="0"/>
              <a:t>коррекция путем </a:t>
            </a:r>
            <a:r>
              <a:rPr lang="ru-RU" dirty="0" err="1"/>
              <a:t>сошлифовывания</a:t>
            </a:r>
            <a:r>
              <a:rPr lang="ru-RU" dirty="0"/>
              <a:t> контактных (</a:t>
            </a:r>
            <a:r>
              <a:rPr lang="ru-RU" dirty="0" err="1"/>
              <a:t>апроксимальных</a:t>
            </a:r>
            <a:r>
              <a:rPr lang="ru-RU" dirty="0"/>
              <a:t>) поверхностей нижних передних зубов, что может способствовать устранению их </a:t>
            </a:r>
            <a:r>
              <a:rPr lang="ru-RU" dirty="0" smtClean="0"/>
              <a:t>скученности.</a:t>
            </a:r>
          </a:p>
          <a:p>
            <a:r>
              <a:rPr lang="ru-RU" b="1" dirty="0" smtClean="0"/>
              <a:t>б</a:t>
            </a:r>
            <a:r>
              <a:rPr lang="ru-RU" dirty="0" smtClean="0"/>
              <a:t> - неправильное </a:t>
            </a:r>
            <a:r>
              <a:rPr lang="ru-RU" dirty="0"/>
              <a:t>положение боковых зубов приводит к образованию </a:t>
            </a:r>
            <a:r>
              <a:rPr lang="ru-RU" dirty="0" err="1"/>
              <a:t>ретенционных</a:t>
            </a:r>
            <a:r>
              <a:rPr lang="ru-RU" dirty="0"/>
              <a:t> </a:t>
            </a:r>
            <a:r>
              <a:rPr lang="ru-RU" dirty="0" smtClean="0"/>
              <a:t>пунктов.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В</a:t>
            </a:r>
            <a:r>
              <a:rPr lang="ru-RU" dirty="0" smtClean="0"/>
              <a:t> - перед </a:t>
            </a:r>
            <a:r>
              <a:rPr lang="ru-RU" dirty="0"/>
              <a:t>замещением дефекта зубного ряда необходимо удлиненный моляр верхней челюсти </a:t>
            </a:r>
            <a:r>
              <a:rPr lang="ru-RU" dirty="0" err="1"/>
              <a:t>сошлифовать</a:t>
            </a:r>
            <a:r>
              <a:rPr lang="ru-RU" dirty="0"/>
              <a:t> по уровню </a:t>
            </a:r>
            <a:r>
              <a:rPr lang="ru-RU" dirty="0" err="1"/>
              <a:t>окклюзионной</a:t>
            </a:r>
            <a:r>
              <a:rPr lang="ru-RU" dirty="0"/>
              <a:t> </a:t>
            </a:r>
            <a:r>
              <a:rPr lang="ru-RU" dirty="0" smtClean="0"/>
              <a:t>поверхности.</a:t>
            </a:r>
          </a:p>
          <a:p>
            <a:r>
              <a:rPr lang="ru-RU" b="1" dirty="0" smtClean="0"/>
              <a:t>Г</a:t>
            </a:r>
            <a:r>
              <a:rPr lang="ru-RU" dirty="0" smtClean="0"/>
              <a:t> - удлиненный </a:t>
            </a:r>
            <a:r>
              <a:rPr lang="ru-RU" dirty="0"/>
              <a:t>зуб в конце зубного ряда, не имеющий антагониста, необходимо </a:t>
            </a:r>
            <a:r>
              <a:rPr lang="ru-RU" dirty="0" err="1"/>
              <a:t>сошлифовать</a:t>
            </a:r>
            <a:r>
              <a:rPr lang="ru-RU" dirty="0"/>
              <a:t>, так как он препятствует </a:t>
            </a:r>
            <a:r>
              <a:rPr lang="ru-RU" dirty="0" smtClean="0"/>
              <a:t>артикуляции.</a:t>
            </a:r>
          </a:p>
          <a:p>
            <a:r>
              <a:rPr lang="ru-RU" b="1" dirty="0" smtClean="0"/>
              <a:t>Д</a:t>
            </a:r>
            <a:r>
              <a:rPr lang="ru-RU" dirty="0" smtClean="0"/>
              <a:t> - укорочение </a:t>
            </a:r>
            <a:r>
              <a:rPr lang="ru-RU" dirty="0"/>
              <a:t>дистального бугра верхнего моляра позволяет нижнему зубу </a:t>
            </a:r>
            <a:r>
              <a:rPr lang="ru-RU" dirty="0" smtClean="0"/>
              <a:t>выровняться.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Е - </a:t>
            </a:r>
            <a:r>
              <a:rPr lang="ru-RU" dirty="0" smtClean="0"/>
              <a:t>укорочение </a:t>
            </a:r>
            <a:r>
              <a:rPr lang="ru-RU" dirty="0"/>
              <a:t>отдельных сместившихся </a:t>
            </a:r>
            <a:r>
              <a:rPr lang="ru-RU" dirty="0" smtClean="0"/>
              <a:t>зубов.</a:t>
            </a:r>
            <a:endParaRPr lang="ru-RU" dirty="0"/>
          </a:p>
          <a:p>
            <a:endParaRPr lang="ru-RU" dirty="0"/>
          </a:p>
        </p:txBody>
      </p:sp>
      <p:pic>
        <p:nvPicPr>
          <p:cNvPr id="10" name="Объект 4">
            <a:extLst>
              <a:ext uri="{FF2B5EF4-FFF2-40B4-BE49-F238E27FC236}">
                <a16:creationId xmlns:a16="http://schemas.microsoft.com/office/drawing/2014/main" id="{603F30F7-62CB-4A35-879D-4FDC0BF64E3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36" y="2008905"/>
            <a:ext cx="5098473" cy="4752109"/>
          </a:xfrm>
        </p:spPr>
      </p:pic>
    </p:spTree>
    <p:extLst>
      <p:ext uri="{BB962C8B-B14F-4D97-AF65-F5344CB8AC3E}">
        <p14:creationId xmlns:p14="http://schemas.microsoft.com/office/powerpoint/2010/main" val="387648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Обозначение рельефа </a:t>
            </a:r>
            <a:r>
              <a:rPr lang="ru-RU" sz="2400" dirty="0" err="1"/>
              <a:t>окклюзионной</a:t>
            </a:r>
            <a:r>
              <a:rPr lang="ru-RU" sz="2400" dirty="0"/>
              <a:t> поверхности боковых зубов, необходимое для маркировки преждевременных контактов в соответствии с правилом MODU: </a:t>
            </a:r>
            <a:r>
              <a:rPr lang="ru-RU" sz="2400" dirty="0" err="1"/>
              <a:t>mesial</a:t>
            </a:r>
            <a:r>
              <a:rPr lang="ru-RU" sz="2400" dirty="0"/>
              <a:t>, </a:t>
            </a:r>
            <a:r>
              <a:rPr lang="ru-RU" sz="2400" dirty="0" err="1"/>
              <a:t>ober</a:t>
            </a:r>
            <a:r>
              <a:rPr lang="ru-RU" sz="2400" dirty="0"/>
              <a:t>, </a:t>
            </a:r>
            <a:r>
              <a:rPr lang="ru-RU" sz="2400" dirty="0" err="1"/>
              <a:t>distal</a:t>
            </a:r>
            <a:r>
              <a:rPr lang="ru-RU" sz="2400" dirty="0"/>
              <a:t>, </a:t>
            </a:r>
            <a:r>
              <a:rPr lang="ru-RU" sz="2400" dirty="0" err="1"/>
              <a:t>unter</a:t>
            </a:r>
            <a:r>
              <a:rPr lang="ru-RU" sz="2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0319" y="2336872"/>
            <a:ext cx="5803607" cy="4521127"/>
          </a:xfrm>
        </p:spPr>
        <p:txBody>
          <a:bodyPr>
            <a:normAutofit fontScale="92500"/>
          </a:bodyPr>
          <a:lstStyle/>
          <a:p>
            <a:r>
              <a:rPr lang="ru-RU" dirty="0"/>
              <a:t>1 — оральный скат язычных и небных </a:t>
            </a:r>
            <a:r>
              <a:rPr lang="ru-RU" dirty="0" smtClean="0"/>
              <a:t>бугров;</a:t>
            </a:r>
          </a:p>
          <a:p>
            <a:r>
              <a:rPr lang="ru-RU" dirty="0" smtClean="0"/>
              <a:t>2 </a:t>
            </a:r>
            <a:r>
              <a:rPr lang="ru-RU" dirty="0"/>
              <a:t>— вестибулярный скат щечных </a:t>
            </a:r>
            <a:r>
              <a:rPr lang="ru-RU" dirty="0" smtClean="0"/>
              <a:t>бугров;</a:t>
            </a:r>
          </a:p>
          <a:p>
            <a:r>
              <a:rPr lang="ru-RU" dirty="0" smtClean="0"/>
              <a:t>3 </a:t>
            </a:r>
            <a:r>
              <a:rPr lang="ru-RU" dirty="0"/>
              <a:t>— </a:t>
            </a:r>
            <a:r>
              <a:rPr lang="ru-RU" dirty="0" err="1"/>
              <a:t>мезиальный</a:t>
            </a:r>
            <a:r>
              <a:rPr lang="ru-RU" dirty="0"/>
              <a:t> склон вестибулярных скатов язычных и небных </a:t>
            </a:r>
            <a:r>
              <a:rPr lang="ru-RU" dirty="0" smtClean="0"/>
              <a:t>бугров;</a:t>
            </a:r>
          </a:p>
          <a:p>
            <a:r>
              <a:rPr lang="ru-RU" dirty="0" smtClean="0"/>
              <a:t>4 </a:t>
            </a:r>
            <a:r>
              <a:rPr lang="ru-RU" dirty="0"/>
              <a:t>— </a:t>
            </a:r>
            <a:r>
              <a:rPr lang="ru-RU" dirty="0" err="1"/>
              <a:t>мезиальный</a:t>
            </a:r>
            <a:r>
              <a:rPr lang="ru-RU" dirty="0"/>
              <a:t> склон оральных скатов щечных </a:t>
            </a:r>
            <a:r>
              <a:rPr lang="ru-RU" dirty="0" smtClean="0"/>
              <a:t>бугров;</a:t>
            </a:r>
          </a:p>
          <a:p>
            <a:r>
              <a:rPr lang="ru-RU" dirty="0" smtClean="0"/>
              <a:t>5 </a:t>
            </a:r>
            <a:r>
              <a:rPr lang="ru-RU" dirty="0"/>
              <a:t>— дистальный склон вестибулярных скатов язычных и небных </a:t>
            </a:r>
            <a:r>
              <a:rPr lang="ru-RU" dirty="0" smtClean="0"/>
              <a:t>бугров;</a:t>
            </a:r>
          </a:p>
          <a:p>
            <a:r>
              <a:rPr lang="ru-RU" dirty="0" smtClean="0"/>
              <a:t>6 </a:t>
            </a:r>
            <a:r>
              <a:rPr lang="ru-RU" dirty="0"/>
              <a:t>— дистальный склон оральных скатов щечных бугров</a:t>
            </a:r>
          </a:p>
          <a:p>
            <a:endParaRPr lang="ru-RU" dirty="0"/>
          </a:p>
        </p:txBody>
      </p:sp>
      <p:pic>
        <p:nvPicPr>
          <p:cNvPr id="5" name="Объект 5">
            <a:extLst>
              <a:ext uri="{FF2B5EF4-FFF2-40B4-BE49-F238E27FC236}">
                <a16:creationId xmlns:a16="http://schemas.microsoft.com/office/drawing/2014/main" id="{E3131554-7ACD-42AD-99A8-7632C6159B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6" y="2336872"/>
            <a:ext cx="3962401" cy="4022364"/>
          </a:xfrm>
        </p:spPr>
      </p:pic>
    </p:spTree>
    <p:extLst>
      <p:ext uri="{BB962C8B-B14F-4D97-AF65-F5344CB8AC3E}">
        <p14:creationId xmlns:p14="http://schemas.microsoft.com/office/powerpoint/2010/main" val="247014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5">
            <a:extLst>
              <a:ext uri="{FF2B5EF4-FFF2-40B4-BE49-F238E27FC236}">
                <a16:creationId xmlns:a16="http://schemas.microsoft.com/office/drawing/2014/main" id="{3C9D44E4-EF2B-495F-A0BD-96EB6DF68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48" y="442402"/>
            <a:ext cx="4130170" cy="3712500"/>
          </a:xfrm>
          <a:prstGeom prst="rect">
            <a:avLst/>
          </a:prstGeo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622DB0B5-26C9-4DAC-AE11-36328A1071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948" y="442402"/>
            <a:ext cx="4770107" cy="371249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622E30C-A8CF-45CA-8573-5F9CC59AC4B9}"/>
              </a:ext>
            </a:extLst>
          </p:cNvPr>
          <p:cNvSpPr/>
          <p:nvPr/>
        </p:nvSpPr>
        <p:spPr>
          <a:xfrm>
            <a:off x="448147" y="4699983"/>
            <a:ext cx="43732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arial" panose="020B0604020202020204" pitchFamily="34" charset="0"/>
              </a:rPr>
              <a:t>Пришлифовывание</a:t>
            </a:r>
            <a:r>
              <a:rPr lang="ru-RU" sz="2400" dirty="0">
                <a:latin typeface="arial" panose="020B0604020202020204" pitchFamily="34" charset="0"/>
              </a:rPr>
              <a:t> боковых зубов при центральной </a:t>
            </a:r>
            <a:r>
              <a:rPr lang="ru-RU" sz="2400" dirty="0" smtClean="0">
                <a:latin typeface="arial" panose="020B0604020202020204" pitchFamily="34" charset="0"/>
              </a:rPr>
              <a:t>окклюзии.</a:t>
            </a:r>
            <a:endParaRPr lang="ru-RU" sz="24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300D995-5CC3-44C7-84AD-95C40CB388E9}"/>
              </a:ext>
            </a:extLst>
          </p:cNvPr>
          <p:cNvSpPr/>
          <p:nvPr/>
        </p:nvSpPr>
        <p:spPr>
          <a:xfrm>
            <a:off x="5606947" y="4699983"/>
            <a:ext cx="47701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</a:rPr>
              <a:t>Исправление </a:t>
            </a:r>
            <a:r>
              <a:rPr lang="ru-RU" sz="2400" dirty="0" err="1">
                <a:latin typeface="arial" panose="020B0604020202020204" pitchFamily="34" charset="0"/>
              </a:rPr>
              <a:t>супраконтактов</a:t>
            </a:r>
            <a:r>
              <a:rPr lang="ru-RU" sz="2400" dirty="0">
                <a:latin typeface="arial" panose="020B0604020202020204" pitchFamily="34" charset="0"/>
              </a:rPr>
              <a:t> на передних зубах при центральной </a:t>
            </a:r>
            <a:r>
              <a:rPr lang="ru-RU" sz="2400" dirty="0" smtClean="0">
                <a:latin typeface="arial" panose="020B0604020202020204" pitchFamily="34" charset="0"/>
              </a:rPr>
              <a:t>окклюзии.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327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5">
            <a:extLst>
              <a:ext uri="{FF2B5EF4-FFF2-40B4-BE49-F238E27FC236}">
                <a16:creationId xmlns:a16="http://schemas.microsoft.com/office/drawing/2014/main" id="{E2ABECBF-70CE-42AA-9257-33E9D456C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21" y="576636"/>
            <a:ext cx="5259249" cy="4036926"/>
          </a:xfrm>
          <a:prstGeom prst="rect">
            <a:avLst/>
          </a:prstGeom>
        </p:spPr>
      </p:pic>
      <p:pic>
        <p:nvPicPr>
          <p:cNvPr id="3" name="Объект 7">
            <a:extLst>
              <a:ext uri="{FF2B5EF4-FFF2-40B4-BE49-F238E27FC236}">
                <a16:creationId xmlns:a16="http://schemas.microsoft.com/office/drawing/2014/main" id="{13A005E8-DFC3-40CE-80CF-F7F8CA458A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655" y="576638"/>
            <a:ext cx="5613033" cy="403692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114455-59CD-49AC-B5CC-AAA50DC416C8}"/>
              </a:ext>
            </a:extLst>
          </p:cNvPr>
          <p:cNvSpPr/>
          <p:nvPr/>
        </p:nvSpPr>
        <p:spPr>
          <a:xfrm>
            <a:off x="573620" y="4613562"/>
            <a:ext cx="4504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latin typeface="arial" panose="020B0604020202020204" pitchFamily="34" charset="0"/>
              </a:rPr>
              <a:t>Гипербалансирующий</a:t>
            </a:r>
            <a:r>
              <a:rPr lang="ru-RU" sz="2400" dirty="0">
                <a:latin typeface="arial" panose="020B0604020202020204" pitchFamily="34" charset="0"/>
              </a:rPr>
              <a:t> контакт</a:t>
            </a:r>
            <a:endParaRPr lang="ru-RU" sz="24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A65F74-C6FE-4FC8-B36B-238889A3E701}"/>
              </a:ext>
            </a:extLst>
          </p:cNvPr>
          <p:cNvSpPr/>
          <p:nvPr/>
        </p:nvSpPr>
        <p:spPr>
          <a:xfrm>
            <a:off x="6186654" y="4613562"/>
            <a:ext cx="56130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arial" panose="020B0604020202020204" pitchFamily="34" charset="0"/>
              </a:rPr>
              <a:t>Сошлифовывание</a:t>
            </a:r>
            <a:r>
              <a:rPr lang="ru-RU" dirty="0">
                <a:latin typeface="arial" panose="020B0604020202020204" pitchFamily="34" charset="0"/>
              </a:rPr>
              <a:t> жевательных зубов при боковой окклюзии: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arial" panose="020B0604020202020204" pitchFamily="34" charset="0"/>
              </a:rPr>
              <a:t>а — </a:t>
            </a:r>
            <a:r>
              <a:rPr lang="ru-RU" dirty="0" err="1">
                <a:latin typeface="arial" panose="020B0604020202020204" pitchFamily="34" charset="0"/>
              </a:rPr>
              <a:t>сошлифовывание</a:t>
            </a:r>
            <a:r>
              <a:rPr lang="ru-RU" dirty="0">
                <a:latin typeface="arial" panose="020B0604020202020204" pitchFamily="34" charset="0"/>
              </a:rPr>
              <a:t> щечного бугра верхнего зуба и язычного бугра нижнего зуба;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arial" panose="020B0604020202020204" pitchFamily="34" charset="0"/>
              </a:rPr>
              <a:t>б — сужение жевательных поверхностей коронок зубов;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arial" panose="020B0604020202020204" pitchFamily="34" charset="0"/>
              </a:rPr>
              <a:t>в — вид зубов после </a:t>
            </a:r>
            <a:r>
              <a:rPr lang="ru-RU" dirty="0" err="1">
                <a:latin typeface="arial" panose="020B0604020202020204" pitchFamily="34" charset="0"/>
              </a:rPr>
              <a:t>сошлифовывания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43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Последовательность проведения избирательного </a:t>
            </a:r>
            <a:r>
              <a:rPr lang="ru-RU" sz="2800" b="1" dirty="0" err="1"/>
              <a:t>пришлифовывания</a:t>
            </a:r>
            <a:r>
              <a:rPr lang="ru-RU" sz="2800" b="1" dirty="0"/>
              <a:t> зубов при </a:t>
            </a:r>
            <a:r>
              <a:rPr lang="ru-RU" sz="2800" b="1" dirty="0" err="1"/>
              <a:t>ортогнатическом</a:t>
            </a:r>
            <a:r>
              <a:rPr lang="ru-RU" sz="2800" b="1" dirty="0"/>
              <a:t> прикусе: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9945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1) дистальная окклюзия — статическая фаза;</a:t>
            </a:r>
          </a:p>
          <a:p>
            <a:r>
              <a:rPr lang="ru-RU" dirty="0"/>
              <a:t>2) экскурсия нижней челюсти из дистальной в центральную окклюзию — динамическая фаза;</a:t>
            </a:r>
          </a:p>
          <a:p>
            <a:r>
              <a:rPr lang="ru-RU" dirty="0"/>
              <a:t>3) центральная окклюзия — статическая фаза;</a:t>
            </a:r>
          </a:p>
          <a:p>
            <a:r>
              <a:rPr lang="ru-RU" dirty="0"/>
              <a:t>4) передняя окклюзия — статическая фаза;</a:t>
            </a:r>
          </a:p>
          <a:p>
            <a:r>
              <a:rPr lang="ru-RU" dirty="0"/>
              <a:t>5) экскурсия нижней челюсти из центральной окклюзии в перед­нюю — динамическая фаза;</a:t>
            </a:r>
          </a:p>
          <a:p>
            <a:r>
              <a:rPr lang="ru-RU" dirty="0"/>
              <a:t>6) боковая окклюзия (правая и левая) на балансирующей сторо­не — статическая фаза;</a:t>
            </a:r>
          </a:p>
          <a:p>
            <a:r>
              <a:rPr lang="ru-RU" dirty="0"/>
              <a:t>7) экскурсия нижней челюсти из центральной в боковые окклюзии на балансирующей стороне — динамическая фаза;</a:t>
            </a:r>
          </a:p>
          <a:p>
            <a:r>
              <a:rPr lang="ru-RU" dirty="0"/>
              <a:t>8) боковая окклюзия на рабочей стороне — статическая фаза;</a:t>
            </a:r>
          </a:p>
          <a:p>
            <a:r>
              <a:rPr lang="ru-RU" dirty="0"/>
              <a:t>9) экскурсия нижней челюсти из центральной в боковые окклюзии на рабочей стороне — динамическая фаза.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575761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96</TotalTime>
  <Words>1152</Words>
  <Application>Microsoft Office PowerPoint</Application>
  <PresentationFormat>Широкоэкранный</PresentationFormat>
  <Paragraphs>94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Arial</vt:lpstr>
      <vt:lpstr>Trebuchet MS</vt:lpstr>
      <vt:lpstr>Wingdings 3</vt:lpstr>
      <vt:lpstr>Берлин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Министерства здравоохранения Российской Федерации Кафедра стоматологии ИПО</vt:lpstr>
      <vt:lpstr>Презентация PowerPoint</vt:lpstr>
      <vt:lpstr>Избирательное при шлифовывание зубов необходимо при заболеваниях периодонта в случаях:</vt:lpstr>
      <vt:lpstr>Избирательное при шлифовывание зубов</vt:lpstr>
      <vt:lpstr>Подготовительная стадия пришлифовывания:</vt:lpstr>
      <vt:lpstr>Обозначение рельефа окклюзионной поверхности боковых зубов, необходимое для маркировки преждевременных контактов в соответствии с правилом MODU: mesial, ober, distal, unter:</vt:lpstr>
      <vt:lpstr>Презентация PowerPoint</vt:lpstr>
      <vt:lpstr>Презентация PowerPoint</vt:lpstr>
      <vt:lpstr>Последовательность проведения избирательного пришлифовывания зубов при ортогнатическом прикусе:</vt:lpstr>
      <vt:lpstr>Презентация PowerPoint</vt:lpstr>
      <vt:lpstr>Показания к проведению избирательного пришлифовывания зубов:</vt:lpstr>
      <vt:lpstr>Показания к проведению избирательного пришлифовывания зубов:</vt:lpstr>
      <vt:lpstr>Показания к проведению избирательного пришлифовывания зубов:</vt:lpstr>
      <vt:lpstr>Показания к проведению избирательного пришлифовывания зубов:</vt:lpstr>
      <vt:lpstr>Показания к проведению избирательного пришлифовывания зубов:</vt:lpstr>
      <vt:lpstr>Показания к проведению избирательного пришлифовывания зубов:</vt:lpstr>
      <vt:lpstr>Осложнения:</vt:lpstr>
      <vt:lpstr>Противопоказания к проведению избирательного пришлифовывания зубов:</vt:lpstr>
      <vt:lpstr>Спасибо за внимание.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Министерства здравоохранения Российской Федерации Кафедра стоматологии ИПО</dc:title>
  <dc:creator>Пользователь</dc:creator>
  <cp:lastModifiedBy>Пользователь</cp:lastModifiedBy>
  <cp:revision>9</cp:revision>
  <dcterms:created xsi:type="dcterms:W3CDTF">2023-06-14T13:02:59Z</dcterms:created>
  <dcterms:modified xsi:type="dcterms:W3CDTF">2023-06-14T14:39:16Z</dcterms:modified>
</cp:coreProperties>
</file>