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310" r:id="rId5"/>
    <p:sldId id="260" r:id="rId6"/>
    <p:sldId id="311" r:id="rId7"/>
    <p:sldId id="312" r:id="rId8"/>
    <p:sldId id="313" r:id="rId9"/>
    <p:sldId id="264" r:id="rId10"/>
    <p:sldId id="283" r:id="rId11"/>
    <p:sldId id="265" r:id="rId12"/>
    <p:sldId id="284" r:id="rId13"/>
    <p:sldId id="261" r:id="rId14"/>
    <p:sldId id="263" r:id="rId15"/>
    <p:sldId id="270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273" r:id="rId28"/>
    <p:sldId id="308" r:id="rId29"/>
    <p:sldId id="309" r:id="rId30"/>
    <p:sldId id="305" r:id="rId31"/>
    <p:sldId id="306" r:id="rId32"/>
    <p:sldId id="280" r:id="rId33"/>
    <p:sldId id="290" r:id="rId34"/>
    <p:sldId id="292" r:id="rId35"/>
    <p:sldId id="291" r:id="rId36"/>
    <p:sldId id="288" r:id="rId37"/>
    <p:sldId id="289" r:id="rId38"/>
    <p:sldId id="268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6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39474703-7E6D-42F1-9EF0-18AC6292890D}" type="datetime1">
              <a:rPr lang="ru-RU" smtClean="0">
                <a:solidFill>
                  <a:srgbClr val="464653"/>
                </a:solidFill>
              </a:rPr>
              <a:pPr/>
              <a:t>22.05.2020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05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5F55-6BFE-477A-9D85-C68001702C50}" type="datetime1">
              <a:rPr lang="ru-RU" smtClean="0">
                <a:solidFill>
                  <a:srgbClr val="464653"/>
                </a:solidFill>
              </a:rPr>
              <a:pPr/>
              <a:t>22.05.2020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15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0B1A-DA9E-4869-97A0-1FFFF03E18D4}" type="datetime1">
              <a:rPr lang="ru-RU" smtClean="0">
                <a:solidFill>
                  <a:srgbClr val="464653"/>
                </a:solidFill>
              </a:rPr>
              <a:pPr/>
              <a:t>22.05.2020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994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A0AA-19D0-4996-B332-FC2837A49C03}" type="datetime1">
              <a:rPr lang="ru-RU" smtClean="0">
                <a:solidFill>
                  <a:srgbClr val="464653"/>
                </a:solidFill>
              </a:rPr>
              <a:pPr/>
              <a:t>22.05.2020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6725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A7E29684-2AC5-4133-8619-BDA71701D4AE}" type="datetime1">
              <a:rPr lang="ru-RU" smtClean="0">
                <a:solidFill>
                  <a:srgbClr val="DDE9EC"/>
                </a:solidFill>
              </a:rPr>
              <a:pPr/>
              <a:t>22.05.2020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48AA6685-C7AE-4612-A399-0C856C95ED4C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6887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56BD-F8D3-4E27-B351-A40B6BFBC9A7}" type="datetime1">
              <a:rPr lang="ru-RU" smtClean="0">
                <a:solidFill>
                  <a:srgbClr val="464653"/>
                </a:solidFill>
              </a:rPr>
              <a:pPr/>
              <a:t>22.05.2020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177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2DEE-2EFE-4636-B13F-35777A8B589F}" type="datetime1">
              <a:rPr lang="ru-RU" smtClean="0">
                <a:solidFill>
                  <a:srgbClr val="464653"/>
                </a:solidFill>
              </a:rPr>
              <a:pPr/>
              <a:t>22.05.2020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2721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EA99-1E49-4A50-B7DB-ADD99853EC9E}" type="datetime1">
              <a:rPr lang="ru-RU" smtClean="0">
                <a:solidFill>
                  <a:srgbClr val="464653"/>
                </a:solidFill>
              </a:rPr>
              <a:pPr/>
              <a:t>22.05.2020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60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F622-9916-4245-AAF1-5E6DBA497D6B}" type="datetime1">
              <a:rPr lang="ru-RU" smtClean="0">
                <a:solidFill>
                  <a:srgbClr val="464653"/>
                </a:solidFill>
              </a:rPr>
              <a:pPr/>
              <a:t>22.05.2020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63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6413-FC47-42BD-A286-A54ECC73ABBD}" type="datetime1">
              <a:rPr lang="ru-RU" smtClean="0">
                <a:solidFill>
                  <a:srgbClr val="464653"/>
                </a:solidFill>
              </a:rPr>
              <a:pPr/>
              <a:t>22.05.2020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7520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10FD-DAF7-43CB-9131-BDD80865AD3D}" type="datetime1">
              <a:rPr lang="ru-RU" smtClean="0">
                <a:solidFill>
                  <a:srgbClr val="DDE9EC"/>
                </a:solidFill>
              </a:rPr>
              <a:pPr/>
              <a:t>22.05.2020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354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203A88-5B11-46C3-95A5-17A7B17396F2}" type="datetime1">
              <a:rPr lang="ru-RU" smtClean="0">
                <a:solidFill>
                  <a:srgbClr val="464653"/>
                </a:solidFill>
              </a:rPr>
              <a:pPr/>
              <a:t>22.05.2020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564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2596" y="357166"/>
            <a:ext cx="82153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Войно-Ясенецкого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Кафедра-клиника стоматологии ИПО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5934" y="2674382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Комплексная психологическая подготовка пациентов пожилого и старческого возраста к приему у врача- стоматолога ортопеда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9786" y="4500570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Выполнил ординатор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кафедры-клиники стоматологии ИПО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специальности «стоматология ортопедическая»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Ходько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Юлия Юрьевна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1488" y="6429396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Красноярск, 2020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A6685-C7AE-4612-A399-0C856C95ED4C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2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дентофобии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10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algn="just">
              <a:spcBef>
                <a:spcPts val="600"/>
              </a:spcBef>
              <a:buClr>
                <a:schemeClr val="accent1"/>
              </a:buCl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зубного врача на каждого пациента было всего несколько минут и ограниченный объем материалов. Оборудование в участковых и районных стоматологических поликлиниках, практически, не обновлялось. Советские стоматологи в результате всего этого работали с некачественным, разрушающимся на глазах материалом и пользовались устаревшим оборудованием. Выбирать себе врача пациент не мог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[6,3]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/>
          </a:p>
        </p:txBody>
      </p:sp>
      <p:pic>
        <p:nvPicPr>
          <p:cNvPr id="7" name="Рисунок 6" descr="1228752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2912268"/>
            <a:ext cx="4448175" cy="3336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8C0693-0E69-4082-845E-1F9BDAAF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стоматология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6B8E223-1EB1-410D-8E02-56345729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11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2A7892B-EC34-42E0-9BBD-0BC4E28B21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отечественная стоматология находится на совершенно другом уровне.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595C164-F313-4F4C-BFBF-554C5952E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95" y="2202428"/>
            <a:ext cx="4245530" cy="3303022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="" xmlns:a16="http://schemas.microsoft.com/office/drawing/2014/main" id="{91D454DE-E10E-4986-8828-487DEB4A2427}"/>
              </a:ext>
            </a:extLst>
          </p:cNvPr>
          <p:cNvSpPr/>
          <p:nvPr/>
        </p:nvSpPr>
        <p:spPr>
          <a:xfrm>
            <a:off x="5619750" y="3511867"/>
            <a:ext cx="952500" cy="352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1060375-8BB8-4D57-8C20-FB8F0C4ED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85" y="2202429"/>
            <a:ext cx="4532365" cy="3303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20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12</a:t>
            </a:fld>
            <a:endParaRPr lang="ru-RU">
              <a:solidFill>
                <a:srgbClr val="464653"/>
              </a:solidFill>
            </a:endParaRPr>
          </a:p>
        </p:txBody>
      </p:sp>
      <p:pic>
        <p:nvPicPr>
          <p:cNvPr id="3" name="Рисунок 2" descr="3-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65" y="893445"/>
            <a:ext cx="4236720" cy="5242560"/>
          </a:xfrm>
          <a:prstGeom prst="rect">
            <a:avLst/>
          </a:prstGeom>
        </p:spPr>
      </p:pic>
      <p:pic>
        <p:nvPicPr>
          <p:cNvPr id="4" name="Рисунок 3" descr="908a24f3952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0" y="918718"/>
            <a:ext cx="4267200" cy="5234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92D9A2-0035-4B40-9C7C-77576485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Психологическая подготовка перед ортопедическим лечением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317BF93-C775-4751-991A-00668F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998F02B-E4CB-4EFB-B801-BB544638B8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комплексной ортопедической помощи является сложным этапом и зависит от профессионализма врача, но нередко даже использование новейших технологий в протезировании зубных рядов не позволяет достичь желаемого результата. Это связано с отсутствием психологической готовности пациента и неуверенностью в конечном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AEC0738-D708-4E98-8670-0E0B67C1D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851150"/>
            <a:ext cx="4695825" cy="313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80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C49F24-E7F0-42F5-8598-109EDB11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Психологическая подготовка перед ортопедическим лечением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852A55D-22C4-471B-99EB-709E143B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14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E8AFEB-B462-436A-9AE4-DCFEF3FB639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больные, обращающиеся за помощью к стоматологу-ортопеду, испытывают во время приема эмоциональное напряжение. Основной причиной является ожидание боли, навеянное неприятными воспоминаниями о ранее перенесенных стоматологических операциях. По данным В.Н. Трезубова, у 91.2% больных эмоциональное напряжение связано именно с ожиданием этого ощущения. Кроме того, эмоциональное напряжение может возникать как следствие тревоги за исход протезирования, особенно съемными протезами (плохая фиксация, трудности привыкания к нему и т.д.). Естественно, что эмоциональное напряжение проявляется неодинаково в различном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[5,10]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7839D80-0D05-4AEA-B682-F3EDDB3A6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95" y="3461386"/>
            <a:ext cx="4143499" cy="27717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607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пациента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Пожилой пациент в приемной как правило должен находиться в ожидании приема не более 10-20 минут, если он не нуждается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премедикации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Это требует четкой организации работы как врача, так и зуботехнической лаборатории. Кроме того нужно помнить, о роли слова, поведении среднего медицинского персонала (сестер, техников-лаборантов и санитарок) и принимать все меры предупреждения ятрогении, дополнительных раздражителей, усиливающих у больных эмоциональное напряжение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[7,8]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tomatolog-na-dom-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379355"/>
            <a:ext cx="4114800" cy="2740457"/>
          </a:xfrm>
          <a:prstGeom prst="rect">
            <a:avLst/>
          </a:prstGeom>
        </p:spPr>
      </p:pic>
      <p:pic>
        <p:nvPicPr>
          <p:cNvPr id="6" name="Рисунок 5" descr="ol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429000"/>
            <a:ext cx="4571255" cy="25574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пациента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16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Первым с чего начинается поход пожилого пациента к врачу-стоматологу ортопеду это вход в поликлинику. Сама поликлиника должна находиться в географически доступном месте для такого пациента. Перед входом обязательно должен быть пандус и кнопка вызова персонала, так как многие пациенты имеют инвалидность.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5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4450" y="2928936"/>
            <a:ext cx="4476750" cy="3357563"/>
          </a:xfrm>
          <a:prstGeom prst="rect">
            <a:avLst/>
          </a:prstGeom>
        </p:spPr>
      </p:pic>
      <p:pic>
        <p:nvPicPr>
          <p:cNvPr id="6" name="Рисунок 5" descr="600_c8bdace857da29ba12b73c4d7c9c77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095624"/>
            <a:ext cx="4921773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пациента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пациент пожилого или старческого возраста входит в поликлинику, он может с легкостью дезориентироваться и потеряться в коридоре, не найдя нужный кабинет.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того чтобы этого не произошло, в поликлинике должны висеть указатели или план здания, по которому человек сможет найти нужный себе кабинет.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5681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3062286"/>
            <a:ext cx="5622925" cy="2811463"/>
          </a:xfrm>
          <a:prstGeom prst="rect">
            <a:avLst/>
          </a:prstGeom>
        </p:spPr>
      </p:pic>
      <p:pic>
        <p:nvPicPr>
          <p:cNvPr id="6" name="Рисунок 5" descr="unname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3133725"/>
            <a:ext cx="48768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пациента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Пожилой человек может быть растерян перед стоматологическим вмешательством, поэтому было бы хорошо если пациента встретит медицинский персонал и покажет где находится гардероб, укажет на регистрационную стойку и нужный кабинет.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10739.580x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490787"/>
            <a:ext cx="5524500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пациента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19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Персонал у регистратуры обязательно должен быть вежливым и терпеливым, потому что пациент не сразу сможет понять и расслышать информацию. Иногда приходится повторить дважды.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ed5b96e9308b3ff031eb613c72f5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2257424"/>
            <a:ext cx="6658088" cy="3743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D90AEF-D70D-43C8-95BB-3437AC481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5A5429-EE59-4FDE-9DDD-5C26EFEF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E03DF12-0581-47A6-8F05-438E8C03D56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психологической готовности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и врача-стоматолога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 комплексного стоматологического вмешательства.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E6D11B4-C77C-44BA-8873-49EC272E0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2742271"/>
            <a:ext cx="4381500" cy="3414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10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пациента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пациент заходит в стоматологический кабинет, нужно поздороваться, объяснить где можно оставить свои вещи. После этого попросить сесть в кресло.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Врач должен представиться, сказать свое имя и отчество и занимаемую им должность.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ee0ce41966fc062d66d7c82ba6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5" y="2657475"/>
            <a:ext cx="4957763" cy="33051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пациента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21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пациента нужно узнать его самочувствие, спросить жалобы и сопутствующие заболевания, чтобы понять что беспокоит человека. Пока пациент рассказывает, нужно прислушиваться к нему, выстроить доверительные отношения. Пожилой человек должен расположиться к врачу. Обычно пожилые люди и люди старческого возраста проявляют наибольшее доверие к врачам более взрослым и опытным.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5783-194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2771775"/>
            <a:ext cx="531495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пациента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врач-стоматолог практикует недолго, то вести себя стоит уверенно, следует правильно излагать свои мысли и рассказывать «понятным» языком.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Врачу следует проникнуться проблемой пациента и поддержать его.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Врач-стоматолог должен уметь сострадать.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Обычно у пожилых людей недостаток общения с родственниками и просто с людьми. Поэтому нужно дать высказаться человеку, хоть это и займет некоторое время.</a:t>
            </a:r>
          </a:p>
          <a:p>
            <a:endParaRPr lang="ru-RU" sz="2000" dirty="0"/>
          </a:p>
        </p:txBody>
      </p:sp>
      <p:pic>
        <p:nvPicPr>
          <p:cNvPr id="5" name="Рисунок 4" descr="stomatolog-na-dom-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3590925"/>
            <a:ext cx="3868637" cy="25765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пациента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23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сложились доверительные отношения и вы узнали основную жалобу пациента, нужно приступать к диагностике пациента в зависимости от ситуации.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Пациенту следует объяснить ценность той диагностики, которую вы предлагаете. Стоматолог должен рассказать суть этого метода и как именно выполняется данная техника. Так как диагностические аппараты во многом отличаются от тех, которые были в советское время.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ld-man-sitting-dentist-s-office_1157-19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204569"/>
            <a:ext cx="4848225" cy="32295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пациента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24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врач-стоматолог ортопед и пациент все обсудили и пришли к единому согласию, начинается практическая часть приема. </a:t>
            </a:r>
          </a:p>
        </p:txBody>
      </p:sp>
      <p:pic>
        <p:nvPicPr>
          <p:cNvPr id="5" name="Рисунок 4" descr="anciano-sentado-oficina-dentista_1157-194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2128837"/>
            <a:ext cx="5962650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пациента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25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Обычно у пожилых людей и людей старческого возраста обширные дефекты зубов. Частичное или полное отсутствие зубов. Рассмотрим пример плана лечения, а именно имплантацию зубов.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этом случае нужно подготовить пациента к тому, что лечение будет проводиться некоторое время, приблизительно год. Нужно настроить пациента к тому, что будет достаточное количество приемов и что пациент должен слушать и соблюдать все рекомендации доктора.</a:t>
            </a:r>
          </a:p>
          <a:p>
            <a:endParaRPr lang="ru-RU" sz="2000" dirty="0"/>
          </a:p>
        </p:txBody>
      </p:sp>
      <p:pic>
        <p:nvPicPr>
          <p:cNvPr id="5" name="Рисунок 4" descr="_126277-19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0" y="3099063"/>
            <a:ext cx="4010025" cy="30683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пациента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26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Врач должен почувствовать пациента и знать что его тревожит.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некоторых случаях когда пациент проявляет сильную тревогу назначается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седация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positphotos_103856802-stock-photo-old-man-drinking-pi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87" y="2333624"/>
            <a:ext cx="5529263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Седация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27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средней степени эмоционального напряжении за 45-60 минут до начала стоматологических манипуляций пожилым людям с осторожностью назначают однократно один из ниже перечисленных транквилизаторов: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фенибут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(0.25),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мебикар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(0.3),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тазепам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(0.001), элениум (0.01),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диазепам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(0.005-0.01)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феназепам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(0.0005-0.001). В качестве корректоров побочного действия перечисленных транквилизаторов (исключая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фенибут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мебикар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можно в комбинации с ними использовать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психостимулятор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Сиднокарб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(0.0015),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ноотропный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препарат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пирацитам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(0.1)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актопротектор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Бемитил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(0.5).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[8]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893-7-9-e-2-79e23f00a8aa4d6e30b1ebf27fbf388feda5a1b2_28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0" y="3733799"/>
            <a:ext cx="2447925" cy="2447925"/>
          </a:xfrm>
          <a:prstGeom prst="rect">
            <a:avLst/>
          </a:prstGeom>
        </p:spPr>
      </p:pic>
      <p:pic>
        <p:nvPicPr>
          <p:cNvPr id="6" name="Рисунок 5" descr="mebikar-600x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75" y="3562349"/>
            <a:ext cx="2638425" cy="2638425"/>
          </a:xfrm>
          <a:prstGeom prst="rect">
            <a:avLst/>
          </a:prstGeom>
        </p:spPr>
      </p:pic>
      <p:pic>
        <p:nvPicPr>
          <p:cNvPr id="7" name="Рисунок 6" descr="tazep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3852862"/>
            <a:ext cx="2286000" cy="2390775"/>
          </a:xfrm>
          <a:prstGeom prst="rect">
            <a:avLst/>
          </a:prstGeom>
        </p:spPr>
      </p:pic>
      <p:pic>
        <p:nvPicPr>
          <p:cNvPr id="8" name="Рисунок 7" descr="photo_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" y="3381374"/>
            <a:ext cx="2847975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Седация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28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Применение психотропных препаратов вызывает сонливость, слабость, поэтому должно проводится с осторожностью.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5" name="Рисунок 4" descr="_126277-19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25" y="2879561"/>
            <a:ext cx="3724275" cy="2849725"/>
          </a:xfrm>
          <a:prstGeom prst="rect">
            <a:avLst/>
          </a:prstGeom>
        </p:spPr>
      </p:pic>
      <p:pic>
        <p:nvPicPr>
          <p:cNvPr id="6" name="Рисунок 5" descr="_126277-2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2886484"/>
            <a:ext cx="4133850" cy="27536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Седация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29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Правильная индивидуальная психотерапевтическая практика и дифференцированная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премедикация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фоне адекватной анестезии нормализует основные вегетативные и двигательные функции организма, действуют успокаивающе, снижают значимость источников эмоционального напряжения, способствуют благоприятному исходу ортопедического лечения.</a:t>
            </a:r>
          </a:p>
          <a:p>
            <a:pPr algn="just"/>
            <a:endParaRPr lang="ru-RU" sz="2000" dirty="0"/>
          </a:p>
        </p:txBody>
      </p:sp>
      <p:pic>
        <p:nvPicPr>
          <p:cNvPr id="5" name="Рисунок 4" descr="unname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0" y="2974521"/>
            <a:ext cx="3286126" cy="2816679"/>
          </a:xfrm>
          <a:prstGeom prst="rect">
            <a:avLst/>
          </a:prstGeom>
        </p:spPr>
      </p:pic>
      <p:pic>
        <p:nvPicPr>
          <p:cNvPr id="6" name="Рисунок 5" descr="unname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3124200"/>
            <a:ext cx="6090221" cy="25098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35ED7D-FAFF-489A-899F-96034D5F7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184CE58-6CAF-4164-B96C-4848A54D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721A767-9751-4E1F-B5C7-C5B78006D24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Изучение психофизиологического состояния пациентов в процессе оказания комплексной стоматологической помощи;</a:t>
            </a:r>
          </a:p>
          <a:p>
            <a:pPr lvl="1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Купирование эмоциональных реакций, возникающих у пациентов и врачей-стоматологов при оказании комплексной стоматологической помощи и проявляющихся в эмоциональном напряжении, тревоге и страхе.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C860AE2-AA5A-4814-BEB1-C368684FD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63" y="2706687"/>
            <a:ext cx="4914900" cy="3686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46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пациента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30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Спустя приблизительно час, когда пациент почувствует себя более расслабленно можно приступать к манипуляциям.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Обязательно следует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мониторить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самочувствие пациента. Часто узнавать как себя чувствует человек. Останавливаться отдохнуть, когда он того просит. Нужно дать понять, что доктор не намерен сделать больно, а что хочет повысить жизненный уровень пациента, помочь ему.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et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925610"/>
            <a:ext cx="2743200" cy="35323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пациента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31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все манипуляции исполнены, еще раз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мониторим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жизненные показатели пациента. Даем рекомендации, назначаем повторный прием.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Спрашиваем у человека все ли ему понятно, остались ли вопросы. Если остались, то отвечаем.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Приглашаем в холл для того, чтобы пациент еще раз отдохнул и не торопясь направился домой.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old-man-sitting-dentist-s-office_1157-194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829990"/>
            <a:ext cx="4981575" cy="331839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знать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32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Обычно после 60 лет снижается ряд жизненных функций. Увеличивается количество хронических болезней, в среднем до 6-8. И чем дальше, тем их больше. Это приходится учитывать в процессе лечения. Например, таким больным чаще назначаются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иммуномодуляторы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микроэлементы. При этом приходится учитывать, что медикаменты действуют на них не так, как на молодых.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andsome-old-men-talking-to-dendist-two-men-dentist-s-office-grandfather-looking-mirror-his-teeth-old-man-136649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759" y="3257550"/>
            <a:ext cx="6363947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знать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33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многие процессы накладывается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психосоматика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адаптация ко всему идет гораздо медленнее, замедляются регенеративные процессы, ослабляются многие звенья иммунитета.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после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перепломбирования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корневых каналов зубов пожилым пациентам рекомендуем выждать некоторое время перед протезированием, поскольку воспалительные осложнения могут быть в данном случае и отсроченными. Если пациента молодого и среднего возраста после пломбирования каналов повторно осматриваем через полгода и год, то здесь смотрим еще и через два года. Картина может заметно измениться.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172" y="3600449"/>
            <a:ext cx="3929404" cy="261960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знать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34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Пациенты этой категории быстрее устают, поэтому приходится делать частые перерывы во время лечения, иногда стандартную и несложную процедуру, учитывая их самочувствие, приходится дробить на несколько посещений.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andsome-old-men-talking-to-dendist-two-dentist-s-office-man-sitting-158580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7317" y="2524125"/>
            <a:ext cx="5828433" cy="365988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знать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35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них нет возможности регулярно ходить к стоматологу даже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профосмотр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из-за маленькой пенсии, несмотря на то, что профессиональную гигиену им следует выполнять чаще, чем молодым, – не реже 4 раз в год.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Впрочем, цены на услуги стоматологической клинической поликлиники ИГМА пенсионерам по карману. Более того, есть возможность вылечить зубы по полису ОМС. Правда, о возможностях такого приема нужно узнавать по телефону заранее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[10]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5414540101100070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0990" y="3352800"/>
            <a:ext cx="4635992" cy="288340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36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Врач-стоматолог ортопед на амбулаторном приеме должен учитывать не только стоматологические показатели, но и общее состояние пациента (наличие соматической патологии), эмоциональное состояние, основные вегетативные показатели организма.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ac9e2a9fa60f8b9cae3d70d1993d0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0" y="2481262"/>
            <a:ext cx="5715000" cy="38004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37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и применение в практике врача-стоматолога рекомендаций по ведению пациента в зависимости от 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напряжения и личностных характеристик, а также функционально-адаптационных особенностей организма позволит повысить эффективность оказания стоматологической помощи.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b681ec8e87d26701a26df4203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1" y="2614145"/>
            <a:ext cx="5288316" cy="352947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F8C212-F050-4502-94BC-989F293A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028F9C1-7FF9-4A71-986F-1279327F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38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4A7AC60-5358-4C24-BDFE-2EC28BBA87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933450"/>
            <a:ext cx="10972800" cy="522351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 П. Харитонова, С. С. Григорьев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стоматологической помощи пациентам пожилого и преклонного возраста //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Краснодар, 2005, С. 130-134.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 П. Харитонова, Л. И. Юрьева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Стоматологический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статус лиц пожилого и преклонного возраста // Уральский стоматологический журнал. 2004, №2, С. 15-18.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Боровский Е. В. Стоматологический статус людей пожилого и старческого возраста при различном состоянии общего здоровья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Клиническая геронтология. 2001. -Том 7, № 5-6.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С.21-26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Михальченко В.Ф., Фирсова И.В., Михальченко Д.В. Основные механизмы формирования эмоционального напряжения человека в условиях стоматологического приема и методы его коррекции / Под ред. акад. РАМН проф. В.И. Петрова. Волгоград, 2007. 145 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Е. Н. Анисимова Психологический способ коррекции страха и тревоги перед стоматологическим вмешательством / Анисимова Е. Н., Гасанова З. М., Молчанов А. С., Рязанцев Н. А. /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Эндодонтия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2012. № 1. С. 31–35.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Радышевская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Т.Н.,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Чаплиева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Е.М., Старикова И.В.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Дентофобия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стоматологическом приёме: распространённость, причины и способы преодоления //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Colloquium-journal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2018. Т. 2. № 7 (18). С. 40-42.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Борисенко, Л. Г. Б 82 Особенности стоматологического статуса и методы лечебно-профилактической помощи населению пожилого возраста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учеб.-метод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пособие / Л. Г. Борисенко. – Мн.: БГМУ, 2005. – 56 с.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Н. Е. Митин Психологическая адаптация пациента на стоматологическом приеме / Митин Н.Е., Родина Т.С.,  Гришин М.И., Васильева Т.А. / В мире научных открытий, №11 (83), 2016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Е.Н. Митин, Н.В.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Курякина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Тревожность и депрессивность на ортопедическом стоматологическом приеме // Российский медико-биологический вестник имени академика И.П. Павлова, 2008, №2, 325 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И.В.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Кобиясова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Психология в стоматологии: важнейшие аспекты грамотного общения с пациентом // Саратовский научно-медицинский журнал. 2011, №1-2, 430 с.</a:t>
            </a:r>
          </a:p>
          <a:p>
            <a:pPr marL="514350" indent="-51435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759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4</a:t>
            </a:fld>
            <a:endParaRPr lang="ru-RU">
              <a:solidFill>
                <a:srgbClr val="464653"/>
              </a:solidFill>
            </a:endParaRPr>
          </a:p>
        </p:txBody>
      </p:sp>
      <p:pic>
        <p:nvPicPr>
          <p:cNvPr id="3" name="Рисунок 2" descr="gettyimages-1159220917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552450"/>
            <a:ext cx="5324475" cy="3549650"/>
          </a:xfrm>
          <a:prstGeom prst="rect">
            <a:avLst/>
          </a:prstGeom>
        </p:spPr>
      </p:pic>
      <p:pic>
        <p:nvPicPr>
          <p:cNvPr id="4" name="Рисунок 3" descr="gettyimages-1023111876-612x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687" y="2578608"/>
            <a:ext cx="5352288" cy="35681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B84743-613B-4325-9B05-E1A76801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107AE2F-1335-40B2-A26A-8D355CCC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E2AE74B-7E3C-4CAE-8E52-ADDD86EF7B3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эмоциональная реакция пациентов на оказание стоматологической помощи стала активно изучаемой проблемой, поскольку доказано, что возникающие нередко у пациентов тревога и страх не только обусловливают значительное ухудшение общего самочувствия, но и в ряде случаев становятся непосредственной причиной отказа от дальнейшего лечения. В подобной ситуации для того, чтобы настроить пациента положительно на успешное лечение, требуются специальные подходы и особая тактика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врача-стоматолога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depositphotos_257598314-stock-photo-senior-man-patient-years-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3295" y="3305175"/>
            <a:ext cx="4158599" cy="2826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41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Опыт показывает, что одного лишь добросовестного отношения медицинскими работниками зачастую недостаточно для решения комплексной психологической подготовки пациента к приему. Наряду с правильным выбором метода лечения и надлежащим выполнением всех необходимых профессиональных процедур в алгоритм обязательных врачебных действий все чаще включаются организационные элементы, обеспечивающие решение основной задачи — подготовка и оказание надлежащей качественной помощи людям пожилого и старческого возраста с адекватным результатом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[9,10].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_126277-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976" y="3455035"/>
            <a:ext cx="4171950" cy="27790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Эмоциональное состояние человека на стоматологическом приеме является важным фактором установления позитивных взаимоотношений между врачом и пациентом, снижения риска развития осложнений, повышения качества оказания стоматологической помощи населению. Также немаловажной особенностью является психология в стоматологии – ключевой фактор взаимоотношений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[4]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3033712"/>
            <a:ext cx="476250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всегда стоматологи уделяют достаточно внимания личностным особенностям своих пациентов, а следовательно, не используют в полной мере тот потенциал, который закладывается позитивной коммуникацией с пациентом. Исследования среди взрослого населения показывают, что тревогу  и эмоциональное напряжение на стоматологическом приеме испытывают  до 90% респондентов.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5" y="2981325"/>
            <a:ext cx="4762500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ECF0FD-B576-4713-A808-2109AAEE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дентофобии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3EDE6F3-4615-4840-B682-61AFFB57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6685-C7AE-4612-A399-0C856C95ED4C}" type="slidenum">
              <a:rPr lang="ru-RU" smtClean="0">
                <a:solidFill>
                  <a:srgbClr val="464653"/>
                </a:solidFill>
              </a:rPr>
              <a:pPr/>
              <a:t>9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A71E6E-35C5-4A37-95D1-971F664BFFB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 посещения стоматолога сформировался в результате ситуации, складывавшейся в течение десятков лет в отечественной стоматологии. «Бесплатная и общедоступная» советская медицина основывалась на принципе всеобщей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экономии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[6]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26A0507-D513-4435-81FE-26CE4B7A0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66148"/>
            <a:ext cx="3570682" cy="2376487"/>
          </a:xfrm>
          <a:prstGeom prst="rect">
            <a:avLst/>
          </a:prstGeom>
        </p:spPr>
      </p:pic>
      <p:pic>
        <p:nvPicPr>
          <p:cNvPr id="7" name="Рисунок 6" descr="3008sovetskaya-stomatologiy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3078368"/>
            <a:ext cx="3990975" cy="3146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19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2075</Words>
  <Application>Microsoft Office PowerPoint</Application>
  <PresentationFormat>Произвольный</PresentationFormat>
  <Paragraphs>143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Начальная</vt:lpstr>
      <vt:lpstr>Слайд 1</vt:lpstr>
      <vt:lpstr>Цель</vt:lpstr>
      <vt:lpstr>Задачи</vt:lpstr>
      <vt:lpstr>Слайд 4</vt:lpstr>
      <vt:lpstr>Введение</vt:lpstr>
      <vt:lpstr>Введение</vt:lpstr>
      <vt:lpstr>Введение</vt:lpstr>
      <vt:lpstr>Введение</vt:lpstr>
      <vt:lpstr>Причины дентофобии</vt:lpstr>
      <vt:lpstr>Причины дентофобии</vt:lpstr>
      <vt:lpstr>Современная стоматология</vt:lpstr>
      <vt:lpstr>Слайд 12</vt:lpstr>
      <vt:lpstr> Психологическая подготовка перед ортопедическим лечением</vt:lpstr>
      <vt:lpstr> Психологическая подготовка перед ортопедическим лечением</vt:lpstr>
      <vt:lpstr>Правила приема пациента</vt:lpstr>
      <vt:lpstr>Прием пациента</vt:lpstr>
      <vt:lpstr>Прием пациента</vt:lpstr>
      <vt:lpstr>Прием пациента</vt:lpstr>
      <vt:lpstr>Прием пациента</vt:lpstr>
      <vt:lpstr>Прием пациента</vt:lpstr>
      <vt:lpstr>Прием пациента</vt:lpstr>
      <vt:lpstr>Прием пациента</vt:lpstr>
      <vt:lpstr>Прием пациента</vt:lpstr>
      <vt:lpstr>Прием пациента</vt:lpstr>
      <vt:lpstr>Прием пациента</vt:lpstr>
      <vt:lpstr>Прием пациента</vt:lpstr>
      <vt:lpstr>Седация</vt:lpstr>
      <vt:lpstr>Седация</vt:lpstr>
      <vt:lpstr>Седация</vt:lpstr>
      <vt:lpstr>Прием пациента</vt:lpstr>
      <vt:lpstr>Прием пациента</vt:lpstr>
      <vt:lpstr>Важно знать</vt:lpstr>
      <vt:lpstr>Важно знать</vt:lpstr>
      <vt:lpstr>Важно знать</vt:lpstr>
      <vt:lpstr>Важно знать</vt:lpstr>
      <vt:lpstr>Заключение</vt:lpstr>
      <vt:lpstr>Заключение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Viola_Terapevt</dc:creator>
  <cp:lastModifiedBy>Юлия Гавришева</cp:lastModifiedBy>
  <cp:revision>77</cp:revision>
  <dcterms:created xsi:type="dcterms:W3CDTF">2020-05-06T02:42:25Z</dcterms:created>
  <dcterms:modified xsi:type="dcterms:W3CDTF">2020-05-21T17:09:28Z</dcterms:modified>
</cp:coreProperties>
</file>