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79" r:id="rId4"/>
    <p:sldId id="303" r:id="rId5"/>
    <p:sldId id="287" r:id="rId6"/>
    <p:sldId id="304" r:id="rId7"/>
    <p:sldId id="288" r:id="rId8"/>
    <p:sldId id="289" r:id="rId9"/>
    <p:sldId id="290" r:id="rId10"/>
    <p:sldId id="292" r:id="rId11"/>
    <p:sldId id="293" r:id="rId12"/>
    <p:sldId id="294" r:id="rId13"/>
    <p:sldId id="295" r:id="rId14"/>
    <p:sldId id="296" r:id="rId15"/>
    <p:sldId id="291" r:id="rId16"/>
    <p:sldId id="301" r:id="rId17"/>
    <p:sldId id="297" r:id="rId18"/>
    <p:sldId id="302" r:id="rId19"/>
    <p:sldId id="277" r:id="rId20"/>
    <p:sldId id="278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52" autoAdjust="0"/>
  </p:normalViewPr>
  <p:slideViewPr>
    <p:cSldViewPr snapToGrid="0">
      <p:cViewPr varScale="1">
        <p:scale>
          <a:sx n="54" d="100"/>
          <a:sy n="54" d="100"/>
        </p:scale>
        <p:origin x="13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4AB2E-D114-4EEE-A2CF-AC6921F4AD3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81341F-B58D-41DA-B95F-7F5890849184}">
      <dgm:prSet phldrT="[Текст]" custT="1"/>
      <dgm:spPr/>
      <dgm:t>
        <a:bodyPr/>
        <a:lstStyle/>
        <a:p>
          <a:r>
            <a:rPr lang="ru-RU" sz="2800" b="1" dirty="0" smtClean="0"/>
            <a:t>Оценка риска интерпретации злокачественных узлов щитовидной железы как доброкачественных на основании результатов УЗИ</a:t>
          </a:r>
        </a:p>
      </dgm:t>
    </dgm:pt>
    <dgm:pt modelId="{801A2249-C0C2-4124-AF5A-58984EF32720}" type="parTrans" cxnId="{EA8A392F-35F0-45C3-8EA3-3B80E328DA8B}">
      <dgm:prSet/>
      <dgm:spPr/>
      <dgm:t>
        <a:bodyPr/>
        <a:lstStyle/>
        <a:p>
          <a:endParaRPr lang="ru-RU"/>
        </a:p>
      </dgm:t>
    </dgm:pt>
    <dgm:pt modelId="{E369291B-84C5-4CBB-8976-5FB80AE53D8D}" type="sibTrans" cxnId="{EA8A392F-35F0-45C3-8EA3-3B80E328DA8B}">
      <dgm:prSet/>
      <dgm:spPr/>
      <dgm:t>
        <a:bodyPr/>
        <a:lstStyle/>
        <a:p>
          <a:endParaRPr lang="ru-RU"/>
        </a:p>
      </dgm:t>
    </dgm:pt>
    <dgm:pt modelId="{31B6B10A-77BA-4A67-B0DF-6F118F875F8F}">
      <dgm:prSet phldrT="[Текст]" custT="1"/>
      <dgm:spPr/>
      <dgm:t>
        <a:bodyPr/>
        <a:lstStyle/>
        <a:p>
          <a:r>
            <a:rPr lang="ru-RU" sz="2800" b="1" dirty="0" smtClean="0"/>
            <a:t>Уточнение патологических особенностей злокачественных узлов</a:t>
          </a:r>
          <a:endParaRPr lang="ru-RU" sz="2800" dirty="0"/>
        </a:p>
      </dgm:t>
    </dgm:pt>
    <dgm:pt modelId="{3D2AF6AC-C6CA-4F11-8C83-D92DF7F969E4}" type="parTrans" cxnId="{178577AE-0541-40C5-8586-9C2CD74B79E5}">
      <dgm:prSet/>
      <dgm:spPr/>
      <dgm:t>
        <a:bodyPr/>
        <a:lstStyle/>
        <a:p>
          <a:endParaRPr lang="ru-RU"/>
        </a:p>
      </dgm:t>
    </dgm:pt>
    <dgm:pt modelId="{6572F83B-67A3-484D-A142-8EACE520E5EE}" type="sibTrans" cxnId="{178577AE-0541-40C5-8586-9C2CD74B79E5}">
      <dgm:prSet/>
      <dgm:spPr/>
      <dgm:t>
        <a:bodyPr/>
        <a:lstStyle/>
        <a:p>
          <a:endParaRPr lang="ru-RU"/>
        </a:p>
      </dgm:t>
    </dgm:pt>
    <dgm:pt modelId="{2EFCDE50-EB30-4175-9CF3-DBCDB54D9E0C}" type="pres">
      <dgm:prSet presAssocID="{4F54AB2E-D114-4EEE-A2CF-AC6921F4AD3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2070EB-EC71-4414-BF6C-F7AE37B26094}" type="pres">
      <dgm:prSet presAssocID="{4F54AB2E-D114-4EEE-A2CF-AC6921F4AD3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AD931-4C3D-46EC-98CE-6C475D6E604F}" type="pres">
      <dgm:prSet presAssocID="{4F54AB2E-D114-4EEE-A2CF-AC6921F4AD34}" presName="LeftNode" presStyleLbl="bgImgPlace1" presStyleIdx="0" presStyleCnt="2" custScaleX="236776" custLinFactNeighborX="-70022" custLinFactNeighborY="-737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5F85D358-183E-415B-B7EA-6B56FA835422}" type="pres">
      <dgm:prSet presAssocID="{4F54AB2E-D114-4EEE-A2CF-AC6921F4AD3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33334-AEB4-4514-A4A2-774D6952D164}" type="pres">
      <dgm:prSet presAssocID="{4F54AB2E-D114-4EEE-A2CF-AC6921F4AD34}" presName="RightNode" presStyleLbl="bgImgPlace1" presStyleIdx="1" presStyleCnt="2" custScaleX="221763" custLinFactNeighborX="93664" custLinFactNeighborY="-7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C46B8B3-EF52-4234-A014-4D39F88CF000}" type="pres">
      <dgm:prSet presAssocID="{4F54AB2E-D114-4EEE-A2CF-AC6921F4AD34}" presName="TopArrow" presStyleLbl="node1" presStyleIdx="0" presStyleCnt="2"/>
      <dgm:spPr/>
    </dgm:pt>
    <dgm:pt modelId="{4342ACA5-6C66-4C25-8E65-58531B3481C6}" type="pres">
      <dgm:prSet presAssocID="{4F54AB2E-D114-4EEE-A2CF-AC6921F4AD34}" presName="BottomArrow" presStyleLbl="node1" presStyleIdx="1" presStyleCnt="2"/>
      <dgm:spPr/>
    </dgm:pt>
  </dgm:ptLst>
  <dgm:cxnLst>
    <dgm:cxn modelId="{178577AE-0541-40C5-8586-9C2CD74B79E5}" srcId="{4F54AB2E-D114-4EEE-A2CF-AC6921F4AD34}" destId="{31B6B10A-77BA-4A67-B0DF-6F118F875F8F}" srcOrd="1" destOrd="0" parTransId="{3D2AF6AC-C6CA-4F11-8C83-D92DF7F969E4}" sibTransId="{6572F83B-67A3-484D-A142-8EACE520E5EE}"/>
    <dgm:cxn modelId="{D1C22D9C-801D-41A3-8765-BD8B7CFF54E4}" type="presOf" srcId="{6381341F-B58D-41DA-B95F-7F5890849184}" destId="{551AD931-4C3D-46EC-98CE-6C475D6E604F}" srcOrd="1" destOrd="0" presId="urn:microsoft.com/office/officeart/2009/layout/ReverseList"/>
    <dgm:cxn modelId="{EA8A392F-35F0-45C3-8EA3-3B80E328DA8B}" srcId="{4F54AB2E-D114-4EEE-A2CF-AC6921F4AD34}" destId="{6381341F-B58D-41DA-B95F-7F5890849184}" srcOrd="0" destOrd="0" parTransId="{801A2249-C0C2-4124-AF5A-58984EF32720}" sibTransId="{E369291B-84C5-4CBB-8976-5FB80AE53D8D}"/>
    <dgm:cxn modelId="{030E8C27-7E5D-41FA-83E8-E3B0CA0E472B}" type="presOf" srcId="{4F54AB2E-D114-4EEE-A2CF-AC6921F4AD34}" destId="{2EFCDE50-EB30-4175-9CF3-DBCDB54D9E0C}" srcOrd="0" destOrd="0" presId="urn:microsoft.com/office/officeart/2009/layout/ReverseList"/>
    <dgm:cxn modelId="{56847B88-D18F-4028-B0A3-60259DC11492}" type="presOf" srcId="{31B6B10A-77BA-4A67-B0DF-6F118F875F8F}" destId="{D8033334-AEB4-4514-A4A2-774D6952D164}" srcOrd="1" destOrd="0" presId="urn:microsoft.com/office/officeart/2009/layout/ReverseList"/>
    <dgm:cxn modelId="{A833AC4D-6AF7-4F77-9E07-F7116A9465D1}" type="presOf" srcId="{31B6B10A-77BA-4A67-B0DF-6F118F875F8F}" destId="{5F85D358-183E-415B-B7EA-6B56FA835422}" srcOrd="0" destOrd="0" presId="urn:microsoft.com/office/officeart/2009/layout/ReverseList"/>
    <dgm:cxn modelId="{0B4A8067-CE40-45A8-B19A-81B60CF6FB57}" type="presOf" srcId="{6381341F-B58D-41DA-B95F-7F5890849184}" destId="{C12070EB-EC71-4414-BF6C-F7AE37B26094}" srcOrd="0" destOrd="0" presId="urn:microsoft.com/office/officeart/2009/layout/ReverseList"/>
    <dgm:cxn modelId="{F20F52D6-F2DC-48A5-A738-5362BFE564C9}" type="presParOf" srcId="{2EFCDE50-EB30-4175-9CF3-DBCDB54D9E0C}" destId="{C12070EB-EC71-4414-BF6C-F7AE37B26094}" srcOrd="0" destOrd="0" presId="urn:microsoft.com/office/officeart/2009/layout/ReverseList"/>
    <dgm:cxn modelId="{D1761DA3-2D2D-4EFA-BB31-8D038778331A}" type="presParOf" srcId="{2EFCDE50-EB30-4175-9CF3-DBCDB54D9E0C}" destId="{551AD931-4C3D-46EC-98CE-6C475D6E604F}" srcOrd="1" destOrd="0" presId="urn:microsoft.com/office/officeart/2009/layout/ReverseList"/>
    <dgm:cxn modelId="{6BFCA404-38E5-4456-8A52-B7993D4EB668}" type="presParOf" srcId="{2EFCDE50-EB30-4175-9CF3-DBCDB54D9E0C}" destId="{5F85D358-183E-415B-B7EA-6B56FA835422}" srcOrd="2" destOrd="0" presId="urn:microsoft.com/office/officeart/2009/layout/ReverseList"/>
    <dgm:cxn modelId="{CFA2F044-52CF-470B-BF65-2CEC2CC5F637}" type="presParOf" srcId="{2EFCDE50-EB30-4175-9CF3-DBCDB54D9E0C}" destId="{D8033334-AEB4-4514-A4A2-774D6952D164}" srcOrd="3" destOrd="0" presId="urn:microsoft.com/office/officeart/2009/layout/ReverseList"/>
    <dgm:cxn modelId="{6078C719-60B4-4572-A1D1-2EA92E8DDF13}" type="presParOf" srcId="{2EFCDE50-EB30-4175-9CF3-DBCDB54D9E0C}" destId="{5C46B8B3-EF52-4234-A014-4D39F88CF000}" srcOrd="4" destOrd="0" presId="urn:microsoft.com/office/officeart/2009/layout/ReverseList"/>
    <dgm:cxn modelId="{594BDC27-28F1-46B9-8F11-0943223C4E53}" type="presParOf" srcId="{2EFCDE50-EB30-4175-9CF3-DBCDB54D9E0C}" destId="{4342ACA5-6C66-4C25-8E65-58531B3481C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28E1CE-68D1-4763-B841-6FB7769118B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2E03DC-172F-4D43-9444-F662E9920467}">
      <dgm:prSet phldrT="[Текст]"/>
      <dgm:spPr/>
      <dgm:t>
        <a:bodyPr/>
        <a:lstStyle/>
        <a:p>
          <a:r>
            <a:rPr lang="ru-RU" b="1" dirty="0" smtClean="0"/>
            <a:t>Папиллярная карцинома ЩЖ  (PTC) (146 узлов, 90,1%)</a:t>
          </a:r>
        </a:p>
      </dgm:t>
    </dgm:pt>
    <dgm:pt modelId="{930E24B1-45A3-4356-93A7-C01EA91B2592}" type="parTrans" cxnId="{BFA5806D-D120-42EA-895C-11ECA2EDB729}">
      <dgm:prSet/>
      <dgm:spPr/>
      <dgm:t>
        <a:bodyPr/>
        <a:lstStyle/>
        <a:p>
          <a:endParaRPr lang="ru-RU"/>
        </a:p>
      </dgm:t>
    </dgm:pt>
    <dgm:pt modelId="{CEC3361B-3962-4BAD-A9D7-A6A9F26A3310}" type="sibTrans" cxnId="{BFA5806D-D120-42EA-895C-11ECA2EDB729}">
      <dgm:prSet/>
      <dgm:spPr/>
      <dgm:t>
        <a:bodyPr/>
        <a:lstStyle/>
        <a:p>
          <a:endParaRPr lang="ru-RU"/>
        </a:p>
      </dgm:t>
    </dgm:pt>
    <dgm:pt modelId="{21CE08EF-EAEE-4E60-9C51-7FBD7DED1C56}">
      <dgm:prSet phldrT="[Текст]"/>
      <dgm:spPr/>
      <dgm:t>
        <a:bodyPr/>
        <a:lstStyle/>
        <a:p>
          <a:r>
            <a:rPr lang="ru-RU" b="1" dirty="0" smtClean="0"/>
            <a:t>Фолликулярная карцинома ЩЖ  (FTC) (12 узлов, 7,4%)</a:t>
          </a:r>
          <a:endParaRPr lang="ru-RU" dirty="0"/>
        </a:p>
      </dgm:t>
    </dgm:pt>
    <dgm:pt modelId="{BC8EB73E-5F95-44EC-89B1-6D620F5FB5F9}" type="parTrans" cxnId="{C5587900-8C50-4924-A21E-690E14E596CB}">
      <dgm:prSet/>
      <dgm:spPr/>
      <dgm:t>
        <a:bodyPr/>
        <a:lstStyle/>
        <a:p>
          <a:endParaRPr lang="ru-RU"/>
        </a:p>
      </dgm:t>
    </dgm:pt>
    <dgm:pt modelId="{526E67CF-C0BD-4C67-B32A-17D864ECB7D8}" type="sibTrans" cxnId="{C5587900-8C50-4924-A21E-690E14E596CB}">
      <dgm:prSet/>
      <dgm:spPr/>
      <dgm:t>
        <a:bodyPr/>
        <a:lstStyle/>
        <a:p>
          <a:endParaRPr lang="ru-RU"/>
        </a:p>
      </dgm:t>
    </dgm:pt>
    <dgm:pt modelId="{122441FE-B8EC-4155-A8AD-0F932BAEE79D}">
      <dgm:prSet phldrT="[Текст]"/>
      <dgm:spPr/>
      <dgm:t>
        <a:bodyPr/>
        <a:lstStyle/>
        <a:p>
          <a:r>
            <a:rPr lang="ru-RU" b="1" dirty="0" smtClean="0"/>
            <a:t>Среди 146 узлов ЩЖ 40 узлов (27,4%) были вариантами </a:t>
          </a:r>
          <a:r>
            <a:rPr lang="ru-RU" b="1" dirty="0" err="1" smtClean="0"/>
            <a:t>паппилярной</a:t>
          </a:r>
          <a:r>
            <a:rPr lang="ru-RU" b="1" dirty="0" smtClean="0"/>
            <a:t> карциномы </a:t>
          </a:r>
          <a:endParaRPr lang="ru-RU" dirty="0"/>
        </a:p>
      </dgm:t>
    </dgm:pt>
    <dgm:pt modelId="{0A13C4B5-947B-4B7E-942A-E34522DD4CE8}" type="parTrans" cxnId="{3027A3E5-0935-4EC8-A38E-07E6E6B49750}">
      <dgm:prSet/>
      <dgm:spPr/>
      <dgm:t>
        <a:bodyPr/>
        <a:lstStyle/>
        <a:p>
          <a:endParaRPr lang="ru-RU"/>
        </a:p>
      </dgm:t>
    </dgm:pt>
    <dgm:pt modelId="{BC309D66-8C65-4BE0-B3A2-D8AFA72AA2E8}" type="sibTrans" cxnId="{3027A3E5-0935-4EC8-A38E-07E6E6B49750}">
      <dgm:prSet/>
      <dgm:spPr/>
      <dgm:t>
        <a:bodyPr/>
        <a:lstStyle/>
        <a:p>
          <a:endParaRPr lang="ru-RU"/>
        </a:p>
      </dgm:t>
    </dgm:pt>
    <dgm:pt modelId="{AB178A1F-85D3-46A0-B404-3337473CE696}">
      <dgm:prSet phldrT="[Текст]"/>
      <dgm:spPr/>
      <dgm:t>
        <a:bodyPr/>
        <a:lstStyle/>
        <a:p>
          <a:r>
            <a:rPr lang="ru-RU" b="1" dirty="0" smtClean="0"/>
            <a:t>Низкодифференцированная карцинома ЩЖ  (1 узел, 0,6%)</a:t>
          </a:r>
          <a:endParaRPr lang="ru-RU" dirty="0"/>
        </a:p>
      </dgm:t>
    </dgm:pt>
    <dgm:pt modelId="{D8636889-F3FA-429C-9738-3A833A477976}" type="parTrans" cxnId="{CAA024A0-E506-4C7D-A2E7-0BA72666C5BB}">
      <dgm:prSet/>
      <dgm:spPr/>
      <dgm:t>
        <a:bodyPr/>
        <a:lstStyle/>
        <a:p>
          <a:endParaRPr lang="ru-RU"/>
        </a:p>
      </dgm:t>
    </dgm:pt>
    <dgm:pt modelId="{D5C5B319-51BE-4EE3-9A1E-5C02114E7793}" type="sibTrans" cxnId="{CAA024A0-E506-4C7D-A2E7-0BA72666C5BB}">
      <dgm:prSet/>
      <dgm:spPr/>
      <dgm:t>
        <a:bodyPr/>
        <a:lstStyle/>
        <a:p>
          <a:endParaRPr lang="ru-RU"/>
        </a:p>
      </dgm:t>
    </dgm:pt>
    <dgm:pt modelId="{3318629D-273E-4D80-822D-2FED57FEC166}">
      <dgm:prSet phldrT="[Текст]"/>
      <dgm:spPr/>
      <dgm:t>
        <a:bodyPr/>
        <a:lstStyle/>
        <a:p>
          <a:r>
            <a:rPr lang="ru-RU" b="1" dirty="0" smtClean="0"/>
            <a:t>Медуллярная карцинома ЩЖ  (2 узла, 1,2%) </a:t>
          </a:r>
          <a:endParaRPr lang="ru-RU" dirty="0"/>
        </a:p>
      </dgm:t>
    </dgm:pt>
    <dgm:pt modelId="{BF8087B2-5895-4F3F-A863-1AC6BB962FE5}" type="parTrans" cxnId="{2CD04866-EBF8-485C-8164-B4191BDB43F0}">
      <dgm:prSet/>
      <dgm:spPr/>
      <dgm:t>
        <a:bodyPr/>
        <a:lstStyle/>
        <a:p>
          <a:endParaRPr lang="ru-RU"/>
        </a:p>
      </dgm:t>
    </dgm:pt>
    <dgm:pt modelId="{7BDA03FF-BB91-40D7-B3E0-A5331B26F8FF}" type="sibTrans" cxnId="{2CD04866-EBF8-485C-8164-B4191BDB43F0}">
      <dgm:prSet/>
      <dgm:spPr/>
      <dgm:t>
        <a:bodyPr/>
        <a:lstStyle/>
        <a:p>
          <a:endParaRPr lang="ru-RU"/>
        </a:p>
      </dgm:t>
    </dgm:pt>
    <dgm:pt modelId="{021A427F-48CE-4E2E-8C0D-BE5EA08130F7}">
      <dgm:prSet/>
      <dgm:spPr/>
      <dgm:t>
        <a:bodyPr/>
        <a:lstStyle/>
        <a:p>
          <a:r>
            <a:rPr lang="ru-RU" b="1" dirty="0" smtClean="0"/>
            <a:t>Высокодифференцированная карцинома ЩЖ  (1 узел, 0,6</a:t>
          </a:r>
          <a:r>
            <a:rPr lang="ru-RU" b="1" dirty="0" smtClean="0"/>
            <a:t>%)</a:t>
          </a:r>
          <a:endParaRPr lang="ru-RU" dirty="0"/>
        </a:p>
      </dgm:t>
    </dgm:pt>
    <dgm:pt modelId="{FF2EF318-EC98-45B7-804A-CDD4B775A5FD}" type="parTrans" cxnId="{2E8C4EE9-02A3-4BCC-829B-30B471B67E41}">
      <dgm:prSet/>
      <dgm:spPr/>
      <dgm:t>
        <a:bodyPr/>
        <a:lstStyle/>
        <a:p>
          <a:endParaRPr lang="ru-RU"/>
        </a:p>
      </dgm:t>
    </dgm:pt>
    <dgm:pt modelId="{28B0F6E4-E8E2-4117-933C-216FBD6A396A}" type="sibTrans" cxnId="{2E8C4EE9-02A3-4BCC-829B-30B471B67E41}">
      <dgm:prSet/>
      <dgm:spPr/>
      <dgm:t>
        <a:bodyPr/>
        <a:lstStyle/>
        <a:p>
          <a:endParaRPr lang="ru-RU"/>
        </a:p>
      </dgm:t>
    </dgm:pt>
    <dgm:pt modelId="{2E4BA791-0593-4397-BA77-27DC42B4D3A7}" type="pres">
      <dgm:prSet presAssocID="{9928E1CE-68D1-4763-B841-6FB7769118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9C7CB4-C247-4582-8FA9-18BC34D290B9}" type="pres">
      <dgm:prSet presAssocID="{432E03DC-172F-4D43-9444-F662E992046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31C5F-C82B-4175-BE3A-3545595530A4}" type="pres">
      <dgm:prSet presAssocID="{CEC3361B-3962-4BAD-A9D7-A6A9F26A3310}" presName="spacer" presStyleCnt="0"/>
      <dgm:spPr/>
    </dgm:pt>
    <dgm:pt modelId="{6B996BC0-3A28-4B7E-8FFC-ADD54AB22017}" type="pres">
      <dgm:prSet presAssocID="{21CE08EF-EAEE-4E60-9C51-7FBD7DED1C5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AE009-208F-4C6A-9C0C-D310FDD22410}" type="pres">
      <dgm:prSet presAssocID="{526E67CF-C0BD-4C67-B32A-17D864ECB7D8}" presName="spacer" presStyleCnt="0"/>
      <dgm:spPr/>
    </dgm:pt>
    <dgm:pt modelId="{D8F7C626-A1C2-49FF-9176-B40CDA72CE84}" type="pres">
      <dgm:prSet presAssocID="{AB178A1F-85D3-46A0-B404-3337473CE69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67867-2662-4348-B49C-64EA38469C72}" type="pres">
      <dgm:prSet presAssocID="{D5C5B319-51BE-4EE3-9A1E-5C02114E7793}" presName="spacer" presStyleCnt="0"/>
      <dgm:spPr/>
    </dgm:pt>
    <dgm:pt modelId="{AB0C71E4-5AC4-41FC-97B1-7886D4FE4709}" type="pres">
      <dgm:prSet presAssocID="{3318629D-273E-4D80-822D-2FED57FEC16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62067-8B37-4448-A7A0-1C4E28C4548B}" type="pres">
      <dgm:prSet presAssocID="{7BDA03FF-BB91-40D7-B3E0-A5331B26F8FF}" presName="spacer" presStyleCnt="0"/>
      <dgm:spPr/>
    </dgm:pt>
    <dgm:pt modelId="{9FA35362-405B-4FB3-9E40-07E95EAE5681}" type="pres">
      <dgm:prSet presAssocID="{021A427F-48CE-4E2E-8C0D-BE5EA08130F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DDE72-A517-4011-B654-241DF7F35B55}" type="pres">
      <dgm:prSet presAssocID="{28B0F6E4-E8E2-4117-933C-216FBD6A396A}" presName="spacer" presStyleCnt="0"/>
      <dgm:spPr/>
    </dgm:pt>
    <dgm:pt modelId="{E72A996B-769F-43D7-8AAD-2AD81DBD5932}" type="pres">
      <dgm:prSet presAssocID="{122441FE-B8EC-4155-A8AD-0F932BAEE79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04866-EBF8-485C-8164-B4191BDB43F0}" srcId="{9928E1CE-68D1-4763-B841-6FB7769118BB}" destId="{3318629D-273E-4D80-822D-2FED57FEC166}" srcOrd="3" destOrd="0" parTransId="{BF8087B2-5895-4F3F-A863-1AC6BB962FE5}" sibTransId="{7BDA03FF-BB91-40D7-B3E0-A5331B26F8FF}"/>
    <dgm:cxn modelId="{902B4BED-D3D0-4351-B023-C87837490889}" type="presOf" srcId="{432E03DC-172F-4D43-9444-F662E9920467}" destId="{189C7CB4-C247-4582-8FA9-18BC34D290B9}" srcOrd="0" destOrd="0" presId="urn:microsoft.com/office/officeart/2005/8/layout/vList2"/>
    <dgm:cxn modelId="{2E8C4EE9-02A3-4BCC-829B-30B471B67E41}" srcId="{9928E1CE-68D1-4763-B841-6FB7769118BB}" destId="{021A427F-48CE-4E2E-8C0D-BE5EA08130F7}" srcOrd="4" destOrd="0" parTransId="{FF2EF318-EC98-45B7-804A-CDD4B775A5FD}" sibTransId="{28B0F6E4-E8E2-4117-933C-216FBD6A396A}"/>
    <dgm:cxn modelId="{4721C296-0162-4264-B166-17244B3330CB}" type="presOf" srcId="{21CE08EF-EAEE-4E60-9C51-7FBD7DED1C56}" destId="{6B996BC0-3A28-4B7E-8FFC-ADD54AB22017}" srcOrd="0" destOrd="0" presId="urn:microsoft.com/office/officeart/2005/8/layout/vList2"/>
    <dgm:cxn modelId="{CAA024A0-E506-4C7D-A2E7-0BA72666C5BB}" srcId="{9928E1CE-68D1-4763-B841-6FB7769118BB}" destId="{AB178A1F-85D3-46A0-B404-3337473CE696}" srcOrd="2" destOrd="0" parTransId="{D8636889-F3FA-429C-9738-3A833A477976}" sibTransId="{D5C5B319-51BE-4EE3-9A1E-5C02114E7793}"/>
    <dgm:cxn modelId="{BFA5806D-D120-42EA-895C-11ECA2EDB729}" srcId="{9928E1CE-68D1-4763-B841-6FB7769118BB}" destId="{432E03DC-172F-4D43-9444-F662E9920467}" srcOrd="0" destOrd="0" parTransId="{930E24B1-45A3-4356-93A7-C01EA91B2592}" sibTransId="{CEC3361B-3962-4BAD-A9D7-A6A9F26A3310}"/>
    <dgm:cxn modelId="{3027A3E5-0935-4EC8-A38E-07E6E6B49750}" srcId="{9928E1CE-68D1-4763-B841-6FB7769118BB}" destId="{122441FE-B8EC-4155-A8AD-0F932BAEE79D}" srcOrd="5" destOrd="0" parTransId="{0A13C4B5-947B-4B7E-942A-E34522DD4CE8}" sibTransId="{BC309D66-8C65-4BE0-B3A2-D8AFA72AA2E8}"/>
    <dgm:cxn modelId="{7A991483-0707-47F3-9B6E-165D67CF2D00}" type="presOf" srcId="{3318629D-273E-4D80-822D-2FED57FEC166}" destId="{AB0C71E4-5AC4-41FC-97B1-7886D4FE4709}" srcOrd="0" destOrd="0" presId="urn:microsoft.com/office/officeart/2005/8/layout/vList2"/>
    <dgm:cxn modelId="{E784A8B7-3854-4BE8-95C8-D247399B90D8}" type="presOf" srcId="{122441FE-B8EC-4155-A8AD-0F932BAEE79D}" destId="{E72A996B-769F-43D7-8AAD-2AD81DBD5932}" srcOrd="0" destOrd="0" presId="urn:microsoft.com/office/officeart/2005/8/layout/vList2"/>
    <dgm:cxn modelId="{D73F3260-3839-4C1E-A8D3-33DAD8EE0AD0}" type="presOf" srcId="{AB178A1F-85D3-46A0-B404-3337473CE696}" destId="{D8F7C626-A1C2-49FF-9176-B40CDA72CE84}" srcOrd="0" destOrd="0" presId="urn:microsoft.com/office/officeart/2005/8/layout/vList2"/>
    <dgm:cxn modelId="{48702ED4-D924-45F2-B38E-1A5F26766FE3}" type="presOf" srcId="{021A427F-48CE-4E2E-8C0D-BE5EA08130F7}" destId="{9FA35362-405B-4FB3-9E40-07E95EAE5681}" srcOrd="0" destOrd="0" presId="urn:microsoft.com/office/officeart/2005/8/layout/vList2"/>
    <dgm:cxn modelId="{CC8799E8-7747-4E78-A442-6C5D6AF04FD7}" type="presOf" srcId="{9928E1CE-68D1-4763-B841-6FB7769118BB}" destId="{2E4BA791-0593-4397-BA77-27DC42B4D3A7}" srcOrd="0" destOrd="0" presId="urn:microsoft.com/office/officeart/2005/8/layout/vList2"/>
    <dgm:cxn modelId="{C5587900-8C50-4924-A21E-690E14E596CB}" srcId="{9928E1CE-68D1-4763-B841-6FB7769118BB}" destId="{21CE08EF-EAEE-4E60-9C51-7FBD7DED1C56}" srcOrd="1" destOrd="0" parTransId="{BC8EB73E-5F95-44EC-89B1-6D620F5FB5F9}" sibTransId="{526E67CF-C0BD-4C67-B32A-17D864ECB7D8}"/>
    <dgm:cxn modelId="{F0DB849C-0445-4077-ABDB-8D24EB4159DA}" type="presParOf" srcId="{2E4BA791-0593-4397-BA77-27DC42B4D3A7}" destId="{189C7CB4-C247-4582-8FA9-18BC34D290B9}" srcOrd="0" destOrd="0" presId="urn:microsoft.com/office/officeart/2005/8/layout/vList2"/>
    <dgm:cxn modelId="{15BA2313-8323-4E77-804F-F4E80B37069A}" type="presParOf" srcId="{2E4BA791-0593-4397-BA77-27DC42B4D3A7}" destId="{D3931C5F-C82B-4175-BE3A-3545595530A4}" srcOrd="1" destOrd="0" presId="urn:microsoft.com/office/officeart/2005/8/layout/vList2"/>
    <dgm:cxn modelId="{C0E9019F-ACF2-4ACF-8FB8-481571622101}" type="presParOf" srcId="{2E4BA791-0593-4397-BA77-27DC42B4D3A7}" destId="{6B996BC0-3A28-4B7E-8FFC-ADD54AB22017}" srcOrd="2" destOrd="0" presId="urn:microsoft.com/office/officeart/2005/8/layout/vList2"/>
    <dgm:cxn modelId="{1FD24EE3-D580-42A9-92F8-6D759E0159D8}" type="presParOf" srcId="{2E4BA791-0593-4397-BA77-27DC42B4D3A7}" destId="{3B0AE009-208F-4C6A-9C0C-D310FDD22410}" srcOrd="3" destOrd="0" presId="urn:microsoft.com/office/officeart/2005/8/layout/vList2"/>
    <dgm:cxn modelId="{48F55718-5ACE-4D8A-8F65-1DE024CFB959}" type="presParOf" srcId="{2E4BA791-0593-4397-BA77-27DC42B4D3A7}" destId="{D8F7C626-A1C2-49FF-9176-B40CDA72CE84}" srcOrd="4" destOrd="0" presId="urn:microsoft.com/office/officeart/2005/8/layout/vList2"/>
    <dgm:cxn modelId="{3466C25B-87E4-4AB2-9EDD-16EF0C62A963}" type="presParOf" srcId="{2E4BA791-0593-4397-BA77-27DC42B4D3A7}" destId="{DDC67867-2662-4348-B49C-64EA38469C72}" srcOrd="5" destOrd="0" presId="urn:microsoft.com/office/officeart/2005/8/layout/vList2"/>
    <dgm:cxn modelId="{D8AF4028-63B9-4C14-9ABB-2A7A44FDB9B8}" type="presParOf" srcId="{2E4BA791-0593-4397-BA77-27DC42B4D3A7}" destId="{AB0C71E4-5AC4-41FC-97B1-7886D4FE4709}" srcOrd="6" destOrd="0" presId="urn:microsoft.com/office/officeart/2005/8/layout/vList2"/>
    <dgm:cxn modelId="{EF82F2B7-6D5E-4670-8197-F4A21C635A3D}" type="presParOf" srcId="{2E4BA791-0593-4397-BA77-27DC42B4D3A7}" destId="{6EB62067-8B37-4448-A7A0-1C4E28C4548B}" srcOrd="7" destOrd="0" presId="urn:microsoft.com/office/officeart/2005/8/layout/vList2"/>
    <dgm:cxn modelId="{5C9555B3-FA34-4CDE-973B-8043E3FD4B0B}" type="presParOf" srcId="{2E4BA791-0593-4397-BA77-27DC42B4D3A7}" destId="{9FA35362-405B-4FB3-9E40-07E95EAE5681}" srcOrd="8" destOrd="0" presId="urn:microsoft.com/office/officeart/2005/8/layout/vList2"/>
    <dgm:cxn modelId="{E2069B7A-E873-474B-AFA9-FFA3C2E1BEA1}" type="presParOf" srcId="{2E4BA791-0593-4397-BA77-27DC42B4D3A7}" destId="{5C7DDE72-A517-4011-B654-241DF7F35B55}" srcOrd="9" destOrd="0" presId="urn:microsoft.com/office/officeart/2005/8/layout/vList2"/>
    <dgm:cxn modelId="{4B7DD58C-3996-4F95-B8DE-50EF9186A61F}" type="presParOf" srcId="{2E4BA791-0593-4397-BA77-27DC42B4D3A7}" destId="{E72A996B-769F-43D7-8AAD-2AD81DBD593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CA8F7-02D5-46B7-A2C7-71E684B50B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AA548B-5EBF-4A1C-9215-7EE456E4A0CD}">
      <dgm:prSet/>
      <dgm:spPr/>
      <dgm:t>
        <a:bodyPr/>
        <a:lstStyle/>
        <a:p>
          <a:r>
            <a:rPr lang="ru-RU" b="1" dirty="0" smtClean="0"/>
            <a:t>Тщательное наблюдение улучшит диагностическую точность УЗИ щитовидной железы и уменьшит случаи неверной интерпретации для узлов с низким или очень низким уровнем </a:t>
          </a:r>
          <a:r>
            <a:rPr lang="ru-RU" b="1" dirty="0" smtClean="0"/>
            <a:t>риска злокачественности</a:t>
          </a:r>
          <a:endParaRPr lang="ru-RU" b="1" dirty="0"/>
        </a:p>
      </dgm:t>
    </dgm:pt>
    <dgm:pt modelId="{6F1EF789-210B-45F6-8FDB-532143E525F6}" type="parTrans" cxnId="{FBC06E2D-DCAA-46F3-9186-DD3A1E66BCF6}">
      <dgm:prSet/>
      <dgm:spPr/>
      <dgm:t>
        <a:bodyPr/>
        <a:lstStyle/>
        <a:p>
          <a:endParaRPr lang="ru-RU"/>
        </a:p>
      </dgm:t>
    </dgm:pt>
    <dgm:pt modelId="{53922864-782F-4BB7-8420-D9B186D39205}" type="sibTrans" cxnId="{FBC06E2D-DCAA-46F3-9186-DD3A1E66BCF6}">
      <dgm:prSet/>
      <dgm:spPr/>
      <dgm:t>
        <a:bodyPr/>
        <a:lstStyle/>
        <a:p>
          <a:endParaRPr lang="ru-RU"/>
        </a:p>
      </dgm:t>
    </dgm:pt>
    <dgm:pt modelId="{6A488CC7-AEF5-44B2-83AE-54BC5CE9E98D}">
      <dgm:prSet/>
      <dgm:spPr/>
      <dgm:t>
        <a:bodyPr/>
        <a:lstStyle/>
        <a:p>
          <a:r>
            <a:rPr lang="ru-RU" b="1" smtClean="0"/>
            <a:t>Было доказано, что некоторые варианты папиллярной карциномы щитовидной железы могут визуализироваться как доброкачественные опухоли</a:t>
          </a:r>
          <a:endParaRPr lang="ru-RU" b="1" dirty="0"/>
        </a:p>
      </dgm:t>
    </dgm:pt>
    <dgm:pt modelId="{D7178130-1D95-42C3-9E8D-372E4B9BAE95}" type="parTrans" cxnId="{5DA53FEE-F81B-4315-98E5-F80434F63AF8}">
      <dgm:prSet/>
      <dgm:spPr/>
      <dgm:t>
        <a:bodyPr/>
        <a:lstStyle/>
        <a:p>
          <a:endParaRPr lang="ru-RU"/>
        </a:p>
      </dgm:t>
    </dgm:pt>
    <dgm:pt modelId="{ACD26A27-A3CC-4BBC-98A0-B2A6B51D782F}" type="sibTrans" cxnId="{5DA53FEE-F81B-4315-98E5-F80434F63AF8}">
      <dgm:prSet/>
      <dgm:spPr/>
      <dgm:t>
        <a:bodyPr/>
        <a:lstStyle/>
        <a:p>
          <a:endParaRPr lang="ru-RU"/>
        </a:p>
      </dgm:t>
    </dgm:pt>
    <dgm:pt modelId="{378AB24A-7A69-4B6A-B374-E91EC344FBE5}" type="pres">
      <dgm:prSet presAssocID="{5F9CA8F7-02D5-46B7-A2C7-71E684B50B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646C4D-F51F-4C77-9D45-2A176F293C36}" type="pres">
      <dgm:prSet presAssocID="{42AA548B-5EBF-4A1C-9215-7EE456E4A0C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0E155-E149-4413-BAF2-0675E81676B3}" type="pres">
      <dgm:prSet presAssocID="{53922864-782F-4BB7-8420-D9B186D39205}" presName="sibTrans" presStyleCnt="0"/>
      <dgm:spPr/>
    </dgm:pt>
    <dgm:pt modelId="{5F2BCCB5-5E62-4F3F-A4EC-0FA34B0FEABB}" type="pres">
      <dgm:prSet presAssocID="{6A488CC7-AEF5-44B2-83AE-54BC5CE9E98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C06E2D-DCAA-46F3-9186-DD3A1E66BCF6}" srcId="{5F9CA8F7-02D5-46B7-A2C7-71E684B50B84}" destId="{42AA548B-5EBF-4A1C-9215-7EE456E4A0CD}" srcOrd="0" destOrd="0" parTransId="{6F1EF789-210B-45F6-8FDB-532143E525F6}" sibTransId="{53922864-782F-4BB7-8420-D9B186D39205}"/>
    <dgm:cxn modelId="{5A0F7FCD-9BC7-4ECB-9ED6-F8764F99E8F5}" type="presOf" srcId="{42AA548B-5EBF-4A1C-9215-7EE456E4A0CD}" destId="{CB646C4D-F51F-4C77-9D45-2A176F293C36}" srcOrd="0" destOrd="0" presId="urn:microsoft.com/office/officeart/2005/8/layout/default"/>
    <dgm:cxn modelId="{A8ED8263-13DD-421C-AC7A-95AE8F441E08}" type="presOf" srcId="{6A488CC7-AEF5-44B2-83AE-54BC5CE9E98D}" destId="{5F2BCCB5-5E62-4F3F-A4EC-0FA34B0FEABB}" srcOrd="0" destOrd="0" presId="urn:microsoft.com/office/officeart/2005/8/layout/default"/>
    <dgm:cxn modelId="{2CD18AA4-C4D2-42A1-A038-43BF6F4EEF87}" type="presOf" srcId="{5F9CA8F7-02D5-46B7-A2C7-71E684B50B84}" destId="{378AB24A-7A69-4B6A-B374-E91EC344FBE5}" srcOrd="0" destOrd="0" presId="urn:microsoft.com/office/officeart/2005/8/layout/default"/>
    <dgm:cxn modelId="{5DA53FEE-F81B-4315-98E5-F80434F63AF8}" srcId="{5F9CA8F7-02D5-46B7-A2C7-71E684B50B84}" destId="{6A488CC7-AEF5-44B2-83AE-54BC5CE9E98D}" srcOrd="1" destOrd="0" parTransId="{D7178130-1D95-42C3-9E8D-372E4B9BAE95}" sibTransId="{ACD26A27-A3CC-4BBC-98A0-B2A6B51D782F}"/>
    <dgm:cxn modelId="{EEBC1DD1-9564-4DF7-9545-4C3C23B3C965}" type="presParOf" srcId="{378AB24A-7A69-4B6A-B374-E91EC344FBE5}" destId="{CB646C4D-F51F-4C77-9D45-2A176F293C36}" srcOrd="0" destOrd="0" presId="urn:microsoft.com/office/officeart/2005/8/layout/default"/>
    <dgm:cxn modelId="{52C9418B-8D16-4275-869C-430031C0E89E}" type="presParOf" srcId="{378AB24A-7A69-4B6A-B374-E91EC344FBE5}" destId="{8380E155-E149-4413-BAF2-0675E81676B3}" srcOrd="1" destOrd="0" presId="urn:microsoft.com/office/officeart/2005/8/layout/default"/>
    <dgm:cxn modelId="{A7476A15-62F4-4CA2-A4F5-6001AE669133}" type="presParOf" srcId="{378AB24A-7A69-4B6A-B374-E91EC344FBE5}" destId="{5F2BCCB5-5E62-4F3F-A4EC-0FA34B0FEAB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AD931-4C3D-46EC-98CE-6C475D6E604F}">
      <dsp:nvSpPr>
        <dsp:cNvPr id="0" name=""/>
        <dsp:cNvSpPr/>
      </dsp:nvSpPr>
      <dsp:spPr>
        <a:xfrm rot="16200000">
          <a:off x="1640459" y="148586"/>
          <a:ext cx="3164283" cy="457856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Оценка риска интерпретации злокачественных узлов щитовидной железы как доброкачественных на основании результатов УЗИ</a:t>
          </a:r>
        </a:p>
      </dsp:txBody>
      <dsp:txXfrm rot="5400000">
        <a:off x="1087813" y="1010223"/>
        <a:ext cx="4424071" cy="2855293"/>
      </dsp:txXfrm>
    </dsp:sp>
    <dsp:sp modelId="{D8033334-AEB4-4514-A4A2-774D6952D164}">
      <dsp:nvSpPr>
        <dsp:cNvPr id="0" name=""/>
        <dsp:cNvSpPr/>
      </dsp:nvSpPr>
      <dsp:spPr>
        <a:xfrm rot="5400000">
          <a:off x="6827194" y="293772"/>
          <a:ext cx="3164283" cy="42882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Уточнение патологических особенностей злокачественных узлов</a:t>
          </a:r>
          <a:endParaRPr lang="ru-RU" sz="2800" kern="1200" dirty="0"/>
        </a:p>
      </dsp:txBody>
      <dsp:txXfrm rot="-5400000">
        <a:off x="6265207" y="1010255"/>
        <a:ext cx="4133763" cy="2855293"/>
      </dsp:txXfrm>
    </dsp:sp>
    <dsp:sp modelId="{5C46B8B3-EF52-4234-A014-4D39F88CF000}">
      <dsp:nvSpPr>
        <dsp:cNvPr id="0" name=""/>
        <dsp:cNvSpPr/>
      </dsp:nvSpPr>
      <dsp:spPr>
        <a:xfrm>
          <a:off x="4576427" y="0"/>
          <a:ext cx="2021518" cy="202142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2ACA5-6C66-4C25-8E65-58531B3481C6}">
      <dsp:nvSpPr>
        <dsp:cNvPr id="0" name=""/>
        <dsp:cNvSpPr/>
      </dsp:nvSpPr>
      <dsp:spPr>
        <a:xfrm rot="10800000">
          <a:off x="4576427" y="2900469"/>
          <a:ext cx="2021518" cy="202142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C7CB4-C247-4582-8FA9-18BC34D290B9}">
      <dsp:nvSpPr>
        <dsp:cNvPr id="0" name=""/>
        <dsp:cNvSpPr/>
      </dsp:nvSpPr>
      <dsp:spPr>
        <a:xfrm>
          <a:off x="0" y="311117"/>
          <a:ext cx="1147921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Папиллярная карцинома ЩЖ  (PTC) (146 узлов, 90,1%)</a:t>
          </a:r>
        </a:p>
      </dsp:txBody>
      <dsp:txXfrm>
        <a:off x="28100" y="339217"/>
        <a:ext cx="11423013" cy="519439"/>
      </dsp:txXfrm>
    </dsp:sp>
    <dsp:sp modelId="{6B996BC0-3A28-4B7E-8FFC-ADD54AB22017}">
      <dsp:nvSpPr>
        <dsp:cNvPr id="0" name=""/>
        <dsp:cNvSpPr/>
      </dsp:nvSpPr>
      <dsp:spPr>
        <a:xfrm>
          <a:off x="0" y="955877"/>
          <a:ext cx="1147921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Фолликулярная карцинома ЩЖ  (FTC) (12 узлов, 7,4%)</a:t>
          </a:r>
          <a:endParaRPr lang="ru-RU" sz="2400" kern="1200" dirty="0"/>
        </a:p>
      </dsp:txBody>
      <dsp:txXfrm>
        <a:off x="28100" y="983977"/>
        <a:ext cx="11423013" cy="519439"/>
      </dsp:txXfrm>
    </dsp:sp>
    <dsp:sp modelId="{D8F7C626-A1C2-49FF-9176-B40CDA72CE84}">
      <dsp:nvSpPr>
        <dsp:cNvPr id="0" name=""/>
        <dsp:cNvSpPr/>
      </dsp:nvSpPr>
      <dsp:spPr>
        <a:xfrm>
          <a:off x="0" y="1600637"/>
          <a:ext cx="1147921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Низкодифференцированная карцинома ЩЖ  (1 узел, 0,6%)</a:t>
          </a:r>
          <a:endParaRPr lang="ru-RU" sz="2400" kern="1200" dirty="0"/>
        </a:p>
      </dsp:txBody>
      <dsp:txXfrm>
        <a:off x="28100" y="1628737"/>
        <a:ext cx="11423013" cy="519439"/>
      </dsp:txXfrm>
    </dsp:sp>
    <dsp:sp modelId="{AB0C71E4-5AC4-41FC-97B1-7886D4FE4709}">
      <dsp:nvSpPr>
        <dsp:cNvPr id="0" name=""/>
        <dsp:cNvSpPr/>
      </dsp:nvSpPr>
      <dsp:spPr>
        <a:xfrm>
          <a:off x="0" y="2245397"/>
          <a:ext cx="1147921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Медуллярная карцинома ЩЖ  (2 узла, 1,2%) </a:t>
          </a:r>
          <a:endParaRPr lang="ru-RU" sz="2400" kern="1200" dirty="0"/>
        </a:p>
      </dsp:txBody>
      <dsp:txXfrm>
        <a:off x="28100" y="2273497"/>
        <a:ext cx="11423013" cy="519439"/>
      </dsp:txXfrm>
    </dsp:sp>
    <dsp:sp modelId="{9FA35362-405B-4FB3-9E40-07E95EAE5681}">
      <dsp:nvSpPr>
        <dsp:cNvPr id="0" name=""/>
        <dsp:cNvSpPr/>
      </dsp:nvSpPr>
      <dsp:spPr>
        <a:xfrm>
          <a:off x="0" y="2890157"/>
          <a:ext cx="1147921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Высокодифференцированная карцинома ЩЖ  (1 узел, 0,6</a:t>
          </a:r>
          <a:r>
            <a:rPr lang="ru-RU" sz="2400" b="1" kern="1200" dirty="0" smtClean="0"/>
            <a:t>%)</a:t>
          </a:r>
          <a:endParaRPr lang="ru-RU" sz="2400" kern="1200" dirty="0"/>
        </a:p>
      </dsp:txBody>
      <dsp:txXfrm>
        <a:off x="28100" y="2918257"/>
        <a:ext cx="11423013" cy="519439"/>
      </dsp:txXfrm>
    </dsp:sp>
    <dsp:sp modelId="{E72A996B-769F-43D7-8AAD-2AD81DBD5932}">
      <dsp:nvSpPr>
        <dsp:cNvPr id="0" name=""/>
        <dsp:cNvSpPr/>
      </dsp:nvSpPr>
      <dsp:spPr>
        <a:xfrm>
          <a:off x="0" y="3534917"/>
          <a:ext cx="11479213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Среди 146 узлов ЩЖ 40 узлов (27,4%) были вариантами </a:t>
          </a:r>
          <a:r>
            <a:rPr lang="ru-RU" sz="2400" b="1" kern="1200" dirty="0" err="1" smtClean="0"/>
            <a:t>паппилярной</a:t>
          </a:r>
          <a:r>
            <a:rPr lang="ru-RU" sz="2400" b="1" kern="1200" dirty="0" smtClean="0"/>
            <a:t> карциномы </a:t>
          </a:r>
          <a:endParaRPr lang="ru-RU" sz="2400" kern="1200" dirty="0"/>
        </a:p>
      </dsp:txBody>
      <dsp:txXfrm>
        <a:off x="28100" y="3563017"/>
        <a:ext cx="11423013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46C4D-F51F-4C77-9D45-2A176F293C36}">
      <dsp:nvSpPr>
        <dsp:cNvPr id="0" name=""/>
        <dsp:cNvSpPr/>
      </dsp:nvSpPr>
      <dsp:spPr>
        <a:xfrm>
          <a:off x="1336" y="1146080"/>
          <a:ext cx="5210844" cy="3126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Тщательное наблюдение улучшит диагностическую точность УЗИ щитовидной железы и уменьшит случаи неверной интерпретации для узлов с низким или очень низким уровнем </a:t>
          </a:r>
          <a:r>
            <a:rPr lang="ru-RU" sz="2600" b="1" kern="1200" dirty="0" smtClean="0"/>
            <a:t>риска злокачественности</a:t>
          </a:r>
          <a:endParaRPr lang="ru-RU" sz="2600" b="1" kern="1200" dirty="0"/>
        </a:p>
      </dsp:txBody>
      <dsp:txXfrm>
        <a:off x="1336" y="1146080"/>
        <a:ext cx="5210844" cy="3126506"/>
      </dsp:txXfrm>
    </dsp:sp>
    <dsp:sp modelId="{5F2BCCB5-5E62-4F3F-A4EC-0FA34B0FEABB}">
      <dsp:nvSpPr>
        <dsp:cNvPr id="0" name=""/>
        <dsp:cNvSpPr/>
      </dsp:nvSpPr>
      <dsp:spPr>
        <a:xfrm>
          <a:off x="5733265" y="1146080"/>
          <a:ext cx="5210844" cy="3126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Было доказано, что некоторые варианты папиллярной карциномы щитовидной железы могут визуализироваться как доброкачественные опухоли</a:t>
          </a:r>
          <a:endParaRPr lang="ru-RU" sz="2600" b="1" kern="1200" dirty="0"/>
        </a:p>
      </dsp:txBody>
      <dsp:txXfrm>
        <a:off x="5733265" y="1146080"/>
        <a:ext cx="5210844" cy="3126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D2017-7206-49DB-BB78-2D82D75B8BF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030ED-3639-4059-B1C5-797F0D0AD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3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012E1C88-3939-4832-BAAB-091D6FA96E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28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30ED-3639-4059-B1C5-797F0D0AD77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22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Два случая фолликулярной карциномы получили низкий и</a:t>
            </a:r>
            <a:r>
              <a:rPr lang="ru-RU" sz="1200" baseline="0" dirty="0" smtClean="0"/>
              <a:t> </a:t>
            </a:r>
            <a:r>
              <a:rPr lang="ru-RU" sz="1200" dirty="0" smtClean="0"/>
              <a:t>очень низкий уровень подозрения. В последнем случае </a:t>
            </a:r>
            <a:r>
              <a:rPr lang="ru-RU" sz="1200" dirty="0" err="1" smtClean="0"/>
              <a:t>сателлитные</a:t>
            </a:r>
            <a:r>
              <a:rPr lang="ru-RU" sz="1200" dirty="0" smtClean="0"/>
              <a:t> узлы первоначально были интерпретированы как доброкачественный узловой зоб.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30ED-3639-4059-B1C5-797F0D0AD77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10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30ED-3639-4059-B1C5-797F0D0AD77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6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рекомендациям Американской ассоциации щитовидной железы 2015 года у</a:t>
            </a:r>
            <a:r>
              <a:rPr lang="ru-RU" sz="1200" dirty="0" smtClean="0"/>
              <a:t>льтразвуковые признаки узлов щитовидной железы разделены на пять категорий.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30ED-3639-4059-B1C5-797F0D0AD7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9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30ED-3639-4059-B1C5-797F0D0AD77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5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При наличии множественных узлов щитовидной железы каждый узел рассматривался отдельно.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30ED-3639-4059-B1C5-797F0D0AD77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4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 Результаты повторной оценки УЗИ для 162 злокачественных узлов щитовидной железы, включали солидные узлы =121 случай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30ED-3639-4059-B1C5-797F0D0AD77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5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Кистозные узлы =</a:t>
            </a:r>
            <a:r>
              <a:rPr lang="ru-RU" baseline="0" dirty="0" smtClean="0"/>
              <a:t> </a:t>
            </a:r>
            <a:r>
              <a:rPr lang="ru-RU" dirty="0" smtClean="0"/>
              <a:t>4 случая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30ED-3639-4059-B1C5-797F0D0AD7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04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Гипоэхогенные</a:t>
            </a:r>
            <a:r>
              <a:rPr lang="ru-RU" dirty="0" smtClean="0"/>
              <a:t> узлы наблюдались в 59 случаях, а неровные края наблюдались у 103 узлов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30ED-3639-4059-B1C5-797F0D0AD77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5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30ED-3639-4059-B1C5-797F0D0AD77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76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  Форма выше, чем в ширину, наблюдалась у 33 узлов (20,4</a:t>
            </a:r>
            <a:r>
              <a:rPr lang="ru-RU" dirty="0" smtClean="0"/>
              <a:t>%), </a:t>
            </a:r>
            <a:r>
              <a:rPr lang="ru-RU" dirty="0" smtClean="0"/>
              <a:t>и частота </a:t>
            </a:r>
            <a:r>
              <a:rPr lang="ru-RU" dirty="0" smtClean="0"/>
              <a:t>встречаемости признака была </a:t>
            </a:r>
            <a:r>
              <a:rPr lang="ru-RU" dirty="0" smtClean="0"/>
              <a:t>значительно выше при узлах &lt;2,0 см, чем при узлах &gt;2,0 см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30ED-3639-4059-B1C5-797F0D0AD77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90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rtlCol="0"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E9138-A08B-4384-B7C9-3BF194D3FDC0}" type="datetime8">
              <a:rPr lang="ru-RU" smtClean="0">
                <a:solidFill>
                  <a:prstClr val="white"/>
                </a:solidFill>
              </a:rPr>
              <a:pPr/>
              <a:t>08.06.2023 8:28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DE1C4-8F88-4E79-8A35-0D69064710BD}" type="datetime8">
              <a:rPr lang="ru-RU" smtClean="0">
                <a:solidFill>
                  <a:prstClr val="white"/>
                </a:solidFill>
              </a:rPr>
              <a:pPr/>
              <a:t>08.06.2023 8:28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5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E32ECB-5526-40B1-B79E-01C1602DCC0E}" type="datetime8">
              <a:rPr lang="ru-RU" smtClean="0">
                <a:solidFill>
                  <a:srgbClr val="903163"/>
                </a:solidFill>
              </a:rPr>
              <a:pPr/>
              <a:t>08.06.2023 8:28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>
                <a:solidFill>
                  <a:srgbClr val="903163"/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‹#›</a:t>
            </a:fld>
            <a:endParaRPr lang="ru-RU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3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DCFA84-F668-4D3A-9012-2A701FD4A3CC}" type="datetime8">
              <a:rPr lang="ru-RU" smtClean="0">
                <a:solidFill>
                  <a:srgbClr val="903163"/>
                </a:solidFill>
              </a:rPr>
              <a:pPr/>
              <a:t>08.06.2023 8:28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>
                <a:solidFill>
                  <a:srgbClr val="903163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‹#›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9" name="Заголовок 1">
            <a:extLst>
              <a:ext uri="{FF2B5EF4-FFF2-40B4-BE49-F238E27FC236}">
                <a16:creationId xmlns=""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6562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rtlCol="0"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9A5C27-C85D-45DC-8CF2-BBD78B5C9471}" type="datetime8">
              <a:rPr lang="ru-RU" smtClean="0">
                <a:solidFill>
                  <a:srgbClr val="903163"/>
                </a:solidFill>
              </a:rPr>
              <a:pPr/>
              <a:t>08.06.2023 8:28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>
                <a:solidFill>
                  <a:srgbClr val="903163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‹#›</a:t>
            </a:fld>
            <a:endParaRPr lang="ru-RU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5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2D204B-87B9-4514-9FC3-307BB03D95B2}" type="datetime8">
              <a:rPr lang="ru-RU" smtClean="0">
                <a:solidFill>
                  <a:prstClr val="white"/>
                </a:solidFill>
              </a:rPr>
              <a:pPr/>
              <a:t>08.06.2023 8:28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9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6E0CF3-7260-4AB9-AB64-3DC532AA50C5}" type="datetime8">
              <a:rPr lang="ru-RU" smtClean="0">
                <a:solidFill>
                  <a:srgbClr val="903163"/>
                </a:solidFill>
              </a:rPr>
              <a:pPr/>
              <a:t>08.06.2023 8:28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>
                <a:solidFill>
                  <a:srgbClr val="903163"/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‹#›</a:t>
            </a:fld>
            <a:endParaRPr lang="ru-RU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1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E45BC1FF-9EF8-49E3-83C2-907A67FEFF40}" type="datetime8">
              <a:rPr lang="ru-RU" smtClean="0"/>
              <a:pPr/>
              <a:t>08.06.2023 8:28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ru-RU"/>
              <a:t>ДОБАВИТЬ НИЖНИЙ КОЛОНТИТУЛ</a:t>
            </a:r>
          </a:p>
        </p:txBody>
      </p:sp>
      <p:sp>
        <p:nvSpPr>
          <p:cNvPr id="23" name="Объект 3">
            <a:extLst>
              <a:ext uri="{FF2B5EF4-FFF2-40B4-BE49-F238E27FC236}">
                <a16:creationId xmlns=""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Объект 3">
            <a:extLst>
              <a:ext uri="{FF2B5EF4-FFF2-40B4-BE49-F238E27FC236}">
                <a16:creationId xmlns=""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 2">
            <a:extLst>
              <a:ext uri="{FF2B5EF4-FFF2-40B4-BE49-F238E27FC236}">
                <a16:creationId xmlns=""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E2328988-0888-4C1A-8F73-17D455B6F8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D81892BA-72AB-4029-BF58-4D6F90C4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Текст 2">
            <a:extLst>
              <a:ext uri="{FF2B5EF4-FFF2-40B4-BE49-F238E27FC236}">
                <a16:creationId xmlns=""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28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B1A0D96-0B3D-49C6-B0C2-76E029BAE1F2}" type="datetime8">
              <a:rPr lang="ru-RU" smtClean="0"/>
              <a:pPr/>
              <a:t>08.06.2023 8:28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5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8D128F-7A40-47A2-B6FE-A5E2398CB323}" type="datetime8">
              <a:rPr lang="ru-RU" smtClean="0">
                <a:solidFill>
                  <a:srgbClr val="903163"/>
                </a:solidFill>
              </a:rPr>
              <a:pPr/>
              <a:t>08.06.2023 8:28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>
                <a:solidFill>
                  <a:srgbClr val="903163"/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‹#›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9" name="Заголовок 1">
            <a:extLst>
              <a:ext uri="{FF2B5EF4-FFF2-40B4-BE49-F238E27FC236}">
                <a16:creationId xmlns=""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958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B48C2EF2-81E1-4AD7-B3E6-7F063DF582CD}" type="datetime8">
              <a:rPr lang="ru-RU" smtClean="0"/>
              <a:pPr/>
              <a:t>08.06.2023 8:28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428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C1CB6A6A-0D2F-454B-939C-AD2769836559}" type="datetime8">
              <a:rPr lang="ru-RU" smtClean="0">
                <a:solidFill>
                  <a:srgbClr val="903163"/>
                </a:solidFill>
              </a:rPr>
              <a:pPr defTabSz="457200"/>
              <a:t>08.06.2023 8:28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/>
            <a:r>
              <a:rPr lang="ru-RU">
                <a:solidFill>
                  <a:srgbClr val="903163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C5C3056E-1632-4A65-A24F-3F10A1450A6E}" type="slidenum">
              <a:rPr lang="ru-RU" smtClean="0">
                <a:solidFill>
                  <a:srgbClr val="903163"/>
                </a:solidFill>
              </a:rPr>
              <a:pPr defTabSz="457200"/>
              <a:t>‹#›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131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932A20C-8823-4E5C-BF21-C75BA56E76DE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437322" y="1906106"/>
            <a:ext cx="11290851" cy="2113168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Повторная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оценка 162 злокачественных узлов щитовидной железы,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интерпретированных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как доброкачественные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результатам УЗИ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E9EA0F-FD88-464F-99D9-0E151D11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«Красноярский государственный медицинский университет имени профессора В.Ф. </a:t>
            </a:r>
            <a:r>
              <a:rPr lang="ru-RU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Войно-Ясенецкого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b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Министерства здравоохранения Российской Федерации</a:t>
            </a:r>
            <a:b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tx1"/>
                </a:solidFill>
              </a:rPr>
              <a:t>Кафедра лучевой диагностики ИПО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13830" y="56690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</a:rPr>
              <a:t>Выполнила: </a:t>
            </a:r>
          </a:p>
          <a:p>
            <a:pPr defTabSz="457200"/>
            <a:r>
              <a:rPr lang="ru-RU" dirty="0">
                <a:solidFill>
                  <a:prstClr val="black"/>
                </a:solidFill>
              </a:rPr>
              <a:t>Ординатор 1 года обучения </a:t>
            </a:r>
          </a:p>
          <a:p>
            <a:pPr defTabSz="457200"/>
            <a:r>
              <a:rPr lang="ru-RU" dirty="0">
                <a:solidFill>
                  <a:prstClr val="black"/>
                </a:solidFill>
              </a:rPr>
              <a:t>Специальности УЗД</a:t>
            </a:r>
          </a:p>
          <a:p>
            <a:pPr defTabSz="457200"/>
            <a:r>
              <a:rPr lang="ru-RU" dirty="0" smtClean="0">
                <a:solidFill>
                  <a:prstClr val="black"/>
                </a:solidFill>
              </a:rPr>
              <a:t>Панкова Маргарита </a:t>
            </a:r>
            <a:r>
              <a:rPr lang="ru-RU" dirty="0">
                <a:solidFill>
                  <a:prstClr val="black"/>
                </a:solidFill>
              </a:rPr>
              <a:t>Юрьевна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20223" y="6378582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</a:rPr>
              <a:t>г. Красноярск, 202</a:t>
            </a:r>
            <a:r>
              <a:rPr lang="en-US" dirty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1</a:t>
            </a:fld>
            <a:endParaRPr lang="ru-RU">
              <a:solidFill>
                <a:srgbClr val="90316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" y="5966777"/>
            <a:ext cx="4116414" cy="829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3" y="4077298"/>
            <a:ext cx="83724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83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6654" t="-2583" b="49691"/>
          <a:stretch/>
        </p:blipFill>
        <p:spPr>
          <a:xfrm>
            <a:off x="5468815" y="1895192"/>
            <a:ext cx="6314770" cy="454494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повторной оценки УЗИ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10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917" y="337613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Кистозный узел</a:t>
            </a:r>
          </a:p>
          <a:p>
            <a:r>
              <a:rPr lang="ru-RU" sz="2400" b="1" dirty="0" smtClean="0"/>
              <a:t>B-режим, продольное сканирование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1916" y="2831123"/>
            <a:ext cx="5116221" cy="16530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повторной оценки УЗИ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11</a:t>
            </a:fld>
            <a:endParaRPr lang="ru-RU">
              <a:solidFill>
                <a:srgbClr val="903163"/>
              </a:solidFill>
            </a:endParaRPr>
          </a:p>
        </p:txBody>
      </p:sp>
      <p:pic>
        <p:nvPicPr>
          <p:cNvPr id="3074" name="Picture 2" descr="An external file that holds a picture, illustration, etc.&#10;Object name is 10-1055-a-0732-5795-i0158-0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481" t="49310" r="66495" b="-49587"/>
          <a:stretch/>
        </p:blipFill>
        <p:spPr bwMode="auto">
          <a:xfrm>
            <a:off x="-4807092" y="2180492"/>
            <a:ext cx="16999092" cy="78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1192" y="3070985"/>
            <a:ext cx="4933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Неровный контур узла  </a:t>
            </a:r>
            <a:r>
              <a:rPr lang="ru-RU" sz="2400" b="1" dirty="0" smtClean="0"/>
              <a:t>щитовидной железы</a:t>
            </a:r>
          </a:p>
          <a:p>
            <a:r>
              <a:rPr lang="ru-RU" sz="2400" b="1" dirty="0" smtClean="0"/>
              <a:t>B-режим, продольное сканирование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1192" y="3017967"/>
            <a:ext cx="4933615" cy="15012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283" t="50310" r="33718" b="-3711"/>
          <a:stretch/>
        </p:blipFill>
        <p:spPr>
          <a:xfrm>
            <a:off x="5416062" y="2104852"/>
            <a:ext cx="6194746" cy="454858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повторной оценки УЗИ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12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2" y="3111996"/>
            <a:ext cx="4589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Микрокальцинаты</a:t>
            </a:r>
            <a:endParaRPr lang="ru-RU" sz="2400" b="1" dirty="0" smtClean="0"/>
          </a:p>
          <a:p>
            <a:r>
              <a:rPr lang="ru-RU" sz="2400" b="1" dirty="0" smtClean="0"/>
              <a:t>B-режим, продольное сканирование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1692" y="2830384"/>
            <a:ext cx="4712677" cy="20405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повторной оценки УЗИ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13</a:t>
            </a:fld>
            <a:endParaRPr lang="ru-RU">
              <a:solidFill>
                <a:srgbClr val="903163"/>
              </a:solidFill>
            </a:endParaRPr>
          </a:p>
        </p:txBody>
      </p:sp>
      <p:pic>
        <p:nvPicPr>
          <p:cNvPr id="4098" name="Picture 2" descr="An external file that holds a picture, illustration, etc.&#10;Object name is 10-1055-a-0732-5795-i0158-0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7" t="49751"/>
          <a:stretch/>
        </p:blipFill>
        <p:spPr bwMode="auto">
          <a:xfrm>
            <a:off x="6261649" y="2274174"/>
            <a:ext cx="5723009" cy="40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812" y="370848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Вертикализация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B-режим, поперечное сканирование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3812" y="3495756"/>
            <a:ext cx="5514808" cy="13606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022520"/>
              </p:ext>
            </p:extLst>
          </p:nvPr>
        </p:nvGraphicFramePr>
        <p:xfrm>
          <a:off x="370010" y="1899587"/>
          <a:ext cx="11479213" cy="442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Гистологические диагнозы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14</a:t>
            </a:fld>
            <a:endParaRPr lang="ru-RU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Папиллярная карцинома, инкапсулированный </a:t>
            </a:r>
            <a:r>
              <a:rPr lang="ru-RU" dirty="0" smtClean="0"/>
              <a:t>вариант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15</a:t>
            </a:fld>
            <a:endParaRPr lang="ru-RU">
              <a:solidFill>
                <a:srgbClr val="903163"/>
              </a:solidFill>
            </a:endParaRPr>
          </a:p>
        </p:txBody>
      </p:sp>
      <p:pic>
        <p:nvPicPr>
          <p:cNvPr id="5122" name="Picture 2" descr="Внешний файл, содержащий изображение, иллюстрацию и т.д. Название объекта 10-1055-a-0732-5795-i0158-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74" y="2266150"/>
            <a:ext cx="6261383" cy="42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676" y="313577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Смешанный солидно-кистозный узел, округлой формы, с  четкими ровными контурами, без </a:t>
            </a:r>
            <a:r>
              <a:rPr lang="ru-RU" sz="2400" b="1" dirty="0" err="1" smtClean="0"/>
              <a:t>микрокальцинатов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B-режим, продольное сканирование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676" y="2830386"/>
            <a:ext cx="5374131" cy="2515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Папиллярная карцинома, инкапсулированный и фолликулярный </a:t>
            </a:r>
            <a:r>
              <a:rPr lang="ru-RU" sz="3200" dirty="0" smtClean="0"/>
              <a:t>вариант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16</a:t>
            </a:fld>
            <a:endParaRPr lang="ru-RU">
              <a:solidFill>
                <a:srgbClr val="903163"/>
              </a:solidFill>
            </a:endParaRPr>
          </a:p>
        </p:txBody>
      </p:sp>
      <p:pic>
        <p:nvPicPr>
          <p:cNvPr id="6146" name="Picture 2" descr="Внешний файл, содержащий изображение, иллюстрацию и т.д. Название объекта 10-1055-a-0732-5795-i0158-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99" y="2129421"/>
            <a:ext cx="6221656" cy="41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262" y="2939373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Изоэхогенный</a:t>
            </a:r>
            <a:r>
              <a:rPr lang="ru-RU" sz="2400" b="1" dirty="0" smtClean="0"/>
              <a:t> солидный узел окружен </a:t>
            </a:r>
            <a:r>
              <a:rPr lang="ru-RU" sz="2400" b="1" dirty="0" err="1" smtClean="0"/>
              <a:t>гипоэхогенным</a:t>
            </a:r>
            <a:r>
              <a:rPr lang="ru-RU" sz="2400" b="1" dirty="0" smtClean="0"/>
              <a:t> ободком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B-режим, продольное сканирование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8262" y="2830386"/>
            <a:ext cx="5356546" cy="19556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192" y="920237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Папиллярная карцинома, инкапсулированный и </a:t>
            </a:r>
            <a:r>
              <a:rPr lang="ru-RU" sz="3600" dirty="0" err="1"/>
              <a:t>макрофолликулярный</a:t>
            </a:r>
            <a:r>
              <a:rPr lang="ru-RU" sz="3600" dirty="0"/>
              <a:t> </a:t>
            </a:r>
            <a:r>
              <a:rPr lang="ru-RU" sz="3600" dirty="0" smtClean="0"/>
              <a:t>вариант</a:t>
            </a:r>
            <a:r>
              <a:rPr lang="ru-RU" sz="36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17</a:t>
            </a:fld>
            <a:endParaRPr lang="ru-RU">
              <a:solidFill>
                <a:srgbClr val="903163"/>
              </a:solidFill>
            </a:endParaRPr>
          </a:p>
        </p:txBody>
      </p:sp>
      <p:pic>
        <p:nvPicPr>
          <p:cNvPr id="7170" name="Picture 2" descr="Внешний файл, содержащий изображение, иллюстрацию и т.д. Название объекта 10-1055-a-0732-5795-i0158-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67" y="2141904"/>
            <a:ext cx="6007986" cy="404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262" y="3066403"/>
            <a:ext cx="54445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Изоэхогенный</a:t>
            </a:r>
            <a:r>
              <a:rPr lang="ru-RU" sz="2400" b="1" dirty="0" smtClean="0"/>
              <a:t> солидный узел, содержащий очаг кистозного поражения без инвазии или </a:t>
            </a:r>
            <a:r>
              <a:rPr lang="ru-RU" sz="2400" b="1" dirty="0" err="1" smtClean="0"/>
              <a:t>микрокальцинатов</a:t>
            </a:r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B-режим, продольное сканирование</a:t>
            </a:r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58262" y="2543247"/>
            <a:ext cx="5556738" cy="31084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Широкоинвазивная</a:t>
            </a:r>
            <a:r>
              <a:rPr lang="ru-RU" dirty="0" smtClean="0"/>
              <a:t> фолликулярная карцинома щитовидной </a:t>
            </a:r>
            <a:r>
              <a:rPr lang="ru-RU" dirty="0" smtClean="0"/>
              <a:t>железы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18</a:t>
            </a:fld>
            <a:endParaRPr lang="ru-RU">
              <a:solidFill>
                <a:srgbClr val="903163"/>
              </a:solidFill>
            </a:endParaRPr>
          </a:p>
        </p:txBody>
      </p:sp>
      <p:pic>
        <p:nvPicPr>
          <p:cNvPr id="8194" name="Picture 2" descr="Внешний файл, содержащий изображение, иллюстрацию и т.д. Название объекта 10-1055-a-0732-5795-i0158-00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8537" r="16954" b="9056"/>
          <a:stretch/>
        </p:blipFill>
        <p:spPr bwMode="auto">
          <a:xfrm>
            <a:off x="879231" y="1997093"/>
            <a:ext cx="10512196" cy="33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570" y="5308713"/>
            <a:ext cx="996867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/>
              <a:t>Расположенные рядом узлы </a:t>
            </a:r>
            <a:r>
              <a:rPr lang="ru-RU" sz="2300" b="1" dirty="0" smtClean="0"/>
              <a:t>(красная, желтая и белая стрелки) были интерпретированы как доброкачественный узловой зоб </a:t>
            </a:r>
          </a:p>
          <a:p>
            <a:r>
              <a:rPr lang="ru-RU" sz="2300" b="1" dirty="0" smtClean="0"/>
              <a:t>а: </a:t>
            </a:r>
            <a:r>
              <a:rPr lang="en-US" sz="2300" b="1" dirty="0" smtClean="0"/>
              <a:t>B</a:t>
            </a:r>
            <a:r>
              <a:rPr lang="ru-RU" sz="2300" b="1" dirty="0" smtClean="0"/>
              <a:t>-режим, продольное сканирование </a:t>
            </a:r>
          </a:p>
          <a:p>
            <a:r>
              <a:rPr lang="en-US" sz="2300" b="1" dirty="0" smtClean="0"/>
              <a:t>b</a:t>
            </a:r>
            <a:r>
              <a:rPr lang="ru-RU" sz="2300" b="1" dirty="0" smtClean="0"/>
              <a:t>:</a:t>
            </a:r>
            <a:r>
              <a:rPr lang="en-US" sz="2300" b="1" dirty="0" smtClean="0"/>
              <a:t> </a:t>
            </a:r>
            <a:r>
              <a:rPr lang="ru-RU" sz="2300" b="1" dirty="0" smtClean="0"/>
              <a:t>поверхность разреза</a:t>
            </a:r>
            <a:r>
              <a:rPr lang="ru-RU" sz="2400" b="1" dirty="0" smtClean="0"/>
              <a:t> 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9500" y="5329085"/>
            <a:ext cx="9231023" cy="1503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956009"/>
            <a:ext cx="11835268" cy="367830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Случаи </a:t>
            </a:r>
            <a:r>
              <a:rPr lang="ru-RU" sz="2400" b="1" dirty="0"/>
              <a:t>злокачественности среди “доброкачественных” узлов щитовидной железы составили 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0,5%</a:t>
            </a:r>
            <a:r>
              <a:rPr lang="ru-RU" sz="2400" b="1" dirty="0"/>
              <a:t> в целом и 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6,2%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/>
              <a:t>среди резецированных узлов. </a:t>
            </a:r>
            <a:endParaRPr lang="ru-RU" sz="2400" b="1" dirty="0" smtClean="0"/>
          </a:p>
          <a:p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82,7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ru-RU" sz="2400" b="1" dirty="0"/>
              <a:t>узлов щитовидной железы, </a:t>
            </a:r>
            <a:r>
              <a:rPr lang="ru-RU" sz="2400" b="1" dirty="0" smtClean="0"/>
              <a:t>которые первоначально оценивались как имеющие </a:t>
            </a:r>
            <a:r>
              <a:rPr lang="ru-RU" sz="2400" b="1" u="sng" dirty="0" smtClean="0"/>
              <a:t>низкую или очень низкую степень подозрения</a:t>
            </a:r>
            <a:r>
              <a:rPr lang="ru-RU" sz="2400" b="1" dirty="0" smtClean="0"/>
              <a:t>, </a:t>
            </a:r>
            <a:r>
              <a:rPr lang="ru-RU" sz="2400" b="1" dirty="0"/>
              <a:t>впоследствии были повторно классифицированы как имеющие высокую </a:t>
            </a:r>
            <a:r>
              <a:rPr lang="ru-RU" sz="2400" b="1" dirty="0" smtClean="0"/>
              <a:t>или </a:t>
            </a:r>
            <a:r>
              <a:rPr lang="ru-RU" sz="2400" b="1" dirty="0"/>
              <a:t>промежуточную степень подозрения. </a:t>
            </a:r>
            <a:endParaRPr lang="ru-RU" sz="2400" b="1" dirty="0" smtClean="0"/>
          </a:p>
          <a:p>
            <a:r>
              <a:rPr lang="ru-RU" sz="2400" b="1" dirty="0"/>
              <a:t>Неровный/нечеткий </a:t>
            </a:r>
            <a:r>
              <a:rPr lang="ru-RU" sz="2400" b="1" dirty="0" smtClean="0"/>
              <a:t>контур (</a:t>
            </a: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63,6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ru-RU" sz="2400" b="1" dirty="0"/>
              <a:t>) и </a:t>
            </a:r>
            <a:r>
              <a:rPr lang="ru-RU" sz="2400" b="1" dirty="0" smtClean="0"/>
              <a:t>пониженная </a:t>
            </a:r>
            <a:r>
              <a:rPr lang="ru-RU" sz="2400" b="1" dirty="0" err="1" smtClean="0"/>
              <a:t>эхогенность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36,4%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встречались чаще, чем </a:t>
            </a:r>
            <a:r>
              <a:rPr lang="ru-RU" sz="2400" b="1" dirty="0"/>
              <a:t>при </a:t>
            </a:r>
            <a:r>
              <a:rPr lang="ru-RU" sz="2400" b="1" dirty="0" err="1"/>
              <a:t>микрокальцинаты</a:t>
            </a:r>
            <a:r>
              <a:rPr lang="ru-RU" sz="2400" b="1" dirty="0"/>
              <a:t> </a:t>
            </a:r>
            <a:r>
              <a:rPr lang="ru-RU" sz="2400" b="1" dirty="0" smtClean="0"/>
              <a:t>(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17,9%</a:t>
            </a:r>
            <a:r>
              <a:rPr lang="ru-RU" sz="2400" b="1" dirty="0"/>
              <a:t>) и признак </a:t>
            </a:r>
            <a:r>
              <a:rPr lang="ru-RU" sz="2400" b="1" dirty="0" err="1"/>
              <a:t>вертикализации</a:t>
            </a:r>
            <a:r>
              <a:rPr lang="ru-RU" sz="2400" b="1" dirty="0"/>
              <a:t> (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20,4%).</a:t>
            </a:r>
            <a:r>
              <a:rPr lang="ru-RU" sz="2400" b="1" dirty="0"/>
              <a:t> </a:t>
            </a:r>
            <a:endParaRPr lang="ru-RU" sz="2400" b="1" dirty="0" smtClean="0"/>
          </a:p>
          <a:p>
            <a:r>
              <a:rPr lang="ru-RU" sz="2400" b="1" dirty="0"/>
              <a:t>Данные признаки были характерны даже для </a:t>
            </a:r>
            <a:r>
              <a:rPr lang="ru-RU" sz="2400" b="1" dirty="0" err="1" smtClean="0"/>
              <a:t>микрокарцином</a:t>
            </a:r>
            <a:r>
              <a:rPr lang="ru-RU" sz="2400" b="1" dirty="0" smtClean="0"/>
              <a:t>:  </a:t>
            </a: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65,7%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были </a:t>
            </a:r>
            <a:r>
              <a:rPr lang="ru-RU" sz="2400" b="1" dirty="0"/>
              <a:t>с неровными </a:t>
            </a:r>
            <a:r>
              <a:rPr lang="ru-RU" sz="2400" b="1" dirty="0" smtClean="0"/>
              <a:t>контурами и 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51,4% </a:t>
            </a:r>
            <a:r>
              <a:rPr lang="ru-RU" sz="2400" b="1" dirty="0"/>
              <a:t>с </a:t>
            </a:r>
            <a:r>
              <a:rPr lang="ru-RU" sz="2400" b="1" dirty="0" smtClean="0"/>
              <a:t>пониженной </a:t>
            </a:r>
            <a:r>
              <a:rPr lang="ru-RU" sz="2400" b="1" dirty="0" err="1" smtClean="0"/>
              <a:t>эхогенностью</a:t>
            </a:r>
            <a:endParaRPr lang="ru-RU" sz="2400" b="1" dirty="0"/>
          </a:p>
          <a:p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19</a:t>
            </a:fld>
            <a:endParaRPr lang="ru-RU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193" y="1859889"/>
            <a:ext cx="11478535" cy="3678303"/>
          </a:xfrm>
        </p:spPr>
        <p:txBody>
          <a:bodyPr>
            <a:noAutofit/>
          </a:bodyPr>
          <a:lstStyle/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5652" y="947778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</a:t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2</a:t>
            </a:fld>
            <a:endParaRPr lang="ru-RU">
              <a:solidFill>
                <a:srgbClr val="903163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72768989"/>
              </p:ext>
            </p:extLst>
          </p:nvPr>
        </p:nvGraphicFramePr>
        <p:xfrm>
          <a:off x="581194" y="1936110"/>
          <a:ext cx="11029614" cy="492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20</a:t>
            </a:fld>
            <a:endParaRPr lang="ru-RU">
              <a:solidFill>
                <a:srgbClr val="903163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6872914"/>
              </p:ext>
            </p:extLst>
          </p:nvPr>
        </p:nvGraphicFramePr>
        <p:xfrm>
          <a:off x="665362" y="1250097"/>
          <a:ext cx="109454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5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89802" y="4004187"/>
            <a:ext cx="8553945" cy="1015663"/>
          </a:xfrm>
          <a:prstGeom prst="rect">
            <a:avLst/>
          </a:prstGeom>
        </p:spPr>
        <p:txBody>
          <a:bodyPr wrap="none">
            <a:spAutoFit/>
            <a:scene3d>
              <a:camera prst="obliqueTopLeft"/>
              <a:lightRig rig="threePt" dir="t"/>
            </a:scene3d>
          </a:bodyPr>
          <a:lstStyle/>
          <a:p>
            <a:pPr defTabSz="457200"/>
            <a:r>
              <a:rPr lang="ru-RU" sz="6000" b="1" dirty="0">
                <a:ln w="10160">
                  <a:solidFill>
                    <a:srgbClr val="66B1C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380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193" y="1859889"/>
            <a:ext cx="11478535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УЗИ щитовидной </a:t>
            </a:r>
            <a:r>
              <a:rPr lang="ru-RU" sz="2400" b="1" dirty="0"/>
              <a:t>железы </a:t>
            </a:r>
            <a:r>
              <a:rPr lang="ru-RU" sz="2400" b="1" dirty="0" smtClean="0"/>
              <a:t>используется </a:t>
            </a:r>
            <a:r>
              <a:rPr lang="ru-RU" sz="2400" b="1" dirty="0"/>
              <a:t>для выявления узлов щитовидной железы и </a:t>
            </a:r>
            <a:r>
              <a:rPr lang="ru-RU" sz="2400" b="1" dirty="0" smtClean="0"/>
              <a:t>оценки риска их злокачественности.</a:t>
            </a:r>
            <a:r>
              <a:rPr lang="ru-RU" sz="2400" b="1" dirty="0"/>
              <a:t> </a:t>
            </a:r>
            <a:endParaRPr lang="ru-RU" sz="2400" b="1" dirty="0" smtClean="0"/>
          </a:p>
          <a:p>
            <a:r>
              <a:rPr lang="ru-RU" sz="2400" b="1" dirty="0" smtClean="0"/>
              <a:t>Ультразвуковые признаки </a:t>
            </a:r>
            <a:r>
              <a:rPr lang="ru-RU" sz="2400" b="1" dirty="0"/>
              <a:t>узлов щитовидной железы разделены на </a:t>
            </a:r>
            <a:r>
              <a:rPr lang="ru-RU" sz="2400" b="1" u="sng" dirty="0"/>
              <a:t>пять </a:t>
            </a:r>
            <a:r>
              <a:rPr lang="ru-RU" sz="2400" b="1" u="sng" dirty="0" smtClean="0"/>
              <a:t>категорий</a:t>
            </a:r>
            <a:r>
              <a:rPr lang="ru-RU" sz="2400" b="1" dirty="0" smtClean="0"/>
              <a:t>: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b="1" dirty="0" smtClean="0"/>
              <a:t>высокое подозрение на злокачественность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 smtClean="0"/>
              <a:t>промежуточное подозрение </a:t>
            </a:r>
            <a:r>
              <a:rPr lang="ru-RU" sz="2400" b="1" dirty="0"/>
              <a:t>на </a:t>
            </a:r>
            <a:r>
              <a:rPr lang="ru-RU" sz="2400" b="1" dirty="0" smtClean="0"/>
              <a:t>злокачественность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 smtClean="0"/>
              <a:t>низкое подозрение </a:t>
            </a:r>
            <a:r>
              <a:rPr lang="ru-RU" sz="2400" b="1" dirty="0"/>
              <a:t>на </a:t>
            </a:r>
            <a:r>
              <a:rPr lang="ru-RU" sz="2400" b="1" dirty="0" smtClean="0"/>
              <a:t>злокачественность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 smtClean="0"/>
              <a:t> </a:t>
            </a:r>
            <a:r>
              <a:rPr lang="ru-RU" sz="2400" b="1" dirty="0"/>
              <a:t>очень </a:t>
            </a:r>
            <a:r>
              <a:rPr lang="ru-RU" sz="2400" b="1" dirty="0" smtClean="0"/>
              <a:t>низкое подозрение </a:t>
            </a:r>
            <a:r>
              <a:rPr lang="ru-RU" sz="2400" b="1" dirty="0"/>
              <a:t>на </a:t>
            </a:r>
            <a:r>
              <a:rPr lang="ru-RU" sz="2400" b="1" dirty="0" smtClean="0"/>
              <a:t>злокачественность</a:t>
            </a:r>
            <a:endParaRPr lang="ru-RU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 smtClean="0"/>
              <a:t>доброкачественное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5652" y="1043557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Введение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3</a:t>
            </a:fld>
            <a:endParaRPr lang="ru-RU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120799"/>
              </p:ext>
            </p:extLst>
          </p:nvPr>
        </p:nvGraphicFramePr>
        <p:xfrm>
          <a:off x="809625" y="1871952"/>
          <a:ext cx="11029784" cy="461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421"/>
                <a:gridCol w="4888523"/>
                <a:gridCol w="2417394"/>
                <a:gridCol w="2757446"/>
              </a:tblGrid>
              <a:tr h="594625">
                <a:tc gridSpan="3">
                  <a:txBody>
                    <a:bodyPr/>
                    <a:lstStyle/>
                    <a:p>
                      <a:pPr algn="ctr" fontAlgn="auto"/>
                      <a:r>
                        <a:rPr lang="en-US" b="1" dirty="0" err="1">
                          <a:effectLst/>
                        </a:rPr>
                        <a:t>Kuma</a:t>
                      </a:r>
                      <a:r>
                        <a:rPr lang="en-US" b="1" dirty="0">
                          <a:effectLst/>
                        </a:rPr>
                        <a:t> Hospital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</a:tr>
              <a:tr h="594625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USC*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Описание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Интерпретация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Ультразвуковая</a:t>
                      </a:r>
                      <a:r>
                        <a:rPr lang="ru-RU" b="1" baseline="0" dirty="0" smtClean="0">
                          <a:effectLst/>
                        </a:rPr>
                        <a:t> </a:t>
                      </a:r>
                      <a:r>
                        <a:rPr lang="ru-RU" b="1" dirty="0" smtClean="0">
                          <a:effectLst/>
                        </a:rPr>
                        <a:t>картина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</a:tr>
              <a:tr h="594625"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Круглое или овальное </a:t>
                      </a:r>
                      <a:r>
                        <a:rPr lang="ru-RU" b="1" dirty="0" err="1" smtClean="0">
                          <a:effectLst/>
                        </a:rPr>
                        <a:t>анэхогенное</a:t>
                      </a:r>
                      <a:r>
                        <a:rPr lang="ru-RU" b="1" dirty="0" smtClean="0">
                          <a:effectLst/>
                        </a:rPr>
                        <a:t> образование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Доброкачественное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Доброкачественное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</a:tr>
              <a:tr h="1717145"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Узел </a:t>
                      </a:r>
                      <a:r>
                        <a:rPr lang="ru-RU" b="1" dirty="0">
                          <a:effectLst/>
                        </a:rPr>
                        <a:t>правильной формы с кистозными </a:t>
                      </a:r>
                      <a:r>
                        <a:rPr lang="ru-RU" b="1" dirty="0" smtClean="0">
                          <a:effectLst/>
                        </a:rPr>
                        <a:t>изменениями</a:t>
                      </a:r>
                    </a:p>
                    <a:p>
                      <a:pPr algn="ctr" fontAlgn="auto"/>
                      <a:r>
                        <a:rPr lang="ru-RU" b="1" dirty="0" err="1" smtClean="0">
                          <a:effectLst/>
                        </a:rPr>
                        <a:t>Эхогенность</a:t>
                      </a:r>
                      <a:r>
                        <a:rPr lang="ru-RU" b="1" dirty="0" smtClean="0">
                          <a:effectLst/>
                        </a:rPr>
                        <a:t> солидного </a:t>
                      </a:r>
                      <a:r>
                        <a:rPr lang="ru-RU" b="1" dirty="0">
                          <a:effectLst/>
                        </a:rPr>
                        <a:t>поражения </a:t>
                      </a:r>
                      <a:r>
                        <a:rPr lang="ru-RU" b="1" dirty="0" smtClean="0">
                          <a:effectLst/>
                        </a:rPr>
                        <a:t>= </a:t>
                      </a:r>
                      <a:r>
                        <a:rPr lang="ru-RU" b="1" dirty="0" err="1" smtClean="0">
                          <a:effectLst/>
                        </a:rPr>
                        <a:t>эхогенности</a:t>
                      </a:r>
                      <a:r>
                        <a:rPr lang="ru-RU" b="1" dirty="0" smtClean="0">
                          <a:effectLst/>
                        </a:rPr>
                        <a:t> нормальной </a:t>
                      </a:r>
                      <a:r>
                        <a:rPr lang="ru-RU" b="1" dirty="0">
                          <a:effectLst/>
                        </a:rPr>
                        <a:t>щитовидной железы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Доброкачественные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Очень низкое подозрение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70241"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>
                          <a:effectLst/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Узел </a:t>
                      </a:r>
                      <a:r>
                        <a:rPr lang="ru-RU" b="1" dirty="0">
                          <a:effectLst/>
                        </a:rPr>
                        <a:t>с кистозными изменениями, </a:t>
                      </a:r>
                      <a:r>
                        <a:rPr lang="ru-RU" b="1" dirty="0" smtClean="0">
                          <a:effectLst/>
                        </a:rPr>
                        <a:t>неправильной формы,</a:t>
                      </a:r>
                      <a:r>
                        <a:rPr lang="ru-RU" b="1" baseline="0" dirty="0" smtClean="0">
                          <a:effectLst/>
                        </a:rPr>
                        <a:t> повышенной </a:t>
                      </a:r>
                      <a:r>
                        <a:rPr lang="ru-RU" b="1" baseline="0" dirty="0" err="1" smtClean="0">
                          <a:effectLst/>
                        </a:rPr>
                        <a:t>эхогенности</a:t>
                      </a:r>
                      <a:r>
                        <a:rPr lang="ru-RU" b="1" baseline="0" dirty="0" smtClean="0">
                          <a:effectLst/>
                        </a:rPr>
                        <a:t> 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Доброкачественное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Низкое подозрение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Ультра</a:t>
            </a:r>
            <a:r>
              <a:rPr lang="ru-RU" dirty="0" smtClean="0"/>
              <a:t>звуковая </a:t>
            </a:r>
            <a:r>
              <a:rPr lang="ru-RU" dirty="0" smtClean="0"/>
              <a:t> </a:t>
            </a:r>
            <a:r>
              <a:rPr lang="ru-RU" dirty="0" smtClean="0"/>
              <a:t>классификация </a:t>
            </a:r>
            <a:r>
              <a:rPr lang="ru-RU" dirty="0"/>
              <a:t>узлов щитовидной </a:t>
            </a:r>
            <a:r>
              <a:rPr lang="ru-RU" dirty="0" smtClean="0"/>
              <a:t>железы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4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6958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Cambria" panose="02040503050406030204" pitchFamily="18" charset="0"/>
              </a:rPr>
              <a:t>* </a:t>
            </a:r>
            <a:r>
              <a:rPr lang="ru-RU" b="1" dirty="0" smtClean="0">
                <a:solidFill>
                  <a:srgbClr val="222222"/>
                </a:solidFill>
                <a:latin typeface="Cambria" panose="02040503050406030204" pitchFamily="18" charset="0"/>
              </a:rPr>
              <a:t>Узлы с большим количеством </a:t>
            </a:r>
            <a:r>
              <a:rPr lang="ru-RU" b="1" dirty="0" err="1" smtClean="0">
                <a:solidFill>
                  <a:srgbClr val="222222"/>
                </a:solidFill>
                <a:latin typeface="Cambria" panose="02040503050406030204" pitchFamily="18" charset="0"/>
              </a:rPr>
              <a:t>кальцинатов</a:t>
            </a:r>
            <a:r>
              <a:rPr lang="ru-RU" b="1" dirty="0" smtClean="0">
                <a:solidFill>
                  <a:srgbClr val="222222"/>
                </a:solidFill>
                <a:latin typeface="Cambria" panose="02040503050406030204" pitchFamily="18" charset="0"/>
              </a:rPr>
              <a:t> не </a:t>
            </a:r>
            <a:r>
              <a:rPr lang="ru-RU" b="1" dirty="0" smtClean="0">
                <a:solidFill>
                  <a:srgbClr val="222222"/>
                </a:solidFill>
                <a:latin typeface="Cambria" panose="02040503050406030204" pitchFamily="18" charset="0"/>
              </a:rPr>
              <a:t>оценивались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08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824228"/>
              </p:ext>
            </p:extLst>
          </p:nvPr>
        </p:nvGraphicFramePr>
        <p:xfrm>
          <a:off x="581025" y="2159489"/>
          <a:ext cx="11029783" cy="410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252"/>
                <a:gridCol w="4583639"/>
                <a:gridCol w="2757446"/>
                <a:gridCol w="2757446"/>
              </a:tblGrid>
              <a:tr h="611786">
                <a:tc gridSpan="3">
                  <a:txBody>
                    <a:bodyPr/>
                    <a:lstStyle/>
                    <a:p>
                      <a:pPr algn="ctr" fontAlgn="auto"/>
                      <a:r>
                        <a:rPr lang="en-US" b="1" dirty="0" err="1">
                          <a:effectLst/>
                        </a:rPr>
                        <a:t>Kuma</a:t>
                      </a:r>
                      <a:r>
                        <a:rPr lang="en-US" b="1" dirty="0">
                          <a:effectLst/>
                        </a:rPr>
                        <a:t> Hospital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</a:tr>
              <a:tr h="611786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USC*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Описание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Классификация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Ультразвуковая картина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</a:tr>
              <a:tr h="1136174"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Солидный узел </a:t>
                      </a:r>
                      <a:r>
                        <a:rPr lang="ru-RU" b="1" dirty="0">
                          <a:effectLst/>
                        </a:rPr>
                        <a:t>правильной </a:t>
                      </a:r>
                      <a:r>
                        <a:rPr lang="ru-RU" b="1" dirty="0" smtClean="0">
                          <a:effectLst/>
                        </a:rPr>
                        <a:t>формы</a:t>
                      </a:r>
                      <a:endParaRPr lang="ru-RU" b="1" dirty="0" smtClean="0">
                        <a:effectLst/>
                      </a:endParaRPr>
                    </a:p>
                    <a:p>
                      <a:pPr algn="ctr" fontAlgn="auto"/>
                      <a:r>
                        <a:rPr lang="ru-RU" b="1" dirty="0" err="1" smtClean="0">
                          <a:effectLst/>
                        </a:rPr>
                        <a:t>Эхоструктура</a:t>
                      </a:r>
                      <a:r>
                        <a:rPr lang="ru-RU" b="1" dirty="0" smtClean="0">
                          <a:effectLst/>
                        </a:rPr>
                        <a:t> однородная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Пограничное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Промежуточное подозрение</a:t>
                      </a:r>
                    </a:p>
                  </a:txBody>
                  <a:tcPr anchor="ctr"/>
                </a:tc>
              </a:tr>
              <a:tr h="611786"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>
                          <a:effectLst/>
                        </a:rPr>
                        <a:t>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Солидный узел неправильной </a:t>
                      </a:r>
                      <a:r>
                        <a:rPr lang="ru-RU" b="1" dirty="0">
                          <a:effectLst/>
                        </a:rPr>
                        <a:t>формы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Злокачественное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Высокое подозрение</a:t>
                      </a:r>
                    </a:p>
                  </a:txBody>
                  <a:tcPr anchor="ctr"/>
                </a:tc>
              </a:tr>
              <a:tr h="1136174"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>
                          <a:effectLst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Солидный узел </a:t>
                      </a:r>
                      <a:r>
                        <a:rPr lang="ru-RU" b="1" dirty="0">
                          <a:effectLst/>
                        </a:rPr>
                        <a:t>неправильной </a:t>
                      </a:r>
                      <a:r>
                        <a:rPr lang="ru-RU" b="1" dirty="0" smtClean="0">
                          <a:effectLst/>
                        </a:rPr>
                        <a:t>формы,</a:t>
                      </a:r>
                      <a:r>
                        <a:rPr lang="ru-RU" b="1" baseline="0" dirty="0" smtClean="0">
                          <a:effectLst/>
                        </a:rPr>
                        <a:t> п</a:t>
                      </a:r>
                      <a:r>
                        <a:rPr lang="ru-RU" b="1" dirty="0" smtClean="0">
                          <a:effectLst/>
                        </a:rPr>
                        <a:t>ониженной </a:t>
                      </a:r>
                      <a:r>
                        <a:rPr lang="ru-RU" b="1" dirty="0" err="1" smtClean="0">
                          <a:effectLst/>
                        </a:rPr>
                        <a:t>эхогенности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Злокачественное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Высокое подозрение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Ультразвуковая </a:t>
            </a:r>
            <a:r>
              <a:rPr lang="ru-RU" dirty="0"/>
              <a:t>классификация </a:t>
            </a:r>
            <a:r>
              <a:rPr lang="ru-RU" dirty="0" smtClean="0"/>
              <a:t> </a:t>
            </a:r>
            <a:r>
              <a:rPr lang="ru-RU" dirty="0"/>
              <a:t>узлов щитовидной </a:t>
            </a:r>
            <a:r>
              <a:rPr lang="ru-RU" dirty="0" smtClean="0"/>
              <a:t>железы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5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53" y="6488668"/>
            <a:ext cx="700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Cambria" panose="02040503050406030204" pitchFamily="18" charset="0"/>
              </a:rPr>
              <a:t>* </a:t>
            </a:r>
            <a:r>
              <a:rPr lang="ru-RU" b="1" dirty="0">
                <a:solidFill>
                  <a:srgbClr val="222222"/>
                </a:solidFill>
                <a:latin typeface="Cambria" panose="02040503050406030204" pitchFamily="18" charset="0"/>
              </a:rPr>
              <a:t>Узлы с большим количеством </a:t>
            </a:r>
            <a:r>
              <a:rPr lang="ru-RU" b="1" dirty="0" err="1">
                <a:solidFill>
                  <a:srgbClr val="222222"/>
                </a:solidFill>
                <a:latin typeface="Cambria" panose="02040503050406030204" pitchFamily="18" charset="0"/>
              </a:rPr>
              <a:t>кальцинатов</a:t>
            </a:r>
            <a:r>
              <a:rPr lang="ru-RU" b="1" dirty="0">
                <a:solidFill>
                  <a:srgbClr val="222222"/>
                </a:solidFill>
                <a:latin typeface="Cambria" panose="02040503050406030204" pitchFamily="18" charset="0"/>
              </a:rPr>
              <a:t> не </a:t>
            </a:r>
            <a:r>
              <a:rPr lang="ru-RU" b="1" dirty="0" smtClean="0">
                <a:solidFill>
                  <a:srgbClr val="222222"/>
                </a:solidFill>
                <a:latin typeface="Cambria" panose="02040503050406030204" pitchFamily="18" charset="0"/>
              </a:rPr>
              <a:t>оценивались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25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957946"/>
              </p:ext>
            </p:extLst>
          </p:nvPr>
        </p:nvGraphicFramePr>
        <p:xfrm>
          <a:off x="581193" y="2171928"/>
          <a:ext cx="11253253" cy="329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198"/>
                <a:gridCol w="4748429"/>
                <a:gridCol w="2813313"/>
                <a:gridCol w="2813313"/>
              </a:tblGrid>
              <a:tr h="531647">
                <a:tc gridSpan="3">
                  <a:txBody>
                    <a:bodyPr/>
                    <a:lstStyle/>
                    <a:p>
                      <a:pPr algn="ctr" fontAlgn="auto"/>
                      <a:r>
                        <a:rPr lang="en-US" b="1" dirty="0" err="1" smtClean="0">
                          <a:effectLst/>
                        </a:rPr>
                        <a:t>Kuma</a:t>
                      </a:r>
                      <a:r>
                        <a:rPr lang="en-US" b="1" dirty="0" smtClean="0">
                          <a:effectLst/>
                        </a:rPr>
                        <a:t> Hospital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auto"/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auto"/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</a:tr>
              <a:tr h="531647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USC*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Описание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Интерпретация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Ультразвуковая картина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</a:tr>
              <a:tr h="1310910"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Солидный узел </a:t>
                      </a:r>
                      <a:r>
                        <a:rPr lang="ru-RU" b="1" dirty="0">
                          <a:effectLst/>
                        </a:rPr>
                        <a:t>неправильной формы с незначительным </a:t>
                      </a:r>
                      <a:r>
                        <a:rPr lang="ru-RU" b="1" dirty="0" err="1" smtClean="0">
                          <a:effectLst/>
                        </a:rPr>
                        <a:t>экстратиреоидным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b="1" dirty="0" smtClean="0">
                          <a:effectLst/>
                        </a:rPr>
                        <a:t>распространением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Злокачественное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Высокое подозрение</a:t>
                      </a:r>
                    </a:p>
                  </a:txBody>
                  <a:tcPr anchor="ctr"/>
                </a:tc>
              </a:tr>
              <a:tr h="917637"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Солидный узел </a:t>
                      </a:r>
                      <a:r>
                        <a:rPr lang="ru-RU" b="1" dirty="0">
                          <a:effectLst/>
                        </a:rPr>
                        <a:t>неправильной формы с </a:t>
                      </a:r>
                      <a:r>
                        <a:rPr lang="ru-RU" b="1" dirty="0" err="1" smtClean="0">
                          <a:effectLst/>
                        </a:rPr>
                        <a:t>экстратиреоидным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b="1" dirty="0" smtClean="0">
                          <a:effectLst/>
                        </a:rPr>
                        <a:t>распространением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 smtClean="0">
                          <a:effectLst/>
                        </a:rPr>
                        <a:t>Злокачественное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b="1" dirty="0">
                          <a:effectLst/>
                        </a:rPr>
                        <a:t>Высокое подозрение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Ультрасонографическая</a:t>
            </a:r>
            <a:r>
              <a:rPr lang="ru-RU" dirty="0" smtClean="0"/>
              <a:t> </a:t>
            </a:r>
            <a:r>
              <a:rPr lang="ru-RU" dirty="0"/>
              <a:t>классификация </a:t>
            </a:r>
            <a:r>
              <a:rPr lang="ru-RU" dirty="0" smtClean="0"/>
              <a:t>узлов </a:t>
            </a:r>
            <a:r>
              <a:rPr lang="ru-RU" dirty="0"/>
              <a:t>щитовидной </a:t>
            </a:r>
            <a:r>
              <a:rPr lang="ru-RU" dirty="0" smtClean="0"/>
              <a:t>железы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6</a:t>
            </a:fld>
            <a:endParaRPr lang="ru-RU">
              <a:solidFill>
                <a:srgbClr val="90316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193" y="6136596"/>
            <a:ext cx="7079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Cambria" panose="02040503050406030204" pitchFamily="18" charset="0"/>
              </a:rPr>
              <a:t>* </a:t>
            </a:r>
            <a:r>
              <a:rPr lang="ru-RU" b="1" dirty="0">
                <a:solidFill>
                  <a:srgbClr val="222222"/>
                </a:solidFill>
                <a:latin typeface="Cambria" panose="02040503050406030204" pitchFamily="18" charset="0"/>
              </a:rPr>
              <a:t>Узлы с большим количеством </a:t>
            </a:r>
            <a:r>
              <a:rPr lang="ru-RU" b="1" dirty="0" err="1">
                <a:solidFill>
                  <a:srgbClr val="222222"/>
                </a:solidFill>
                <a:latin typeface="Cambria" panose="02040503050406030204" pitchFamily="18" charset="0"/>
              </a:rPr>
              <a:t>кальцинатов</a:t>
            </a:r>
            <a:r>
              <a:rPr lang="ru-RU" b="1" dirty="0">
                <a:solidFill>
                  <a:srgbClr val="222222"/>
                </a:solidFill>
                <a:latin typeface="Cambria" panose="02040503050406030204" pitchFamily="18" charset="0"/>
              </a:rPr>
              <a:t> не </a:t>
            </a:r>
            <a:r>
              <a:rPr lang="ru-RU" b="1" dirty="0">
                <a:solidFill>
                  <a:srgbClr val="222222"/>
                </a:solidFill>
                <a:latin typeface="Cambria" panose="02040503050406030204" pitchFamily="18" charset="0"/>
              </a:rPr>
              <a:t>оцениваются.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78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193" y="1859889"/>
            <a:ext cx="11478535" cy="3678303"/>
          </a:xfrm>
        </p:spPr>
        <p:txBody>
          <a:bodyPr>
            <a:noAutofit/>
          </a:bodyPr>
          <a:lstStyle/>
          <a:p>
            <a:endParaRPr lang="ru-RU" sz="2800" b="1" u="sng" dirty="0" smtClean="0">
              <a:solidFill>
                <a:srgbClr val="FF0000"/>
              </a:solidFill>
            </a:endParaRPr>
          </a:p>
          <a:p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 узел (69,4%) </a:t>
            </a:r>
            <a:r>
              <a:rPr lang="ru-RU" sz="2400" b="1" dirty="0"/>
              <a:t>изначально считались </a:t>
            </a:r>
            <a:r>
              <a:rPr lang="ru-RU" sz="2400" b="1" dirty="0" smtClean="0"/>
              <a:t>доброкачественными, включая 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2 804 узла (7,5%)</a:t>
            </a:r>
            <a:r>
              <a:rPr lang="ru-RU" sz="2400" b="1" dirty="0"/>
              <a:t>, которые были удалены хирургическим путем. </a:t>
            </a:r>
            <a:endParaRPr lang="ru-RU" sz="2400" b="1" dirty="0" smtClean="0"/>
          </a:p>
          <a:p>
            <a:r>
              <a:rPr lang="ru-RU" sz="2400" b="1" dirty="0" smtClean="0"/>
              <a:t>Среди </a:t>
            </a:r>
            <a:r>
              <a:rPr lang="ru-RU" sz="2400" b="1" dirty="0"/>
              <a:t>удаленных узлов 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173 узла (6,2%) </a:t>
            </a:r>
            <a:r>
              <a:rPr lang="ru-RU" sz="2400" b="1" dirty="0" err="1" smtClean="0"/>
              <a:t>гистологически</a:t>
            </a:r>
            <a:r>
              <a:rPr lang="ru-RU" sz="2400" b="1" dirty="0" smtClean="0"/>
              <a:t> </a:t>
            </a:r>
            <a:r>
              <a:rPr lang="ru-RU" sz="2400" b="1" dirty="0"/>
              <a:t>подтверждены как </a:t>
            </a:r>
            <a:r>
              <a:rPr lang="ru-RU" sz="2400" b="1" dirty="0" smtClean="0"/>
              <a:t>злокачественные =</a:t>
            </a:r>
            <a:r>
              <a:rPr lang="en-US" sz="2400" b="1" dirty="0" smtClean="0"/>
              <a:t>&gt; </a:t>
            </a:r>
            <a:r>
              <a:rPr lang="ru-RU" sz="2400" b="1" dirty="0" smtClean="0"/>
              <a:t>частот</a:t>
            </a:r>
            <a:r>
              <a:rPr lang="en-US" sz="2400" b="1" dirty="0"/>
              <a:t>a</a:t>
            </a:r>
            <a:r>
              <a:rPr lang="ru-RU" sz="2400" b="1" dirty="0" smtClean="0"/>
              <a:t> </a:t>
            </a:r>
            <a:r>
              <a:rPr lang="ru-RU" sz="2400" b="1" dirty="0"/>
              <a:t>злокачественности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0,5%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/>
              <a:t>среди изначально “доброкачественных” поражений. </a:t>
            </a:r>
            <a:endParaRPr lang="ru-RU" sz="2400" b="1" dirty="0" smtClean="0"/>
          </a:p>
          <a:p>
            <a:r>
              <a:rPr lang="ru-RU" sz="2400" b="1" dirty="0" smtClean="0"/>
              <a:t>11 </a:t>
            </a:r>
            <a:r>
              <a:rPr lang="ru-RU" sz="2400" b="1" dirty="0"/>
              <a:t>из 173 злокачественных узлов щитовидной железы были </a:t>
            </a:r>
            <a:r>
              <a:rPr lang="ru-RU" sz="2400" b="1" dirty="0" smtClean="0"/>
              <a:t>исключены</a:t>
            </a:r>
            <a:r>
              <a:rPr lang="en-US" sz="2400" b="1" dirty="0" smtClean="0"/>
              <a:t> - </a:t>
            </a:r>
            <a:r>
              <a:rPr lang="ru-RU" sz="2400" b="1" dirty="0" smtClean="0"/>
              <a:t>не </a:t>
            </a:r>
            <a:r>
              <a:rPr lang="ru-RU" sz="2400" b="1" dirty="0"/>
              <a:t>удалось </a:t>
            </a:r>
            <a:r>
              <a:rPr lang="ru-RU" sz="2400" b="1" dirty="0" smtClean="0"/>
              <a:t>оценить </a:t>
            </a:r>
            <a:r>
              <a:rPr lang="ru-RU" sz="2400" b="1" dirty="0" err="1" smtClean="0"/>
              <a:t>эхогенность</a:t>
            </a:r>
            <a:r>
              <a:rPr lang="ru-RU" sz="2400" b="1" dirty="0"/>
              <a:t>. </a:t>
            </a:r>
            <a:endParaRPr lang="ru-RU" sz="2400" b="1" dirty="0" smtClean="0"/>
          </a:p>
          <a:p>
            <a:r>
              <a:rPr lang="ru-RU" sz="2400" b="1" dirty="0" smtClean="0"/>
              <a:t>Рассмотрены данные </a:t>
            </a:r>
            <a:r>
              <a:rPr lang="ru-RU" sz="2400" b="1" dirty="0"/>
              <a:t>УЗИ по 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162</a:t>
            </a:r>
            <a:r>
              <a:rPr lang="ru-RU" sz="2400" b="1" dirty="0"/>
              <a:t> злокачественным узлам, которые первоначально были интерпретированы как </a:t>
            </a:r>
            <a:r>
              <a:rPr lang="ru-RU" sz="2400" b="1" dirty="0" smtClean="0"/>
              <a:t>доброкачественные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методы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7</a:t>
            </a:fld>
            <a:endParaRPr lang="ru-RU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193" y="1877473"/>
            <a:ext cx="11478535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По результатам УЗИ оценивались: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b="1" dirty="0" smtClean="0"/>
              <a:t>Контур образования (четкий\нечеткий, ровный\неровный)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b="1" dirty="0" err="1" smtClean="0"/>
              <a:t>Эхогенность</a:t>
            </a:r>
            <a:r>
              <a:rPr lang="ru-RU" sz="2800" b="1" dirty="0" smtClean="0"/>
              <a:t>  (</a:t>
            </a:r>
            <a:r>
              <a:rPr lang="ru-RU" sz="2800" b="1" dirty="0" err="1" smtClean="0"/>
              <a:t>анэхогенный</a:t>
            </a:r>
            <a:r>
              <a:rPr lang="ru-RU" sz="2800" b="1" dirty="0" smtClean="0"/>
              <a:t>, изо-  или </a:t>
            </a:r>
            <a:r>
              <a:rPr lang="ru-RU" sz="2800" b="1" dirty="0" err="1" smtClean="0"/>
              <a:t>гиперэхогенный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гипоэхогенный</a:t>
            </a:r>
            <a:r>
              <a:rPr lang="ru-RU" sz="2800" b="1" dirty="0" smtClean="0"/>
              <a:t>, выраженно </a:t>
            </a:r>
            <a:r>
              <a:rPr lang="ru-RU" sz="2800" b="1" dirty="0" err="1" smtClean="0"/>
              <a:t>гипоэхогенный</a:t>
            </a:r>
            <a:r>
              <a:rPr lang="ru-RU" sz="2800" b="1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b="1" dirty="0" err="1" smtClean="0"/>
              <a:t>Эхоструктура</a:t>
            </a:r>
            <a:r>
              <a:rPr lang="ru-RU" sz="2800" b="1" dirty="0" smtClean="0"/>
              <a:t> (губчатая, кистозная, солидная, солидно-кистозная)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b="1" dirty="0" smtClean="0"/>
              <a:t>Форма (</a:t>
            </a:r>
            <a:r>
              <a:rPr lang="ru-RU" sz="2800" b="1" dirty="0" err="1" smtClean="0"/>
              <a:t>вертикализация</a:t>
            </a:r>
            <a:r>
              <a:rPr lang="ru-RU" sz="2800" b="1" dirty="0" smtClean="0"/>
              <a:t> : выше</a:t>
            </a:r>
            <a:r>
              <a:rPr lang="ru-RU" sz="2800" b="1" dirty="0"/>
              <a:t>, чем  шире</a:t>
            </a:r>
            <a:r>
              <a:rPr lang="ru-RU" sz="2800" b="1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b="1" dirty="0" smtClean="0"/>
              <a:t>Наличие включений (</a:t>
            </a:r>
            <a:r>
              <a:rPr lang="ru-RU" sz="2800" b="1" dirty="0" err="1" smtClean="0"/>
              <a:t>микрокальцинатов</a:t>
            </a:r>
            <a:r>
              <a:rPr lang="ru-RU" sz="2800" b="1" dirty="0" smtClean="0"/>
              <a:t>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оценки узлов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8</a:t>
            </a:fld>
            <a:endParaRPr lang="ru-RU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повторной оценки УЗИ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ru-RU" smtClean="0">
                <a:solidFill>
                  <a:srgbClr val="903163"/>
                </a:solidFill>
              </a:rPr>
              <a:pPr/>
              <a:t>9</a:t>
            </a:fld>
            <a:endParaRPr lang="ru-RU">
              <a:solidFill>
                <a:srgbClr val="903163"/>
              </a:solidFill>
            </a:endParaRPr>
          </a:p>
        </p:txBody>
      </p:sp>
      <p:pic>
        <p:nvPicPr>
          <p:cNvPr id="2050" name="Picture 2" descr="An external file that holds a picture, illustration, etc.&#10;Object name is 10-1055-a-0732-5795-i0158-0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96" b="49614"/>
          <a:stretch/>
        </p:blipFill>
        <p:spPr bwMode="auto">
          <a:xfrm>
            <a:off x="581193" y="2017314"/>
            <a:ext cx="10602542" cy="363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1193" y="5656812"/>
            <a:ext cx="106025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ru-RU" sz="2400" b="1" dirty="0" smtClean="0"/>
              <a:t>Солидный </a:t>
            </a:r>
            <a:r>
              <a:rPr lang="ru-RU" sz="2400" b="1" dirty="0" err="1" smtClean="0"/>
              <a:t>изоэхогенный</a:t>
            </a:r>
            <a:r>
              <a:rPr lang="ru-RU" sz="2400" b="1" dirty="0" smtClean="0"/>
              <a:t> узел</a:t>
            </a:r>
            <a:endParaRPr lang="en-US" sz="2400" b="1" dirty="0" smtClean="0"/>
          </a:p>
          <a:p>
            <a:pPr marL="342900" indent="-342900">
              <a:buAutoNum type="alphaLcPeriod"/>
            </a:pPr>
            <a:r>
              <a:rPr lang="ru-RU" sz="2400" b="1" dirty="0" smtClean="0"/>
              <a:t>Солидный </a:t>
            </a:r>
            <a:r>
              <a:rPr lang="ru-RU" sz="2400" b="1" dirty="0" err="1" smtClean="0"/>
              <a:t>гипоэхогенный</a:t>
            </a:r>
            <a:r>
              <a:rPr lang="ru-RU" sz="2400" b="1" dirty="0" smtClean="0"/>
              <a:t> узел</a:t>
            </a:r>
          </a:p>
          <a:p>
            <a:r>
              <a:rPr lang="ru-RU" sz="2400" b="1" dirty="0" smtClean="0"/>
              <a:t>B-режим, продольное сканирование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508" y="5616209"/>
            <a:ext cx="5609493" cy="12011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10_TF00315753" id="{631149A1-011A-45E4-9F57-2335CCF887A7}" vid="{5B467B52-6233-434E-AB57-8B3ADBE0F6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652</Words>
  <Application>Microsoft Office PowerPoint</Application>
  <PresentationFormat>Широкоэкранный</PresentationFormat>
  <Paragraphs>180</Paragraphs>
  <Slides>21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Cambria</vt:lpstr>
      <vt:lpstr>Candara</vt:lpstr>
      <vt:lpstr>Courier New</vt:lpstr>
      <vt:lpstr>Wingdings 2</vt:lpstr>
      <vt:lpstr>Дивиденд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лучевой диагностики ИПО </vt:lpstr>
      <vt:lpstr>Цель </vt:lpstr>
      <vt:lpstr>Введение </vt:lpstr>
      <vt:lpstr>Ультразвуковая  классификация узлов щитовидной железы</vt:lpstr>
      <vt:lpstr>Ультразвуковая классификация  узлов щитовидной железы</vt:lpstr>
      <vt:lpstr>Ультрасонографическая классификация узлов щитовидной железы</vt:lpstr>
      <vt:lpstr>Материалы и методы</vt:lpstr>
      <vt:lpstr>Критерии оценки узлов</vt:lpstr>
      <vt:lpstr>результаты повторной оценки УЗИ </vt:lpstr>
      <vt:lpstr>результаты повторной оценки УЗИ </vt:lpstr>
      <vt:lpstr>результаты повторной оценки УЗИ </vt:lpstr>
      <vt:lpstr>результаты повторной оценки УЗИ </vt:lpstr>
      <vt:lpstr>результаты повторной оценки УЗИ </vt:lpstr>
      <vt:lpstr>Гистологические диагнозы</vt:lpstr>
      <vt:lpstr>Папиллярная карцинома, инкапсулированный вариант</vt:lpstr>
      <vt:lpstr>Папиллярная карцинома, инкапсулированный и фолликулярный вариант</vt:lpstr>
      <vt:lpstr>Папиллярная карцинома, инкапсулированный и макрофолликулярный вариант  </vt:lpstr>
      <vt:lpstr>Широкоинвазивная фолликулярная карцинома щитовидной железы</vt:lpstr>
      <vt:lpstr>Результаты</vt:lpstr>
      <vt:lpstr>Заключение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лучевой диагностики ИПО </dc:title>
  <dc:creator>Admin</dc:creator>
  <cp:lastModifiedBy>Admin</cp:lastModifiedBy>
  <cp:revision>40</cp:revision>
  <dcterms:created xsi:type="dcterms:W3CDTF">2023-05-16T09:45:54Z</dcterms:created>
  <dcterms:modified xsi:type="dcterms:W3CDTF">2023-06-08T01:59:23Z</dcterms:modified>
</cp:coreProperties>
</file>