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86" r:id="rId6"/>
    <p:sldId id="260" r:id="rId7"/>
    <p:sldId id="291" r:id="rId8"/>
    <p:sldId id="288" r:id="rId9"/>
    <p:sldId id="261" r:id="rId10"/>
    <p:sldId id="262" r:id="rId11"/>
    <p:sldId id="263" r:id="rId12"/>
    <p:sldId id="292" r:id="rId13"/>
    <p:sldId id="28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3" r:id="rId37"/>
    <p:sldId id="294" r:id="rId38"/>
    <p:sldId id="29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62C2-78D3-460F-85E6-4CF8E4A69B4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343F-C1FA-4063-8B06-672D62CFC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9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9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4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3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52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54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3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4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6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9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08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8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19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01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4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06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4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2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1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0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1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343F-C1FA-4063-8B06-672D62CFC52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1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33F6A-FB05-943C-A944-8AD7DB6CB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F1775-2D7F-E403-8587-9B4613119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95B3B-F44B-5278-B5D5-C62C6E63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7AD43-2C8E-BA99-81F9-4239432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8769E-89BB-E859-401C-9B530744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2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8974D-2B00-44A8-EA36-F12BEC3F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B2C30-4864-9AFF-38A1-C5B349F69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E219C-A3D2-ED3A-11ED-A9B4CBC9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35CD4-67C8-A5B4-3F68-F96AA0DE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AE891-1677-8925-2903-2CB6CCC7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014B16-CE1F-8BCC-72ED-1C5709F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FFAB19-BDAA-0846-F316-4F172225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9D24B-868F-8059-1194-D7E55674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FD7B4-ABE2-5368-53A7-A924FC35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036AE-CC92-F750-E2C5-B573C1C7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0E04F-D63B-3E2B-012A-07894AC5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4C29F-E989-0CF6-7A6C-5AF872DE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1056E-57B1-DEF9-8C95-0E8F4393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5A86-9ADC-F8E1-109F-8B38647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EA51A-1A12-6E83-2176-46957C68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5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0BE36-E672-D225-B1E4-752F9274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1608D5-64B6-9E05-359A-BFEE3574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EC188-C5A3-C054-9EEB-C99B626F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1E94A-50D9-C725-DE58-40B3523D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3853A-B97F-9CA8-B05A-FB21C143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0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13491-BC9B-0964-3CD5-4321BF9B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CBF80-1DB5-2EE0-3AB9-A9D9BB96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0C2A6B-42FF-7454-4A04-5E9B1445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983B0-0A9F-82DB-8CA0-7ABCF988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60D43-B54E-08CC-3E6D-88783AAB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62D7F7-2C0D-6EF2-1B3C-099EDE1E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F3CC-097F-822E-9EF1-55A3DBA9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ABEA2E-931C-AED2-2CCC-85B922731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B053D-9076-1CA4-7DD6-9C66D2F2F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66C706-96BF-C8C6-F0FF-10427D65A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A7F6D8-DA34-C319-0A65-4AAB1E1B5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D0F8FE-2AE6-8158-D5FC-72BE69FB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CF8065-2E95-C13C-132B-DD910597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0F5664-5752-EA38-E125-81075725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E5614-1D2A-0419-404B-33DAB8D5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2A32A8-BC15-AF5C-1638-6D5563F0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4DA3F9-6EF1-C892-53D1-287543C9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1ACFD9-171A-1715-E2F0-7D27BED1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78391-53E7-FF6F-DAEC-B47C3CF2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41316D-5B36-A058-5758-4C72F0D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CABBCA-65C4-601E-D868-DC35C7B8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2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C4D7-30D7-29C2-FFA6-6830CDA8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8BC25-248D-643C-4189-720B7AE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2A9CD1-1A17-1992-8F32-5DB70C425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B7E5F-6E81-554E-EA3D-FF6BFA74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C7D1D-F726-7E32-032B-007DB6D2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CE1956-A280-DF87-E631-0FA127F9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5FCA-B2AC-6976-B887-F9D63A5D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09400D-B97B-D675-B771-87889C888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CCE4C0-2819-5F26-CF06-911F695BC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D5DF84-325F-497B-F050-9283EB74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6AB31-AFB5-205E-87F5-7B1AB4F8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B5C7D9-6F18-5300-5456-38F4ADC1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4669-71EF-16E9-8A30-C3B29CDF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1FA9E-D574-AA69-2F2D-616EB038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F9E2D-2C0D-2708-3942-E7994DD1F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C380-7F19-4BC5-8A4C-37DF23B7938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A0D3B-4E41-2BA2-20BA-9483F08D4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9F984-D826-0AD2-F643-BF9E8B63C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1814-396E-4D93-9E48-7E792A88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7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5D65D2-8D7E-5F4A-8C8F-B5D663A7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039A-8B90-8C69-B849-27557977C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2"/>
            <a:ext cx="9144000" cy="41401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Эмболия амниотической жидкостью.</a:t>
            </a:r>
            <a:b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B3A3B-CB42-0454-CED2-07C6D5767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82" y="5075853"/>
            <a:ext cx="4926564" cy="178214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2-го года   кафедры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АиГ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ИПО, Ковшина К.И.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4A14D3-F9EC-A3BC-9AF3-D7D460FA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83" y="3800458"/>
            <a:ext cx="3199234" cy="3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3630-8E0E-812A-D50B-70101316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609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эмболии амниотической жидкостью на основе ведущего клинического симптомокомплекса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9472D-FC09-D7B2-84E9-8A17BD193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8" t="19864" r="27066" b="8707"/>
          <a:stretch/>
        </p:blipFill>
        <p:spPr>
          <a:xfrm>
            <a:off x="492966" y="985029"/>
            <a:ext cx="6260843" cy="5746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C860A-BB3C-9144-1D3E-A4AAE1BE434B}"/>
              </a:ext>
            </a:extLst>
          </p:cNvPr>
          <p:cNvSpPr txBox="1"/>
          <p:nvPr/>
        </p:nvSpPr>
        <p:spPr>
          <a:xfrm>
            <a:off x="7277878" y="1325563"/>
            <a:ext cx="4534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ЭАЖ на основе ведущего клинического </a:t>
            </a:r>
            <a:r>
              <a:rPr lang="ru-RU" sz="28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симтомокомплекса</a:t>
            </a:r>
            <a:r>
              <a:rPr lang="ru-R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Тип сердечно-легочного коллапса (классический тип) </a:t>
            </a:r>
          </a:p>
          <a:p>
            <a:r>
              <a:rPr lang="ru-RU" sz="2800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ДВС-тип</a:t>
            </a:r>
          </a:p>
        </p:txBody>
      </p:sp>
    </p:spTree>
    <p:extLst>
      <p:ext uri="{BB962C8B-B14F-4D97-AF65-F5344CB8AC3E}">
        <p14:creationId xmlns:p14="http://schemas.microsoft.com/office/powerpoint/2010/main" val="19365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3630-8E0E-812A-D50B-70101316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94471-8E9F-CB12-EAF9-F175BCDC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состоит из двух фаз. </a:t>
            </a:r>
            <a:endParaRPr lang="en-US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фаза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гемодинамического шока и сердечно-легочной недостаточности. </a:t>
            </a:r>
            <a:endParaRPr lang="en-US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фаза ЭАЖ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массивные профузные кровотечения, которые обусловлены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гипофибриногенемией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тромбоцитопенией, патологическим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фибринолизом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истощением факторов свертывания крови. В целом изменения свертывания крови описываются как ДВС-синдром, который протекает в две стадии: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гиперкоагуляция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гипокоагуляция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97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3630-8E0E-812A-D50B-70101316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94471-8E9F-CB12-EAF9-F175BCDC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клиническими симптомами являются:</a:t>
            </a:r>
          </a:p>
          <a:p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Неврологический статус: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Судороги, нарушение сознания или кома возникают у 15-50% пациентов, головные боли (7%). </a:t>
            </a:r>
          </a:p>
          <a:p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система: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одышка, диспноэ (от 50 до 80%). Цианоз – носогубного треугольника, периферии, слизистых (83%). Отек легких или ОРДС (93%), кашель (7%). </a:t>
            </a:r>
          </a:p>
          <a:p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система: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внезапная гипотензия (от 56 до 100%), транзиторная гипертензия (11%), остановка сердца (от 30 до 87%), боль в грудной клетке (2%). </a:t>
            </a:r>
          </a:p>
          <a:p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Послеродовые осложнения: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атоническое (гипотоническое) кровотечение 23%. </a:t>
            </a:r>
          </a:p>
          <a:p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со стороны плода: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гипоксия плода (100%).</a:t>
            </a:r>
          </a:p>
        </p:txBody>
      </p:sp>
    </p:spTree>
    <p:extLst>
      <p:ext uri="{BB962C8B-B14F-4D97-AF65-F5344CB8AC3E}">
        <p14:creationId xmlns:p14="http://schemas.microsoft.com/office/powerpoint/2010/main" val="133306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3630-8E0E-812A-D50B-70101316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ADE3E-A3F3-C3EF-7108-97FE713B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10" t="24653" r="9923" b="6530"/>
          <a:stretch/>
        </p:blipFill>
        <p:spPr>
          <a:xfrm>
            <a:off x="664806" y="1106601"/>
            <a:ext cx="10862387" cy="54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80CA7C-D12E-643D-C740-8A91ECBF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22" y="0"/>
            <a:ext cx="4879298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4EE3CE-63B1-341E-4DD0-A712533C1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53" t="32244" r="26454" b="15103"/>
          <a:stretch/>
        </p:blipFill>
        <p:spPr>
          <a:xfrm>
            <a:off x="5299788" y="1353525"/>
            <a:ext cx="6766004" cy="46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7D0CB-8399-AE40-3228-B3EBEE3C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261"/>
            <a:ext cx="10515600" cy="478670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ЭАЖ носит клинический характер и является </a:t>
            </a: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 исключения!!!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ЭАЖ необходимо заподозрить в ситуациях, когда во время беременности, родов, кесарева сечения, или в ближайшем послеродовом периоде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12 ч)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установленных других причин развивается следующая комбинация (более одного) основных признаков: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7BB33E-46E0-D1B7-B686-3D0B263DD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8" t="42721" r="25918" b="36735"/>
          <a:stretch/>
        </p:blipFill>
        <p:spPr>
          <a:xfrm>
            <a:off x="1164435" y="3536302"/>
            <a:ext cx="9863130" cy="26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28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7D0CB-8399-AE40-3228-B3EBEE3C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011"/>
            <a:ext cx="5910165" cy="47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и анамнез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ЭАЖ характеризуется отсутствием специфических жалоб, острым началом заболевания и прогрессирующим течением.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жалобы при сохраненном сознании: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Слабость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Головокружение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Затруднение дыхания, чувство нехватки воздуха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Кашель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Головная боль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Боль в груди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11E18-4925-4243-81AF-67F1AEDE8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26"/>
          <a:stretch/>
        </p:blipFill>
        <p:spPr>
          <a:xfrm>
            <a:off x="7261548" y="981272"/>
            <a:ext cx="4263313" cy="56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28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1C1FF0-4963-98DB-C302-8BDEED0B9578}"/>
              </a:ext>
            </a:extLst>
          </p:cNvPr>
          <p:cNvSpPr/>
          <p:nvPr/>
        </p:nvSpPr>
        <p:spPr>
          <a:xfrm>
            <a:off x="1371600" y="4795935"/>
            <a:ext cx="9377265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7D0CB-8399-AE40-3228-B3EBEE3C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011"/>
            <a:ext cx="10515600" cy="53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 обследование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признаками ЭАЖ рекомендовано провести общий терапевтический осмотр: оценить состояние кожных покровов, неврологический статус и уровень сознания по шкале комы Глазго, измерение частоты дыхания.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признаками ЭАЖ рекомендовано:</a:t>
            </a:r>
          </a:p>
          <a:p>
            <a:r>
              <a:rPr lang="ru-RU" sz="1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терапевтическую аускультацию легких;</a:t>
            </a:r>
          </a:p>
          <a:p>
            <a:r>
              <a:rPr lang="ru-RU" sz="1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ЧСС, измерение АД на периферических артериях, определение степени насыщения кислородом гемоглобина;</a:t>
            </a:r>
          </a:p>
          <a:p>
            <a:r>
              <a:rPr lang="ru-RU" sz="1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врачом-акушером-гинекологом, с целью оценки наличия и характера влагалищных выделений, состояния матки (высота дна матки, тонус (гипотония/атония), болезненность);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C (уровень достоверности доказательств - 5).</a:t>
            </a:r>
          </a:p>
          <a:p>
            <a:pPr marL="0" indent="0">
              <a:buNone/>
            </a:pPr>
            <a:endParaRPr lang="ru-RU" sz="16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обследование нужно проводить у всех пациенток с подозрением на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ЭАЖ для определения акушерской тактики, решении вопроса о методе родоразрешения,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начале, объеме интенсивной терапии и определения показаний к проведению ИВЛ.</a:t>
            </a:r>
          </a:p>
          <a:p>
            <a:pPr marL="0" indent="0">
              <a:buNone/>
            </a:pPr>
            <a:endParaRPr lang="ru-R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3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диагностические исследования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признаками ЭАЖ рекомендовано исследование параметров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коагулограммы </a:t>
            </a: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 уровня фибриногена, ПТИ, АЧТВ, определение МНО)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при наличии возможности, проведение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вязкоэластических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 </a:t>
            </a: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тромбоэластографии</a:t>
            </a: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(ТЭГ) 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ротационной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тромбоэластометрии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(РОТЭМ) 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ранней диагностики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коагулопатий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подбора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трансфузионной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до получения результатов коагулограммы.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определяется состоянием пациентки.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А (уровень достоверности доказательств - 3).</a:t>
            </a:r>
          </a:p>
        </p:txBody>
      </p:sp>
    </p:spTree>
    <p:extLst>
      <p:ext uri="{BB962C8B-B14F-4D97-AF65-F5344CB8AC3E}">
        <p14:creationId xmlns:p14="http://schemas.microsoft.com/office/powerpoint/2010/main" val="278474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Коагулопатия</a:t>
            </a: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ДВС-синдром 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массивным кровотечением являются характерной особенностью ЭАЖ. Начало нарушений гемостаза может развиваться в течении 10-30 минут от начала симптомов ЭАЖ или может возникнуть отсрочено (до 12 часов). Раннее выявление </a:t>
            </a:r>
            <a:r>
              <a:rPr lang="ru-RU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ДВС-синдрома необходимо для своевременного начала целенаправленной заместительной терапии.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изменения: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фибриноген менее 2 г/л,</a:t>
            </a:r>
          </a:p>
          <a:p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МНО более, чем в 1,5 раза</a:t>
            </a:r>
          </a:p>
          <a:p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АЧТВ более, чем в 1,5-2 раза выше нормы</a:t>
            </a:r>
          </a:p>
          <a:p>
            <a:r>
              <a:rPr lang="ru-RU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гипокоагуляция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ТЭГ. </a:t>
            </a:r>
          </a:p>
        </p:txBody>
      </p:sp>
    </p:spTree>
    <p:extLst>
      <p:ext uri="{BB962C8B-B14F-4D97-AF65-F5344CB8AC3E}">
        <p14:creationId xmlns:p14="http://schemas.microsoft.com/office/powerpoint/2010/main" val="339310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63170855-46EE-DDA8-E1C5-187417793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19" y="457201"/>
            <a:ext cx="5413483" cy="62516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Эмболия амниотической жидкостью –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развитие артериальной гипотонии, шока, дыхательной недостаточности, гипоксии и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(ДВС-синдрома) с массивным кровотечением, связанное с попаданием амниотической жидкости и ее компонентов в легочный кровоток матери, во время беременности, родов и в течение 12 ч после родов при отсутствии других причин.</a:t>
            </a:r>
          </a:p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C0F20A-682C-7496-182C-BED648945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75705"/>
            <a:ext cx="5953103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8B1CC9-4A69-9D75-FCE4-388C57101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60" t="17279" r="27296" b="12653"/>
          <a:stretch/>
        </p:blipFill>
        <p:spPr>
          <a:xfrm>
            <a:off x="2435290" y="0"/>
            <a:ext cx="719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рекомендовано исследование </a:t>
            </a:r>
            <a:r>
              <a:rPr lang="ru-RU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(клинического) анализа крови 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 уровня общего гемоглобина, эритроцитов, тромбоцитов и оценка гематокрита) </a:t>
            </a: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подозрении и развитии клиники ЭАЖ. Кратность определяется состоянием пациентки.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А (уровень достоверности доказательств - 3).</a:t>
            </a:r>
          </a:p>
          <a:p>
            <a:pPr marL="0" indent="0">
              <a:buNone/>
            </a:pPr>
            <a:endParaRPr lang="ru-RU" sz="20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изменения: </a:t>
            </a:r>
          </a:p>
          <a:p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менее 70 г/л;</a:t>
            </a:r>
          </a:p>
          <a:p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тромбоцитов менее 50 тысяч в </a:t>
            </a:r>
            <a:r>
              <a:rPr lang="ru-RU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666E8-5583-D7BB-40A7-BD98042C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351" y="3429000"/>
            <a:ext cx="3267269" cy="32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подозрением на ЭАЖ рекомендовано динамическое исследование 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кислотно-основного состояния и газов крови.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Кратность определяется состоянием пациентки.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 (уровень достоверности доказательств - 5).</a:t>
            </a:r>
          </a:p>
          <a:p>
            <a:pPr marL="0" indent="0">
              <a:buNone/>
            </a:pPr>
            <a:endParaRPr lang="ru-RU" sz="20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динамическая оценка показателей КЩС для оценки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адекватности проводимой респираторной,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инфузионно-трансфузионной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терапии.</a:t>
            </a:r>
          </a:p>
          <a:p>
            <a:pPr marL="0" indent="0">
              <a:buNone/>
            </a:pPr>
            <a:endParaRPr lang="ru-RU" sz="20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показатели: </a:t>
            </a:r>
          </a:p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 7,35-7,45;</a:t>
            </a:r>
          </a:p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РСО2 35-45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РО2 80-95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0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3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подозрением на ЭАЖ рекомендовано проведение анализа крови 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биохимического общетерапевтического, в том числе исследование уровня </a:t>
            </a:r>
            <a:r>
              <a:rPr lang="ru-RU" sz="24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тропонинов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T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возможности экспресс-исследование), 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уровня/активности изоферментов </a:t>
            </a:r>
            <a:r>
              <a:rPr lang="ru-RU" sz="24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креатинкиназы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(КФК-М), уровня молочной кислоты (</a:t>
            </a:r>
            <a:r>
              <a:rPr lang="ru-RU" sz="24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24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крови. </a:t>
            </a:r>
            <a:r>
              <a:rPr lang="ru-R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определяется состоянием пациентки.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 (уровень достоверности доказательств - 5).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лактата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пропорционально нарушению периферического кровообращения.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изменения: 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2 мг/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или ммоль/л.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триптазы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связан с анафилаксией и должен быть дифференцирован от ЭАЖ.</a:t>
            </a:r>
          </a:p>
        </p:txBody>
      </p:sp>
    </p:spTree>
    <p:extLst>
      <p:ext uri="{BB962C8B-B14F-4D97-AF65-F5344CB8AC3E}">
        <p14:creationId xmlns:p14="http://schemas.microsoft.com/office/powerpoint/2010/main" val="369989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5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669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при наличии центрального венозного катетера (CVC) у пациенток с подозрением на ЭАЖ проводить определение степени насыщения кислородом гемоглобина в центральной венозной крови (SCVO2) и артериовенозной разницы парциального венозного напряжения углекислого газа рCO2 (V-AрCO2). Кратность определяется состоянием пациентки.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 (уровень достоверности доказательств - 5).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F1CF7-3223-1DA6-148D-F8E177FFD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5" y="3001460"/>
            <a:ext cx="3257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диагностические исследования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подозрением на ЭАЖ рекомендовано выполнение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ЭКГс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целью выявления признаков перегрузки правых отделов сердца.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 (уровень достоверности доказательств – 5)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подозрением на ЭАЖ рекомендовано выполнение рентгенографии легких для дифференциальной диагностики, выявления сопутствующей патологии, динамического контроля, оценки адекватности проводимой терапии.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C (уровень достоверности доказательств –5)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 рентгенограмме неспецифичны, характеризуются увеличением правых отделов сердца, картиной интерстициального сливного отека, с уплотнением рисунка в форме «бабочки» в прикорневой зоне и просветлением рисунка по периферии.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мониторинг состояния плода (КТГ) с целью ранней диагностики гипоксии.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 (уровень достоверности доказательств - 5).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исследование проводится у всех женщин с признаками ЭАЖ. В ответ на материнскую гипоксию развивается брадикардия плода.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снижение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ЧСС плода ниже 110 ударов в мин. ЧСС плода менее 60 ударов в минуту в течение 3-5 минут указывает на терминальное состояние плода.</a:t>
            </a:r>
          </a:p>
        </p:txBody>
      </p:sp>
    </p:spTree>
    <p:extLst>
      <p:ext uri="{BB962C8B-B14F-4D97-AF65-F5344CB8AC3E}">
        <p14:creationId xmlns:p14="http://schemas.microsoft.com/office/powerpoint/2010/main" val="416158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540B02-A634-DE52-9EEB-B0BF88C95E42}"/>
              </a:ext>
            </a:extLst>
          </p:cNvPr>
          <p:cNvSpPr/>
          <p:nvPr/>
        </p:nvSpPr>
        <p:spPr>
          <a:xfrm>
            <a:off x="1547326" y="4600300"/>
            <a:ext cx="9097347" cy="877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лечение</a:t>
            </a: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минимум двух периферических внутривенных катетеров размером от 16 G;</a:t>
            </a: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катетеризация мочевого пузыря уретральным катетером для контроля темпа диуреза </a:t>
            </a:r>
            <a:r>
              <a:rPr lang="ru-RU" sz="2200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(целевые показатели темпа почасового диуреза не менее 0,5 мл/кг/ч);</a:t>
            </a: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проведение интубации трахеи и экстренной ИВЛ всем женщинам с признаками ЭАЖ при наличии прогрессирующей дыхательной недостаточности.</a:t>
            </a:r>
          </a:p>
          <a:p>
            <a:pPr marL="0" indent="0" algn="ctr">
              <a:buNone/>
            </a:pPr>
            <a:endParaRPr lang="ru-RU" sz="22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начало комплексной интенсивной терапии с участием мультидисциплинарной команды!!!</a:t>
            </a:r>
          </a:p>
        </p:txBody>
      </p:sp>
    </p:spTree>
    <p:extLst>
      <p:ext uri="{BB962C8B-B14F-4D97-AF65-F5344CB8AC3E}">
        <p14:creationId xmlns:p14="http://schemas.microsoft.com/office/powerpoint/2010/main" val="96252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540B02-A634-DE52-9EEB-B0BF88C95E42}"/>
              </a:ext>
            </a:extLst>
          </p:cNvPr>
          <p:cNvSpPr/>
          <p:nvPr/>
        </p:nvSpPr>
        <p:spPr>
          <a:xfrm>
            <a:off x="1659294" y="1344841"/>
            <a:ext cx="9313506" cy="2238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67DFF-F256-04E6-F783-04E1A5B5D04C}"/>
              </a:ext>
            </a:extLst>
          </p:cNvPr>
          <p:cNvSpPr txBox="1"/>
          <p:nvPr/>
        </p:nvSpPr>
        <p:spPr>
          <a:xfrm>
            <a:off x="1767373" y="1648290"/>
            <a:ext cx="90973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Рекомендовано всем пациенткам с ЭАЖ при остановке сердечной деятельности на фоне кардиопульмонального шока немедленное проведение СЛР, а при отсутствии эффекта от проведения сердечно-легочной реанимации </a:t>
            </a:r>
          </a:p>
          <a:p>
            <a:pPr algn="ctr"/>
            <a:r>
              <a:rPr lang="ru-RU" sz="20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4 минут при сроке беременности более 20 недель выполнить родоразрешение.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36EBD-7001-4C64-FABD-A37A0AA3E56E}"/>
              </a:ext>
            </a:extLst>
          </p:cNvPr>
          <p:cNvSpPr txBox="1"/>
          <p:nvPr/>
        </p:nvSpPr>
        <p:spPr>
          <a:xfrm>
            <a:off x="1849794" y="3578495"/>
            <a:ext cx="931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*после родоразрешения при внезапной остановке кровообращения всем пациенткам</a:t>
            </a:r>
          </a:p>
          <a:p>
            <a:r>
              <a:rPr lang="ru-RU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рекомендованы расширенные реанимационные мероприятия в течение 30 минут.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6017B-D3CF-A6A0-907E-A8A4A10426C8}"/>
              </a:ext>
            </a:extLst>
          </p:cNvPr>
          <p:cNvSpPr txBox="1"/>
          <p:nvPr/>
        </p:nvSpPr>
        <p:spPr>
          <a:xfrm>
            <a:off x="777551" y="4394102"/>
            <a:ext cx="1145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всем пациенткам с ЭАЖ проводить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ОЦК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поддержание</a:t>
            </a:r>
          </a:p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сердечного выброса в первую очередь (стартовый раствор)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кристаллоидами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при неэффективности – синтетическими и/или природными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коллоидами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(альбумин человека - препараты плазмы крови и плазмозамещающие). </a:t>
            </a:r>
          </a:p>
          <a:p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инфузионно-трансфузионной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избегать избыточного введения жидкости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иначе это усугубит правостороннюю сердечную недостаточность и отек легких.</a:t>
            </a:r>
          </a:p>
        </p:txBody>
      </p:sp>
    </p:spTree>
    <p:extLst>
      <p:ext uri="{BB962C8B-B14F-4D97-AF65-F5344CB8AC3E}">
        <p14:creationId xmlns:p14="http://schemas.microsoft.com/office/powerpoint/2010/main" val="182404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всем пациенткам при массивной кровопотере, артериальной гипотонии и геморрагическом шоке проводить инфузионную терапию в объеме 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30-40 мл/кг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максимальной скоростью, а при её неэффективности необходимо подключить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вазопрессоры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внутривенное введение высоких 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 глюкокортикоидов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пациенткам с подозрением на ЭАЖ или развившейся клиникой ЭАЖ с целью прерывания анафилаксии и анафилактического шока в ответ на попадание амниотической жидкости в кровоток матери.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следующие дозировки: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гидрокортизон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мг внутривенно, затем каждые 6 часов (до 2 г/24 ч) или 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преднизолон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360-420 мг, через 10-15 минут 280-360 мг внутривенно из расчета суммарной дозы 700-800 мг/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последующие 2 суток назначают по 30 мг 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преднизолона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раза и по 30 мг 2 раза во второй день.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595480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всем женщинам с подозрением на ЭАЖ, развившейся клинической картиной ЭАЖ 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коагулопатией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компонента консервативного гемостаза применение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антифибринолитиков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lang="ru-RU" sz="22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антифибринолитиков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транексамовая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кислота)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инструкции к препарату: внутривенно 15мг/кг (в среднем 1000 мг) в течение 10 минут с возможным увеличением дозы до 4000 мг при продолжающемся кровотечении.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введение возможно через 8 часов!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13687-D8C9-FBC7-1F1D-8868F4C1A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06" y="3248762"/>
            <a:ext cx="3488094" cy="34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8F17E-E18F-2A21-BE8C-2CF5E857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 заболевания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3170855-46EE-DDA8-E1C5-18741779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2813"/>
            <a:ext cx="10515600" cy="1643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ЭАЖ рассматривается как анафилаксия на биологически активные вещества, входящие в состав амниотической жидкости и также определяется как </a:t>
            </a:r>
            <a:r>
              <a:rPr lang="ru-RU" sz="2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анафилактоидный</a:t>
            </a:r>
            <a:r>
              <a:rPr lang="ru-RU" sz="2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беременных».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Доказанных факторов риска нет. Однако следующие факторы, по-видимому, связаны с более высоким риском развития ЭАЖ.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C98096-AA6C-92E9-BFF3-EF2594B2214A}"/>
              </a:ext>
            </a:extLst>
          </p:cNvPr>
          <p:cNvSpPr/>
          <p:nvPr/>
        </p:nvSpPr>
        <p:spPr>
          <a:xfrm>
            <a:off x="838200" y="3518011"/>
            <a:ext cx="10115939" cy="290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C78F3-133E-24BD-3E9F-BCEDD02FFA40}"/>
              </a:ext>
            </a:extLst>
          </p:cNvPr>
          <p:cNvSpPr txBox="1"/>
          <p:nvPr/>
        </p:nvSpPr>
        <p:spPr>
          <a:xfrm>
            <a:off x="1606809" y="3557510"/>
            <a:ext cx="3920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Многоводие.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Интенсивные схватки во время родов.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Травма живота.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Кесарево сечение.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Индукция/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преиндукция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ПОНРП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Сахарный диабет.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Макросомия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2BD0-59FC-1313-E1C2-72ED62A4C300}"/>
              </a:ext>
            </a:extLst>
          </p:cNvPr>
          <p:cNvSpPr txBox="1"/>
          <p:nvPr/>
        </p:nvSpPr>
        <p:spPr>
          <a:xfrm>
            <a:off x="6295830" y="3518011"/>
            <a:ext cx="49265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Дискоординированная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родовая деятельность.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Предлежание плаценты.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Эклампсия.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Многоплодная беременность.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Разрыв матки или шейки матки.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Дистресс плода.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Антенатальная гибель плода.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Мужской пол ребенка.</a:t>
            </a:r>
          </a:p>
          <a:p>
            <a:pPr marL="0" indent="0">
              <a:buNone/>
            </a:pPr>
            <a:endParaRPr lang="ru-R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89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610"/>
            <a:ext cx="10515600" cy="536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лечение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остановка кровотечения хирургическими и консервативными методами.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вмешательство должно быть выполнено не позднее 20 минут от момента установления диагноза при массивной кровопотере, превышающей 30% объема циркулирующей крови (при неэффективности консервативного лечения). При кровопотере с признаками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(ДВС-синдрома) и клиникой шока максимально быстро показана лапаротомия для проведения хирургического гемостаза.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рассматривать гистерэктомию, как единственный и первичный элемент хирургического гемостаза. Следует проводить поэтапный хирургический гемостаз, основываясь на клинической картине заболевания,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уровене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кровопотери, возможностях медицинского учреждения, опыте и навыках персонала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400914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6852-BCB5-FA5F-4E6E-16538C84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897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лечение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остановка кровотечения хирургическими и консервативными методами.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вмешательство должно быть выполнено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20 минут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момента установления диагноза при массивной кровопотере,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превышающей 30% объема циркулирующей крови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неэффективности консервативного лечения). При кровопотере с признаками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(ДВС-синдрома) и клиникой шока максимально быстро показана лапаротомия для проведения хирургического гемостаза.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рассматривать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гистерэктомию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единственный и первичный элемент хирургического гемостаза. Следует проводить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хирургический гемостаз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основываясь на клинической картине заболевания,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уровене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кровопотери, возможностях медицинского учреждения, опыте и навыках персонала.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при остановке сердца у беременной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сроке ≥ 23 недель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ЭАЖ ротация матки влево и немедленное родоразрешение.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женщинам с подозрением на ЭАЖ, развившейся клинической картиной ЭАЖ после оперативного или влагалищного родоразрешения, осуществлять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и лечение гипотонии матки </a:t>
            </a:r>
            <a:r>
              <a:rPr lang="ru-RU" sz="2200" b="1" i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утеротоническими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средствами.</a:t>
            </a:r>
          </a:p>
          <a:p>
            <a:pPr marL="0" indent="0">
              <a:buNone/>
            </a:pPr>
            <a:endParaRPr lang="ru-RU" sz="2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0D10E-E5B9-EBF7-44AE-7B47406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24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39793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9C382-49CD-6862-FCD5-C468B6FA3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55" t="18231" r="25535" b="4490"/>
          <a:stretch/>
        </p:blipFill>
        <p:spPr>
          <a:xfrm>
            <a:off x="223935" y="326571"/>
            <a:ext cx="6139312" cy="6204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97BC38-A0FD-D4B0-4960-1127288EB2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0" t="18776" r="26072" b="46394"/>
          <a:stretch/>
        </p:blipFill>
        <p:spPr>
          <a:xfrm>
            <a:off x="6395788" y="326571"/>
            <a:ext cx="5723565" cy="2883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2FF191-B851-03EC-A4D6-E0433CAD4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84" t="72925" r="25459" b="8435"/>
          <a:stretch/>
        </p:blipFill>
        <p:spPr>
          <a:xfrm>
            <a:off x="6395788" y="3209731"/>
            <a:ext cx="5723564" cy="1642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23B459-FD5F-BAE4-951C-321C5C45AE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11" t="45306" r="24388" b="30748"/>
          <a:stretch/>
        </p:blipFill>
        <p:spPr>
          <a:xfrm>
            <a:off x="6395787" y="4851918"/>
            <a:ext cx="5723564" cy="1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0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57E883-88A6-782C-55AC-CB0A87B3C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1" t="15461" r="28989" b="5106"/>
          <a:stretch/>
        </p:blipFill>
        <p:spPr>
          <a:xfrm>
            <a:off x="2988013" y="0"/>
            <a:ext cx="621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246A8-742E-D656-500A-FA9BB5856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85" t="15782" r="28138" b="8571"/>
          <a:stretch/>
        </p:blipFill>
        <p:spPr>
          <a:xfrm>
            <a:off x="3041780" y="10064"/>
            <a:ext cx="6256746" cy="68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1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F3D28E-0D82-6F31-C46D-1A9893359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74" t="16871" r="28826" b="4898"/>
          <a:stretch/>
        </p:blipFill>
        <p:spPr>
          <a:xfrm>
            <a:off x="3119507" y="0"/>
            <a:ext cx="5856542" cy="68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6C867FD-888E-4278-DA9E-B673D74F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96"/>
            <a:ext cx="10515600" cy="593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</a:p>
          <a:p>
            <a:pPr marL="0" indent="0">
              <a:buNone/>
            </a:pP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травматизация тканей в ходе родов и оперативных вмешательств; правильное проведение массажа матки, поскольку грубый массаж может приводить к выходу в кровь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тромбопластина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способствует развитию ДВС-синдрома; своевременное проведение гемостаза при кровотечении. Своевременное адекватное возмещение гиповолемии, транспортной и свертывающей функций крови.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</a:p>
          <a:p>
            <a:pPr marL="0" indent="0">
              <a:buNone/>
            </a:pP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зависит от ранней диагностики и начала реанимационных мероприятий и дальнейшей интенсивной терапии. Материнская смертность при ЭАЖ все еще очень высока.</a:t>
            </a:r>
          </a:p>
        </p:txBody>
      </p:sp>
    </p:spTree>
    <p:extLst>
      <p:ext uri="{BB962C8B-B14F-4D97-AF65-F5344CB8AC3E}">
        <p14:creationId xmlns:p14="http://schemas.microsoft.com/office/powerpoint/2010/main" val="1125888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6C867FD-888E-4278-DA9E-B673D74F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96"/>
            <a:ext cx="10515600" cy="5934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 : национальное руководство / под ред. Г. М. Савельевой, Г. Т. Сухих, В. Н. Серова, В. Е. Радзинского. - 2-е изд.,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 : ГЭОТАР-Медиа, 2018. - 1088 с. - (Серия "Национальные руководства"). </a:t>
            </a: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2020 года. Эмболия амниотической жидкостью.</a:t>
            </a:r>
          </a:p>
        </p:txBody>
      </p:sp>
    </p:spTree>
    <p:extLst>
      <p:ext uri="{BB962C8B-B14F-4D97-AF65-F5344CB8AC3E}">
        <p14:creationId xmlns:p14="http://schemas.microsoft.com/office/powerpoint/2010/main" val="1654628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F2FBB-E59D-27CA-8FE4-55A19427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7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73FF2-F55D-A78C-6328-74691518B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29" y="1709350"/>
            <a:ext cx="3807138" cy="54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C2FB6-3941-F479-A2B8-B903C1A3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заболевания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B9589F-3CA9-9E85-9357-D3BDA2FBD88B}"/>
              </a:ext>
            </a:extLst>
          </p:cNvPr>
          <p:cNvSpPr/>
          <p:nvPr/>
        </p:nvSpPr>
        <p:spPr>
          <a:xfrm>
            <a:off x="3142861" y="1858282"/>
            <a:ext cx="5906277" cy="718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DC22B315-8B27-9974-2483-1419E620C15A}"/>
              </a:ext>
            </a:extLst>
          </p:cNvPr>
          <p:cNvSpPr/>
          <p:nvPr/>
        </p:nvSpPr>
        <p:spPr>
          <a:xfrm>
            <a:off x="3480318" y="395618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2F0547-2600-E8FD-9B10-178961057C76}"/>
              </a:ext>
            </a:extLst>
          </p:cNvPr>
          <p:cNvSpPr/>
          <p:nvPr/>
        </p:nvSpPr>
        <p:spPr>
          <a:xfrm>
            <a:off x="970384" y="3429000"/>
            <a:ext cx="10282334" cy="2085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A2C70-5BE6-F169-8DED-738531B7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случай на 20 000 родов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 в мире, варьируется в зависимости от страны (методология исследования, критерии диагностики, регистрация случаев).</a:t>
            </a:r>
          </a:p>
          <a:p>
            <a:pPr marL="0" indent="0" algn="ctr">
              <a:buNone/>
            </a:pPr>
            <a:endParaRPr lang="ru-RU" sz="20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ЭАЖ составляет существенную часть материнской смертности в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мире, а именно, в США – 7,6%, в Австралии – 8%, в Англии – 16%,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(2015) – 8,2-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10,3%.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случаев ЭАЖ (70%) происходит во время родов, 19% - во время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кесарева сечения и 11% - после вагинальных родов</a:t>
            </a:r>
          </a:p>
        </p:txBody>
      </p:sp>
    </p:spTree>
    <p:extLst>
      <p:ext uri="{BB962C8B-B14F-4D97-AF65-F5344CB8AC3E}">
        <p14:creationId xmlns:p14="http://schemas.microsoft.com/office/powerpoint/2010/main" val="183979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CDA955-3700-65BF-B70D-FE97CCAFE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4" t="31292" r="33878" b="55511"/>
          <a:stretch/>
        </p:blipFill>
        <p:spPr>
          <a:xfrm>
            <a:off x="1849036" y="111968"/>
            <a:ext cx="8675081" cy="20828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52CDD5-D9C3-4E71-9808-176B888C7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75" t="64354" r="34260" b="6939"/>
          <a:stretch/>
        </p:blipFill>
        <p:spPr>
          <a:xfrm>
            <a:off x="1849036" y="2194848"/>
            <a:ext cx="8675081" cy="455333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9420C2-E020-1D8E-32E7-397930BC43B7}"/>
              </a:ext>
            </a:extLst>
          </p:cNvPr>
          <p:cNvSpPr/>
          <p:nvPr/>
        </p:nvSpPr>
        <p:spPr>
          <a:xfrm>
            <a:off x="2500604" y="4348065"/>
            <a:ext cx="7912359" cy="214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8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EB1D5-E8AC-6ED3-69D2-73C07FFE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1" y="0"/>
            <a:ext cx="5111496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A6AAE-3FC1-9ADB-56A8-9E716460F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3407" r="8775" b="4348"/>
          <a:stretch/>
        </p:blipFill>
        <p:spPr>
          <a:xfrm>
            <a:off x="5544654" y="923730"/>
            <a:ext cx="6214188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8B71C44-569E-724C-BACA-2E0F1903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-15738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ЭАЖ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CDD1AA8-1531-7427-F000-322AF634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4" y="771266"/>
            <a:ext cx="10515600" cy="4351338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Амниотическая жидкость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коллоидный раствор, в котором имеются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мукопротеиды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высоким содержанием углеводов, большое количество липидов и белка. В довольно высоких концентрациях представлены различные биологически активные вещества: адреналин (76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/л), норадреналин (59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/л), тироксин и эстрадиол.</a:t>
            </a: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Амниотическая жидкость богата гистамином, уровень которого повышается при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преэклампсии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Содержатся также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профибринолизин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тромбокиназоподобные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 Амниотическая жидкость содержит многие продукты белкового и жирового метаболизма,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активные вещества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цитокины и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эйкозаноиды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различные механические примеси: чешуйки эпидермиса,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лануго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(тонкие волоски, покрывающие тельце и конечности плода), сыровидную смазку. </a:t>
            </a:r>
          </a:p>
          <a:p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внутриутробной инфекции 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плода амниотическая жидкость может быть инфицирована, и попадание в материнский кровоток инфицированных околоплодных вод вызывает еще более тяжелую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коагулопатию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поступлении амниотической жидкости в материнский кровоток происходит высвобождение эндогенных медиаторов (простагландинов,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лейкотриенов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гистамина,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брадикинина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цитокинов, </a:t>
            </a:r>
            <a:r>
              <a:rPr lang="ru-RU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тромбоксана</a:t>
            </a:r>
            <a:r>
              <a:rPr lang="ru-RU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факторов, активирующих тромбоциты). </a:t>
            </a:r>
          </a:p>
        </p:txBody>
      </p:sp>
    </p:spTree>
    <p:extLst>
      <p:ext uri="{BB962C8B-B14F-4D97-AF65-F5344CB8AC3E}">
        <p14:creationId xmlns:p14="http://schemas.microsoft.com/office/powerpoint/2010/main" val="226444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96338-BCAF-022B-41B5-53E89EC81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7" t="20544" r="7858" b="27618"/>
          <a:stretch/>
        </p:blipFill>
        <p:spPr>
          <a:xfrm>
            <a:off x="452228" y="1064306"/>
            <a:ext cx="11287541" cy="4049486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8B71C44-569E-724C-BACA-2E0F1903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ЭАЖ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172EC-4215-21FD-0A55-E0233921AD1F}"/>
              </a:ext>
            </a:extLst>
          </p:cNvPr>
          <p:cNvSpPr txBox="1"/>
          <p:nvPr/>
        </p:nvSpPr>
        <p:spPr>
          <a:xfrm>
            <a:off x="702904" y="5247232"/>
            <a:ext cx="10786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фетального материала в кровоток матери порой происходит без каких-либо проявлений и он обнаруживается только у 1/3 рожениц.</a:t>
            </a:r>
          </a:p>
          <a:p>
            <a:pPr algn="ctr"/>
            <a:r>
              <a:rPr lang="ru-RU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сосудах матки компонентов амниотической жидкости и эмбриональных материалов, не является специфическим показателем для ЭАЖ и присутствует почти у одной трети рожениц, и не всегда приводит к ДВС или ЭАЖ.   </a:t>
            </a:r>
          </a:p>
        </p:txBody>
      </p:sp>
    </p:spTree>
    <p:extLst>
      <p:ext uri="{BB962C8B-B14F-4D97-AF65-F5344CB8AC3E}">
        <p14:creationId xmlns:p14="http://schemas.microsoft.com/office/powerpoint/2010/main" val="427031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1B5D-5DB4-5B7F-55B8-EC4A69A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3630-8E0E-812A-D50B-70101316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по МКБ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F60A4-AB08-302C-B0BD-A5A359F1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ХV: Беременность, роды и послеродовый период;</a:t>
            </a:r>
          </a:p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О75.1 Шок матери во время или после родов и родоразрешения. Акушерский шок.</a:t>
            </a: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О88.1 Эмболия амниотической жидкостью.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Анафилактоидный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беременных</a:t>
            </a: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anaphylactoid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О88.8 Другая акушерская эмболия. Акушерская жировая эмболия.</a:t>
            </a:r>
          </a:p>
        </p:txBody>
      </p:sp>
    </p:spTree>
    <p:extLst>
      <p:ext uri="{BB962C8B-B14F-4D97-AF65-F5344CB8AC3E}">
        <p14:creationId xmlns:p14="http://schemas.microsoft.com/office/powerpoint/2010/main" val="1033680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2404</Words>
  <Application>Microsoft Office PowerPoint</Application>
  <PresentationFormat>Широкоэкранный</PresentationFormat>
  <Paragraphs>215</Paragraphs>
  <Slides>38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Эмболия амниотической жидкостью. </vt:lpstr>
      <vt:lpstr>Презентация PowerPoint</vt:lpstr>
      <vt:lpstr>Этиология и патогенез заболевания</vt:lpstr>
      <vt:lpstr>Эпидемиология заболевания</vt:lpstr>
      <vt:lpstr>Презентация PowerPoint</vt:lpstr>
      <vt:lpstr>Презентация PowerPoint</vt:lpstr>
      <vt:lpstr>Патогенез ЭАЖ</vt:lpstr>
      <vt:lpstr>Патогенез ЭАЖ</vt:lpstr>
      <vt:lpstr>Кодирование по МКБ</vt:lpstr>
      <vt:lpstr>Классификация эмболии амниотической жидкостью на основе ведущего клинического симптомокомплекса</vt:lpstr>
      <vt:lpstr>Клиническая картина</vt:lpstr>
      <vt:lpstr>Клиническая картина</vt:lpstr>
      <vt:lpstr>Клиническая картина</vt:lpstr>
      <vt:lpstr>Презентация PowerPoint</vt:lpstr>
      <vt:lpstr>Диагностика</vt:lpstr>
      <vt:lpstr>Диагностика</vt:lpstr>
      <vt:lpstr>Диагностика</vt:lpstr>
      <vt:lpstr>Диагностика</vt:lpstr>
      <vt:lpstr>Диагностика</vt:lpstr>
      <vt:lpstr>Презентация PowerPoint</vt:lpstr>
      <vt:lpstr>Диагностика</vt:lpstr>
      <vt:lpstr>Диагностика</vt:lpstr>
      <vt:lpstr>Диагностика</vt:lpstr>
      <vt:lpstr>Диагностика</vt:lpstr>
      <vt:lpstr>Диагностика</vt:lpstr>
      <vt:lpstr>Лечение</vt:lpstr>
      <vt:lpstr>Лечение</vt:lpstr>
      <vt:lpstr>Лечение</vt:lpstr>
      <vt:lpstr>Лечение</vt:lpstr>
      <vt:lpstr>Лечение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Эмболия амниотической жидкостью. Клинические рекомендации 2020 год. </dc:title>
  <dc:creator>А</dc:creator>
  <cp:lastModifiedBy>А</cp:lastModifiedBy>
  <cp:revision>3</cp:revision>
  <dcterms:created xsi:type="dcterms:W3CDTF">2022-06-05T03:47:40Z</dcterms:created>
  <dcterms:modified xsi:type="dcterms:W3CDTF">2022-06-05T11:03:18Z</dcterms:modified>
</cp:coreProperties>
</file>