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20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A1D520-5436-4A1B-8A29-74A12A10C8A1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6702390-72A3-4427-BE16-011572E811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D520-5436-4A1B-8A29-74A12A10C8A1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02390-72A3-4427-BE16-011572E811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D520-5436-4A1B-8A29-74A12A10C8A1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02390-72A3-4427-BE16-011572E811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D520-5436-4A1B-8A29-74A12A10C8A1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02390-72A3-4427-BE16-011572E811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D520-5436-4A1B-8A29-74A12A10C8A1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02390-72A3-4427-BE16-011572E811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D520-5436-4A1B-8A29-74A12A10C8A1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02390-72A3-4427-BE16-011572E811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D520-5436-4A1B-8A29-74A12A10C8A1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02390-72A3-4427-BE16-011572E811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D520-5436-4A1B-8A29-74A12A10C8A1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02390-72A3-4427-BE16-011572E811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D520-5436-4A1B-8A29-74A12A10C8A1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02390-72A3-4427-BE16-011572E811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4A1D520-5436-4A1B-8A29-74A12A10C8A1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02390-72A3-4427-BE16-011572E811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A1D520-5436-4A1B-8A29-74A12A10C8A1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6702390-72A3-4427-BE16-011572E811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A1D520-5436-4A1B-8A29-74A12A10C8A1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6702390-72A3-4427-BE16-011572E8110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ntaltechnic.info/index.php/metallokeramika/bazisnayatehnikaizgotovleniya/246-bazisnayatehnikaposlojnogomodelirovaniyakeramicheskogopokrytiya" TargetMode="External"/><Relationship Id="rId7" Type="http://schemas.openxmlformats.org/officeDocument/2006/relationships/hyperlink" Target="http://www.dentaltechnic.info/index.php/obshie-voprosy/52-%C3%83%C3%A3undamentalnye-voprosy/99-anatomiya-zubov-cheloveka-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entaltechnic.info/index.php/metallokeramika/45-izgotovlenie_metallokeramiki/56-esteticheskij_podhod" TargetMode="External"/><Relationship Id="rId5" Type="http://schemas.openxmlformats.org/officeDocument/2006/relationships/hyperlink" Target="http://www.dentaltechnic.info/index.php/obshie-voprosy/cvetovedenievesteticheskojstomatologii/316-opticheskiesvojstvaemali" TargetMode="External"/><Relationship Id="rId4" Type="http://schemas.openxmlformats.org/officeDocument/2006/relationships/hyperlink" Target="http://www.dentaltechnic.info/index.php/metallokeramika/45-izgotovlenie_metallokeramiki/55-duceram_plus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olechko.ru/dd_dp.html" TargetMode="External"/><Relationship Id="rId2" Type="http://schemas.openxmlformats.org/officeDocument/2006/relationships/hyperlink" Target="http://www.kolechko.ru/dd_lay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entomat.ru/page16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загруженное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60648"/>
            <a:ext cx="3096344" cy="2376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загруженное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2607924"/>
            <a:ext cx="3168352" cy="23519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23927" y="457201"/>
            <a:ext cx="5181997" cy="1981200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керамические массы применяемые в ортопедической стоматологии</a:t>
            </a: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 </a:t>
            </a: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ВЫПОЛНИЛ</a:t>
            </a:r>
            <a:r>
              <a:rPr lang="en-US" dirty="0" smtClean="0"/>
              <a:t>:</a:t>
            </a:r>
            <a:r>
              <a:rPr lang="ru-RU" dirty="0" smtClean="0"/>
              <a:t> ГАФУРОВ Ш</a:t>
            </a:r>
            <a:r>
              <a:rPr lang="en-US" dirty="0" smtClean="0"/>
              <a:t>.T</a:t>
            </a:r>
          </a:p>
          <a:p>
            <a:r>
              <a:rPr lang="ru-RU" dirty="0" smtClean="0"/>
              <a:t>Группа 103стом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g103_0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5976" y="4005064"/>
            <a:ext cx="4536504" cy="2664296"/>
          </a:xfrm>
          <a:prstGeom prst="rect">
            <a:avLst/>
          </a:prstGeom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332656"/>
            <a:ext cx="8229600" cy="4525963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1) Замешивание. Производится в вакуумном смесителе в течение 40 сек.;</a:t>
            </a:r>
            <a:br>
              <a:rPr lang="ru-RU" dirty="0" smtClean="0"/>
            </a:br>
            <a:r>
              <a:rPr lang="ru-RU" dirty="0" smtClean="0"/>
              <a:t>2)3аливка. На слепок наносят увлажняющее вещество (например, </a:t>
            </a:r>
            <a:r>
              <a:rPr lang="ru-RU" dirty="0" err="1" smtClean="0"/>
              <a:t>Noritake</a:t>
            </a:r>
            <a:r>
              <a:rPr lang="ru-RU" dirty="0" smtClean="0"/>
              <a:t> </a:t>
            </a:r>
            <a:r>
              <a:rPr lang="ru-RU" dirty="0" err="1" smtClean="0"/>
              <a:t>Wax</a:t>
            </a:r>
            <a:r>
              <a:rPr lang="ru-RU" dirty="0" smtClean="0"/>
              <a:t> </a:t>
            </a:r>
            <a:r>
              <a:rPr lang="ru-RU" dirty="0" err="1" smtClean="0"/>
              <a:t>Cleaner</a:t>
            </a:r>
            <a:r>
              <a:rPr lang="ru-RU" dirty="0" smtClean="0"/>
              <a:t>), после чего аккуратно заливают материал с использованием </a:t>
            </a:r>
            <a:r>
              <a:rPr lang="ru-RU" dirty="0" err="1" smtClean="0"/>
              <a:t>вибростолика</a:t>
            </a:r>
            <a:r>
              <a:rPr lang="ru-RU" dirty="0" smtClean="0"/>
              <a:t> для </a:t>
            </a:r>
            <a:r>
              <a:rPr lang="ru-RU" dirty="0" err="1" smtClean="0"/>
              <a:t>избежания</a:t>
            </a:r>
            <a:r>
              <a:rPr lang="ru-RU" dirty="0" smtClean="0"/>
              <a:t> захвата воздуха;</a:t>
            </a:r>
            <a:br>
              <a:rPr lang="ru-RU" dirty="0" smtClean="0"/>
            </a:br>
            <a:r>
              <a:rPr lang="ru-RU" dirty="0" smtClean="0"/>
              <a:t>3) Извлечение из слепка. После заливки огнеупорную модель оставляют для твердения не менее, чем на 1 час, а затем извлекают из слепка. Время твердения влияет как на прилегание, так и на текстуру поверхности огнеупорной модели;</a:t>
            </a:r>
            <a:br>
              <a:rPr lang="ru-RU" dirty="0" smtClean="0"/>
            </a:br>
            <a:r>
              <a:rPr lang="ru-RU" dirty="0" smtClean="0"/>
              <a:t>4) Дегазация модели. Огнеупорный материал </a:t>
            </a:r>
            <a:r>
              <a:rPr lang="ru-RU" dirty="0" err="1" smtClean="0"/>
              <a:t>Nori-Vest</a:t>
            </a:r>
            <a:r>
              <a:rPr lang="ru-RU" dirty="0" smtClean="0"/>
              <a:t> является формовочным материалом на фосфатной связке. Выжигание фосфатной связки производится в </a:t>
            </a:r>
            <a:r>
              <a:rPr lang="ru-RU" dirty="0" err="1" smtClean="0"/>
              <a:t>прокалочной</a:t>
            </a:r>
            <a:r>
              <a:rPr lang="ru-RU" dirty="0" smtClean="0"/>
              <a:t> печи. На рис. 4 представлен фотоснимок набора огнеупорного материала </a:t>
            </a:r>
            <a:r>
              <a:rPr lang="ru-RU" dirty="0" err="1" smtClean="0"/>
              <a:t>Nori-Vest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Каркасная керамика </a:t>
            </a:r>
            <a:r>
              <a:rPr lang="ru-RU" b="1" dirty="0" err="1" smtClean="0"/>
              <a:t>Screening</a:t>
            </a:r>
            <a:r>
              <a:rPr lang="ru-RU" b="1" dirty="0" smtClean="0"/>
              <a:t> ЕХ-3</a:t>
            </a:r>
            <a:r>
              <a:rPr lang="ru-RU" dirty="0" smtClean="0"/>
              <a:t> представляет собой непрозрачный керамический материал, полностью маскирующий окраску зубов </a:t>
            </a:r>
            <a:r>
              <a:rPr lang="ru-RU" dirty="0" err="1" smtClean="0"/>
              <a:t>синтенсивной</a:t>
            </a:r>
            <a:r>
              <a:rPr lang="ru-RU" dirty="0" smtClean="0"/>
              <a:t> </a:t>
            </a:r>
            <a:r>
              <a:rPr lang="ru-RU" dirty="0" err="1" smtClean="0"/>
              <a:t>дисколорацией</a:t>
            </a:r>
            <a:r>
              <a:rPr lang="ru-RU" dirty="0" smtClean="0"/>
              <a:t>. На рис. 5 показан пациент, зубы которого выглядят весьма непривлекательно из-за интенсивной </a:t>
            </a:r>
            <a:r>
              <a:rPr lang="ru-RU" dirty="0" err="1" smtClean="0"/>
              <a:t>дисколорации</a:t>
            </a:r>
            <a:r>
              <a:rPr lang="ru-RU" dirty="0" smtClean="0"/>
              <a:t>. На рис. 6 представлен тот же пациент с зубами, восстановленными </a:t>
            </a:r>
            <a:r>
              <a:rPr lang="ru-RU" dirty="0" err="1" smtClean="0"/>
              <a:t>керамическимивинирами</a:t>
            </a:r>
            <a:r>
              <a:rPr lang="ru-RU" dirty="0" smtClean="0"/>
              <a:t>, изготовленными с использованием каркасного </a:t>
            </a:r>
            <a:r>
              <a:rPr lang="ru-RU" dirty="0" err="1" smtClean="0"/>
              <a:t>материала</a:t>
            </a:r>
            <a:r>
              <a:rPr lang="ru-RU" b="1" dirty="0" err="1" smtClean="0"/>
              <a:t>Screening</a:t>
            </a:r>
            <a:r>
              <a:rPr lang="ru-RU" b="1" dirty="0" smtClean="0"/>
              <a:t> EX-3</a:t>
            </a:r>
            <a:r>
              <a:rPr lang="ru-RU" dirty="0" smtClean="0"/>
              <a:t> и облицованные фарфором EX-3 </a:t>
            </a:r>
            <a:r>
              <a:rPr lang="ru-RU" dirty="0" err="1" smtClean="0"/>
              <a:t>Noritake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Фарфор </a:t>
            </a:r>
            <a:r>
              <a:rPr lang="ru-RU" dirty="0" err="1" smtClean="0"/>
              <a:t>Screening</a:t>
            </a:r>
            <a:r>
              <a:rPr lang="ru-RU" dirty="0" smtClean="0"/>
              <a:t> обжигают при высокой конечной температуре - 1080°С, благодаря чему готовые керамические каркасы имеют повышенную прочность, которая позволяет </a:t>
            </a:r>
            <a:r>
              <a:rPr lang="ru-RU" dirty="0" err="1" smtClean="0"/>
              <a:t>микропротезам</a:t>
            </a:r>
            <a:r>
              <a:rPr lang="ru-RU" dirty="0" smtClean="0"/>
              <a:t> успешно противостоять любым функциональным нагрузкам в полости рта.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9729060_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64000" y="620688"/>
            <a:ext cx="5080000" cy="5080000"/>
          </a:xfrm>
          <a:prstGeom prst="rect">
            <a:avLst/>
          </a:prstGeom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96752"/>
            <a:ext cx="5915000" cy="4810539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Исходным пунктом для создания системы </a:t>
            </a:r>
            <a:r>
              <a:rPr lang="ru-RU" b="1" dirty="0" smtClean="0"/>
              <a:t>ВИТА ОМЕГА 900</a:t>
            </a:r>
            <a:r>
              <a:rPr lang="ru-RU" dirty="0" smtClean="0"/>
              <a:t> стала потребность в такой металлокерамической системе, которая позволяет избегать деформаций на </a:t>
            </a:r>
            <a:r>
              <a:rPr lang="ru-RU" dirty="0" err="1" smtClean="0"/>
              <a:t>биосплавах</a:t>
            </a:r>
            <a:r>
              <a:rPr lang="ru-RU" dirty="0" smtClean="0"/>
              <a:t>, и которая соответствует </a:t>
            </a:r>
            <a:r>
              <a:rPr lang="ru-RU" dirty="0" err="1" smtClean="0"/>
              <a:t>терморезистентности</a:t>
            </a:r>
            <a:r>
              <a:rPr lang="ru-RU" dirty="0" smtClean="0"/>
              <a:t> золотосодержащих сплавов.</a:t>
            </a:r>
          </a:p>
          <a:p>
            <a:r>
              <a:rPr lang="ru-RU" dirty="0" smtClean="0"/>
              <a:t>Эта керамика должна быть также совместима с другими типами сплавов: с уменьшенным содержанием золота, сплавами на основе палладиума и сплавами из неблагородных металлов.</a:t>
            </a:r>
          </a:p>
          <a:p>
            <a:r>
              <a:rPr lang="ru-RU" dirty="0" smtClean="0"/>
              <a:t>Это потребовало создания новой керамики с температурой обжига 900°С. Особенностью этой керамики является то, что температура устанавливается на уровне 900°С не только на обжиг дентина, но и на обжиг </a:t>
            </a:r>
            <a:r>
              <a:rPr lang="ru-RU" dirty="0" err="1" smtClean="0"/>
              <a:t>опкера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Наряду с обеспечением низкой температуры обжига, </a:t>
            </a:r>
            <a:r>
              <a:rPr lang="ru-RU" dirty="0" err="1" smtClean="0"/>
              <a:t>мелкодисперсности</a:t>
            </a:r>
            <a:r>
              <a:rPr lang="ru-RU" dirty="0" smtClean="0"/>
              <a:t> структуры материала нужно было создать необходимый технологический уровень производства новой керамики.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Vita Omega 900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Физические свойства керамики VITA OMEGA 900</a:t>
            </a:r>
            <a:endParaRPr lang="ru-RU" dirty="0" smtClean="0"/>
          </a:p>
          <a:p>
            <a:r>
              <a:rPr lang="ru-RU" dirty="0" smtClean="0"/>
              <a:t>КТР (25-500</a:t>
            </a:r>
            <a:r>
              <a:rPr lang="ru-RU" baseline="30000" dirty="0" smtClean="0"/>
              <a:t>о</a:t>
            </a:r>
            <a:r>
              <a:rPr lang="ru-RU" dirty="0" smtClean="0"/>
              <a:t>С) -(13,4-18,9)*10</a:t>
            </a:r>
            <a:r>
              <a:rPr lang="ru-RU" baseline="30000" dirty="0" smtClean="0"/>
              <a:t>-6</a:t>
            </a:r>
            <a:r>
              <a:rPr lang="ru-RU" dirty="0" smtClean="0"/>
              <a:t>К</a:t>
            </a:r>
            <a:r>
              <a:rPr lang="ru-RU" baseline="30000" dirty="0" smtClean="0"/>
              <a:t>-1</a:t>
            </a:r>
            <a:endParaRPr lang="ru-RU" dirty="0" smtClean="0"/>
          </a:p>
          <a:p>
            <a:r>
              <a:rPr lang="ru-RU" dirty="0" smtClean="0"/>
              <a:t>Точка размягчения – дентин -655 </a:t>
            </a:r>
            <a:r>
              <a:rPr lang="ru-RU" baseline="30000" dirty="0" err="1" smtClean="0"/>
              <a:t>о</a:t>
            </a:r>
            <a:r>
              <a:rPr lang="ru-RU" dirty="0" err="1" smtClean="0"/>
              <a:t>С</a:t>
            </a:r>
            <a:endParaRPr lang="ru-RU" dirty="0" smtClean="0"/>
          </a:p>
          <a:p>
            <a:r>
              <a:rPr lang="ru-RU" dirty="0" smtClean="0"/>
              <a:t>Температура трансформации – дентин -583 </a:t>
            </a:r>
            <a:r>
              <a:rPr lang="ru-RU" baseline="30000" dirty="0" err="1" smtClean="0"/>
              <a:t>о</a:t>
            </a:r>
            <a:r>
              <a:rPr lang="ru-RU" dirty="0" err="1" smtClean="0"/>
              <a:t>С</a:t>
            </a:r>
            <a:endParaRPr lang="ru-RU" dirty="0" smtClean="0"/>
          </a:p>
          <a:p>
            <a:r>
              <a:rPr lang="ru-RU" dirty="0" smtClean="0"/>
              <a:t>Растворимость - ISO 9693 -9.8 мг/см</a:t>
            </a:r>
            <a:r>
              <a:rPr lang="ru-RU" baseline="30000" dirty="0" smtClean="0"/>
              <a:t>2</a:t>
            </a:r>
            <a:endParaRPr lang="ru-RU" dirty="0" smtClean="0"/>
          </a:p>
          <a:p>
            <a:r>
              <a:rPr lang="ru-RU" dirty="0" smtClean="0"/>
              <a:t>Плотность-2.4 г/см</a:t>
            </a:r>
            <a:r>
              <a:rPr lang="ru-RU" baseline="30000" dirty="0" smtClean="0"/>
              <a:t>3</a:t>
            </a:r>
            <a:endParaRPr lang="ru-RU" dirty="0" smtClean="0"/>
          </a:p>
          <a:p>
            <a:r>
              <a:rPr lang="ru-RU" dirty="0" smtClean="0"/>
              <a:t>Упругость – дентин-101мПа</a:t>
            </a:r>
          </a:p>
          <a:p>
            <a:r>
              <a:rPr lang="ru-RU" dirty="0" smtClean="0"/>
              <a:t>Средний размер частиц – дентин-17,6 мкм</a:t>
            </a:r>
          </a:p>
          <a:p>
            <a:r>
              <a:rPr lang="ru-RU" dirty="0" smtClean="0"/>
              <a:t>Связывание – опакер-47 мПа</a:t>
            </a:r>
          </a:p>
          <a:p>
            <a:r>
              <a:rPr lang="ru-RU" dirty="0" smtClean="0"/>
              <a:t>Твёрдость по </a:t>
            </a:r>
            <a:r>
              <a:rPr lang="ru-RU" dirty="0" err="1" smtClean="0"/>
              <a:t>Виккерсу</a:t>
            </a:r>
            <a:r>
              <a:rPr lang="ru-RU" dirty="0" smtClean="0"/>
              <a:t> – эмаль-420 HV</a:t>
            </a:r>
            <a:r>
              <a:rPr lang="ru-RU" baseline="-25000" dirty="0" smtClean="0"/>
              <a:t>10</a:t>
            </a:r>
            <a:endParaRPr lang="ru-RU" dirty="0" smtClean="0"/>
          </a:p>
          <a:p>
            <a:r>
              <a:rPr lang="ru-RU" dirty="0" smtClean="0"/>
              <a:t>Твёрдость натуральной эмали-400-500 HV</a:t>
            </a:r>
            <a:r>
              <a:rPr lang="ru-RU" baseline="-25000" dirty="0" smtClean="0"/>
              <a:t>10</a:t>
            </a:r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39552" y="2132856"/>
            <a:ext cx="8229600" cy="4104456"/>
          </a:xfrm>
        </p:spPr>
        <p:txBody>
          <a:bodyPr>
            <a:normAutofit/>
          </a:bodyPr>
          <a:lstStyle/>
          <a:p>
            <a:r>
              <a:rPr lang="ru-RU" sz="1100" dirty="0" smtClean="0"/>
              <a:t>Микроскопический снимок конвенциональной металлокерамики (увеличение: </a:t>
            </a:r>
            <a:r>
              <a:rPr lang="ru-RU" sz="1100" dirty="0" err="1" smtClean="0"/>
              <a:t>х</a:t>
            </a:r>
            <a:r>
              <a:rPr lang="ru-RU" sz="1100" dirty="0" smtClean="0"/>
              <a:t> 1000). Видно, что кристаллы лейцита размещаются в пучках диаметром приблизительно 30 |JM. Трещины напряжения часто образуются вокруг этих пучков из-за большой разницы коэффициентов теплового расширения </a:t>
            </a:r>
            <a:r>
              <a:rPr lang="ru-RU" sz="1100" dirty="0" err="1" smtClean="0"/>
              <a:t>лейцитной</a:t>
            </a:r>
            <a:r>
              <a:rPr lang="ru-RU" sz="1100" dirty="0" smtClean="0"/>
              <a:t> и </a:t>
            </a:r>
            <a:r>
              <a:rPr lang="ru-RU" sz="1100" dirty="0" err="1" smtClean="0"/>
              <a:t>стекло-фазы</a:t>
            </a:r>
            <a:r>
              <a:rPr lang="ru-RU" sz="1100" dirty="0" smtClean="0"/>
              <a:t>.</a:t>
            </a:r>
          </a:p>
          <a:p>
            <a:endParaRPr lang="ru-RU" sz="1100" dirty="0" smtClean="0"/>
          </a:p>
          <a:p>
            <a:endParaRPr lang="ru-RU" sz="1100" dirty="0" smtClean="0"/>
          </a:p>
          <a:p>
            <a:endParaRPr lang="ru-RU" sz="1100" dirty="0" smtClean="0"/>
          </a:p>
          <a:p>
            <a:endParaRPr lang="ru-RU" sz="1100" dirty="0" smtClean="0"/>
          </a:p>
          <a:p>
            <a:endParaRPr lang="ru-RU" sz="1100" dirty="0" smtClean="0"/>
          </a:p>
          <a:p>
            <a:endParaRPr lang="ru-RU" sz="1100" dirty="0" smtClean="0"/>
          </a:p>
          <a:p>
            <a:endParaRPr lang="ru-RU" sz="1100" dirty="0" smtClean="0"/>
          </a:p>
          <a:p>
            <a:endParaRPr lang="ru-RU" sz="1100" dirty="0" smtClean="0"/>
          </a:p>
          <a:p>
            <a:endParaRPr lang="ru-RU" sz="1100" dirty="0" smtClean="0"/>
          </a:p>
          <a:p>
            <a:endParaRPr lang="ru-RU" sz="1100" dirty="0" smtClean="0"/>
          </a:p>
          <a:p>
            <a:r>
              <a:rPr lang="ru-RU" sz="1100" dirty="0" smtClean="0"/>
              <a:t>Микроскопический снимок мелкодисперсной керамики ОМЕГА 900 (увеличение: </a:t>
            </a:r>
            <a:r>
              <a:rPr lang="ru-RU" sz="1100" dirty="0" err="1" smtClean="0"/>
              <a:t>х</a:t>
            </a:r>
            <a:r>
              <a:rPr lang="ru-RU" sz="1100" dirty="0" smtClean="0"/>
              <a:t> 1000). На поверхности ОМЕГА 900 видно, что </a:t>
            </a:r>
            <a:r>
              <a:rPr lang="ru-RU" sz="1100" dirty="0" err="1" smtClean="0"/>
              <a:t>лейцитные</a:t>
            </a:r>
            <a:r>
              <a:rPr lang="ru-RU" sz="1100" dirty="0" smtClean="0"/>
              <a:t> кристаллы диаметром приблизительно 3 </a:t>
            </a:r>
            <a:r>
              <a:rPr lang="ru-RU" sz="1100" dirty="0" err="1" smtClean="0"/>
              <a:t>рм</a:t>
            </a:r>
            <a:r>
              <a:rPr lang="ru-RU" sz="1100" dirty="0" smtClean="0"/>
              <a:t> имеют мелкодисперсное распределение. Трещин напряжения нет благодаря гомогенному распределению частиц.</a:t>
            </a:r>
          </a:p>
          <a:p>
            <a:endParaRPr lang="ru-RU" sz="1100" dirty="0"/>
          </a:p>
        </p:txBody>
      </p:sp>
      <p:pic>
        <p:nvPicPr>
          <p:cNvPr id="4" name="Рисунок 3" descr="Omega-900-art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188640"/>
            <a:ext cx="2736304" cy="1872208"/>
          </a:xfrm>
          <a:prstGeom prst="rect">
            <a:avLst/>
          </a:prstGeom>
        </p:spPr>
      </p:pic>
      <p:pic>
        <p:nvPicPr>
          <p:cNvPr id="5" name="Рисунок 4" descr="Omega-900-art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3140968"/>
            <a:ext cx="2736304" cy="1728192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duceram_plus_20grm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0048" y="836712"/>
            <a:ext cx="4793952" cy="4571578"/>
          </a:xfrm>
          <a:prstGeom prst="rect">
            <a:avLst/>
          </a:prstGeom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Масса «DUCERAM-LFC» - первая гидротермальная керамика, сделавшая переворот в 1990 году при изготовлении керамических вкладок и накладок. Благодаря температуре </a:t>
            </a:r>
            <a:r>
              <a:rPr lang="ru-RU" sz="2400" dirty="0" smtClean="0">
                <a:hlinkClick r:id="rId3"/>
              </a:rPr>
              <a:t>обжига</a:t>
            </a:r>
            <a:r>
              <a:rPr lang="ru-RU" sz="2400" dirty="0" smtClean="0"/>
              <a:t> в 660°С </a:t>
            </a:r>
            <a:r>
              <a:rPr lang="ru-RU" sz="2400" dirty="0" err="1" smtClean="0">
                <a:hlinkClick r:id="rId4"/>
              </a:rPr>
              <a:t>керамики</a:t>
            </a:r>
            <a:r>
              <a:rPr lang="ru-RU" sz="2400" dirty="0" err="1" smtClean="0"/>
              <a:t>LFC</a:t>
            </a:r>
            <a:r>
              <a:rPr lang="ru-RU" sz="2400" dirty="0" smtClean="0"/>
              <a:t>, возможны эстетические изменения готовых </a:t>
            </a:r>
            <a:r>
              <a:rPr lang="ru-RU" sz="2400" dirty="0" err="1" smtClean="0"/>
              <a:t>металлокера-мических</a:t>
            </a:r>
            <a:r>
              <a:rPr lang="ru-RU" sz="2400" dirty="0" smtClean="0"/>
              <a:t> работ. Комбинация стандартной </a:t>
            </a:r>
            <a:r>
              <a:rPr lang="ru-RU" sz="2400" dirty="0" smtClean="0">
                <a:hlinkClick r:id="rId4"/>
              </a:rPr>
              <a:t>керамики</a:t>
            </a:r>
            <a:r>
              <a:rPr lang="ru-RU" sz="2400" dirty="0" smtClean="0"/>
              <a:t> и LFC наиболее точно отображает структуру </a:t>
            </a:r>
            <a:r>
              <a:rPr lang="ru-RU" sz="2400" dirty="0" smtClean="0">
                <a:hlinkClick r:id="rId5"/>
              </a:rPr>
              <a:t>эмали</a:t>
            </a:r>
            <a:r>
              <a:rPr lang="ru-RU" sz="2400" dirty="0" smtClean="0"/>
              <a:t> </a:t>
            </a:r>
            <a:r>
              <a:rPr lang="ru-RU" sz="2400" dirty="0" smtClean="0">
                <a:hlinkClick r:id="rId6"/>
              </a:rPr>
              <a:t>естественных</a:t>
            </a:r>
            <a:r>
              <a:rPr lang="ru-RU" sz="2400" dirty="0" smtClean="0"/>
              <a:t> </a:t>
            </a:r>
            <a:r>
              <a:rPr lang="ru-RU" sz="2400" dirty="0" smtClean="0">
                <a:hlinkClick r:id="rId7"/>
              </a:rPr>
              <a:t>зубов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Duceram</a:t>
            </a:r>
            <a:r>
              <a:rPr lang="en-US" dirty="0" smtClean="0"/>
              <a:t> Plus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521296"/>
            <a:ext cx="6768752" cy="6336704"/>
          </a:xfrm>
        </p:spPr>
        <p:txBody>
          <a:bodyPr>
            <a:normAutofit fontScale="55000" lnSpcReduction="20000"/>
          </a:bodyPr>
          <a:lstStyle/>
          <a:p>
            <a:pPr fontAlgn="t"/>
            <a:r>
              <a:rPr lang="ru-RU" b="1" dirty="0" smtClean="0"/>
              <a:t>Очевидные достоинства и преимущества</a:t>
            </a:r>
          </a:p>
          <a:p>
            <a:r>
              <a:rPr lang="ru-RU" dirty="0" err="1" smtClean="0"/>
              <a:t>беспроблемное</a:t>
            </a:r>
            <a:r>
              <a:rPr lang="ru-RU" dirty="0" smtClean="0"/>
              <a:t> использование на всех высокотемпературных сплавах с коэффициентом теплового расширения (КТР) 13,8 – 15,4 мкм/м•K благодаря протеканию процесса теплового расширения, приближенному к линейному</a:t>
            </a:r>
          </a:p>
          <a:p>
            <a:r>
              <a:rPr lang="ru-RU" dirty="0" smtClean="0"/>
              <a:t>высочайшая эстетика благодаря естественной </a:t>
            </a:r>
            <a:r>
              <a:rPr lang="ru-RU" dirty="0" err="1" smtClean="0"/>
              <a:t>транслюценции</a:t>
            </a:r>
            <a:r>
              <a:rPr lang="ru-RU" dirty="0" smtClean="0"/>
              <a:t>, опалесценции и флюоресценции</a:t>
            </a:r>
          </a:p>
          <a:p>
            <a:r>
              <a:rPr lang="ru-RU" dirty="0" smtClean="0"/>
              <a:t>возможность комбинирования при изготовлении </a:t>
            </a:r>
            <a:r>
              <a:rPr lang="ru-RU" dirty="0" err="1" smtClean="0"/>
              <a:t>цельнокерамических</a:t>
            </a:r>
            <a:r>
              <a:rPr lang="ru-RU" dirty="0" smtClean="0"/>
              <a:t> вкладок с использованием фосфатных масс для </a:t>
            </a:r>
            <a:r>
              <a:rPr lang="ru-RU" dirty="0" err="1" smtClean="0"/>
              <a:t>штампиков</a:t>
            </a:r>
            <a:r>
              <a:rPr lang="ru-RU" dirty="0" smtClean="0"/>
              <a:t> (</a:t>
            </a:r>
            <a:r>
              <a:rPr lang="ru-RU" u="sng" dirty="0" err="1" smtClean="0">
                <a:hlinkClick r:id="rId2"/>
              </a:rPr>
              <a:t>Ducera</a:t>
            </a:r>
            <a:r>
              <a:rPr lang="ru-RU" u="sng" dirty="0" smtClean="0">
                <a:hlinkClick r:id="rId2"/>
              </a:rPr>
              <a:t> </a:t>
            </a:r>
            <a:r>
              <a:rPr lang="ru-RU" u="sng" dirty="0" err="1" smtClean="0">
                <a:hlinkClick r:id="rId2"/>
              </a:rPr>
              <a:t>Lay</a:t>
            </a:r>
            <a:r>
              <a:rPr lang="ru-RU" dirty="0" smtClean="0"/>
              <a:t>)</a:t>
            </a:r>
          </a:p>
          <a:p>
            <a:r>
              <a:rPr lang="ru-RU" dirty="0" smtClean="0"/>
              <a:t>гармоничное цветовое соответствие</a:t>
            </a:r>
          </a:p>
          <a:p>
            <a:r>
              <a:rPr lang="ru-RU" dirty="0" smtClean="0"/>
              <a:t>естественная белая </a:t>
            </a:r>
            <a:r>
              <a:rPr lang="ru-RU" dirty="0" err="1" smtClean="0"/>
              <a:t>флюресценция</a:t>
            </a:r>
            <a:r>
              <a:rPr lang="ru-RU" dirty="0" smtClean="0"/>
              <a:t> порошковых и пастообразных опаков</a:t>
            </a:r>
          </a:p>
          <a:p>
            <a:r>
              <a:rPr lang="ru-RU" dirty="0" smtClean="0"/>
              <a:t>гибкая, регулируемая температура для обжига опаков (например, уменьшение температуры обжига за счет использования нейтральной массы)</a:t>
            </a:r>
          </a:p>
          <a:p>
            <a:r>
              <a:rPr lang="ru-RU" dirty="0" smtClean="0"/>
              <a:t>отсутствие изменения цвета при использовании недорогих сплавов с высоким содержанием серебра</a:t>
            </a:r>
          </a:p>
          <a:p>
            <a:r>
              <a:rPr lang="ru-RU" dirty="0" smtClean="0"/>
              <a:t>высокая устойчивость при нанесении слоев керамики, благодаря чему масса прекрасно моделируется и формуется</a:t>
            </a:r>
          </a:p>
          <a:p>
            <a:r>
              <a:rPr lang="ru-RU" dirty="0" smtClean="0"/>
              <a:t>низкая усадка при обжиге</a:t>
            </a:r>
          </a:p>
          <a:p>
            <a:r>
              <a:rPr lang="ru-RU" dirty="0" smtClean="0"/>
              <a:t>гладкая, однородная поверхность</a:t>
            </a:r>
          </a:p>
          <a:p>
            <a:r>
              <a:rPr lang="ru-RU" dirty="0" smtClean="0"/>
              <a:t>превосходит действующие стандарты ISO</a:t>
            </a:r>
          </a:p>
          <a:p>
            <a:r>
              <a:rPr lang="ru-RU" dirty="0" smtClean="0"/>
              <a:t>постоянное качество всех партий благодаря непрерывному контролю качества</a:t>
            </a:r>
          </a:p>
          <a:p>
            <a:r>
              <a:rPr lang="ru-RU" dirty="0" smtClean="0"/>
              <a:t>широкий выбор цветов для индивидуального цветовоспроизведения (опаловые эмалевые массы, </a:t>
            </a:r>
            <a:r>
              <a:rPr lang="ru-RU" dirty="0" err="1" smtClean="0"/>
              <a:t>флю-дентины</a:t>
            </a:r>
            <a:r>
              <a:rPr lang="ru-RU" dirty="0" smtClean="0"/>
              <a:t>, модификаторы из набора </a:t>
            </a:r>
            <a:r>
              <a:rPr lang="ru-RU" u="sng" dirty="0" smtClean="0">
                <a:hlinkClick r:id="rId3"/>
              </a:rPr>
              <a:t>"</a:t>
            </a:r>
            <a:r>
              <a:rPr lang="ru-RU" u="sng" dirty="0" err="1" smtClean="0">
                <a:hlinkClick r:id="rId3"/>
              </a:rPr>
              <a:t>Professional</a:t>
            </a:r>
            <a:r>
              <a:rPr lang="ru-RU" u="sng" dirty="0" smtClean="0">
                <a:hlinkClick r:id="rId3"/>
              </a:rPr>
              <a:t>"</a:t>
            </a:r>
            <a:r>
              <a:rPr lang="ru-RU" dirty="0" smtClean="0"/>
              <a:t>)</a:t>
            </a:r>
          </a:p>
          <a:p>
            <a:endParaRPr lang="ru-RU" dirty="0"/>
          </a:p>
        </p:txBody>
      </p:sp>
      <p:pic>
        <p:nvPicPr>
          <p:cNvPr id="4" name="Рисунок 3" descr="tooth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00478" y="2204864"/>
            <a:ext cx="2343522" cy="31428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Google.ru</a:t>
            </a:r>
          </a:p>
          <a:p>
            <a:r>
              <a:rPr lang="en-US" dirty="0" smtClean="0"/>
              <a:t>Yandex.ru</a:t>
            </a:r>
          </a:p>
          <a:p>
            <a:r>
              <a:rPr lang="en-US" dirty="0" smtClean="0">
                <a:hlinkClick r:id="rId2"/>
              </a:rPr>
              <a:t>www.dentomat.ru/page16</a:t>
            </a:r>
            <a:endParaRPr lang="en-US" dirty="0" smtClean="0"/>
          </a:p>
          <a:p>
            <a:r>
              <a:rPr lang="en-US" dirty="0" smtClean="0"/>
              <a:t>www.dentaltechnic.info › ... ›</a:t>
            </a:r>
          </a:p>
          <a:p>
            <a:r>
              <a:rPr lang="en-US" dirty="0" smtClean="0"/>
              <a:t>www.stomatorg.ru ›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rot="20391687">
            <a:off x="858478" y="1766752"/>
            <a:ext cx="8229600" cy="1786210"/>
          </a:xfrm>
        </p:spPr>
        <p:txBody>
          <a:bodyPr>
            <a:normAutofit/>
          </a:bodyPr>
          <a:lstStyle/>
          <a:p>
            <a:r>
              <a:rPr lang="ru-RU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Спасибо за внимание !!</a:t>
            </a:r>
            <a:endParaRPr lang="ru-RU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 Понятия</a:t>
            </a:r>
          </a:p>
          <a:p>
            <a:r>
              <a:rPr lang="ru-RU" dirty="0" smtClean="0"/>
              <a:t>2 Введение</a:t>
            </a:r>
          </a:p>
          <a:p>
            <a:r>
              <a:rPr lang="ru-RU" dirty="0" smtClean="0"/>
              <a:t>3 Классификация, состав и строение    керамики</a:t>
            </a:r>
          </a:p>
          <a:p>
            <a:r>
              <a:rPr lang="ru-RU" dirty="0" smtClean="0"/>
              <a:t>4 Виды керамических масс</a:t>
            </a:r>
          </a:p>
          <a:p>
            <a:r>
              <a:rPr lang="ru-RU" dirty="0" smtClean="0"/>
              <a:t>5 Литература</a:t>
            </a:r>
          </a:p>
          <a:p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Керамика - неорганические поликристаллические материалы, получаемые из сформованных минеральных масс (глины и их смеси с минеральными добавками) в процессе высокотемпературного спекания.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Классификация, состав и строение    керамики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330824" cy="3928922"/>
          </a:xfrm>
        </p:spPr>
        <p:txBody>
          <a:bodyPr>
            <a:noAutofit/>
          </a:bodyPr>
          <a:lstStyle/>
          <a:p>
            <a:r>
              <a:rPr lang="ru-RU" sz="1200" dirty="0" smtClean="0"/>
              <a:t>Состав керамики образован многокомпонентной системой, включающей:</a:t>
            </a:r>
          </a:p>
          <a:p>
            <a:r>
              <a:rPr lang="ru-RU" sz="1200" dirty="0" smtClean="0"/>
              <a:t>- кристаллическую фазу (более 50%) – химические соединения или твердые растворы;</a:t>
            </a:r>
          </a:p>
          <a:p>
            <a:r>
              <a:rPr lang="ru-RU" sz="1200" dirty="0" smtClean="0"/>
              <a:t>- стекловидную фазу – прослойки стекла, химический состав которого отличается от химического состава кристаллической фазы;</a:t>
            </a:r>
          </a:p>
          <a:p>
            <a:r>
              <a:rPr lang="ru-RU" sz="1200" dirty="0" smtClean="0"/>
              <a:t>- газовую фазу – газы, находящиеся в порах.</a:t>
            </a:r>
          </a:p>
          <a:p>
            <a:r>
              <a:rPr lang="ru-RU" sz="1200" dirty="0" smtClean="0"/>
              <a:t>Свойства керамики определяются ее составом, структурой и пористостью. Керамику классифицируют по вещественному составу, составу кристаллической фазы, структуре и назначению. По вещественному составу разновидностями керамики является фаянс, полуфарфор, фарфор, терракота, </a:t>
            </a:r>
            <a:r>
              <a:rPr lang="ru-RU" sz="1200" dirty="0" err="1" smtClean="0"/>
              <a:t>керметы</a:t>
            </a:r>
            <a:r>
              <a:rPr lang="ru-RU" sz="1200" dirty="0" smtClean="0"/>
              <a:t>, корундовая и сверхтвердая керамика и так называемая каменная масса. По составу кристаллической фазы различают керамику из чистых оксидов и </a:t>
            </a:r>
            <a:r>
              <a:rPr lang="ru-RU" sz="1200" dirty="0" err="1" smtClean="0"/>
              <a:t>бескислородную</a:t>
            </a:r>
            <a:r>
              <a:rPr lang="ru-RU" sz="1200" dirty="0" smtClean="0"/>
              <a:t>. По структуре керамика делится на плотную и пористую. Пористые керамики поглощают более 5% воды, а плотные – 1…4% по массе или 2..8% по объему. Пористую структуру имеют кирпич, блоки, черепица, дренажные трубы и др.; плотную – плитки для полов, канализационные трубы, санитарно-технические изделия.</a:t>
            </a:r>
          </a:p>
          <a:p>
            <a:endParaRPr lang="ru-RU" sz="1200" dirty="0"/>
          </a:p>
        </p:txBody>
      </p:sp>
      <p:pic>
        <p:nvPicPr>
          <p:cNvPr id="7" name="Содержимое 6" descr="nurt_Osnovy_STOMATOLOGIChESKOGO_MATERIALOVEDENIJa-270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788024" y="1700808"/>
            <a:ext cx="4177603" cy="354086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1 Керамика </a:t>
            </a:r>
            <a:r>
              <a:rPr lang="en-US" b="1" dirty="0" smtClean="0"/>
              <a:t>CARMEN</a:t>
            </a:r>
            <a:r>
              <a:rPr lang="en-US" b="1" baseline="30000" dirty="0" smtClean="0"/>
              <a:t>®</a:t>
            </a:r>
            <a:endParaRPr lang="ru-RU" b="1" dirty="0" smtClean="0"/>
          </a:p>
          <a:p>
            <a:r>
              <a:rPr lang="ru-RU" b="1" dirty="0" smtClean="0"/>
              <a:t>2 </a:t>
            </a:r>
            <a:r>
              <a:rPr lang="en-US" b="1" dirty="0" smtClean="0"/>
              <a:t>NORITAKE</a:t>
            </a:r>
            <a:endParaRPr lang="ru-RU" b="1" dirty="0" smtClean="0"/>
          </a:p>
          <a:p>
            <a:r>
              <a:rPr lang="ru-RU" b="1" dirty="0" smtClean="0"/>
              <a:t>3</a:t>
            </a:r>
            <a:r>
              <a:rPr lang="en-US" b="1" dirty="0" smtClean="0"/>
              <a:t> Vita Omega 900</a:t>
            </a:r>
          </a:p>
          <a:p>
            <a:r>
              <a:rPr lang="ru-RU" b="1" dirty="0" smtClean="0"/>
              <a:t>4</a:t>
            </a:r>
            <a:r>
              <a:rPr lang="en-US" b="1" dirty="0" smtClean="0"/>
              <a:t> </a:t>
            </a:r>
            <a:r>
              <a:rPr lang="en-US" b="1" dirty="0" err="1" smtClean="0"/>
              <a:t>Duceram</a:t>
            </a:r>
            <a:r>
              <a:rPr lang="en-US" b="1" dirty="0" smtClean="0"/>
              <a:t> Plus</a:t>
            </a:r>
          </a:p>
          <a:p>
            <a:endParaRPr lang="ru-RU" b="1" dirty="0" smtClean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керамических масс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267361932Brdb4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9992" y="3356992"/>
            <a:ext cx="4431928" cy="30861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Благодаря своим превосходным свойствам, керамика CARMEN</a:t>
            </a:r>
            <a:r>
              <a:rPr lang="ru-RU" sz="1600" baseline="30000" dirty="0" smtClean="0"/>
              <a:t>® </a:t>
            </a:r>
            <a:r>
              <a:rPr lang="ru-RU" sz="1600" dirty="0" smtClean="0"/>
              <a:t>значительно отличается от других материалов.</a:t>
            </a:r>
          </a:p>
          <a:p>
            <a:r>
              <a:rPr lang="ru-RU" sz="1600" dirty="0" smtClean="0"/>
              <a:t> </a:t>
            </a:r>
          </a:p>
          <a:p>
            <a:r>
              <a:rPr lang="ru-RU" sz="1600" dirty="0" smtClean="0"/>
              <a:t>·   Глянец</a:t>
            </a:r>
          </a:p>
          <a:p>
            <a:r>
              <a:rPr lang="ru-RU" sz="1600" dirty="0" smtClean="0"/>
              <a:t>·   Стабильность формы и краев при обжиге</a:t>
            </a:r>
          </a:p>
          <a:p>
            <a:r>
              <a:rPr lang="ru-RU" sz="1600" dirty="0" smtClean="0"/>
              <a:t>·   Превосходная </a:t>
            </a:r>
            <a:r>
              <a:rPr lang="ru-RU" sz="1600" dirty="0" err="1" smtClean="0"/>
              <a:t>цветостабильность</a:t>
            </a:r>
            <a:endParaRPr lang="ru-RU" sz="1600" dirty="0" smtClean="0"/>
          </a:p>
          <a:p>
            <a:r>
              <a:rPr lang="ru-RU" sz="1600" dirty="0" smtClean="0"/>
              <a:t>·   Широкий диапазон используемых сплавов</a:t>
            </a:r>
          </a:p>
          <a:p>
            <a:r>
              <a:rPr lang="ru-RU" sz="1600" dirty="0" smtClean="0"/>
              <a:t>·   Низкая температура обжига</a:t>
            </a:r>
          </a:p>
          <a:p>
            <a:r>
              <a:rPr lang="ru-RU" sz="1600" dirty="0" smtClean="0"/>
              <a:t>·   Достаточная простота в работе.</a:t>
            </a:r>
          </a:p>
          <a:p>
            <a:r>
              <a:rPr lang="ru-RU" sz="1600" dirty="0" smtClean="0"/>
              <a:t> </a:t>
            </a:r>
          </a:p>
          <a:p>
            <a:r>
              <a:rPr lang="ru-RU" sz="1600" dirty="0" smtClean="0"/>
              <a:t>Эти преимущества керамики CARMEN </a:t>
            </a:r>
            <a:r>
              <a:rPr lang="ru-RU" sz="1600" baseline="30000" dirty="0" smtClean="0"/>
              <a:t>® </a:t>
            </a:r>
            <a:r>
              <a:rPr lang="ru-RU" sz="1600" dirty="0" smtClean="0"/>
              <a:t>помогут восстановить естественный блеск зубов.</a:t>
            </a:r>
          </a:p>
          <a:p>
            <a:endParaRPr lang="ru-RU" sz="1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Керамика </a:t>
            </a:r>
            <a:r>
              <a:rPr lang="en-US" dirty="0" smtClean="0"/>
              <a:t>CARMEN</a:t>
            </a:r>
            <a:r>
              <a:rPr lang="en-US" baseline="30000" dirty="0" smtClean="0"/>
              <a:t>®</a:t>
            </a:r>
            <a:br>
              <a:rPr lang="en-US" baseline="30000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6120680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/>
              <a:t>Стабильность при обжиге.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CARMEN </a:t>
            </a:r>
            <a:r>
              <a:rPr lang="ru-RU" baseline="30000" dirty="0" smtClean="0"/>
              <a:t>® </a:t>
            </a:r>
            <a:r>
              <a:rPr lang="ru-RU" dirty="0" smtClean="0"/>
              <a:t>гарантирует высокую стабильность</a:t>
            </a:r>
            <a:r>
              <a:rPr lang="ru-RU" b="1" dirty="0" smtClean="0"/>
              <a:t> формы и краев при обжиге.</a:t>
            </a:r>
            <a:r>
              <a:rPr lang="ru-RU" dirty="0" smtClean="0"/>
              <a:t> Это возможно благодаря высокой концентрации SiO</a:t>
            </a:r>
            <a:r>
              <a:rPr lang="ru-RU" baseline="-25000" dirty="0" smtClean="0"/>
              <a:t>2 </a:t>
            </a:r>
            <a:r>
              <a:rPr lang="ru-RU" dirty="0" smtClean="0"/>
              <a:t>. Это приводит к высокой структурной стабильности (т. е. отсутствует формирование узелков и разрушение краев).</a:t>
            </a:r>
          </a:p>
          <a:p>
            <a:r>
              <a:rPr lang="ru-RU" dirty="0" smtClean="0"/>
              <a:t> </a:t>
            </a:r>
          </a:p>
          <a:p>
            <a:r>
              <a:rPr lang="ru-RU" b="1" dirty="0" smtClean="0"/>
              <a:t>Стабильность цвета.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Цвет керамики не меняется даже после многократного обжига. </a:t>
            </a:r>
            <a:br>
              <a:rPr lang="ru-RU" dirty="0" smtClean="0"/>
            </a:br>
            <a:r>
              <a:rPr lang="ru-RU" dirty="0" smtClean="0"/>
              <a:t>Специальные микроструктуры предотвращают избыток окисляющих частичек металла, которые могут привести к нежелательному изменению цвета.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Керамика CARMEN </a:t>
            </a:r>
            <a:r>
              <a:rPr lang="ru-RU" baseline="30000" dirty="0" smtClean="0"/>
              <a:t>® </a:t>
            </a:r>
            <a:r>
              <a:rPr lang="ru-RU" dirty="0" smtClean="0"/>
              <a:t>предназначена для соединения с металлом и может использоваться с широким спектром сплавов. (Исключения: титан и сплавы, предназначенные для LFC- керамики).</a:t>
            </a:r>
            <a:br>
              <a:rPr lang="ru-RU" dirty="0" smtClean="0"/>
            </a:br>
            <a:r>
              <a:rPr lang="ru-RU" dirty="0" smtClean="0"/>
              <a:t>Оптимальное эксплуатационное использование для всех стандартных металлических сплавов с TEC (Тепловой Коэффициент Расширения) от 14.1x10</a:t>
            </a:r>
            <a:r>
              <a:rPr lang="ru-RU" baseline="30000" dirty="0" smtClean="0"/>
              <a:t>-6</a:t>
            </a:r>
            <a:r>
              <a:rPr lang="ru-RU" dirty="0" smtClean="0"/>
              <a:t>/K до 15.3x10</a:t>
            </a:r>
            <a:r>
              <a:rPr lang="ru-RU" baseline="30000" dirty="0" smtClean="0"/>
              <a:t>-6</a:t>
            </a:r>
            <a:r>
              <a:rPr lang="ru-RU" dirty="0" smtClean="0"/>
              <a:t>/K при 25°C - 600°C / 77°F - 1112°F, особенно для чувствительных сплавов с высоким содержанием золота.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Благодаря более низкой температуре обжига</a:t>
            </a:r>
            <a:r>
              <a:rPr lang="ru-RU" b="1" dirty="0" smtClean="0"/>
              <a:t> </a:t>
            </a:r>
            <a:r>
              <a:rPr lang="ru-RU" dirty="0" smtClean="0"/>
              <a:t>(870°C/1598°F) для дентина и коррекционного обжига, сплавы подвергаются гораздо меньшему напряжению, в связи с чем возможность искажения металлической основы значительно уменьшена.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102_00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4038600" cy="3261170"/>
          </a:xfrm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788024" y="0"/>
            <a:ext cx="4038600" cy="4525963"/>
          </a:xfrm>
        </p:spPr>
        <p:txBody>
          <a:bodyPr>
            <a:noAutofit/>
          </a:bodyPr>
          <a:lstStyle/>
          <a:p>
            <a:r>
              <a:rPr lang="ru-RU" sz="1400" dirty="0" smtClean="0"/>
              <a:t> </a:t>
            </a:r>
          </a:p>
          <a:p>
            <a:r>
              <a:rPr lang="ru-RU" sz="1400" dirty="0" smtClean="0"/>
              <a:t>Рассмотрим характерные преимущества керамики "</a:t>
            </a:r>
            <a:r>
              <a:rPr lang="ru-RU" sz="1400" dirty="0" err="1" smtClean="0"/>
              <a:t>Кармен</a:t>
            </a:r>
            <a:r>
              <a:rPr lang="ru-RU" sz="1400" dirty="0" smtClean="0"/>
              <a:t>":</a:t>
            </a:r>
          </a:p>
          <a:p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1. Совместимость со сплавами всех видов (золото содержащих , серебряно-палладиевых, хром -кобальтовых , хром- никелевых), коэффициент термического расширения которых лежит в пределах 14.1-15.3 при 600 0С. </a:t>
            </a:r>
            <a:br>
              <a:rPr lang="ru-RU" sz="1400" dirty="0" smtClean="0"/>
            </a:br>
            <a:r>
              <a:rPr lang="ru-RU" sz="1400" dirty="0" smtClean="0"/>
              <a:t>2. Низкая температура </a:t>
            </a:r>
            <a:r>
              <a:rPr lang="ru-RU" sz="1400" dirty="0" err="1" smtClean="0"/>
              <a:t>спекаемости</a:t>
            </a:r>
            <a:r>
              <a:rPr lang="ru-RU" sz="1400" dirty="0" smtClean="0"/>
              <a:t> (870 С°), что дает свободу от различных напряжений металлической основы. </a:t>
            </a:r>
            <a:br>
              <a:rPr lang="ru-RU" sz="1400" dirty="0" smtClean="0"/>
            </a:br>
            <a:r>
              <a:rPr lang="ru-RU" sz="1400" dirty="0" smtClean="0"/>
              <a:t>3. Стабильность формы и краев. </a:t>
            </a:r>
            <a:br>
              <a:rPr lang="ru-RU" sz="1400" dirty="0" smtClean="0"/>
            </a:br>
            <a:r>
              <a:rPr lang="ru-RU" sz="1400" dirty="0" smtClean="0"/>
              <a:t>4. Стабильность размеров за счет большого содержания оксида кремния. </a:t>
            </a:r>
            <a:br>
              <a:rPr lang="ru-RU" sz="1400" dirty="0" smtClean="0"/>
            </a:br>
            <a:r>
              <a:rPr lang="ru-RU" sz="1400" dirty="0" smtClean="0"/>
              <a:t>5. Исключительная стабильность цветов по шкале "Вита". </a:t>
            </a:r>
            <a:br>
              <a:rPr lang="ru-RU" sz="1400" dirty="0" smtClean="0"/>
            </a:br>
            <a:r>
              <a:rPr lang="ru-RU" sz="1400" dirty="0" smtClean="0"/>
              <a:t>6. </a:t>
            </a:r>
            <a:r>
              <a:rPr lang="ru-RU" sz="1400" dirty="0" err="1" smtClean="0"/>
              <a:t>Самоглазуирование</a:t>
            </a:r>
            <a:r>
              <a:rPr lang="ru-RU" sz="1400" dirty="0" smtClean="0"/>
              <a:t> материала - специальная микроструктура позволяет получить поверхность без пор и микротрещин. Полировка поверхности производится легко, быстро и качественно.</a:t>
            </a:r>
          </a:p>
          <a:p>
            <a:endParaRPr lang="ru-RU" sz="1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img103_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188640"/>
            <a:ext cx="4049729" cy="349114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525963"/>
          </a:xfrm>
        </p:spPr>
        <p:txBody>
          <a:bodyPr numCol="1">
            <a:noAutofit/>
          </a:bodyPr>
          <a:lstStyle/>
          <a:p>
            <a:r>
              <a:rPr lang="ru-RU" sz="1400" dirty="0" smtClean="0"/>
              <a:t>Уникальность системы EX-3 </a:t>
            </a:r>
            <a:r>
              <a:rPr lang="ru-RU" sz="1400" dirty="0" err="1" smtClean="0"/>
              <a:t>Noritake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В чем же заключается уникальность этой системы? Фарфор ЕХ-3 является универсальным - его можно наносить как на металлические, так и на цельно-керамические каркасы зубных протезов. Последние изготавливаются из высокопрочного материала </a:t>
            </a:r>
            <a:r>
              <a:rPr lang="ru-RU" sz="1400" dirty="0" err="1" smtClean="0"/>
              <a:t>Screening</a:t>
            </a:r>
            <a:r>
              <a:rPr lang="ru-RU" sz="1400" dirty="0" smtClean="0"/>
              <a:t> EX-3, который также был разработан специалистами фирмы </a:t>
            </a:r>
            <a:r>
              <a:rPr lang="ru-RU" sz="1400" dirty="0" err="1" smtClean="0"/>
              <a:t>Noritake</a:t>
            </a:r>
            <a:r>
              <a:rPr lang="ru-RU" sz="1400" dirty="0" smtClean="0"/>
              <a:t>. Благодаря своей уникальной микрокристаллической структуре фарфор EX-3 </a:t>
            </a:r>
            <a:r>
              <a:rPr lang="ru-RU" sz="1400" dirty="0" err="1" smtClean="0"/>
              <a:t>Noritake</a:t>
            </a:r>
            <a:r>
              <a:rPr lang="ru-RU" sz="1400" dirty="0" smtClean="0"/>
              <a:t> является самым стабильным из всех существующих материалов для металлокерамики.</a:t>
            </a:r>
            <a:br>
              <a:rPr lang="ru-RU" sz="1400" dirty="0" smtClean="0"/>
            </a:br>
            <a:r>
              <a:rPr lang="ru-RU" sz="1400" dirty="0" smtClean="0"/>
              <a:t>Его коэффициент термического расширения составляет 12,4 </a:t>
            </a:r>
            <a:r>
              <a:rPr lang="ru-RU" sz="1400" dirty="0" err="1" smtClean="0"/>
              <a:t>х</a:t>
            </a:r>
            <a:r>
              <a:rPr lang="ru-RU" sz="1400" dirty="0" smtClean="0"/>
              <a:t> 10 C (в интервале температур от 25°С до 450°С) и фактически не изменяется в процессе многократных обжигов. Этим материал ЕХ-3 выгодно отличается от некоторых известных фарфоров для металлокерамики (например. Вита ВМК, Вита </a:t>
            </a:r>
            <a:r>
              <a:rPr lang="ru-RU" sz="1400" dirty="0" err="1" smtClean="0"/>
              <a:t>Омега,Vita</a:t>
            </a:r>
            <a:r>
              <a:rPr lang="ru-RU" sz="1400" dirty="0" smtClean="0"/>
              <a:t> </a:t>
            </a:r>
            <a:r>
              <a:rPr lang="ru-RU" sz="1400" dirty="0" err="1" smtClean="0"/>
              <a:t>Zahnfabrik</a:t>
            </a:r>
            <a:r>
              <a:rPr lang="ru-RU" sz="1400" dirty="0" smtClean="0"/>
              <a:t>, Германия), ТКЛР которых резко возрастает с кратностью </a:t>
            </a:r>
            <a:r>
              <a:rPr lang="ru-RU" sz="1400" dirty="0" err="1" smtClean="0"/>
              <a:t>обжига.Кроме</a:t>
            </a:r>
            <a:r>
              <a:rPr lang="ru-RU" sz="1400" dirty="0" smtClean="0"/>
              <a:t> того, ТКЛР фарфора </a:t>
            </a:r>
            <a:r>
              <a:rPr lang="ru-RU" sz="1400" dirty="0" err="1" smtClean="0"/>
              <a:t>Noritake</a:t>
            </a:r>
            <a:r>
              <a:rPr lang="ru-RU" sz="1400" dirty="0" smtClean="0"/>
              <a:t> мало чувствителен к выбранному режиму обжига (скорости подъема температуры, скорости охлаждения), поэтому изделия можно успешно обжигать в любых зуботехнических печах, начиная от простейших отечественных МРИЦ (г. Коломна) с жестко заданной скоростью нагрева, и заканчивая суперсовременными </a:t>
            </a:r>
            <a:r>
              <a:rPr lang="ru-RU" sz="1400" dirty="0" err="1" smtClean="0"/>
              <a:t>Програматами</a:t>
            </a:r>
            <a:r>
              <a:rPr lang="ru-RU" sz="1400" dirty="0" smtClean="0"/>
              <a:t>. Благодаря постоянству коэффициента термического расширения на керамическом покрытии практически не возникает трещин, даже при изготовлении </a:t>
            </a:r>
            <a:r>
              <a:rPr lang="ru-RU" sz="1400" dirty="0" err="1" smtClean="0"/>
              <a:t>протяженныхмногоединичных</a:t>
            </a:r>
            <a:r>
              <a:rPr lang="ru-RU" sz="1400" dirty="0" smtClean="0"/>
              <a:t> конструкций. Фарфор EX-3 </a:t>
            </a:r>
            <a:r>
              <a:rPr lang="ru-RU" sz="1400" dirty="0" err="1" smtClean="0"/>
              <a:t>Noritake</a:t>
            </a:r>
            <a:r>
              <a:rPr lang="ru-RU" sz="1400" dirty="0" smtClean="0"/>
              <a:t> подходит для облицовки металлических каркасов из любых благородных, </a:t>
            </a:r>
            <a:r>
              <a:rPr lang="ru-RU" sz="1400" dirty="0" err="1" smtClean="0"/>
              <a:t>неблагородных,полублагородных</a:t>
            </a:r>
            <a:r>
              <a:rPr lang="ru-RU" sz="1400" dirty="0" smtClean="0"/>
              <a:t> сплавов с коэффициентами термического расширения в диапазоне от 13,3 </a:t>
            </a:r>
            <a:r>
              <a:rPr lang="ru-RU" sz="1400" dirty="0" err="1" smtClean="0"/>
              <a:t>х</a:t>
            </a:r>
            <a:r>
              <a:rPr lang="ru-RU" sz="1400" dirty="0" smtClean="0"/>
              <a:t> 10 С до 14,3 </a:t>
            </a:r>
            <a:r>
              <a:rPr lang="ru-RU" sz="1400" dirty="0" err="1" smtClean="0"/>
              <a:t>х</a:t>
            </a:r>
            <a:r>
              <a:rPr lang="ru-RU" sz="1400" dirty="0" smtClean="0"/>
              <a:t> 10 С.</a:t>
            </a:r>
            <a:br>
              <a:rPr lang="ru-RU" sz="1400" dirty="0" smtClean="0"/>
            </a:br>
            <a:endParaRPr lang="ru-RU" sz="1400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dirty="0" smtClean="0"/>
              <a:t>NORITAKE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100</TotalTime>
  <Words>537</Words>
  <Application>Microsoft Office PowerPoint</Application>
  <PresentationFormat>Экран (4:3)</PresentationFormat>
  <Paragraphs>99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Lucida Sans Unicode</vt:lpstr>
      <vt:lpstr>Verdana</vt:lpstr>
      <vt:lpstr>Wingdings 2</vt:lpstr>
      <vt:lpstr>Wingdings 3</vt:lpstr>
      <vt:lpstr>Открытая</vt:lpstr>
      <vt:lpstr>керамические массы применяемые в ортопедической стоматологии </vt:lpstr>
      <vt:lpstr>План</vt:lpstr>
      <vt:lpstr>Введение</vt:lpstr>
      <vt:lpstr>Классификация, состав и строение    керамики</vt:lpstr>
      <vt:lpstr>Виды керамических масс</vt:lpstr>
      <vt:lpstr>Керамика CARMEN® </vt:lpstr>
      <vt:lpstr>Презентация PowerPoint</vt:lpstr>
      <vt:lpstr>Презентация PowerPoint</vt:lpstr>
      <vt:lpstr>NORITAKE</vt:lpstr>
      <vt:lpstr>Презентация PowerPoint</vt:lpstr>
      <vt:lpstr>Vita Omega 900</vt:lpstr>
      <vt:lpstr>Презентация PowerPoint</vt:lpstr>
      <vt:lpstr>Презентация PowerPoint</vt:lpstr>
      <vt:lpstr>Duceram Plus</vt:lpstr>
      <vt:lpstr>Презентация PowerPoint</vt:lpstr>
      <vt:lpstr>Литература</vt:lpstr>
      <vt:lpstr>Спасибо за внимание 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керамические массы применяемые в ортопедической стоматологии</dc:title>
  <dc:creator>Vito</dc:creator>
  <cp:lastModifiedBy>Пользователь Windows</cp:lastModifiedBy>
  <cp:revision>13</cp:revision>
  <dcterms:created xsi:type="dcterms:W3CDTF">2012-12-12T11:15:14Z</dcterms:created>
  <dcterms:modified xsi:type="dcterms:W3CDTF">2018-05-10T15:50:32Z</dcterms:modified>
</cp:coreProperties>
</file>