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3"/>
  </p:notesMasterIdLst>
  <p:sldIdLst>
    <p:sldId id="257" r:id="rId2"/>
    <p:sldId id="259" r:id="rId3"/>
    <p:sldId id="299" r:id="rId4"/>
    <p:sldId id="298" r:id="rId5"/>
    <p:sldId id="260" r:id="rId6"/>
    <p:sldId id="261" r:id="rId7"/>
    <p:sldId id="262" r:id="rId8"/>
    <p:sldId id="311" r:id="rId9"/>
    <p:sldId id="263" r:id="rId10"/>
    <p:sldId id="264" r:id="rId11"/>
    <p:sldId id="265" r:id="rId12"/>
    <p:sldId id="312" r:id="rId13"/>
    <p:sldId id="313" r:id="rId14"/>
    <p:sldId id="300" r:id="rId15"/>
    <p:sldId id="266" r:id="rId16"/>
    <p:sldId id="267" r:id="rId17"/>
    <p:sldId id="268" r:id="rId18"/>
    <p:sldId id="269" r:id="rId19"/>
    <p:sldId id="270" r:id="rId20"/>
    <p:sldId id="314" r:id="rId21"/>
    <p:sldId id="301" r:id="rId22"/>
    <p:sldId id="271" r:id="rId23"/>
    <p:sldId id="302" r:id="rId24"/>
    <p:sldId id="303" r:id="rId25"/>
    <p:sldId id="304" r:id="rId26"/>
    <p:sldId id="305" r:id="rId27"/>
    <p:sldId id="306" r:id="rId28"/>
    <p:sldId id="277" r:id="rId29"/>
    <p:sldId id="278" r:id="rId30"/>
    <p:sldId id="279" r:id="rId31"/>
    <p:sldId id="307" r:id="rId32"/>
    <p:sldId id="309" r:id="rId33"/>
    <p:sldId id="308" r:id="rId34"/>
    <p:sldId id="280" r:id="rId35"/>
    <p:sldId id="318" r:id="rId36"/>
    <p:sldId id="317" r:id="rId37"/>
    <p:sldId id="281" r:id="rId38"/>
    <p:sldId id="310" r:id="rId39"/>
    <p:sldId id="315" r:id="rId40"/>
    <p:sldId id="274" r:id="rId41"/>
    <p:sldId id="316" r:id="rId42"/>
    <p:sldId id="297" r:id="rId43"/>
    <p:sldId id="344" r:id="rId44"/>
    <p:sldId id="282" r:id="rId45"/>
    <p:sldId id="343" r:id="rId46"/>
    <p:sldId id="283" r:id="rId47"/>
    <p:sldId id="284" r:id="rId48"/>
    <p:sldId id="285" r:id="rId49"/>
    <p:sldId id="286" r:id="rId50"/>
    <p:sldId id="287" r:id="rId51"/>
    <p:sldId id="288" r:id="rId52"/>
    <p:sldId id="296" r:id="rId53"/>
    <p:sldId id="469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477" r:id="rId62"/>
    <p:sldId id="478" r:id="rId63"/>
    <p:sldId id="479" r:id="rId64"/>
    <p:sldId id="342" r:id="rId65"/>
    <p:sldId id="337" r:id="rId66"/>
    <p:sldId id="336" r:id="rId67"/>
    <p:sldId id="339" r:id="rId68"/>
    <p:sldId id="338" r:id="rId69"/>
    <p:sldId id="340" r:id="rId70"/>
    <p:sldId id="368" r:id="rId71"/>
    <p:sldId id="332" r:id="rId72"/>
    <p:sldId id="468" r:id="rId73"/>
    <p:sldId id="480" r:id="rId74"/>
    <p:sldId id="465" r:id="rId75"/>
    <p:sldId id="466" r:id="rId76"/>
    <p:sldId id="387" r:id="rId77"/>
    <p:sldId id="388" r:id="rId78"/>
    <p:sldId id="456" r:id="rId79"/>
    <p:sldId id="457" r:id="rId80"/>
    <p:sldId id="458" r:id="rId81"/>
    <p:sldId id="460" r:id="rId82"/>
    <p:sldId id="462" r:id="rId83"/>
    <p:sldId id="484" r:id="rId84"/>
    <p:sldId id="464" r:id="rId85"/>
    <p:sldId id="483" r:id="rId86"/>
    <p:sldId id="319" r:id="rId87"/>
    <p:sldId id="482" r:id="rId88"/>
    <p:sldId id="485" r:id="rId89"/>
    <p:sldId id="486" r:id="rId90"/>
    <p:sldId id="335" r:id="rId91"/>
    <p:sldId id="481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9B0D7-4C7A-47A5-B0F3-CB264EB111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CBB03-A9D3-49DC-8FCB-A72A68AC195D}">
      <dgm:prSet phldrT="[Текст]"/>
      <dgm:spPr/>
      <dgm:t>
        <a:bodyPr/>
        <a:lstStyle/>
        <a:p>
          <a:r>
            <a:rPr lang="ru-RU" dirty="0"/>
            <a:t>Повышение кортизола, СТГ и ПЛ</a:t>
          </a:r>
        </a:p>
      </dgm:t>
    </dgm:pt>
    <dgm:pt modelId="{E63C0E86-1495-4102-B4A9-72634F5CE47E}" type="parTrans" cxnId="{525D76F4-C08D-439E-8FB6-A38B08516ED9}">
      <dgm:prSet/>
      <dgm:spPr/>
      <dgm:t>
        <a:bodyPr/>
        <a:lstStyle/>
        <a:p>
          <a:endParaRPr lang="ru-RU"/>
        </a:p>
      </dgm:t>
    </dgm:pt>
    <dgm:pt modelId="{6677D43D-3AB7-46EF-BD5E-3F10A2322BC5}" type="sibTrans" cxnId="{525D76F4-C08D-439E-8FB6-A38B08516ED9}">
      <dgm:prSet/>
      <dgm:spPr/>
      <dgm:t>
        <a:bodyPr/>
        <a:lstStyle/>
        <a:p>
          <a:endParaRPr lang="ru-RU"/>
        </a:p>
      </dgm:t>
    </dgm:pt>
    <dgm:pt modelId="{1593DF11-C32C-4243-8DC2-6100A7881660}">
      <dgm:prSet phldrT="[Текст]"/>
      <dgm:spPr/>
      <dgm:t>
        <a:bodyPr/>
        <a:lstStyle/>
        <a:p>
          <a:r>
            <a:rPr lang="ru-RU" dirty="0"/>
            <a:t>Компенсаторное увеличение содержания инсулина</a:t>
          </a:r>
        </a:p>
      </dgm:t>
    </dgm:pt>
    <dgm:pt modelId="{0C2284A6-7D1D-45B1-9374-3D8093C1BA5C}" type="parTrans" cxnId="{A949E865-32D3-438C-8693-D75B788667DF}">
      <dgm:prSet/>
      <dgm:spPr/>
      <dgm:t>
        <a:bodyPr/>
        <a:lstStyle/>
        <a:p>
          <a:endParaRPr lang="ru-RU"/>
        </a:p>
      </dgm:t>
    </dgm:pt>
    <dgm:pt modelId="{03A40AFA-D3BC-4C2F-A020-008207B0BC1E}" type="sibTrans" cxnId="{A949E865-32D3-438C-8693-D75B788667DF}">
      <dgm:prSet/>
      <dgm:spPr/>
      <dgm:t>
        <a:bodyPr/>
        <a:lstStyle/>
        <a:p>
          <a:endParaRPr lang="ru-RU"/>
        </a:p>
      </dgm:t>
    </dgm:pt>
    <dgm:pt modelId="{88FC0C54-0141-430E-A291-3AACE790D0A1}">
      <dgm:prSet phldrT="[Текст]"/>
      <dgm:spPr/>
      <dgm:t>
        <a:bodyPr/>
        <a:lstStyle/>
        <a:p>
          <a:r>
            <a:rPr lang="ru-RU" dirty="0"/>
            <a:t>Скрытая неполноценность </a:t>
          </a:r>
          <a:r>
            <a:rPr lang="ru-RU" dirty="0" err="1"/>
            <a:t>инсулярного</a:t>
          </a:r>
          <a:r>
            <a:rPr lang="ru-RU" dirty="0"/>
            <a:t> аппарата или предрасположенность к СД</a:t>
          </a:r>
        </a:p>
      </dgm:t>
    </dgm:pt>
    <dgm:pt modelId="{7A17A026-3EF4-4CEF-95A1-E1815BDEBDED}" type="parTrans" cxnId="{932AD28C-B9BD-4DD9-A64C-80E3F528659F}">
      <dgm:prSet/>
      <dgm:spPr/>
      <dgm:t>
        <a:bodyPr/>
        <a:lstStyle/>
        <a:p>
          <a:endParaRPr lang="ru-RU"/>
        </a:p>
      </dgm:t>
    </dgm:pt>
    <dgm:pt modelId="{4BE5D5C9-F58C-42A6-B1F1-E1F0E44D006F}" type="sibTrans" cxnId="{932AD28C-B9BD-4DD9-A64C-80E3F528659F}">
      <dgm:prSet/>
      <dgm:spPr/>
      <dgm:t>
        <a:bodyPr/>
        <a:lstStyle/>
        <a:p>
          <a:endParaRPr lang="ru-RU"/>
        </a:p>
      </dgm:t>
    </dgm:pt>
    <dgm:pt modelId="{D8D2AEEF-7725-4A02-9419-B6787F5693FD}" type="pres">
      <dgm:prSet presAssocID="{C289B0D7-4C7A-47A5-B0F3-CB264EB111F1}" presName="linear" presStyleCnt="0">
        <dgm:presLayoutVars>
          <dgm:dir/>
          <dgm:animLvl val="lvl"/>
          <dgm:resizeHandles val="exact"/>
        </dgm:presLayoutVars>
      </dgm:prSet>
      <dgm:spPr/>
    </dgm:pt>
    <dgm:pt modelId="{1B37D037-12D4-42FC-9035-095A888CCB8B}" type="pres">
      <dgm:prSet presAssocID="{7B8CBB03-A9D3-49DC-8FCB-A72A68AC195D}" presName="parentLin" presStyleCnt="0"/>
      <dgm:spPr/>
    </dgm:pt>
    <dgm:pt modelId="{5105DF3D-A32B-45B6-B8B8-ACB51B7EF75C}" type="pres">
      <dgm:prSet presAssocID="{7B8CBB03-A9D3-49DC-8FCB-A72A68AC195D}" presName="parentLeftMargin" presStyleLbl="node1" presStyleIdx="0" presStyleCnt="3"/>
      <dgm:spPr/>
    </dgm:pt>
    <dgm:pt modelId="{1D6C2008-6F58-4C23-A0DA-6A22FE48905B}" type="pres">
      <dgm:prSet presAssocID="{7B8CBB03-A9D3-49DC-8FCB-A72A68AC195D}" presName="parentText" presStyleLbl="node1" presStyleIdx="0" presStyleCnt="3" custLinFactX="4188" custLinFactNeighborX="100000" custLinFactNeighborY="-16097">
        <dgm:presLayoutVars>
          <dgm:chMax val="0"/>
          <dgm:bulletEnabled val="1"/>
        </dgm:presLayoutVars>
      </dgm:prSet>
      <dgm:spPr/>
    </dgm:pt>
    <dgm:pt modelId="{3B1B2F51-997A-4781-9777-60372ABD6855}" type="pres">
      <dgm:prSet presAssocID="{7B8CBB03-A9D3-49DC-8FCB-A72A68AC195D}" presName="negativeSpace" presStyleCnt="0"/>
      <dgm:spPr/>
    </dgm:pt>
    <dgm:pt modelId="{C96E8312-508D-443D-8F24-FB101B5A3B29}" type="pres">
      <dgm:prSet presAssocID="{7B8CBB03-A9D3-49DC-8FCB-A72A68AC195D}" presName="childText" presStyleLbl="conFgAcc1" presStyleIdx="0" presStyleCnt="3">
        <dgm:presLayoutVars>
          <dgm:bulletEnabled val="1"/>
        </dgm:presLayoutVars>
      </dgm:prSet>
      <dgm:spPr/>
    </dgm:pt>
    <dgm:pt modelId="{5BBEF51E-5252-4171-B777-385C39EB6D8F}" type="pres">
      <dgm:prSet presAssocID="{6677D43D-3AB7-46EF-BD5E-3F10A2322BC5}" presName="spaceBetweenRectangles" presStyleCnt="0"/>
      <dgm:spPr/>
    </dgm:pt>
    <dgm:pt modelId="{E878C0DF-D98A-4539-BCD4-D7781D10AE6E}" type="pres">
      <dgm:prSet presAssocID="{1593DF11-C32C-4243-8DC2-6100A7881660}" presName="parentLin" presStyleCnt="0"/>
      <dgm:spPr/>
    </dgm:pt>
    <dgm:pt modelId="{5E78B595-A19C-4B56-9CE4-52F82EAD227C}" type="pres">
      <dgm:prSet presAssocID="{1593DF11-C32C-4243-8DC2-6100A7881660}" presName="parentLeftMargin" presStyleLbl="node1" presStyleIdx="0" presStyleCnt="3"/>
      <dgm:spPr/>
    </dgm:pt>
    <dgm:pt modelId="{F2A2B358-CB56-4D43-85E7-745F6BE13C12}" type="pres">
      <dgm:prSet presAssocID="{1593DF11-C32C-4243-8DC2-6100A7881660}" presName="parentText" presStyleLbl="node1" presStyleIdx="1" presStyleCnt="3" custLinFactX="4188" custLinFactNeighborX="100000" custLinFactNeighborY="-7136">
        <dgm:presLayoutVars>
          <dgm:chMax val="0"/>
          <dgm:bulletEnabled val="1"/>
        </dgm:presLayoutVars>
      </dgm:prSet>
      <dgm:spPr/>
    </dgm:pt>
    <dgm:pt modelId="{4C3E82CE-2C9E-4A51-B307-BE55A93A2B6A}" type="pres">
      <dgm:prSet presAssocID="{1593DF11-C32C-4243-8DC2-6100A7881660}" presName="negativeSpace" presStyleCnt="0"/>
      <dgm:spPr/>
    </dgm:pt>
    <dgm:pt modelId="{313AF2D2-0FF1-406E-A103-5CF0216B9A91}" type="pres">
      <dgm:prSet presAssocID="{1593DF11-C32C-4243-8DC2-6100A7881660}" presName="childText" presStyleLbl="conFgAcc1" presStyleIdx="1" presStyleCnt="3">
        <dgm:presLayoutVars>
          <dgm:bulletEnabled val="1"/>
        </dgm:presLayoutVars>
      </dgm:prSet>
      <dgm:spPr/>
    </dgm:pt>
    <dgm:pt modelId="{3E53198F-1A6D-4ACD-87A4-7D31F3FC024E}" type="pres">
      <dgm:prSet presAssocID="{03A40AFA-D3BC-4C2F-A020-008207B0BC1E}" presName="spaceBetweenRectangles" presStyleCnt="0"/>
      <dgm:spPr/>
    </dgm:pt>
    <dgm:pt modelId="{3F480AC3-3308-45BF-A4D6-E39641E5E45C}" type="pres">
      <dgm:prSet presAssocID="{88FC0C54-0141-430E-A291-3AACE790D0A1}" presName="parentLin" presStyleCnt="0"/>
      <dgm:spPr/>
    </dgm:pt>
    <dgm:pt modelId="{F5A76CAE-54AC-45C7-96C5-E00DE3B7F5D9}" type="pres">
      <dgm:prSet presAssocID="{88FC0C54-0141-430E-A291-3AACE790D0A1}" presName="parentLeftMargin" presStyleLbl="node1" presStyleIdx="1" presStyleCnt="3"/>
      <dgm:spPr/>
    </dgm:pt>
    <dgm:pt modelId="{D19AA23A-E517-4561-8BA8-905BB4606DEB}" type="pres">
      <dgm:prSet presAssocID="{88FC0C54-0141-430E-A291-3AACE790D0A1}" presName="parentText" presStyleLbl="node1" presStyleIdx="2" presStyleCnt="3" custLinFactX="4188" custLinFactNeighborX="100000" custLinFactNeighborY="-11726">
        <dgm:presLayoutVars>
          <dgm:chMax val="0"/>
          <dgm:bulletEnabled val="1"/>
        </dgm:presLayoutVars>
      </dgm:prSet>
      <dgm:spPr/>
    </dgm:pt>
    <dgm:pt modelId="{DAAF6414-21F4-4B11-AB01-C1F2BE45D45A}" type="pres">
      <dgm:prSet presAssocID="{88FC0C54-0141-430E-A291-3AACE790D0A1}" presName="negativeSpace" presStyleCnt="0"/>
      <dgm:spPr/>
    </dgm:pt>
    <dgm:pt modelId="{F3D259E4-D53E-4CEC-AEB2-4EE9C0B9E13B}" type="pres">
      <dgm:prSet presAssocID="{88FC0C54-0141-430E-A291-3AACE790D0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EA7E01-EB45-4B50-AECE-0C51C49A83EF}" type="presOf" srcId="{88FC0C54-0141-430E-A291-3AACE790D0A1}" destId="{D19AA23A-E517-4561-8BA8-905BB4606DEB}" srcOrd="1" destOrd="0" presId="urn:microsoft.com/office/officeart/2005/8/layout/list1"/>
    <dgm:cxn modelId="{A949E865-32D3-438C-8693-D75B788667DF}" srcId="{C289B0D7-4C7A-47A5-B0F3-CB264EB111F1}" destId="{1593DF11-C32C-4243-8DC2-6100A7881660}" srcOrd="1" destOrd="0" parTransId="{0C2284A6-7D1D-45B1-9374-3D8093C1BA5C}" sibTransId="{03A40AFA-D3BC-4C2F-A020-008207B0BC1E}"/>
    <dgm:cxn modelId="{F9679B7F-3302-4D4B-B9DB-FA09A1F2D835}" type="presOf" srcId="{88FC0C54-0141-430E-A291-3AACE790D0A1}" destId="{F5A76CAE-54AC-45C7-96C5-E00DE3B7F5D9}" srcOrd="0" destOrd="0" presId="urn:microsoft.com/office/officeart/2005/8/layout/list1"/>
    <dgm:cxn modelId="{932AD28C-B9BD-4DD9-A64C-80E3F528659F}" srcId="{C289B0D7-4C7A-47A5-B0F3-CB264EB111F1}" destId="{88FC0C54-0141-430E-A291-3AACE790D0A1}" srcOrd="2" destOrd="0" parTransId="{7A17A026-3EF4-4CEF-95A1-E1815BDEBDED}" sibTransId="{4BE5D5C9-F58C-42A6-B1F1-E1F0E44D006F}"/>
    <dgm:cxn modelId="{44998AA1-88CB-4E41-B482-F3442B50068D}" type="presOf" srcId="{1593DF11-C32C-4243-8DC2-6100A7881660}" destId="{5E78B595-A19C-4B56-9CE4-52F82EAD227C}" srcOrd="0" destOrd="0" presId="urn:microsoft.com/office/officeart/2005/8/layout/list1"/>
    <dgm:cxn modelId="{1EA94CB7-89EB-44BD-AC49-55701EBAB762}" type="presOf" srcId="{1593DF11-C32C-4243-8DC2-6100A7881660}" destId="{F2A2B358-CB56-4D43-85E7-745F6BE13C12}" srcOrd="1" destOrd="0" presId="urn:microsoft.com/office/officeart/2005/8/layout/list1"/>
    <dgm:cxn modelId="{8636B5BB-96B1-428B-B558-49809ACD8920}" type="presOf" srcId="{7B8CBB03-A9D3-49DC-8FCB-A72A68AC195D}" destId="{5105DF3D-A32B-45B6-B8B8-ACB51B7EF75C}" srcOrd="0" destOrd="0" presId="urn:microsoft.com/office/officeart/2005/8/layout/list1"/>
    <dgm:cxn modelId="{9883A5C7-F2EA-4CAA-A52E-77702D80FD78}" type="presOf" srcId="{C289B0D7-4C7A-47A5-B0F3-CB264EB111F1}" destId="{D8D2AEEF-7725-4A02-9419-B6787F5693FD}" srcOrd="0" destOrd="0" presId="urn:microsoft.com/office/officeart/2005/8/layout/list1"/>
    <dgm:cxn modelId="{D587D0E7-C022-42F5-848E-76E483FA42A6}" type="presOf" srcId="{7B8CBB03-A9D3-49DC-8FCB-A72A68AC195D}" destId="{1D6C2008-6F58-4C23-A0DA-6A22FE48905B}" srcOrd="1" destOrd="0" presId="urn:microsoft.com/office/officeart/2005/8/layout/list1"/>
    <dgm:cxn modelId="{525D76F4-C08D-439E-8FB6-A38B08516ED9}" srcId="{C289B0D7-4C7A-47A5-B0F3-CB264EB111F1}" destId="{7B8CBB03-A9D3-49DC-8FCB-A72A68AC195D}" srcOrd="0" destOrd="0" parTransId="{E63C0E86-1495-4102-B4A9-72634F5CE47E}" sibTransId="{6677D43D-3AB7-46EF-BD5E-3F10A2322BC5}"/>
    <dgm:cxn modelId="{703158D3-D790-47D4-B0CD-940E73141DF0}" type="presParOf" srcId="{D8D2AEEF-7725-4A02-9419-B6787F5693FD}" destId="{1B37D037-12D4-42FC-9035-095A888CCB8B}" srcOrd="0" destOrd="0" presId="urn:microsoft.com/office/officeart/2005/8/layout/list1"/>
    <dgm:cxn modelId="{A81FD1E2-EBAF-4D6C-A778-F7EEA66944FA}" type="presParOf" srcId="{1B37D037-12D4-42FC-9035-095A888CCB8B}" destId="{5105DF3D-A32B-45B6-B8B8-ACB51B7EF75C}" srcOrd="0" destOrd="0" presId="urn:microsoft.com/office/officeart/2005/8/layout/list1"/>
    <dgm:cxn modelId="{7E0A7489-1B70-4908-8D3D-E7F005DE826B}" type="presParOf" srcId="{1B37D037-12D4-42FC-9035-095A888CCB8B}" destId="{1D6C2008-6F58-4C23-A0DA-6A22FE48905B}" srcOrd="1" destOrd="0" presId="urn:microsoft.com/office/officeart/2005/8/layout/list1"/>
    <dgm:cxn modelId="{C0E250BF-5869-4433-A782-C9BCFCEBCFE3}" type="presParOf" srcId="{D8D2AEEF-7725-4A02-9419-B6787F5693FD}" destId="{3B1B2F51-997A-4781-9777-60372ABD6855}" srcOrd="1" destOrd="0" presId="urn:microsoft.com/office/officeart/2005/8/layout/list1"/>
    <dgm:cxn modelId="{12A2D389-31C1-4A57-9349-92C10243FAB7}" type="presParOf" srcId="{D8D2AEEF-7725-4A02-9419-B6787F5693FD}" destId="{C96E8312-508D-443D-8F24-FB101B5A3B29}" srcOrd="2" destOrd="0" presId="urn:microsoft.com/office/officeart/2005/8/layout/list1"/>
    <dgm:cxn modelId="{7E4C8D1A-01D1-46D1-92FD-188B53DB0659}" type="presParOf" srcId="{D8D2AEEF-7725-4A02-9419-B6787F5693FD}" destId="{5BBEF51E-5252-4171-B777-385C39EB6D8F}" srcOrd="3" destOrd="0" presId="urn:microsoft.com/office/officeart/2005/8/layout/list1"/>
    <dgm:cxn modelId="{0A8369AD-4E5D-4D15-879A-4407989AC463}" type="presParOf" srcId="{D8D2AEEF-7725-4A02-9419-B6787F5693FD}" destId="{E878C0DF-D98A-4539-BCD4-D7781D10AE6E}" srcOrd="4" destOrd="0" presId="urn:microsoft.com/office/officeart/2005/8/layout/list1"/>
    <dgm:cxn modelId="{CA4B5ED2-699F-4594-A734-B3BEB66F13F4}" type="presParOf" srcId="{E878C0DF-D98A-4539-BCD4-D7781D10AE6E}" destId="{5E78B595-A19C-4B56-9CE4-52F82EAD227C}" srcOrd="0" destOrd="0" presId="urn:microsoft.com/office/officeart/2005/8/layout/list1"/>
    <dgm:cxn modelId="{A8CFE72E-B3EA-4BBF-AF72-9D5118A344A6}" type="presParOf" srcId="{E878C0DF-D98A-4539-BCD4-D7781D10AE6E}" destId="{F2A2B358-CB56-4D43-85E7-745F6BE13C12}" srcOrd="1" destOrd="0" presId="urn:microsoft.com/office/officeart/2005/8/layout/list1"/>
    <dgm:cxn modelId="{8F86708D-3DE0-40CA-A613-E5FC6B25CB3D}" type="presParOf" srcId="{D8D2AEEF-7725-4A02-9419-B6787F5693FD}" destId="{4C3E82CE-2C9E-4A51-B307-BE55A93A2B6A}" srcOrd="5" destOrd="0" presId="urn:microsoft.com/office/officeart/2005/8/layout/list1"/>
    <dgm:cxn modelId="{57B79B85-D006-4461-AF96-19D24D365307}" type="presParOf" srcId="{D8D2AEEF-7725-4A02-9419-B6787F5693FD}" destId="{313AF2D2-0FF1-406E-A103-5CF0216B9A91}" srcOrd="6" destOrd="0" presId="urn:microsoft.com/office/officeart/2005/8/layout/list1"/>
    <dgm:cxn modelId="{88C70F29-F772-4EC4-80C5-253072E0F07A}" type="presParOf" srcId="{D8D2AEEF-7725-4A02-9419-B6787F5693FD}" destId="{3E53198F-1A6D-4ACD-87A4-7D31F3FC024E}" srcOrd="7" destOrd="0" presId="urn:microsoft.com/office/officeart/2005/8/layout/list1"/>
    <dgm:cxn modelId="{2E2C2AE1-96F6-4299-ABE0-BF8CB0AF3AFA}" type="presParOf" srcId="{D8D2AEEF-7725-4A02-9419-B6787F5693FD}" destId="{3F480AC3-3308-45BF-A4D6-E39641E5E45C}" srcOrd="8" destOrd="0" presId="urn:microsoft.com/office/officeart/2005/8/layout/list1"/>
    <dgm:cxn modelId="{BBFA7C1B-8DC1-48BF-AB5C-CB15C4D57D41}" type="presParOf" srcId="{3F480AC3-3308-45BF-A4D6-E39641E5E45C}" destId="{F5A76CAE-54AC-45C7-96C5-E00DE3B7F5D9}" srcOrd="0" destOrd="0" presId="urn:microsoft.com/office/officeart/2005/8/layout/list1"/>
    <dgm:cxn modelId="{45CB5D23-8933-4B59-970E-5ED325F4C282}" type="presParOf" srcId="{3F480AC3-3308-45BF-A4D6-E39641E5E45C}" destId="{D19AA23A-E517-4561-8BA8-905BB4606DEB}" srcOrd="1" destOrd="0" presId="urn:microsoft.com/office/officeart/2005/8/layout/list1"/>
    <dgm:cxn modelId="{F0E518C8-3AB7-44AD-8A89-55126B32A09F}" type="presParOf" srcId="{D8D2AEEF-7725-4A02-9419-B6787F5693FD}" destId="{DAAF6414-21F4-4B11-AB01-C1F2BE45D45A}" srcOrd="9" destOrd="0" presId="urn:microsoft.com/office/officeart/2005/8/layout/list1"/>
    <dgm:cxn modelId="{E0100B54-75D8-406F-844A-74E27DBB45A7}" type="presParOf" srcId="{D8D2AEEF-7725-4A02-9419-B6787F5693FD}" destId="{F3D259E4-D53E-4CEC-AEB2-4EE9C0B9E1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C8DE9F-998C-4F59-9F8D-391A848304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AD866-C47F-40FD-B568-522C9227048C}">
      <dgm:prSet phldrT="[Текст]"/>
      <dgm:spPr/>
      <dgm:t>
        <a:bodyPr/>
        <a:lstStyle/>
        <a:p>
          <a:r>
            <a:rPr lang="ru-RU" dirty="0"/>
            <a:t>Дыхательная</a:t>
          </a:r>
        </a:p>
      </dgm:t>
    </dgm:pt>
    <dgm:pt modelId="{6A7685CA-4DA3-48A1-9511-D43B112416B5}" type="parTrans" cxnId="{2129F432-489E-4EF1-9E72-0A643B70F97A}">
      <dgm:prSet/>
      <dgm:spPr/>
      <dgm:t>
        <a:bodyPr/>
        <a:lstStyle/>
        <a:p>
          <a:endParaRPr lang="ru-RU"/>
        </a:p>
      </dgm:t>
    </dgm:pt>
    <dgm:pt modelId="{823113B3-884F-43C4-8481-6B756B665519}" type="sibTrans" cxnId="{2129F432-489E-4EF1-9E72-0A643B70F97A}">
      <dgm:prSet/>
      <dgm:spPr/>
      <dgm:t>
        <a:bodyPr/>
        <a:lstStyle/>
        <a:p>
          <a:endParaRPr lang="ru-RU"/>
        </a:p>
      </dgm:t>
    </dgm:pt>
    <dgm:pt modelId="{534E45A4-29D5-4054-B8A3-476BC4985FB2}">
      <dgm:prSet phldrT="[Текст]"/>
      <dgm:spPr/>
      <dgm:t>
        <a:bodyPr/>
        <a:lstStyle/>
        <a:p>
          <a:r>
            <a:rPr lang="ru-RU" dirty="0"/>
            <a:t>Транспорт от матери к плоду кислорода и выделение углекислоты</a:t>
          </a:r>
        </a:p>
      </dgm:t>
    </dgm:pt>
    <dgm:pt modelId="{0C0F9A51-A295-46FC-9C26-3FB7CF3E81F3}" type="parTrans" cxnId="{93AD8F71-3F71-4BF0-9754-0A8D12CF3B68}">
      <dgm:prSet/>
      <dgm:spPr/>
      <dgm:t>
        <a:bodyPr/>
        <a:lstStyle/>
        <a:p>
          <a:endParaRPr lang="ru-RU"/>
        </a:p>
      </dgm:t>
    </dgm:pt>
    <dgm:pt modelId="{C7F6CF8D-5E53-43F2-824F-6D5EAF16E952}" type="sibTrans" cxnId="{93AD8F71-3F71-4BF0-9754-0A8D12CF3B68}">
      <dgm:prSet/>
      <dgm:spPr/>
      <dgm:t>
        <a:bodyPr/>
        <a:lstStyle/>
        <a:p>
          <a:endParaRPr lang="ru-RU"/>
        </a:p>
      </dgm:t>
    </dgm:pt>
    <dgm:pt modelId="{1F285C53-EE2A-4C47-B3C8-90F6BE3B6047}">
      <dgm:prSet phldrT="[Текст]"/>
      <dgm:spPr/>
      <dgm:t>
        <a:bodyPr/>
        <a:lstStyle/>
        <a:p>
          <a:r>
            <a:rPr lang="ru-RU" dirty="0"/>
            <a:t>Трофическая</a:t>
          </a:r>
        </a:p>
      </dgm:t>
    </dgm:pt>
    <dgm:pt modelId="{64C6DA36-2756-4954-8C60-146DAA0D7EB5}" type="parTrans" cxnId="{FF359093-3835-444F-80A7-BF2C027F1FBE}">
      <dgm:prSet/>
      <dgm:spPr/>
      <dgm:t>
        <a:bodyPr/>
        <a:lstStyle/>
        <a:p>
          <a:endParaRPr lang="ru-RU"/>
        </a:p>
      </dgm:t>
    </dgm:pt>
    <dgm:pt modelId="{AFB3CA06-9C79-47E1-894C-907342DE4B6A}" type="sibTrans" cxnId="{FF359093-3835-444F-80A7-BF2C027F1FBE}">
      <dgm:prSet/>
      <dgm:spPr/>
      <dgm:t>
        <a:bodyPr/>
        <a:lstStyle/>
        <a:p>
          <a:endParaRPr lang="ru-RU"/>
        </a:p>
      </dgm:t>
    </dgm:pt>
    <dgm:pt modelId="{6522E72E-2F44-4E8A-AE71-4670080E8C39}">
      <dgm:prSet phldrT="[Текст]"/>
      <dgm:spPr/>
      <dgm:t>
        <a:bodyPr/>
        <a:lstStyle/>
        <a:p>
          <a:r>
            <a:rPr lang="ru-RU" dirty="0"/>
            <a:t>Ферменты для синтеза белков, жиров и углеводов</a:t>
          </a:r>
        </a:p>
      </dgm:t>
    </dgm:pt>
    <dgm:pt modelId="{3B2C8DDA-A25A-4CA1-99AB-03C378F2A788}" type="parTrans" cxnId="{70549D4E-937D-413C-AF34-A890E3336F25}">
      <dgm:prSet/>
      <dgm:spPr/>
      <dgm:t>
        <a:bodyPr/>
        <a:lstStyle/>
        <a:p>
          <a:endParaRPr lang="ru-RU"/>
        </a:p>
      </dgm:t>
    </dgm:pt>
    <dgm:pt modelId="{AA255D8F-A45A-45DB-8511-F51DC23A089C}" type="sibTrans" cxnId="{70549D4E-937D-413C-AF34-A890E3336F25}">
      <dgm:prSet/>
      <dgm:spPr/>
      <dgm:t>
        <a:bodyPr/>
        <a:lstStyle/>
        <a:p>
          <a:endParaRPr lang="ru-RU"/>
        </a:p>
      </dgm:t>
    </dgm:pt>
    <dgm:pt modelId="{97D64D08-95A6-478E-ABB1-D59F2783C54F}">
      <dgm:prSet phldrT="[Текст]"/>
      <dgm:spPr/>
      <dgm:t>
        <a:bodyPr/>
        <a:lstStyle/>
        <a:p>
          <a:r>
            <a:rPr lang="ru-RU" dirty="0"/>
            <a:t>Барьерная</a:t>
          </a:r>
        </a:p>
      </dgm:t>
    </dgm:pt>
    <dgm:pt modelId="{2F81F196-8B84-4D32-A66E-97C675C7E2FD}" type="parTrans" cxnId="{3F795575-9856-4AFE-9F46-22A68A73160D}">
      <dgm:prSet/>
      <dgm:spPr/>
      <dgm:t>
        <a:bodyPr/>
        <a:lstStyle/>
        <a:p>
          <a:endParaRPr lang="ru-RU"/>
        </a:p>
      </dgm:t>
    </dgm:pt>
    <dgm:pt modelId="{6759EAFE-17A2-4C52-A1A5-3560A9F7B9A3}" type="sibTrans" cxnId="{3F795575-9856-4AFE-9F46-22A68A73160D}">
      <dgm:prSet/>
      <dgm:spPr/>
      <dgm:t>
        <a:bodyPr/>
        <a:lstStyle/>
        <a:p>
          <a:endParaRPr lang="ru-RU"/>
        </a:p>
      </dgm:t>
    </dgm:pt>
    <dgm:pt modelId="{950C2964-4959-4996-877D-5F4ADF850F6E}">
      <dgm:prSet phldrT="[Текст]"/>
      <dgm:spPr/>
      <dgm:t>
        <a:bodyPr/>
        <a:lstStyle/>
        <a:p>
          <a:r>
            <a:rPr lang="ru-RU" dirty="0"/>
            <a:t>Плацентарный барьер</a:t>
          </a:r>
        </a:p>
      </dgm:t>
    </dgm:pt>
    <dgm:pt modelId="{74D7719F-06D8-4486-A821-C01785225EB1}" type="parTrans" cxnId="{B5323115-9E80-42BD-85E5-61E85ECAE92F}">
      <dgm:prSet/>
      <dgm:spPr/>
      <dgm:t>
        <a:bodyPr/>
        <a:lstStyle/>
        <a:p>
          <a:endParaRPr lang="ru-RU"/>
        </a:p>
      </dgm:t>
    </dgm:pt>
    <dgm:pt modelId="{1093B81A-8D43-4220-9536-F4D05C3A305C}" type="sibTrans" cxnId="{B5323115-9E80-42BD-85E5-61E85ECAE92F}">
      <dgm:prSet/>
      <dgm:spPr/>
      <dgm:t>
        <a:bodyPr/>
        <a:lstStyle/>
        <a:p>
          <a:endParaRPr lang="ru-RU"/>
        </a:p>
      </dgm:t>
    </dgm:pt>
    <dgm:pt modelId="{5E2002BC-6A5C-494F-9FE9-C104E3BC8324}">
      <dgm:prSet/>
      <dgm:spPr/>
      <dgm:t>
        <a:bodyPr/>
        <a:lstStyle/>
        <a:p>
          <a:r>
            <a:rPr lang="ru-RU" dirty="0"/>
            <a:t>Выделительная</a:t>
          </a:r>
        </a:p>
      </dgm:t>
    </dgm:pt>
    <dgm:pt modelId="{BAC19C20-53F0-457F-9583-671251799A18}" type="parTrans" cxnId="{2BF868B6-F2EE-4FA5-85EB-B01B06EEEA11}">
      <dgm:prSet/>
      <dgm:spPr/>
      <dgm:t>
        <a:bodyPr/>
        <a:lstStyle/>
        <a:p>
          <a:endParaRPr lang="ru-RU"/>
        </a:p>
      </dgm:t>
    </dgm:pt>
    <dgm:pt modelId="{0B668DEA-5B35-446C-93A6-A5B94E26F898}" type="sibTrans" cxnId="{2BF868B6-F2EE-4FA5-85EB-B01B06EEEA11}">
      <dgm:prSet/>
      <dgm:spPr/>
      <dgm:t>
        <a:bodyPr/>
        <a:lstStyle/>
        <a:p>
          <a:endParaRPr lang="ru-RU"/>
        </a:p>
      </dgm:t>
    </dgm:pt>
    <dgm:pt modelId="{5A14F8B3-A7FE-4166-B1EC-A4DFB061FFEF}">
      <dgm:prSet/>
      <dgm:spPr/>
      <dgm:t>
        <a:bodyPr/>
        <a:lstStyle/>
        <a:p>
          <a:r>
            <a:rPr lang="ru-RU" dirty="0"/>
            <a:t>Внутрисекреторная</a:t>
          </a:r>
        </a:p>
      </dgm:t>
    </dgm:pt>
    <dgm:pt modelId="{0D90E488-1226-486F-9239-FC089EFC57E6}" type="parTrans" cxnId="{E9AC79AB-03AF-4676-832E-AB530EF57D72}">
      <dgm:prSet/>
      <dgm:spPr/>
      <dgm:t>
        <a:bodyPr/>
        <a:lstStyle/>
        <a:p>
          <a:endParaRPr lang="ru-RU"/>
        </a:p>
      </dgm:t>
    </dgm:pt>
    <dgm:pt modelId="{5B502038-8454-4818-821A-906A88F9BD7C}" type="sibTrans" cxnId="{E9AC79AB-03AF-4676-832E-AB530EF57D72}">
      <dgm:prSet/>
      <dgm:spPr/>
      <dgm:t>
        <a:bodyPr/>
        <a:lstStyle/>
        <a:p>
          <a:endParaRPr lang="ru-RU"/>
        </a:p>
      </dgm:t>
    </dgm:pt>
    <dgm:pt modelId="{10C36F26-9184-4A66-BAB2-0ABC78196FCD}">
      <dgm:prSet/>
      <dgm:spPr/>
      <dgm:t>
        <a:bodyPr/>
        <a:lstStyle/>
        <a:p>
          <a:r>
            <a:rPr lang="ru-RU" dirty="0"/>
            <a:t>Иммунологическая</a:t>
          </a:r>
        </a:p>
      </dgm:t>
    </dgm:pt>
    <dgm:pt modelId="{B362FE84-A22C-4F1F-887D-547B821775D6}" type="parTrans" cxnId="{007FA34D-D3EF-4B3C-BC27-C80C229210FE}">
      <dgm:prSet/>
      <dgm:spPr/>
      <dgm:t>
        <a:bodyPr/>
        <a:lstStyle/>
        <a:p>
          <a:endParaRPr lang="ru-RU"/>
        </a:p>
      </dgm:t>
    </dgm:pt>
    <dgm:pt modelId="{69D91AB2-E86D-44E9-9628-A9372D9E7271}" type="sibTrans" cxnId="{007FA34D-D3EF-4B3C-BC27-C80C229210FE}">
      <dgm:prSet/>
      <dgm:spPr/>
      <dgm:t>
        <a:bodyPr/>
        <a:lstStyle/>
        <a:p>
          <a:endParaRPr lang="ru-RU"/>
        </a:p>
      </dgm:t>
    </dgm:pt>
    <dgm:pt modelId="{643A4425-2DA1-4648-9ADF-052C46D9989E}" type="pres">
      <dgm:prSet presAssocID="{7CC8DE9F-998C-4F59-9F8D-391A848304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9A7A08-F080-4CB6-B1C8-D9985BAD46E8}" type="pres">
      <dgm:prSet presAssocID="{B9FAD866-C47F-40FD-B568-522C9227048C}" presName="circle1" presStyleLbl="node1" presStyleIdx="0" presStyleCnt="6"/>
      <dgm:spPr/>
    </dgm:pt>
    <dgm:pt modelId="{4439F242-EE6B-45C6-8B78-8B2B51B4C6FF}" type="pres">
      <dgm:prSet presAssocID="{B9FAD866-C47F-40FD-B568-522C9227048C}" presName="space" presStyleCnt="0"/>
      <dgm:spPr/>
    </dgm:pt>
    <dgm:pt modelId="{08B04250-DD8C-4BFD-BCBD-961828C11F36}" type="pres">
      <dgm:prSet presAssocID="{B9FAD866-C47F-40FD-B568-522C9227048C}" presName="rect1" presStyleLbl="alignAcc1" presStyleIdx="0" presStyleCnt="6"/>
      <dgm:spPr/>
    </dgm:pt>
    <dgm:pt modelId="{8A8CB432-7254-45D4-8165-572E1D0F3681}" type="pres">
      <dgm:prSet presAssocID="{5A14F8B3-A7FE-4166-B1EC-A4DFB061FFEF}" presName="vertSpace2" presStyleLbl="node1" presStyleIdx="0" presStyleCnt="6"/>
      <dgm:spPr/>
    </dgm:pt>
    <dgm:pt modelId="{3B827F01-B09A-4A7D-98F1-9D643541EEAD}" type="pres">
      <dgm:prSet presAssocID="{5A14F8B3-A7FE-4166-B1EC-A4DFB061FFEF}" presName="circle2" presStyleLbl="node1" presStyleIdx="1" presStyleCnt="6"/>
      <dgm:spPr/>
    </dgm:pt>
    <dgm:pt modelId="{386C894C-F1C7-40AB-BC43-BD0E241C279C}" type="pres">
      <dgm:prSet presAssocID="{5A14F8B3-A7FE-4166-B1EC-A4DFB061FFEF}" presName="rect2" presStyleLbl="alignAcc1" presStyleIdx="1" presStyleCnt="6"/>
      <dgm:spPr/>
    </dgm:pt>
    <dgm:pt modelId="{3513F6D7-1DF4-4B6D-89E8-30C0D79350BD}" type="pres">
      <dgm:prSet presAssocID="{1F285C53-EE2A-4C47-B3C8-90F6BE3B6047}" presName="vertSpace3" presStyleLbl="node1" presStyleIdx="1" presStyleCnt="6"/>
      <dgm:spPr/>
    </dgm:pt>
    <dgm:pt modelId="{69DBC55F-1BC8-4A97-83E7-4CB7C3DBCAF8}" type="pres">
      <dgm:prSet presAssocID="{1F285C53-EE2A-4C47-B3C8-90F6BE3B6047}" presName="circle3" presStyleLbl="node1" presStyleIdx="2" presStyleCnt="6"/>
      <dgm:spPr/>
    </dgm:pt>
    <dgm:pt modelId="{A0034312-4016-4B8D-9A84-65D23FE659A2}" type="pres">
      <dgm:prSet presAssocID="{1F285C53-EE2A-4C47-B3C8-90F6BE3B6047}" presName="rect3" presStyleLbl="alignAcc1" presStyleIdx="2" presStyleCnt="6"/>
      <dgm:spPr/>
    </dgm:pt>
    <dgm:pt modelId="{B2038D58-8F7D-48A7-B1B6-60AD69FA7369}" type="pres">
      <dgm:prSet presAssocID="{5E2002BC-6A5C-494F-9FE9-C104E3BC8324}" presName="vertSpace4" presStyleLbl="node1" presStyleIdx="2" presStyleCnt="6"/>
      <dgm:spPr/>
    </dgm:pt>
    <dgm:pt modelId="{4E9B1F81-15EF-4D1A-B788-608913378B4A}" type="pres">
      <dgm:prSet presAssocID="{5E2002BC-6A5C-494F-9FE9-C104E3BC8324}" presName="circle4" presStyleLbl="node1" presStyleIdx="3" presStyleCnt="6"/>
      <dgm:spPr/>
    </dgm:pt>
    <dgm:pt modelId="{55859090-D8CC-4EB8-B772-4FD1E3B70014}" type="pres">
      <dgm:prSet presAssocID="{5E2002BC-6A5C-494F-9FE9-C104E3BC8324}" presName="rect4" presStyleLbl="alignAcc1" presStyleIdx="3" presStyleCnt="6"/>
      <dgm:spPr/>
    </dgm:pt>
    <dgm:pt modelId="{AB646343-3A5C-45C9-A0EA-B8A073238A49}" type="pres">
      <dgm:prSet presAssocID="{97D64D08-95A6-478E-ABB1-D59F2783C54F}" presName="vertSpace5" presStyleLbl="node1" presStyleIdx="3" presStyleCnt="6"/>
      <dgm:spPr/>
    </dgm:pt>
    <dgm:pt modelId="{C69938CF-F794-4973-9710-6BC57D23CE6B}" type="pres">
      <dgm:prSet presAssocID="{97D64D08-95A6-478E-ABB1-D59F2783C54F}" presName="circle5" presStyleLbl="node1" presStyleIdx="4" presStyleCnt="6"/>
      <dgm:spPr/>
    </dgm:pt>
    <dgm:pt modelId="{13331180-C07C-47F3-A15C-1CFE3F433BB6}" type="pres">
      <dgm:prSet presAssocID="{97D64D08-95A6-478E-ABB1-D59F2783C54F}" presName="rect5" presStyleLbl="alignAcc1" presStyleIdx="4" presStyleCnt="6"/>
      <dgm:spPr/>
    </dgm:pt>
    <dgm:pt modelId="{6EEAF1DF-1962-4C49-AA2E-88EA065A8B87}" type="pres">
      <dgm:prSet presAssocID="{10C36F26-9184-4A66-BAB2-0ABC78196FCD}" presName="vertSpace6" presStyleLbl="node1" presStyleIdx="4" presStyleCnt="6"/>
      <dgm:spPr/>
    </dgm:pt>
    <dgm:pt modelId="{DFCDC93D-6CD5-453F-9608-687EFCE24C27}" type="pres">
      <dgm:prSet presAssocID="{10C36F26-9184-4A66-BAB2-0ABC78196FCD}" presName="circle6" presStyleLbl="node1" presStyleIdx="5" presStyleCnt="6"/>
      <dgm:spPr/>
    </dgm:pt>
    <dgm:pt modelId="{0096CEE8-A31A-479C-BE77-67D6C40D0D7C}" type="pres">
      <dgm:prSet presAssocID="{10C36F26-9184-4A66-BAB2-0ABC78196FCD}" presName="rect6" presStyleLbl="alignAcc1" presStyleIdx="5" presStyleCnt="6"/>
      <dgm:spPr/>
    </dgm:pt>
    <dgm:pt modelId="{E06C4164-8854-4224-A618-709B8C7487DE}" type="pres">
      <dgm:prSet presAssocID="{B9FAD866-C47F-40FD-B568-522C9227048C}" presName="rect1ParTx" presStyleLbl="alignAcc1" presStyleIdx="5" presStyleCnt="6">
        <dgm:presLayoutVars>
          <dgm:chMax val="1"/>
          <dgm:bulletEnabled val="1"/>
        </dgm:presLayoutVars>
      </dgm:prSet>
      <dgm:spPr/>
    </dgm:pt>
    <dgm:pt modelId="{42D8BB16-9CCD-4017-BB75-72C9B11C1C2B}" type="pres">
      <dgm:prSet presAssocID="{B9FAD866-C47F-40FD-B568-522C9227048C}" presName="rect1ChTx" presStyleLbl="alignAcc1" presStyleIdx="5" presStyleCnt="6">
        <dgm:presLayoutVars>
          <dgm:bulletEnabled val="1"/>
        </dgm:presLayoutVars>
      </dgm:prSet>
      <dgm:spPr/>
    </dgm:pt>
    <dgm:pt modelId="{4AE0B2E8-FF7C-435E-92BE-32473619EBC0}" type="pres">
      <dgm:prSet presAssocID="{5A14F8B3-A7FE-4166-B1EC-A4DFB061FFEF}" presName="rect2ParTx" presStyleLbl="alignAcc1" presStyleIdx="5" presStyleCnt="6">
        <dgm:presLayoutVars>
          <dgm:chMax val="1"/>
          <dgm:bulletEnabled val="1"/>
        </dgm:presLayoutVars>
      </dgm:prSet>
      <dgm:spPr/>
    </dgm:pt>
    <dgm:pt modelId="{548253EB-FA8B-49C4-ADBC-46C71F5EC824}" type="pres">
      <dgm:prSet presAssocID="{5A14F8B3-A7FE-4166-B1EC-A4DFB061FFEF}" presName="rect2ChTx" presStyleLbl="alignAcc1" presStyleIdx="5" presStyleCnt="6">
        <dgm:presLayoutVars>
          <dgm:bulletEnabled val="1"/>
        </dgm:presLayoutVars>
      </dgm:prSet>
      <dgm:spPr/>
    </dgm:pt>
    <dgm:pt modelId="{9804A3A1-778A-4CDE-8B15-575535703B6C}" type="pres">
      <dgm:prSet presAssocID="{1F285C53-EE2A-4C47-B3C8-90F6BE3B6047}" presName="rect3ParTx" presStyleLbl="alignAcc1" presStyleIdx="5" presStyleCnt="6">
        <dgm:presLayoutVars>
          <dgm:chMax val="1"/>
          <dgm:bulletEnabled val="1"/>
        </dgm:presLayoutVars>
      </dgm:prSet>
      <dgm:spPr/>
    </dgm:pt>
    <dgm:pt modelId="{964AB298-967F-4FB8-8B4D-95CF360A7769}" type="pres">
      <dgm:prSet presAssocID="{1F285C53-EE2A-4C47-B3C8-90F6BE3B6047}" presName="rect3ChTx" presStyleLbl="alignAcc1" presStyleIdx="5" presStyleCnt="6">
        <dgm:presLayoutVars>
          <dgm:bulletEnabled val="1"/>
        </dgm:presLayoutVars>
      </dgm:prSet>
      <dgm:spPr/>
    </dgm:pt>
    <dgm:pt modelId="{A869A02E-4D33-416F-BFA0-7B0A0DB689A9}" type="pres">
      <dgm:prSet presAssocID="{5E2002BC-6A5C-494F-9FE9-C104E3BC8324}" presName="rect4ParTx" presStyleLbl="alignAcc1" presStyleIdx="5" presStyleCnt="6">
        <dgm:presLayoutVars>
          <dgm:chMax val="1"/>
          <dgm:bulletEnabled val="1"/>
        </dgm:presLayoutVars>
      </dgm:prSet>
      <dgm:spPr/>
    </dgm:pt>
    <dgm:pt modelId="{12D32BC4-4D6C-49F8-BD61-AB613503B5EE}" type="pres">
      <dgm:prSet presAssocID="{5E2002BC-6A5C-494F-9FE9-C104E3BC8324}" presName="rect4ChTx" presStyleLbl="alignAcc1" presStyleIdx="5" presStyleCnt="6">
        <dgm:presLayoutVars>
          <dgm:bulletEnabled val="1"/>
        </dgm:presLayoutVars>
      </dgm:prSet>
      <dgm:spPr/>
    </dgm:pt>
    <dgm:pt modelId="{DF7E0807-0C5E-486B-855E-E08E148F8571}" type="pres">
      <dgm:prSet presAssocID="{97D64D08-95A6-478E-ABB1-D59F2783C54F}" presName="rect5ParTx" presStyleLbl="alignAcc1" presStyleIdx="5" presStyleCnt="6">
        <dgm:presLayoutVars>
          <dgm:chMax val="1"/>
          <dgm:bulletEnabled val="1"/>
        </dgm:presLayoutVars>
      </dgm:prSet>
      <dgm:spPr/>
    </dgm:pt>
    <dgm:pt modelId="{F82AA362-BE1D-4D60-A39B-B13654F1B145}" type="pres">
      <dgm:prSet presAssocID="{97D64D08-95A6-478E-ABB1-D59F2783C54F}" presName="rect5ChTx" presStyleLbl="alignAcc1" presStyleIdx="5" presStyleCnt="6">
        <dgm:presLayoutVars>
          <dgm:bulletEnabled val="1"/>
        </dgm:presLayoutVars>
      </dgm:prSet>
      <dgm:spPr/>
    </dgm:pt>
    <dgm:pt modelId="{773627CB-3893-4690-82DF-027484B42202}" type="pres">
      <dgm:prSet presAssocID="{10C36F26-9184-4A66-BAB2-0ABC78196FCD}" presName="rect6ParTx" presStyleLbl="alignAcc1" presStyleIdx="5" presStyleCnt="6">
        <dgm:presLayoutVars>
          <dgm:chMax val="1"/>
          <dgm:bulletEnabled val="1"/>
        </dgm:presLayoutVars>
      </dgm:prSet>
      <dgm:spPr/>
    </dgm:pt>
    <dgm:pt modelId="{CA3C78FF-D928-4D41-91EE-BF6513E06D19}" type="pres">
      <dgm:prSet presAssocID="{10C36F26-9184-4A66-BAB2-0ABC78196FCD}" presName="rect6ChTx" presStyleLbl="alignAcc1" presStyleIdx="5" presStyleCnt="6">
        <dgm:presLayoutVars>
          <dgm:bulletEnabled val="1"/>
        </dgm:presLayoutVars>
      </dgm:prSet>
      <dgm:spPr/>
    </dgm:pt>
  </dgm:ptLst>
  <dgm:cxnLst>
    <dgm:cxn modelId="{37863009-6C59-4A95-8C4E-757E13ED9DC3}" type="presOf" srcId="{10C36F26-9184-4A66-BAB2-0ABC78196FCD}" destId="{773627CB-3893-4690-82DF-027484B42202}" srcOrd="1" destOrd="0" presId="urn:microsoft.com/office/officeart/2005/8/layout/target3"/>
    <dgm:cxn modelId="{B5323115-9E80-42BD-85E5-61E85ECAE92F}" srcId="{97D64D08-95A6-478E-ABB1-D59F2783C54F}" destId="{950C2964-4959-4996-877D-5F4ADF850F6E}" srcOrd="0" destOrd="0" parTransId="{74D7719F-06D8-4486-A821-C01785225EB1}" sibTransId="{1093B81A-8D43-4220-9536-F4D05C3A305C}"/>
    <dgm:cxn modelId="{1A87E018-516A-437B-9ECA-694ECF162F3E}" type="presOf" srcId="{5A14F8B3-A7FE-4166-B1EC-A4DFB061FFEF}" destId="{386C894C-F1C7-40AB-BC43-BD0E241C279C}" srcOrd="0" destOrd="0" presId="urn:microsoft.com/office/officeart/2005/8/layout/target3"/>
    <dgm:cxn modelId="{9E829D25-4DC3-49CF-A817-9DC13AB8FB7E}" type="presOf" srcId="{97D64D08-95A6-478E-ABB1-D59F2783C54F}" destId="{DF7E0807-0C5E-486B-855E-E08E148F8571}" srcOrd="1" destOrd="0" presId="urn:microsoft.com/office/officeart/2005/8/layout/target3"/>
    <dgm:cxn modelId="{2129F432-489E-4EF1-9E72-0A643B70F97A}" srcId="{7CC8DE9F-998C-4F59-9F8D-391A84830415}" destId="{B9FAD866-C47F-40FD-B568-522C9227048C}" srcOrd="0" destOrd="0" parTransId="{6A7685CA-4DA3-48A1-9511-D43B112416B5}" sibTransId="{823113B3-884F-43C4-8481-6B756B665519}"/>
    <dgm:cxn modelId="{1F8EAD69-847F-488A-BDAD-C05879FCA460}" type="presOf" srcId="{6522E72E-2F44-4E8A-AE71-4670080E8C39}" destId="{964AB298-967F-4FB8-8B4D-95CF360A7769}" srcOrd="0" destOrd="0" presId="urn:microsoft.com/office/officeart/2005/8/layout/target3"/>
    <dgm:cxn modelId="{6A20F64C-B118-47B7-B499-8492D504E5C6}" type="presOf" srcId="{1F285C53-EE2A-4C47-B3C8-90F6BE3B6047}" destId="{A0034312-4016-4B8D-9A84-65D23FE659A2}" srcOrd="0" destOrd="0" presId="urn:microsoft.com/office/officeart/2005/8/layout/target3"/>
    <dgm:cxn modelId="{007FA34D-D3EF-4B3C-BC27-C80C229210FE}" srcId="{7CC8DE9F-998C-4F59-9F8D-391A84830415}" destId="{10C36F26-9184-4A66-BAB2-0ABC78196FCD}" srcOrd="5" destOrd="0" parTransId="{B362FE84-A22C-4F1F-887D-547B821775D6}" sibTransId="{69D91AB2-E86D-44E9-9628-A9372D9E7271}"/>
    <dgm:cxn modelId="{70549D4E-937D-413C-AF34-A890E3336F25}" srcId="{1F285C53-EE2A-4C47-B3C8-90F6BE3B6047}" destId="{6522E72E-2F44-4E8A-AE71-4670080E8C39}" srcOrd="0" destOrd="0" parTransId="{3B2C8DDA-A25A-4CA1-99AB-03C378F2A788}" sibTransId="{AA255D8F-A45A-45DB-8511-F51DC23A089C}"/>
    <dgm:cxn modelId="{93AD8F71-3F71-4BF0-9754-0A8D12CF3B68}" srcId="{B9FAD866-C47F-40FD-B568-522C9227048C}" destId="{534E45A4-29D5-4054-B8A3-476BC4985FB2}" srcOrd="0" destOrd="0" parTransId="{0C0F9A51-A295-46FC-9C26-3FB7CF3E81F3}" sibTransId="{C7F6CF8D-5E53-43F2-824F-6D5EAF16E952}"/>
    <dgm:cxn modelId="{6A215252-87CF-4B2C-B12E-51A137F57F9C}" type="presOf" srcId="{B9FAD866-C47F-40FD-B568-522C9227048C}" destId="{08B04250-DD8C-4BFD-BCBD-961828C11F36}" srcOrd="0" destOrd="0" presId="urn:microsoft.com/office/officeart/2005/8/layout/target3"/>
    <dgm:cxn modelId="{90314C73-F3FD-4817-91B0-67A8E079BDD1}" type="presOf" srcId="{7CC8DE9F-998C-4F59-9F8D-391A84830415}" destId="{643A4425-2DA1-4648-9ADF-052C46D9989E}" srcOrd="0" destOrd="0" presId="urn:microsoft.com/office/officeart/2005/8/layout/target3"/>
    <dgm:cxn modelId="{3F795575-9856-4AFE-9F46-22A68A73160D}" srcId="{7CC8DE9F-998C-4F59-9F8D-391A84830415}" destId="{97D64D08-95A6-478E-ABB1-D59F2783C54F}" srcOrd="4" destOrd="0" parTransId="{2F81F196-8B84-4D32-A66E-97C675C7E2FD}" sibTransId="{6759EAFE-17A2-4C52-A1A5-3560A9F7B9A3}"/>
    <dgm:cxn modelId="{47AD7A76-8FB6-4E93-A0CD-A78E09677916}" type="presOf" srcId="{534E45A4-29D5-4054-B8A3-476BC4985FB2}" destId="{42D8BB16-9CCD-4017-BB75-72C9B11C1C2B}" srcOrd="0" destOrd="0" presId="urn:microsoft.com/office/officeart/2005/8/layout/target3"/>
    <dgm:cxn modelId="{FF359093-3835-444F-80A7-BF2C027F1FBE}" srcId="{7CC8DE9F-998C-4F59-9F8D-391A84830415}" destId="{1F285C53-EE2A-4C47-B3C8-90F6BE3B6047}" srcOrd="2" destOrd="0" parTransId="{64C6DA36-2756-4954-8C60-146DAA0D7EB5}" sibTransId="{AFB3CA06-9C79-47E1-894C-907342DE4B6A}"/>
    <dgm:cxn modelId="{75887394-A9E7-4CC7-89E1-0FD865ED3348}" type="presOf" srcId="{B9FAD866-C47F-40FD-B568-522C9227048C}" destId="{E06C4164-8854-4224-A618-709B8C7487DE}" srcOrd="1" destOrd="0" presId="urn:microsoft.com/office/officeart/2005/8/layout/target3"/>
    <dgm:cxn modelId="{C05CA994-70E4-45FA-AA56-CD53C65DDFB8}" type="presOf" srcId="{5A14F8B3-A7FE-4166-B1EC-A4DFB061FFEF}" destId="{4AE0B2E8-FF7C-435E-92BE-32473619EBC0}" srcOrd="1" destOrd="0" presId="urn:microsoft.com/office/officeart/2005/8/layout/target3"/>
    <dgm:cxn modelId="{3A812498-587D-4572-AD06-04A2A48DF914}" type="presOf" srcId="{97D64D08-95A6-478E-ABB1-D59F2783C54F}" destId="{13331180-C07C-47F3-A15C-1CFE3F433BB6}" srcOrd="0" destOrd="0" presId="urn:microsoft.com/office/officeart/2005/8/layout/target3"/>
    <dgm:cxn modelId="{51D32F9B-01BA-45A0-A13D-89FD8D35EE9F}" type="presOf" srcId="{1F285C53-EE2A-4C47-B3C8-90F6BE3B6047}" destId="{9804A3A1-778A-4CDE-8B15-575535703B6C}" srcOrd="1" destOrd="0" presId="urn:microsoft.com/office/officeart/2005/8/layout/target3"/>
    <dgm:cxn modelId="{C6B7CE9D-0DEA-4060-8C18-0E188BF377C8}" type="presOf" srcId="{5E2002BC-6A5C-494F-9FE9-C104E3BC8324}" destId="{55859090-D8CC-4EB8-B772-4FD1E3B70014}" srcOrd="0" destOrd="0" presId="urn:microsoft.com/office/officeart/2005/8/layout/target3"/>
    <dgm:cxn modelId="{8D17AFA1-B53A-4C04-8839-1F7C5ED3C24B}" type="presOf" srcId="{950C2964-4959-4996-877D-5F4ADF850F6E}" destId="{F82AA362-BE1D-4D60-A39B-B13654F1B145}" srcOrd="0" destOrd="0" presId="urn:microsoft.com/office/officeart/2005/8/layout/target3"/>
    <dgm:cxn modelId="{E9AC79AB-03AF-4676-832E-AB530EF57D72}" srcId="{7CC8DE9F-998C-4F59-9F8D-391A84830415}" destId="{5A14F8B3-A7FE-4166-B1EC-A4DFB061FFEF}" srcOrd="1" destOrd="0" parTransId="{0D90E488-1226-486F-9239-FC089EFC57E6}" sibTransId="{5B502038-8454-4818-821A-906A88F9BD7C}"/>
    <dgm:cxn modelId="{2BF868B6-F2EE-4FA5-85EB-B01B06EEEA11}" srcId="{7CC8DE9F-998C-4F59-9F8D-391A84830415}" destId="{5E2002BC-6A5C-494F-9FE9-C104E3BC8324}" srcOrd="3" destOrd="0" parTransId="{BAC19C20-53F0-457F-9583-671251799A18}" sibTransId="{0B668DEA-5B35-446C-93A6-A5B94E26F898}"/>
    <dgm:cxn modelId="{41BF20D0-9C4D-4161-B828-B6C66F96FB00}" type="presOf" srcId="{5E2002BC-6A5C-494F-9FE9-C104E3BC8324}" destId="{A869A02E-4D33-416F-BFA0-7B0A0DB689A9}" srcOrd="1" destOrd="0" presId="urn:microsoft.com/office/officeart/2005/8/layout/target3"/>
    <dgm:cxn modelId="{5D2891D1-AD6C-4B5E-A8D7-DC9A6EA4B8F9}" type="presOf" srcId="{10C36F26-9184-4A66-BAB2-0ABC78196FCD}" destId="{0096CEE8-A31A-479C-BE77-67D6C40D0D7C}" srcOrd="0" destOrd="0" presId="urn:microsoft.com/office/officeart/2005/8/layout/target3"/>
    <dgm:cxn modelId="{7838F9DA-A477-4269-A1E7-9D337EF0390C}" type="presParOf" srcId="{643A4425-2DA1-4648-9ADF-052C46D9989E}" destId="{4F9A7A08-F080-4CB6-B1C8-D9985BAD46E8}" srcOrd="0" destOrd="0" presId="urn:microsoft.com/office/officeart/2005/8/layout/target3"/>
    <dgm:cxn modelId="{16FE7A20-E578-4EE6-A85D-92965E27733E}" type="presParOf" srcId="{643A4425-2DA1-4648-9ADF-052C46D9989E}" destId="{4439F242-EE6B-45C6-8B78-8B2B51B4C6FF}" srcOrd="1" destOrd="0" presId="urn:microsoft.com/office/officeart/2005/8/layout/target3"/>
    <dgm:cxn modelId="{8B934781-7A7B-4EB3-A1A7-C0CF00CA967D}" type="presParOf" srcId="{643A4425-2DA1-4648-9ADF-052C46D9989E}" destId="{08B04250-DD8C-4BFD-BCBD-961828C11F36}" srcOrd="2" destOrd="0" presId="urn:microsoft.com/office/officeart/2005/8/layout/target3"/>
    <dgm:cxn modelId="{B2848487-C4BD-483D-BB49-C3E8BB2D6120}" type="presParOf" srcId="{643A4425-2DA1-4648-9ADF-052C46D9989E}" destId="{8A8CB432-7254-45D4-8165-572E1D0F3681}" srcOrd="3" destOrd="0" presId="urn:microsoft.com/office/officeart/2005/8/layout/target3"/>
    <dgm:cxn modelId="{D526F560-0BBD-40BE-83DF-1A02CCBCBDE0}" type="presParOf" srcId="{643A4425-2DA1-4648-9ADF-052C46D9989E}" destId="{3B827F01-B09A-4A7D-98F1-9D643541EEAD}" srcOrd="4" destOrd="0" presId="urn:microsoft.com/office/officeart/2005/8/layout/target3"/>
    <dgm:cxn modelId="{32A275CD-7EBA-4C6E-81BB-4CD2A48A82DD}" type="presParOf" srcId="{643A4425-2DA1-4648-9ADF-052C46D9989E}" destId="{386C894C-F1C7-40AB-BC43-BD0E241C279C}" srcOrd="5" destOrd="0" presId="urn:microsoft.com/office/officeart/2005/8/layout/target3"/>
    <dgm:cxn modelId="{9471F277-2DB0-4DF5-BEE2-0A6F96898B0D}" type="presParOf" srcId="{643A4425-2DA1-4648-9ADF-052C46D9989E}" destId="{3513F6D7-1DF4-4B6D-89E8-30C0D79350BD}" srcOrd="6" destOrd="0" presId="urn:microsoft.com/office/officeart/2005/8/layout/target3"/>
    <dgm:cxn modelId="{F2250A37-D44B-4F8D-94E9-E748A2D9D0B5}" type="presParOf" srcId="{643A4425-2DA1-4648-9ADF-052C46D9989E}" destId="{69DBC55F-1BC8-4A97-83E7-4CB7C3DBCAF8}" srcOrd="7" destOrd="0" presId="urn:microsoft.com/office/officeart/2005/8/layout/target3"/>
    <dgm:cxn modelId="{17EF353F-C0C6-40F2-9E6A-6BFF1BE34B70}" type="presParOf" srcId="{643A4425-2DA1-4648-9ADF-052C46D9989E}" destId="{A0034312-4016-4B8D-9A84-65D23FE659A2}" srcOrd="8" destOrd="0" presId="urn:microsoft.com/office/officeart/2005/8/layout/target3"/>
    <dgm:cxn modelId="{2B6E1C16-B938-4907-90D3-B7C5AB31A8C9}" type="presParOf" srcId="{643A4425-2DA1-4648-9ADF-052C46D9989E}" destId="{B2038D58-8F7D-48A7-B1B6-60AD69FA7369}" srcOrd="9" destOrd="0" presId="urn:microsoft.com/office/officeart/2005/8/layout/target3"/>
    <dgm:cxn modelId="{73CFFA25-1F5A-4CBB-8894-16C2D3D8DE14}" type="presParOf" srcId="{643A4425-2DA1-4648-9ADF-052C46D9989E}" destId="{4E9B1F81-15EF-4D1A-B788-608913378B4A}" srcOrd="10" destOrd="0" presId="urn:microsoft.com/office/officeart/2005/8/layout/target3"/>
    <dgm:cxn modelId="{F8DE5EB4-7C59-4133-A048-75E6308F0D3A}" type="presParOf" srcId="{643A4425-2DA1-4648-9ADF-052C46D9989E}" destId="{55859090-D8CC-4EB8-B772-4FD1E3B70014}" srcOrd="11" destOrd="0" presId="urn:microsoft.com/office/officeart/2005/8/layout/target3"/>
    <dgm:cxn modelId="{E3E63350-20F1-4906-9AEC-556C4FE4BA2E}" type="presParOf" srcId="{643A4425-2DA1-4648-9ADF-052C46D9989E}" destId="{AB646343-3A5C-45C9-A0EA-B8A073238A49}" srcOrd="12" destOrd="0" presId="urn:microsoft.com/office/officeart/2005/8/layout/target3"/>
    <dgm:cxn modelId="{ED76311F-199B-4BAF-9B7E-2E8FEA5FACEC}" type="presParOf" srcId="{643A4425-2DA1-4648-9ADF-052C46D9989E}" destId="{C69938CF-F794-4973-9710-6BC57D23CE6B}" srcOrd="13" destOrd="0" presId="urn:microsoft.com/office/officeart/2005/8/layout/target3"/>
    <dgm:cxn modelId="{0B3CB5D6-CE7D-4726-B6FF-79F0A70AC4AC}" type="presParOf" srcId="{643A4425-2DA1-4648-9ADF-052C46D9989E}" destId="{13331180-C07C-47F3-A15C-1CFE3F433BB6}" srcOrd="14" destOrd="0" presId="urn:microsoft.com/office/officeart/2005/8/layout/target3"/>
    <dgm:cxn modelId="{2F4C074E-503E-4309-8225-75DA547E74B3}" type="presParOf" srcId="{643A4425-2DA1-4648-9ADF-052C46D9989E}" destId="{6EEAF1DF-1962-4C49-AA2E-88EA065A8B87}" srcOrd="15" destOrd="0" presId="urn:microsoft.com/office/officeart/2005/8/layout/target3"/>
    <dgm:cxn modelId="{D90904E3-C640-43CA-A577-639626ADEF47}" type="presParOf" srcId="{643A4425-2DA1-4648-9ADF-052C46D9989E}" destId="{DFCDC93D-6CD5-453F-9608-687EFCE24C27}" srcOrd="16" destOrd="0" presId="urn:microsoft.com/office/officeart/2005/8/layout/target3"/>
    <dgm:cxn modelId="{B0E47372-8A63-4846-B2F8-33CE0F12F4CA}" type="presParOf" srcId="{643A4425-2DA1-4648-9ADF-052C46D9989E}" destId="{0096CEE8-A31A-479C-BE77-67D6C40D0D7C}" srcOrd="17" destOrd="0" presId="urn:microsoft.com/office/officeart/2005/8/layout/target3"/>
    <dgm:cxn modelId="{07F9969F-BA93-4E79-8051-DA9F3050B258}" type="presParOf" srcId="{643A4425-2DA1-4648-9ADF-052C46D9989E}" destId="{E06C4164-8854-4224-A618-709B8C7487DE}" srcOrd="18" destOrd="0" presId="urn:microsoft.com/office/officeart/2005/8/layout/target3"/>
    <dgm:cxn modelId="{4DA67858-7534-4986-9DC6-3CA8BE77A10A}" type="presParOf" srcId="{643A4425-2DA1-4648-9ADF-052C46D9989E}" destId="{42D8BB16-9CCD-4017-BB75-72C9B11C1C2B}" srcOrd="19" destOrd="0" presId="urn:microsoft.com/office/officeart/2005/8/layout/target3"/>
    <dgm:cxn modelId="{8E1CBF19-0562-4AAA-82E8-6DF7407AC1B0}" type="presParOf" srcId="{643A4425-2DA1-4648-9ADF-052C46D9989E}" destId="{4AE0B2E8-FF7C-435E-92BE-32473619EBC0}" srcOrd="20" destOrd="0" presId="urn:microsoft.com/office/officeart/2005/8/layout/target3"/>
    <dgm:cxn modelId="{F93C4D9A-1983-467B-BA0B-83C1AE9205AC}" type="presParOf" srcId="{643A4425-2DA1-4648-9ADF-052C46D9989E}" destId="{548253EB-FA8B-49C4-ADBC-46C71F5EC824}" srcOrd="21" destOrd="0" presId="urn:microsoft.com/office/officeart/2005/8/layout/target3"/>
    <dgm:cxn modelId="{C4D152FF-6498-4677-A5C6-105EDEC03EEF}" type="presParOf" srcId="{643A4425-2DA1-4648-9ADF-052C46D9989E}" destId="{9804A3A1-778A-4CDE-8B15-575535703B6C}" srcOrd="22" destOrd="0" presId="urn:microsoft.com/office/officeart/2005/8/layout/target3"/>
    <dgm:cxn modelId="{7BAF7528-DB33-4FCF-96D6-AE794726EE19}" type="presParOf" srcId="{643A4425-2DA1-4648-9ADF-052C46D9989E}" destId="{964AB298-967F-4FB8-8B4D-95CF360A7769}" srcOrd="23" destOrd="0" presId="urn:microsoft.com/office/officeart/2005/8/layout/target3"/>
    <dgm:cxn modelId="{5C77D3E3-B6C1-4E53-A532-F781437C4C86}" type="presParOf" srcId="{643A4425-2DA1-4648-9ADF-052C46D9989E}" destId="{A869A02E-4D33-416F-BFA0-7B0A0DB689A9}" srcOrd="24" destOrd="0" presId="urn:microsoft.com/office/officeart/2005/8/layout/target3"/>
    <dgm:cxn modelId="{9062EA4B-6F98-4154-B4CE-D32B2208291A}" type="presParOf" srcId="{643A4425-2DA1-4648-9ADF-052C46D9989E}" destId="{12D32BC4-4D6C-49F8-BD61-AB613503B5EE}" srcOrd="25" destOrd="0" presId="urn:microsoft.com/office/officeart/2005/8/layout/target3"/>
    <dgm:cxn modelId="{313E27D7-BCC2-4CBA-8E01-A84617EECF80}" type="presParOf" srcId="{643A4425-2DA1-4648-9ADF-052C46D9989E}" destId="{DF7E0807-0C5E-486B-855E-E08E148F8571}" srcOrd="26" destOrd="0" presId="urn:microsoft.com/office/officeart/2005/8/layout/target3"/>
    <dgm:cxn modelId="{862232DF-9A59-4E1E-A300-02C49060851B}" type="presParOf" srcId="{643A4425-2DA1-4648-9ADF-052C46D9989E}" destId="{F82AA362-BE1D-4D60-A39B-B13654F1B145}" srcOrd="27" destOrd="0" presId="urn:microsoft.com/office/officeart/2005/8/layout/target3"/>
    <dgm:cxn modelId="{9F361D7C-1239-4CC8-B3DF-03F3EE615DD2}" type="presParOf" srcId="{643A4425-2DA1-4648-9ADF-052C46D9989E}" destId="{773627CB-3893-4690-82DF-027484B42202}" srcOrd="28" destOrd="0" presId="urn:microsoft.com/office/officeart/2005/8/layout/target3"/>
    <dgm:cxn modelId="{088612AA-0635-4E51-9229-38970F8F3E2B}" type="presParOf" srcId="{643A4425-2DA1-4648-9ADF-052C46D9989E}" destId="{CA3C78FF-D928-4D41-91EE-BF6513E06D19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E8312-508D-443D-8F24-FB101B5A3B29}">
      <dsp:nvSpPr>
        <dsp:cNvPr id="0" name=""/>
        <dsp:cNvSpPr/>
      </dsp:nvSpPr>
      <dsp:spPr>
        <a:xfrm>
          <a:off x="0" y="783261"/>
          <a:ext cx="7239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C2008-6F58-4C23-A0DA-6A22FE48905B}">
      <dsp:nvSpPr>
        <dsp:cNvPr id="0" name=""/>
        <dsp:cNvSpPr/>
      </dsp:nvSpPr>
      <dsp:spPr>
        <a:xfrm>
          <a:off x="936118" y="432048"/>
          <a:ext cx="5067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кортизола, СТГ и ПЛ</a:t>
          </a:r>
        </a:p>
      </dsp:txBody>
      <dsp:txXfrm>
        <a:off x="936118" y="432048"/>
        <a:ext cx="5067300" cy="531360"/>
      </dsp:txXfrm>
    </dsp:sp>
    <dsp:sp modelId="{313AF2D2-0FF1-406E-A103-5CF0216B9A91}">
      <dsp:nvSpPr>
        <dsp:cNvPr id="0" name=""/>
        <dsp:cNvSpPr/>
      </dsp:nvSpPr>
      <dsp:spPr>
        <a:xfrm>
          <a:off x="0" y="1599741"/>
          <a:ext cx="7239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2B358-CB56-4D43-85E7-745F6BE13C12}">
      <dsp:nvSpPr>
        <dsp:cNvPr id="0" name=""/>
        <dsp:cNvSpPr/>
      </dsp:nvSpPr>
      <dsp:spPr>
        <a:xfrm>
          <a:off x="936118" y="1296143"/>
          <a:ext cx="5067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Компенсаторное увеличение содержания инсулина</a:t>
          </a:r>
        </a:p>
      </dsp:txBody>
      <dsp:txXfrm>
        <a:off x="936118" y="1296143"/>
        <a:ext cx="5067300" cy="531360"/>
      </dsp:txXfrm>
    </dsp:sp>
    <dsp:sp modelId="{F3D259E4-D53E-4CEC-AEB2-4EE9C0B9E13B}">
      <dsp:nvSpPr>
        <dsp:cNvPr id="0" name=""/>
        <dsp:cNvSpPr/>
      </dsp:nvSpPr>
      <dsp:spPr>
        <a:xfrm>
          <a:off x="0" y="2416221"/>
          <a:ext cx="7239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AA23A-E517-4561-8BA8-905BB4606DEB}">
      <dsp:nvSpPr>
        <dsp:cNvPr id="0" name=""/>
        <dsp:cNvSpPr/>
      </dsp:nvSpPr>
      <dsp:spPr>
        <a:xfrm>
          <a:off x="936118" y="2088234"/>
          <a:ext cx="5067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Скрытая неполноценность </a:t>
          </a:r>
          <a:r>
            <a:rPr lang="ru-RU" sz="1800" kern="1200" dirty="0" err="1"/>
            <a:t>инсулярного</a:t>
          </a:r>
          <a:r>
            <a:rPr lang="ru-RU" sz="1800" kern="1200" dirty="0"/>
            <a:t> аппарата или предрасположенность к СД</a:t>
          </a:r>
        </a:p>
      </dsp:txBody>
      <dsp:txXfrm>
        <a:off x="936118" y="2088234"/>
        <a:ext cx="5067300" cy="531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A7A08-F080-4CB6-B1C8-D9985BAD46E8}">
      <dsp:nvSpPr>
        <dsp:cNvPr id="0" name=""/>
        <dsp:cNvSpPr/>
      </dsp:nvSpPr>
      <dsp:spPr>
        <a:xfrm>
          <a:off x="0" y="251618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04250-DD8C-4BFD-BCBD-961828C11F36}">
      <dsp:nvSpPr>
        <dsp:cNvPr id="0" name=""/>
        <dsp:cNvSpPr/>
      </dsp:nvSpPr>
      <dsp:spPr>
        <a:xfrm>
          <a:off x="2171700" y="251618"/>
          <a:ext cx="5067300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Дыхательная</a:t>
          </a:r>
        </a:p>
      </dsp:txBody>
      <dsp:txXfrm>
        <a:off x="2171700" y="251618"/>
        <a:ext cx="2533650" cy="542926"/>
      </dsp:txXfrm>
    </dsp:sp>
    <dsp:sp modelId="{3B827F01-B09A-4A7D-98F1-9D643541EEAD}">
      <dsp:nvSpPr>
        <dsp:cNvPr id="0" name=""/>
        <dsp:cNvSpPr/>
      </dsp:nvSpPr>
      <dsp:spPr>
        <a:xfrm>
          <a:off x="380048" y="794545"/>
          <a:ext cx="3583303" cy="35833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C894C-F1C7-40AB-BC43-BD0E241C279C}">
      <dsp:nvSpPr>
        <dsp:cNvPr id="0" name=""/>
        <dsp:cNvSpPr/>
      </dsp:nvSpPr>
      <dsp:spPr>
        <a:xfrm>
          <a:off x="2171700" y="794545"/>
          <a:ext cx="5067300" cy="3583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Внутрисекреторная</a:t>
          </a:r>
        </a:p>
      </dsp:txBody>
      <dsp:txXfrm>
        <a:off x="2171700" y="794545"/>
        <a:ext cx="2533650" cy="542926"/>
      </dsp:txXfrm>
    </dsp:sp>
    <dsp:sp modelId="{69DBC55F-1BC8-4A97-83E7-4CB7C3DBCAF8}">
      <dsp:nvSpPr>
        <dsp:cNvPr id="0" name=""/>
        <dsp:cNvSpPr/>
      </dsp:nvSpPr>
      <dsp:spPr>
        <a:xfrm>
          <a:off x="760096" y="1337471"/>
          <a:ext cx="2823207" cy="28232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34312-4016-4B8D-9A84-65D23FE659A2}">
      <dsp:nvSpPr>
        <dsp:cNvPr id="0" name=""/>
        <dsp:cNvSpPr/>
      </dsp:nvSpPr>
      <dsp:spPr>
        <a:xfrm>
          <a:off x="2171700" y="1337471"/>
          <a:ext cx="5067300" cy="2823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Трофическая</a:t>
          </a:r>
        </a:p>
      </dsp:txBody>
      <dsp:txXfrm>
        <a:off x="2171700" y="1337471"/>
        <a:ext cx="2533650" cy="542922"/>
      </dsp:txXfrm>
    </dsp:sp>
    <dsp:sp modelId="{4E9B1F81-15EF-4D1A-B788-608913378B4A}">
      <dsp:nvSpPr>
        <dsp:cNvPr id="0" name=""/>
        <dsp:cNvSpPr/>
      </dsp:nvSpPr>
      <dsp:spPr>
        <a:xfrm>
          <a:off x="1140142" y="1880394"/>
          <a:ext cx="2063115" cy="20631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59090-D8CC-4EB8-B772-4FD1E3B70014}">
      <dsp:nvSpPr>
        <dsp:cNvPr id="0" name=""/>
        <dsp:cNvSpPr/>
      </dsp:nvSpPr>
      <dsp:spPr>
        <a:xfrm>
          <a:off x="2171700" y="1880394"/>
          <a:ext cx="5067300" cy="2063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Выделительная</a:t>
          </a:r>
        </a:p>
      </dsp:txBody>
      <dsp:txXfrm>
        <a:off x="2171700" y="1880394"/>
        <a:ext cx="2533650" cy="542926"/>
      </dsp:txXfrm>
    </dsp:sp>
    <dsp:sp modelId="{C69938CF-F794-4973-9710-6BC57D23CE6B}">
      <dsp:nvSpPr>
        <dsp:cNvPr id="0" name=""/>
        <dsp:cNvSpPr/>
      </dsp:nvSpPr>
      <dsp:spPr>
        <a:xfrm>
          <a:off x="1520190" y="2423320"/>
          <a:ext cx="1303018" cy="13030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31180-C07C-47F3-A15C-1CFE3F433BB6}">
      <dsp:nvSpPr>
        <dsp:cNvPr id="0" name=""/>
        <dsp:cNvSpPr/>
      </dsp:nvSpPr>
      <dsp:spPr>
        <a:xfrm>
          <a:off x="2171700" y="2423320"/>
          <a:ext cx="5067300" cy="130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Барьерная</a:t>
          </a:r>
        </a:p>
      </dsp:txBody>
      <dsp:txXfrm>
        <a:off x="2171700" y="2423320"/>
        <a:ext cx="2533650" cy="542926"/>
      </dsp:txXfrm>
    </dsp:sp>
    <dsp:sp modelId="{DFCDC93D-6CD5-453F-9608-687EFCE24C27}">
      <dsp:nvSpPr>
        <dsp:cNvPr id="0" name=""/>
        <dsp:cNvSpPr/>
      </dsp:nvSpPr>
      <dsp:spPr>
        <a:xfrm>
          <a:off x="1900238" y="2966246"/>
          <a:ext cx="542922" cy="5429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6CEE8-A31A-479C-BE77-67D6C40D0D7C}">
      <dsp:nvSpPr>
        <dsp:cNvPr id="0" name=""/>
        <dsp:cNvSpPr/>
      </dsp:nvSpPr>
      <dsp:spPr>
        <a:xfrm>
          <a:off x="2171700" y="2966246"/>
          <a:ext cx="5067300" cy="5429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Иммунологическая</a:t>
          </a:r>
        </a:p>
      </dsp:txBody>
      <dsp:txXfrm>
        <a:off x="2171700" y="2966246"/>
        <a:ext cx="2533650" cy="542922"/>
      </dsp:txXfrm>
    </dsp:sp>
    <dsp:sp modelId="{42D8BB16-9CCD-4017-BB75-72C9B11C1C2B}">
      <dsp:nvSpPr>
        <dsp:cNvPr id="0" name=""/>
        <dsp:cNvSpPr/>
      </dsp:nvSpPr>
      <dsp:spPr>
        <a:xfrm>
          <a:off x="4705350" y="251618"/>
          <a:ext cx="2533650" cy="542926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Транспорт от матери к плоду кислорода и выделение углекислоты</a:t>
          </a:r>
        </a:p>
      </dsp:txBody>
      <dsp:txXfrm>
        <a:off x="4705350" y="251618"/>
        <a:ext cx="2533650" cy="542926"/>
      </dsp:txXfrm>
    </dsp:sp>
    <dsp:sp modelId="{964AB298-967F-4FB8-8B4D-95CF360A7769}">
      <dsp:nvSpPr>
        <dsp:cNvPr id="0" name=""/>
        <dsp:cNvSpPr/>
      </dsp:nvSpPr>
      <dsp:spPr>
        <a:xfrm>
          <a:off x="4705350" y="1337471"/>
          <a:ext cx="2533650" cy="542922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Ферменты для синтеза белков, жиров и углеводов</a:t>
          </a:r>
        </a:p>
      </dsp:txBody>
      <dsp:txXfrm>
        <a:off x="4705350" y="1337471"/>
        <a:ext cx="2533650" cy="542922"/>
      </dsp:txXfrm>
    </dsp:sp>
    <dsp:sp modelId="{F82AA362-BE1D-4D60-A39B-B13654F1B145}">
      <dsp:nvSpPr>
        <dsp:cNvPr id="0" name=""/>
        <dsp:cNvSpPr/>
      </dsp:nvSpPr>
      <dsp:spPr>
        <a:xfrm>
          <a:off x="4705350" y="2423320"/>
          <a:ext cx="2533650" cy="542926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Плацентарный барьер</a:t>
          </a:r>
        </a:p>
      </dsp:txBody>
      <dsp:txXfrm>
        <a:off x="4705350" y="2423320"/>
        <a:ext cx="2533650" cy="542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522FA-2888-4EFF-81D8-D20C8EFC8F48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685A-C669-4C5B-9AAD-91F32189D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6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6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1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3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0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6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52441BB-8369-4EE2-894E-0D10EC343F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C3B963F-7911-43E5-9747-36438EE7480C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07D041-25B7-4650-BA61-366227D06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rasgmu.ru/index.php?page%5bcommon%5d=org&amp;id=1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go.mail.ru/frame.html?q=C%E5%F0%E4%F6%E5&amp;rch=l&amp;jsa=1&amp;sf=0&amp;cf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s://ru.wikipedia.org/wiki/%D0%90%D0%BC%D0%BD%D0%B8%D0%BE%D1%86%D0%B5%D0%BD%D1%82%D0%B5%D0%B7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35896" y="2347768"/>
            <a:ext cx="5256584" cy="154420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Физиология и патология беременности. Обследование и наблюдение беременных в женской консультации, подготовка к родам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E2932-80AF-4D6C-BD39-FE4255A0B7B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38804"/>
            <a:ext cx="32480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E0AE4-CE9C-82B7-519D-49A24459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865"/>
            <a:ext cx="1252730" cy="12527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1EB1A-DF6A-5FA4-8DE0-71747DB56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" y="0"/>
            <a:ext cx="2091109" cy="1621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C3A2D-7F70-F967-513F-2079BDC8BA61}"/>
              </a:ext>
            </a:extLst>
          </p:cNvPr>
          <p:cNvSpPr txBox="1"/>
          <p:nvPr/>
        </p:nvSpPr>
        <p:spPr>
          <a:xfrm>
            <a:off x="2705189" y="2906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Красноярский государственный медицинский университет им. проф. В.Ф. Войно-Ясенецкого Минздрава России</a:t>
            </a:r>
            <a:endParaRPr lang="ru-RU" b="1" i="0" u="none" strike="noStrike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Минеральный обмен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10529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dirty="0"/>
              <a:t>Накапливается </a:t>
            </a:r>
            <a:r>
              <a:rPr lang="en-US" dirty="0"/>
              <a:t>Fe</a:t>
            </a:r>
            <a:r>
              <a:rPr lang="ru-RU" dirty="0"/>
              <a:t>, депо его в плаценте и мускулатуре матки, синтез фетального гемоглобина</a:t>
            </a:r>
          </a:p>
          <a:p>
            <a:r>
              <a:rPr lang="ru-RU" dirty="0"/>
              <a:t>Усиливается усвоение </a:t>
            </a:r>
            <a:r>
              <a:rPr lang="en-US" dirty="0"/>
              <a:t>P</a:t>
            </a:r>
            <a:r>
              <a:rPr lang="ru-RU" dirty="0"/>
              <a:t> – формирование нервной системы и скелета плода.</a:t>
            </a:r>
          </a:p>
          <a:p>
            <a:r>
              <a:rPr lang="ru-RU" dirty="0"/>
              <a:t>Накопление солей </a:t>
            </a:r>
            <a:r>
              <a:rPr lang="en-US" dirty="0"/>
              <a:t>Ca</a:t>
            </a:r>
            <a:r>
              <a:rPr lang="ru-RU" dirty="0"/>
              <a:t> для костной системы плода.</a:t>
            </a:r>
          </a:p>
          <a:p>
            <a:r>
              <a:rPr lang="ru-RU" dirty="0"/>
              <a:t>Задерживаются </a:t>
            </a:r>
            <a:r>
              <a:rPr lang="en-US" dirty="0"/>
              <a:t>K</a:t>
            </a:r>
            <a:r>
              <a:rPr lang="ru-RU" dirty="0"/>
              <a:t>, </a:t>
            </a:r>
            <a:r>
              <a:rPr lang="en-US" dirty="0"/>
              <a:t>Na</a:t>
            </a:r>
            <a:r>
              <a:rPr lang="ru-RU" dirty="0"/>
              <a:t>, </a:t>
            </a:r>
            <a:r>
              <a:rPr lang="en-US" dirty="0"/>
              <a:t>Mg</a:t>
            </a:r>
            <a:r>
              <a:rPr lang="ru-RU" dirty="0"/>
              <a:t>, </a:t>
            </a:r>
            <a:r>
              <a:rPr lang="en-US" dirty="0" err="1"/>
              <a:t>Cl</a:t>
            </a:r>
            <a:r>
              <a:rPr lang="ru-RU" dirty="0"/>
              <a:t>, </a:t>
            </a:r>
            <a:r>
              <a:rPr lang="en-US" dirty="0"/>
              <a:t>Co</a:t>
            </a:r>
            <a:r>
              <a:rPr lang="ru-RU" dirty="0"/>
              <a:t>, </a:t>
            </a:r>
            <a:r>
              <a:rPr lang="en-US" dirty="0"/>
              <a:t>Cu</a:t>
            </a:r>
            <a:r>
              <a:rPr lang="ru-RU" dirty="0"/>
              <a:t> и др., так же для роста и развития плода.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2C7A5-A4EE-4762-9F8F-8015348A2B49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274850">
            <a:off x="5508105" y="188640"/>
            <a:ext cx="50405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en-US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30299">
            <a:off x="6300192" y="404664"/>
            <a:ext cx="5677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Mg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638077">
            <a:off x="6084168" y="980728"/>
            <a:ext cx="5261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Fe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38077">
            <a:off x="6988158" y="468335"/>
            <a:ext cx="553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2270">
            <a:off x="6844141" y="1044398"/>
            <a:ext cx="553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30299">
            <a:off x="7470422" y="220800"/>
            <a:ext cx="5357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7239000" cy="5099065"/>
          </a:xfrm>
        </p:spPr>
        <p:txBody>
          <a:bodyPr>
            <a:normAutofit/>
          </a:bodyPr>
          <a:lstStyle/>
          <a:p>
            <a:r>
              <a:rPr lang="ru-RU" dirty="0"/>
              <a:t>При беременности отмечается склонность к задержке воды (</a:t>
            </a:r>
            <a:r>
              <a:rPr lang="ru-RU" sz="1900" dirty="0"/>
              <a:t>Общее кол-во жидкости до 7 л</a:t>
            </a:r>
            <a:r>
              <a:rPr lang="ru-RU" dirty="0"/>
              <a:t>). </a:t>
            </a:r>
          </a:p>
          <a:p>
            <a:r>
              <a:rPr lang="ru-RU" dirty="0"/>
              <a:t>В регуляции</a:t>
            </a:r>
            <a:r>
              <a:rPr lang="ru-RU" b="1" i="1" dirty="0">
                <a:solidFill>
                  <a:srgbClr val="0070C0"/>
                </a:solidFill>
              </a:rPr>
              <a:t> водного обмена</a:t>
            </a:r>
            <a:r>
              <a:rPr lang="ru-RU" dirty="0"/>
              <a:t> играют роль альдостерон, прогестерон, </a:t>
            </a:r>
            <a:r>
              <a:rPr lang="ru-RU" dirty="0" err="1"/>
              <a:t>антидуретический</a:t>
            </a:r>
            <a:r>
              <a:rPr lang="ru-RU" dirty="0"/>
              <a:t> гормон гипофиза и др. факторы.</a:t>
            </a:r>
          </a:p>
          <a:p>
            <a:r>
              <a:rPr lang="ru-RU" dirty="0"/>
              <a:t>   Осмотическое и </a:t>
            </a:r>
            <a:r>
              <a:rPr lang="ru-RU" dirty="0" err="1"/>
              <a:t>онкотическое</a:t>
            </a:r>
            <a:r>
              <a:rPr lang="ru-RU" dirty="0"/>
              <a:t> давление в тканях               </a:t>
            </a:r>
            <a:r>
              <a:rPr lang="ru-RU" dirty="0" err="1"/>
              <a:t>гидрофильность</a:t>
            </a:r>
            <a:r>
              <a:rPr lang="ru-RU" dirty="0"/>
              <a:t> тканей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размягчение тканей и связок, участвующих в процессе родов. </a:t>
            </a:r>
          </a:p>
          <a:p>
            <a:pPr>
              <a:buNone/>
            </a:pPr>
            <a:endParaRPr lang="en-US" dirty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46FB7-12F3-48CE-82E7-D899F27F2D9B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979712" y="3933056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55576" y="3501008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843808" y="3861048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3347864" y="4365104"/>
            <a:ext cx="86409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Нарастание массы тела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Продукты зачатия </a:t>
            </a:r>
            <a:r>
              <a:rPr lang="ru-RU" sz="2000" b="1" dirty="0">
                <a:solidFill>
                  <a:srgbClr val="7030A0"/>
                </a:solidFill>
              </a:rPr>
              <a:t>(плод, плаценты, околоплодные воды)</a:t>
            </a:r>
          </a:p>
          <a:p>
            <a:r>
              <a:rPr lang="ru-RU" dirty="0"/>
              <a:t>Материнские факторы </a:t>
            </a:r>
            <a:r>
              <a:rPr lang="ru-RU" sz="2000" b="1" dirty="0">
                <a:solidFill>
                  <a:srgbClr val="7030A0"/>
                </a:solidFill>
              </a:rPr>
              <a:t>(матка, молочные железы, увеличение ОЦК, увеличение жировых отложений, задержка жидкости)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429000"/>
            <a:ext cx="1447031" cy="21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Распределение прибавки массы тела во время беременности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Ткани и жидкости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Увеличение массы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</a:t>
                      </a:r>
                      <a:r>
                        <a:rPr lang="ru-RU" dirty="0" err="1"/>
                        <a:t>нед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</a:t>
                      </a:r>
                      <a:r>
                        <a:rPr lang="ru-RU" dirty="0" err="1"/>
                        <a:t>нед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</a:t>
                      </a:r>
                      <a:r>
                        <a:rPr lang="ru-RU" dirty="0" err="1"/>
                        <a:t>нед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</a:t>
                      </a:r>
                      <a:r>
                        <a:rPr lang="ru-RU" dirty="0" err="1"/>
                        <a:t>нед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Плод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3400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Плаценты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Амниотическая жидкость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Молочные железы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ОЦК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1300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/>
                        <a:t>Внесосудистая</a:t>
                      </a:r>
                      <a:r>
                        <a:rPr lang="ru-RU" sz="1400" dirty="0"/>
                        <a:t> жидкость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Материнские резервы (подкожно-жировая клетчатка)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Общая прибавка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8500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12500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Вит С – рост элементов плодного яйца</a:t>
            </a:r>
          </a:p>
          <a:p>
            <a:r>
              <a:rPr lang="ru-RU" dirty="0"/>
              <a:t>Вит А –рост плода</a:t>
            </a:r>
          </a:p>
          <a:p>
            <a:r>
              <a:rPr lang="ru-RU" dirty="0"/>
              <a:t>Вит В1 – нервная система плода, ферментативные процессы.</a:t>
            </a:r>
          </a:p>
          <a:p>
            <a:r>
              <a:rPr lang="ru-RU" dirty="0"/>
              <a:t>Вит Д – полноценное развитие скелета плода</a:t>
            </a:r>
          </a:p>
          <a:p>
            <a:r>
              <a:rPr lang="ru-RU" dirty="0"/>
              <a:t>Вит Е –сохранение и развитие беременности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повышенная потребность в кислороде: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Плод – обеспечивается кислородом через плаценту.</a:t>
            </a:r>
          </a:p>
          <a:p>
            <a:r>
              <a:rPr lang="ru-RU" dirty="0"/>
              <a:t>Плацента и матка накапливают кислород</a:t>
            </a:r>
          </a:p>
          <a:p>
            <a:r>
              <a:rPr lang="ru-RU" dirty="0"/>
              <a:t>Обмен веществ во время беременности усиливает потребность в кислороде.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AF5DA-C7D1-40F4-A9F5-CBBD799886B9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933056"/>
            <a:ext cx="1584176" cy="22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239000" cy="514353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/>
              <a:t>С ростом беременности изменяется ось сердца (поднимается диафрагма) – на верхушке выслушивается систолический шум</a:t>
            </a:r>
          </a:p>
          <a:p>
            <a:r>
              <a:rPr lang="ru-RU" sz="1800" dirty="0"/>
              <a:t>Нарастает объем крови, увеличивается сердечный выброс, повышаются частота сердечных сокращений (физиологическая тахикардия – к концу беременности 80-95 уд/мин) и венозное давление.</a:t>
            </a:r>
          </a:p>
          <a:p>
            <a:r>
              <a:rPr lang="ru-RU" sz="1800" dirty="0"/>
              <a:t>    ОЦК уже в первом триместре, макс. в 36 недель, в итоге на 30-50% от исходного уровня.</a:t>
            </a:r>
          </a:p>
          <a:p>
            <a:r>
              <a:rPr lang="ru-RU" sz="1800" dirty="0" err="1"/>
              <a:t>Гиперволемия</a:t>
            </a:r>
            <a:r>
              <a:rPr lang="ru-RU" sz="1800" dirty="0"/>
              <a:t> за счет увеличения объема плазмы на 35-47% при этом объем эритроцитов всего на 11-30%        анемия беременных.</a:t>
            </a:r>
          </a:p>
          <a:p>
            <a:r>
              <a:rPr lang="ru-RU" sz="1800" dirty="0"/>
              <a:t>      </a:t>
            </a:r>
            <a:r>
              <a:rPr lang="en-US" sz="1800" dirty="0"/>
              <a:t>Ht -      </a:t>
            </a:r>
            <a:r>
              <a:rPr lang="ru-RU" sz="1800" dirty="0"/>
              <a:t>вязкость крови – улучшается </a:t>
            </a:r>
            <a:r>
              <a:rPr lang="ru-RU" sz="1800" dirty="0" err="1"/>
              <a:t>микроциркуляция</a:t>
            </a:r>
            <a:r>
              <a:rPr lang="ru-RU" sz="1800" dirty="0"/>
              <a:t>.</a:t>
            </a:r>
          </a:p>
          <a:p>
            <a:r>
              <a:rPr lang="ru-RU" sz="1800" dirty="0"/>
              <a:t>МОС      на 32% к 26-32 </a:t>
            </a:r>
            <a:r>
              <a:rPr lang="ru-RU" sz="1800" dirty="0" err="1"/>
              <a:t>нед</a:t>
            </a:r>
            <a:r>
              <a:rPr lang="ru-RU" sz="1800" dirty="0"/>
              <a:t>.</a:t>
            </a:r>
          </a:p>
          <a:p>
            <a:r>
              <a:rPr lang="ru-RU" sz="1800" dirty="0"/>
              <a:t>Сердечный выброс       на 30-40% с 4-8 недели макс. к 20-24 </a:t>
            </a:r>
            <a:r>
              <a:rPr lang="ru-RU" sz="1800" dirty="0" err="1"/>
              <a:t>нед</a:t>
            </a:r>
            <a:r>
              <a:rPr lang="ru-RU" sz="1800" dirty="0"/>
              <a:t>.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43A8B-B6B5-442A-9FA9-3FCEE70F91BC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1403648" y="404664"/>
            <a:ext cx="5510212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Сердечно-сосудистая</a:t>
            </a:r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система</a:t>
            </a:r>
          </a:p>
        </p:txBody>
      </p:sp>
      <p:pic>
        <p:nvPicPr>
          <p:cNvPr id="10" name="Picture 2" descr="http://preview.gogo.ru/urlpreview?url=img1.liveinternet.ru/./images/foto/2/1165403/f_238989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9229" y="0"/>
            <a:ext cx="1424771" cy="1780963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827584" y="2852936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5796136" y="393305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971600" y="4437112"/>
            <a:ext cx="216024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835696" y="4437112"/>
            <a:ext cx="216024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2339752" y="4221088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331640" y="4797152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987824" y="5157192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Артериальное давление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/>
        </p:spPr>
        <p:txBody>
          <a:bodyPr/>
          <a:lstStyle/>
          <a:p>
            <a:r>
              <a:rPr lang="ru-RU" dirty="0"/>
              <a:t>Во втором триместре снижается на 5-15 </a:t>
            </a:r>
            <a:r>
              <a:rPr lang="ru-RU" dirty="0" err="1"/>
              <a:t>мм.рт.ст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Факторы, определяющие изменение АД:</a:t>
            </a:r>
          </a:p>
          <a:p>
            <a:r>
              <a:rPr lang="ru-RU" dirty="0"/>
              <a:t>Снижение периферического сопротивления сосудов </a:t>
            </a:r>
          </a:p>
          <a:p>
            <a:pPr>
              <a:buNone/>
            </a:pPr>
            <a:r>
              <a:rPr lang="ru-RU" sz="1200" dirty="0"/>
              <a:t>(действие прогестерона и эстрогенов на сосудистую стенку)</a:t>
            </a:r>
          </a:p>
          <a:p>
            <a:r>
              <a:rPr lang="ru-RU" dirty="0"/>
              <a:t>Снижение вязкости крови</a:t>
            </a:r>
          </a:p>
          <a:p>
            <a:r>
              <a:rPr lang="ru-RU" dirty="0"/>
              <a:t>Увеличение ОЦК</a:t>
            </a:r>
          </a:p>
          <a:p>
            <a:r>
              <a:rPr lang="ru-RU" dirty="0"/>
              <a:t>Увеличение минутного объема сердца</a:t>
            </a:r>
          </a:p>
          <a:p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E0C095-6F69-4CD1-9E03-F506478F3817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143504" y="3071810"/>
            <a:ext cx="571504" cy="143731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572264" y="4581128"/>
            <a:ext cx="785818" cy="11338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7429520" y="4643446"/>
            <a:ext cx="285752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86446" y="3214686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7239000" cy="4846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Физиологическая беременность обеспечивает непрерывное снабжение плода кислородом, которое возрастает во время беременности более 30-40%.</a:t>
            </a:r>
          </a:p>
          <a:p>
            <a:r>
              <a:rPr lang="ru-RU" dirty="0"/>
              <a:t>Уменьшение вертикального размера груди.</a:t>
            </a:r>
          </a:p>
          <a:p>
            <a:r>
              <a:rPr lang="ru-RU" dirty="0"/>
              <a:t>Увеличивается ее окружность и усиление экскурсии диафрагмы.</a:t>
            </a:r>
          </a:p>
          <a:p>
            <a:r>
              <a:rPr lang="ru-RU" dirty="0"/>
              <a:t>С ростом беременности экскурсия диафрагмы ограничивается и компенсируется учащением дыхания на 10%, к концу беременности на 30-40%.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0F906-1D63-4F36-91CD-B504DD4F4720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99330" name="WordArt 2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5511800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Органы дыхания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562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Беременность оказывает тормозящее воздействие на секрецию желудочного сока и его кислотность, усиливает гликолиз, изменяет интенсивность липидного обмена. </a:t>
            </a:r>
          </a:p>
          <a:p>
            <a:r>
              <a:rPr lang="ru-RU" dirty="0"/>
              <a:t>Секреция желез желудка не изменяется</a:t>
            </a:r>
          </a:p>
          <a:p>
            <a:r>
              <a:rPr lang="ru-RU" dirty="0"/>
              <a:t>Снижается под действием прогестерона перистальтика кишечника        запоры, снижается тонус желчного пузыря – утренняя тошнота, рвота.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B2885-23FD-4409-9ACA-B56E9568628F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785786" y="428604"/>
            <a:ext cx="5510212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Система пищеварения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932040" y="436510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372200" y="479715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Беременность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 физиологический процесс с момента оплодотворения, вынашивание плода и заканчивается рождением ребенка.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E15F4-BE54-46A2-9691-407F7E79A973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6632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379722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626328"/>
          </a:xfrm>
        </p:spPr>
        <p:txBody>
          <a:bodyPr/>
          <a:lstStyle/>
          <a:p>
            <a:r>
              <a:rPr lang="ru-RU" dirty="0"/>
              <a:t>Печень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7239000" cy="3960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Усиливается кровоснабжение печени, т.к. нагрузка на орган возрастает:</a:t>
            </a:r>
          </a:p>
          <a:p>
            <a:r>
              <a:rPr lang="ru-RU" dirty="0"/>
              <a:t>Изменяется интенсивность жирового обмена</a:t>
            </a:r>
          </a:p>
          <a:p>
            <a:r>
              <a:rPr lang="ru-RU" dirty="0" err="1"/>
              <a:t>Белковообразовательная</a:t>
            </a:r>
            <a:r>
              <a:rPr lang="ru-RU" dirty="0"/>
              <a:t> функция печени</a:t>
            </a:r>
          </a:p>
          <a:p>
            <a:r>
              <a:rPr lang="ru-RU" dirty="0"/>
              <a:t>      синтез фибриногена</a:t>
            </a:r>
          </a:p>
          <a:p>
            <a:r>
              <a:rPr lang="ru-RU" dirty="0" err="1"/>
              <a:t>Инактивация</a:t>
            </a:r>
            <a:r>
              <a:rPr lang="ru-RU" dirty="0"/>
              <a:t> </a:t>
            </a:r>
            <a:r>
              <a:rPr lang="ru-RU" dirty="0" err="1"/>
              <a:t>эстрогентов</a:t>
            </a:r>
            <a:r>
              <a:rPr lang="ru-RU" dirty="0"/>
              <a:t> и др. </a:t>
            </a:r>
            <a:r>
              <a:rPr lang="ru-RU" dirty="0" err="1"/>
              <a:t>стероидных</a:t>
            </a:r>
            <a:r>
              <a:rPr lang="ru-RU" dirty="0"/>
              <a:t> гормонов</a:t>
            </a:r>
          </a:p>
          <a:p>
            <a:r>
              <a:rPr lang="ru-RU" dirty="0"/>
              <a:t>Снижается кол-во гликогена</a:t>
            </a: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99592" y="2996952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Стрелка вниз 5"/>
          <p:cNvSpPr/>
          <p:nvPr/>
        </p:nvSpPr>
        <p:spPr>
          <a:xfrm>
            <a:off x="3563888" y="4653136"/>
            <a:ext cx="11521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515719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Активность ЩФ в 2 раза (изоэнзим щелочной фосфатазы плаценты</a:t>
            </a:r>
          </a:p>
          <a:p>
            <a:r>
              <a:rPr lang="ru-RU" dirty="0"/>
              <a:t>	Снижается альбумин и альбумин-глобулиновый коэффициент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971600" y="5229200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971600" y="5805264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5543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Мочевыделительная система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194421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 1 триместре почечного кровотока, затем постепенное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95536" y="1268760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979712" y="2132856"/>
            <a:ext cx="216024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7784" y="908720"/>
            <a:ext cx="194421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 1 триместре клубочковая фильтрация на 30-50%, затем постепенное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699792" y="1268760"/>
            <a:ext cx="144016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283968" y="2132856"/>
            <a:ext cx="216024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 rot="1886716">
            <a:off x="4586250" y="2339061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4048" y="2132856"/>
            <a:ext cx="194421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Задержка жидкости в организме до </a:t>
            </a:r>
          </a:p>
          <a:p>
            <a:pPr algn="ctr"/>
            <a:r>
              <a:rPr lang="ru-RU" dirty="0"/>
              <a:t>7 л в конце беременности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2420888"/>
            <a:ext cx="223224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Фильтрационная способность почек  , </a:t>
            </a:r>
            <a:r>
              <a:rPr lang="ru-RU" dirty="0" err="1"/>
              <a:t>канальцевая</a:t>
            </a:r>
            <a:r>
              <a:rPr lang="ru-RU" dirty="0"/>
              <a:t> </a:t>
            </a:r>
            <a:r>
              <a:rPr lang="ru-RU" dirty="0" err="1"/>
              <a:t>реабсорбция</a:t>
            </a:r>
            <a:r>
              <a:rPr lang="ru-RU" dirty="0"/>
              <a:t> воды и электролитов не меняется.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619672" y="2996952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1560" y="4509120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/>
              <a:t>Наблюдается ортостатическая протеинурия – результат </a:t>
            </a:r>
            <a:r>
              <a:rPr lang="ru-RU" dirty="0" err="1"/>
              <a:t>сдавления</a:t>
            </a:r>
            <a:r>
              <a:rPr lang="ru-RU" dirty="0"/>
              <a:t> маткой вен почек.</a:t>
            </a:r>
          </a:p>
          <a:p>
            <a:pPr>
              <a:buBlip>
                <a:blip r:embed="rId3"/>
              </a:buBlip>
            </a:pPr>
            <a:r>
              <a:rPr lang="ru-RU" dirty="0"/>
              <a:t>Иногда возникает </a:t>
            </a:r>
            <a:r>
              <a:rPr lang="ru-RU" dirty="0" err="1"/>
              <a:t>глюкозурия</a:t>
            </a:r>
            <a:r>
              <a:rPr lang="ru-RU" dirty="0"/>
              <a:t> в результате увеличения клубочковой фильтрации, </a:t>
            </a:r>
            <a:r>
              <a:rPr lang="ru-RU" dirty="0" err="1"/>
              <a:t>лактозурия</a:t>
            </a:r>
            <a:r>
              <a:rPr lang="ru-RU" dirty="0"/>
              <a:t> – повышение концентрации в крови.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7056784" cy="5214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Меняется топография и функция мочевого пузыря, мочеточников и почек:</a:t>
            </a:r>
          </a:p>
          <a:p>
            <a:r>
              <a:rPr lang="ru-RU" dirty="0"/>
              <a:t>Мочевой пузырь – </a:t>
            </a:r>
            <a:r>
              <a:rPr lang="ru-RU" sz="2000" dirty="0" err="1"/>
              <a:t>гипетрофируются</a:t>
            </a:r>
            <a:r>
              <a:rPr lang="ru-RU" sz="2000" dirty="0"/>
              <a:t> стенки, смещается кверху за пределы малого таза;</a:t>
            </a:r>
          </a:p>
          <a:p>
            <a:r>
              <a:rPr lang="ru-RU" sz="2800" dirty="0"/>
              <a:t>Мочеточники</a:t>
            </a:r>
            <a:r>
              <a:rPr lang="ru-RU" sz="2000" dirty="0"/>
              <a:t> – </a:t>
            </a:r>
            <a:r>
              <a:rPr lang="ru-RU" sz="2000" dirty="0" err="1"/>
              <a:t>гипертофируются</a:t>
            </a:r>
            <a:r>
              <a:rPr lang="ru-RU" sz="2000" dirty="0"/>
              <a:t>, удлиняются, иногда развивается </a:t>
            </a:r>
            <a:r>
              <a:rPr lang="ru-RU" sz="2000" dirty="0" err="1"/>
              <a:t>гидроуретер</a:t>
            </a:r>
            <a:r>
              <a:rPr lang="ru-RU" sz="2000" dirty="0"/>
              <a:t>;</a:t>
            </a:r>
          </a:p>
          <a:p>
            <a:r>
              <a:rPr lang="ru-RU" sz="2800" dirty="0"/>
              <a:t>Почка</a:t>
            </a:r>
            <a:r>
              <a:rPr lang="ru-RU" sz="2000" dirty="0"/>
              <a:t> – увеличение объема лоханок с 10 мл до 50-100 мл, </a:t>
            </a:r>
          </a:p>
          <a:p>
            <a:endParaRPr lang="ru-RU" sz="2000" dirty="0"/>
          </a:p>
          <a:p>
            <a:pPr>
              <a:buNone/>
            </a:pPr>
            <a:r>
              <a:rPr lang="ru-RU" dirty="0"/>
              <a:t>предпосылки для развития </a:t>
            </a:r>
            <a:r>
              <a:rPr lang="ru-RU" dirty="0" err="1"/>
              <a:t>пиелонефрита</a:t>
            </a:r>
            <a:r>
              <a:rPr lang="ru-RU" dirty="0"/>
              <a:t> </a:t>
            </a:r>
            <a:r>
              <a:rPr lang="ru-RU" sz="1600" dirty="0"/>
              <a:t>(действие прогестерона).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D38A5-109E-4AD9-8320-B31DD7799C18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500034" y="428604"/>
            <a:ext cx="55118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Функция почек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1979712" y="4293096"/>
            <a:ext cx="331236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259632" y="476672"/>
            <a:ext cx="5544616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0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Центральная нервная система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341111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043608" y="1700808"/>
            <a:ext cx="5760640" cy="18722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Поле торможения до 12-16 недель</a:t>
            </a:r>
          </a:p>
        </p:txBody>
      </p:sp>
      <p:sp>
        <p:nvSpPr>
          <p:cNvPr id="5" name="Овал 4"/>
          <p:cNvSpPr/>
          <p:nvPr/>
        </p:nvSpPr>
        <p:spPr>
          <a:xfrm>
            <a:off x="2123728" y="1772816"/>
            <a:ext cx="38164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Гестационная</a:t>
            </a:r>
            <a:r>
              <a:rPr lang="ru-RU" dirty="0"/>
              <a:t> доминанта – очаг возбуждения в коре ГМ</a:t>
            </a:r>
          </a:p>
        </p:txBody>
      </p:sp>
      <p:sp>
        <p:nvSpPr>
          <p:cNvPr id="9" name="Овал 8"/>
          <p:cNvSpPr/>
          <p:nvPr/>
        </p:nvSpPr>
        <p:spPr>
          <a:xfrm>
            <a:off x="2051720" y="5301208"/>
            <a:ext cx="48965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Возбудимость нижележащих отделов ЦНС и рефлекторного аппарата матки     , перед родами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860032" y="5877272"/>
            <a:ext cx="216024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004048" y="6165304"/>
            <a:ext cx="216024" cy="21602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Вегетативная нервная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23640"/>
          </a:xfrm>
        </p:spPr>
        <p:txBody>
          <a:bodyPr/>
          <a:lstStyle/>
          <a:p>
            <a:r>
              <a:rPr lang="ru-RU" dirty="0"/>
              <a:t>Сонливость</a:t>
            </a:r>
          </a:p>
          <a:p>
            <a:r>
              <a:rPr lang="ru-RU" dirty="0"/>
              <a:t>Плаксивость</a:t>
            </a:r>
          </a:p>
          <a:p>
            <a:r>
              <a:rPr lang="ru-RU" dirty="0"/>
              <a:t>Раздражительность</a:t>
            </a:r>
          </a:p>
          <a:p>
            <a:r>
              <a:rPr lang="ru-RU" dirty="0"/>
              <a:t>Головокружения и другие вегетативные расстройства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660232" y="1484784"/>
            <a:ext cx="864096" cy="2952328"/>
          </a:xfrm>
          <a:prstGeom prst="righ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03840" y="2492896"/>
            <a:ext cx="144016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До 12-16 недель </a:t>
            </a:r>
            <a:r>
              <a:rPr lang="ru-RU" dirty="0" err="1"/>
              <a:t>гестации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Железы внутренней секреции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179512" y="1556792"/>
            <a:ext cx="676875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cap="all" dirty="0">
                <a:solidFill>
                  <a:srgbClr val="FFFF00"/>
                </a:solidFill>
              </a:rPr>
              <a:t>Гипофиз</a:t>
            </a:r>
            <a:r>
              <a:rPr lang="ru-RU" sz="1400" b="1" dirty="0">
                <a:solidFill>
                  <a:srgbClr val="FFFF00"/>
                </a:solidFill>
              </a:rPr>
              <a:t> –передняя доля гипофиза       , появляются крупные ацидофильные клетки – «</a:t>
            </a:r>
            <a:r>
              <a:rPr lang="ru-RU" sz="1400" b="1" dirty="0" err="1">
                <a:solidFill>
                  <a:srgbClr val="FFFF00"/>
                </a:solidFill>
              </a:rPr>
              <a:t>клетки</a:t>
            </a:r>
            <a:r>
              <a:rPr lang="ru-RU" sz="1400" b="1" dirty="0">
                <a:solidFill>
                  <a:srgbClr val="FFFF00"/>
                </a:solidFill>
              </a:rPr>
              <a:t> беременности», снижение ФСГ, ЛГ и повышение пролактина, ТТГ, АКТГ.</a:t>
            </a:r>
          </a:p>
          <a:p>
            <a:r>
              <a:rPr lang="ru-RU" sz="1400" b="1" dirty="0">
                <a:solidFill>
                  <a:srgbClr val="FFFF00"/>
                </a:solidFill>
              </a:rPr>
              <a:t>В задней доле накапливается окситоцин и вазопрессин. Синтез окситоцина возрастает к концу беременности.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355976" y="1772816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771800" y="3645024"/>
            <a:ext cx="6048672" cy="172819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70C0"/>
                </a:solidFill>
              </a:rPr>
              <a:t>Яичники – заканчиваются циклические процессы, в одном яичнике функционирует желтое тело до 12-16 недель (синтез прогестерона и эстрогенов). Овуляция прекращается</a:t>
            </a:r>
          </a:p>
        </p:txBody>
      </p:sp>
      <p:sp>
        <p:nvSpPr>
          <p:cNvPr id="8" name="Овал 7"/>
          <p:cNvSpPr/>
          <p:nvPr/>
        </p:nvSpPr>
        <p:spPr>
          <a:xfrm>
            <a:off x="323528" y="5229200"/>
            <a:ext cx="518457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Надпочечники</a:t>
            </a:r>
            <a:r>
              <a:rPr lang="ru-RU" sz="1400" dirty="0"/>
              <a:t> – гиперплазия коры. Усиливается синтез </a:t>
            </a:r>
            <a:r>
              <a:rPr lang="ru-RU" sz="1400" dirty="0" err="1"/>
              <a:t>глюкокортикоидов</a:t>
            </a:r>
            <a:r>
              <a:rPr lang="ru-RU" sz="1400" dirty="0"/>
              <a:t> и </a:t>
            </a:r>
            <a:r>
              <a:rPr lang="ru-RU" sz="1400" dirty="0" err="1"/>
              <a:t>минералкортикоидов</a:t>
            </a:r>
            <a:r>
              <a:rPr lang="ru-RU" sz="1400" dirty="0"/>
              <a:t>, кот. усиливают углеводный и белковый обмены. Усиливается пигментация кожи.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836712"/>
            <a:ext cx="6336704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Щитовидная железа – первая половина беременности повышение </a:t>
            </a:r>
            <a:r>
              <a:rPr lang="ru-RU" sz="1600" b="1" dirty="0" err="1">
                <a:solidFill>
                  <a:srgbClr val="002060"/>
                </a:solidFill>
              </a:rPr>
              <a:t>ф-ции</a:t>
            </a:r>
            <a:r>
              <a:rPr lang="ru-RU" sz="1600" b="1" dirty="0">
                <a:solidFill>
                  <a:srgbClr val="002060"/>
                </a:solidFill>
              </a:rPr>
              <a:t>, затем гипофункция. Однако свободные гормоны не изменяются, так как увеличивается фиксирующая способность плазменных белков.</a:t>
            </a:r>
          </a:p>
        </p:txBody>
      </p:sp>
      <p:sp>
        <p:nvSpPr>
          <p:cNvPr id="5" name="Овал 4"/>
          <p:cNvSpPr/>
          <p:nvPr/>
        </p:nvSpPr>
        <p:spPr>
          <a:xfrm>
            <a:off x="2843808" y="2924944"/>
            <a:ext cx="482453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FF00"/>
                </a:solidFill>
              </a:rPr>
              <a:t>Паращитовидные железы </a:t>
            </a:r>
            <a:r>
              <a:rPr lang="ru-RU" dirty="0">
                <a:solidFill>
                  <a:srgbClr val="FFFF00"/>
                </a:solidFill>
              </a:rPr>
              <a:t>– </a:t>
            </a:r>
            <a:r>
              <a:rPr lang="ru-RU" dirty="0"/>
              <a:t>склонность к гипофункции – нарушение обмена кальция (судороги).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2910" y="285728"/>
            <a:ext cx="55118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Иммунная система</a:t>
            </a:r>
          </a:p>
        </p:txBody>
      </p:sp>
      <p:sp>
        <p:nvSpPr>
          <p:cNvPr id="5" name="Овал 4"/>
          <p:cNvSpPr/>
          <p:nvPr/>
        </p:nvSpPr>
        <p:spPr>
          <a:xfrm>
            <a:off x="251520" y="908720"/>
            <a:ext cx="82809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Гуморальное звено иммунитета (</a:t>
            </a:r>
            <a:r>
              <a:rPr lang="en-US" dirty="0" err="1">
                <a:solidFill>
                  <a:srgbClr val="FFFF00"/>
                </a:solidFill>
              </a:rPr>
              <a:t>Ig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А, М, </a:t>
            </a: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ru-RU" dirty="0">
                <a:solidFill>
                  <a:srgbClr val="FFFF00"/>
                </a:solidFill>
              </a:rPr>
              <a:t>) не меняется, так же не меняется соотношение Т и В лимфоцитов.</a:t>
            </a:r>
          </a:p>
        </p:txBody>
      </p:sp>
      <p:sp>
        <p:nvSpPr>
          <p:cNvPr id="6" name="Овал 5"/>
          <p:cNvSpPr/>
          <p:nvPr/>
        </p:nvSpPr>
        <p:spPr>
          <a:xfrm>
            <a:off x="395536" y="3933056"/>
            <a:ext cx="5616624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Физиологическая иммунодепрессия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03648" y="3429000"/>
            <a:ext cx="3312368" cy="50405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7936" y="2141240"/>
            <a:ext cx="5112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FF00"/>
                </a:solidFill>
              </a:rPr>
              <a:t>Выраженным иммунодепрессивным действием обладают ХГ, ПЛ, </a:t>
            </a:r>
            <a:r>
              <a:rPr lang="ru-RU" sz="1600" dirty="0" err="1">
                <a:solidFill>
                  <a:srgbClr val="FFFF00"/>
                </a:solidFill>
              </a:rPr>
              <a:t>глюкокортикоиды</a:t>
            </a:r>
            <a:r>
              <a:rPr lang="ru-RU" sz="1600" dirty="0">
                <a:solidFill>
                  <a:srgbClr val="FFFF00"/>
                </a:solidFill>
              </a:rPr>
              <a:t>, прогестерон, эстрогены, </a:t>
            </a:r>
            <a:r>
              <a:rPr lang="ru-RU" sz="1600" dirty="0" err="1">
                <a:solidFill>
                  <a:srgbClr val="FFFF00"/>
                </a:solidFill>
              </a:rPr>
              <a:t>альфа-фетопротеин</a:t>
            </a:r>
            <a:r>
              <a:rPr lang="ru-RU" sz="16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5940152" y="2348880"/>
            <a:ext cx="338437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Антигены </a:t>
            </a:r>
            <a:r>
              <a:rPr lang="ru-RU" sz="1600" dirty="0" err="1"/>
              <a:t>трофобласта</a:t>
            </a:r>
            <a:r>
              <a:rPr lang="ru-RU" sz="1600" dirty="0"/>
              <a:t> (с 5 недели), и антигены плода (с 12 недели), прогрессирует иммунная атака плода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09120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2051720" y="4725144"/>
            <a:ext cx="51125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FF00"/>
                </a:solidFill>
              </a:rPr>
              <a:t>Беременность продолжается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131840" y="4365104"/>
            <a:ext cx="2592288" cy="2880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447596">
            <a:off x="5285347" y="2719490"/>
            <a:ext cx="864096" cy="50405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8579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ПЛ усиливает процесс кроветворения со </a:t>
            </a:r>
            <a:r>
              <a:rPr lang="en-US" dirty="0"/>
              <a:t>II</a:t>
            </a:r>
            <a:r>
              <a:rPr lang="ru-RU" dirty="0"/>
              <a:t> триместра беременности</a:t>
            </a:r>
          </a:p>
          <a:p>
            <a:r>
              <a:rPr lang="ru-RU" dirty="0"/>
              <a:t>Увеличивается объем эритроцита за счет </a:t>
            </a:r>
            <a:r>
              <a:rPr lang="ru-RU" dirty="0" err="1"/>
              <a:t>гиперосмолярности</a:t>
            </a:r>
            <a:r>
              <a:rPr lang="ru-RU" dirty="0"/>
              <a:t>,     их агрегация и реологические </a:t>
            </a:r>
            <a:r>
              <a:rPr lang="ru-RU" dirty="0" err="1"/>
              <a:t>св-ва</a:t>
            </a:r>
            <a:r>
              <a:rPr lang="ru-RU" dirty="0"/>
              <a:t> крови, что в процессе беременности нивелируется за счет общих изменений гемодинамики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Hb</a:t>
            </a:r>
            <a:r>
              <a:rPr lang="ru-RU" dirty="0"/>
              <a:t> – снижается постепенно по триместрам, мин. значение в 32-34 </a:t>
            </a:r>
            <a:r>
              <a:rPr lang="ru-RU" dirty="0" err="1"/>
              <a:t>нед</a:t>
            </a:r>
            <a:r>
              <a:rPr lang="ru-RU" dirty="0"/>
              <a:t>., в результате </a:t>
            </a:r>
            <a:r>
              <a:rPr lang="ru-RU" b="1" dirty="0">
                <a:solidFill>
                  <a:srgbClr val="002060"/>
                </a:solidFill>
              </a:rPr>
              <a:t>физиологической </a:t>
            </a:r>
            <a:r>
              <a:rPr lang="ru-RU" b="1" dirty="0" err="1">
                <a:solidFill>
                  <a:srgbClr val="002060"/>
                </a:solidFill>
              </a:rPr>
              <a:t>гиперволемии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и повышенным потреблением </a:t>
            </a:r>
            <a:r>
              <a:rPr lang="en-US" dirty="0"/>
              <a:t>Fe </a:t>
            </a:r>
            <a:r>
              <a:rPr lang="ru-RU" dirty="0"/>
              <a:t>организмом плода и плацентой.</a:t>
            </a:r>
          </a:p>
          <a:p>
            <a:r>
              <a:rPr lang="ru-RU" dirty="0"/>
              <a:t>Лейкоциты – повышение до 10,4 тыс. к концу беременности.</a:t>
            </a:r>
          </a:p>
          <a:p>
            <a:r>
              <a:rPr lang="ru-RU" dirty="0"/>
              <a:t>     СОЭ до 40-50 мм/час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563CB-6586-450B-A3AE-375E699EAECD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5474" name="WordArt 2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55118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Органы кроветворения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99592" y="6093296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067944" y="1988840"/>
            <a:ext cx="360040" cy="2880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157192"/>
            <a:ext cx="1990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6804248" y="1988840"/>
            <a:ext cx="288032" cy="36004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7239000" cy="2860939"/>
          </a:xfrm>
          <a:solidFill>
            <a:srgbClr val="FF7C80"/>
          </a:solidFill>
        </p:spPr>
        <p:txBody>
          <a:bodyPr>
            <a:normAutofit/>
          </a:bodyPr>
          <a:lstStyle/>
          <a:p>
            <a:r>
              <a:rPr lang="ru-RU" sz="2000" dirty="0"/>
              <a:t>Увеличение всех плазменных факторов свертывания крови, кроме </a:t>
            </a:r>
            <a:r>
              <a:rPr lang="en-US" sz="2000" dirty="0"/>
              <a:t>XIII</a:t>
            </a:r>
            <a:r>
              <a:rPr lang="ru-RU" sz="2000" dirty="0"/>
              <a:t>.</a:t>
            </a:r>
          </a:p>
          <a:p>
            <a:r>
              <a:rPr lang="ru-RU" sz="2000" dirty="0"/>
              <a:t>Снижение активности </a:t>
            </a:r>
            <a:r>
              <a:rPr lang="ru-RU" sz="2000" dirty="0" err="1"/>
              <a:t>антитромбина</a:t>
            </a:r>
            <a:r>
              <a:rPr lang="ru-RU" sz="2000" dirty="0"/>
              <a:t> </a:t>
            </a:r>
            <a:r>
              <a:rPr lang="en-US" sz="2000" dirty="0"/>
              <a:t>III</a:t>
            </a:r>
            <a:r>
              <a:rPr lang="ru-RU" sz="2000" dirty="0"/>
              <a:t>, протеина </a:t>
            </a:r>
            <a:r>
              <a:rPr lang="en-US" sz="2000" dirty="0"/>
              <a:t>C</a:t>
            </a:r>
            <a:endParaRPr lang="ru-RU" sz="2000" dirty="0"/>
          </a:p>
          <a:p>
            <a:r>
              <a:rPr lang="ru-RU" sz="2000" dirty="0"/>
              <a:t>Угнетение активности </a:t>
            </a:r>
            <a:r>
              <a:rPr lang="ru-RU" sz="2000" dirty="0" err="1"/>
              <a:t>фибринолиза</a:t>
            </a:r>
            <a:r>
              <a:rPr lang="ru-RU" sz="2000" dirty="0"/>
              <a:t>.</a:t>
            </a:r>
          </a:p>
          <a:p>
            <a:r>
              <a:rPr lang="ru-RU" sz="2000" dirty="0"/>
              <a:t>Незначительное увеличение </a:t>
            </a:r>
            <a:r>
              <a:rPr lang="ru-RU" sz="2000" dirty="0" err="1"/>
              <a:t>адгезивно-агрегационных</a:t>
            </a:r>
            <a:r>
              <a:rPr lang="ru-RU" sz="2000" dirty="0"/>
              <a:t> свойств </a:t>
            </a:r>
            <a:r>
              <a:rPr lang="en-US" sz="2000" dirty="0" err="1"/>
              <a:t>Tr</a:t>
            </a:r>
            <a:r>
              <a:rPr lang="ru-RU" sz="2000" dirty="0"/>
              <a:t>.</a:t>
            </a:r>
          </a:p>
          <a:p>
            <a:r>
              <a:rPr lang="en-US" sz="2000" dirty="0" err="1"/>
              <a:t>Tr</a:t>
            </a:r>
            <a:r>
              <a:rPr lang="en-US" sz="2000" dirty="0"/>
              <a:t> </a:t>
            </a:r>
            <a:r>
              <a:rPr lang="ru-RU" sz="2000" dirty="0"/>
              <a:t>осуществляют контроль кровотока в спиральных артериях.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181CE-15C3-4BDB-8665-6DC741F10A1F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6498" name="WordArt 2"/>
          <p:cNvSpPr>
            <a:spLocks noChangeArrowheads="1" noChangeShapeType="1" noTextEdit="1"/>
          </p:cNvSpPr>
          <p:nvPr/>
        </p:nvSpPr>
        <p:spPr bwMode="auto">
          <a:xfrm>
            <a:off x="1331640" y="332656"/>
            <a:ext cx="55118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Система гемостаза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293096"/>
            <a:ext cx="2304256" cy="2308324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Активация гемостаза в маточно-плацентарном кровотоке с </a:t>
            </a:r>
            <a:r>
              <a:rPr lang="ru-RU" dirty="0" err="1"/>
              <a:t>интра</a:t>
            </a:r>
            <a:r>
              <a:rPr lang="ru-RU" dirty="0"/>
              <a:t>- и </a:t>
            </a:r>
            <a:r>
              <a:rPr lang="ru-RU" dirty="0" err="1"/>
              <a:t>экстравазальным</a:t>
            </a:r>
            <a:r>
              <a:rPr lang="ru-RU" dirty="0"/>
              <a:t> отложением фибрина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4869160"/>
            <a:ext cx="2232248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Обеспечивается </a:t>
            </a:r>
          </a:p>
          <a:p>
            <a:r>
              <a:rPr lang="ru-RU" dirty="0"/>
              <a:t>физиологический </a:t>
            </a:r>
          </a:p>
          <a:p>
            <a:r>
              <a:rPr lang="ru-RU" dirty="0"/>
              <a:t>гемостаз при отделении </a:t>
            </a:r>
          </a:p>
          <a:p>
            <a:r>
              <a:rPr lang="ru-RU" dirty="0"/>
              <a:t>плаценты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4869160"/>
            <a:ext cx="208823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Снижение объема физиологической кровопотери в родах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771800" y="537321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292080" y="544522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Функциональная система </a:t>
            </a:r>
            <a:b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мать-плод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Совокупность двух самостоятельных организмов, объединенных общей целью обеспечения правильного, физиологического развития плода.</a:t>
            </a:r>
          </a:p>
          <a:p>
            <a:r>
              <a:rPr lang="ru-RU" b="1" dirty="0">
                <a:solidFill>
                  <a:srgbClr val="0070C0"/>
                </a:solidFill>
              </a:rPr>
              <a:t>Изменения в организме беременной носят адаптационно-приспособительный характер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21088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215370" cy="5429288"/>
          </a:xfrm>
          <a:solidFill>
            <a:srgbClr val="99FF66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Серозное пропитывание и разрыхление суставных связок и хрящей, синовиальных оболочек лобкового и крестцово-подвздошных сочленений: </a:t>
            </a:r>
          </a:p>
          <a:p>
            <a:pPr>
              <a:buBlip>
                <a:blip r:embed="rId2"/>
              </a:buBlip>
            </a:pPr>
            <a:r>
              <a:rPr lang="ru-RU" sz="2000" b="1" dirty="0"/>
              <a:t>расхождение лонных костей в стороны на 0,5-0,6 см</a:t>
            </a:r>
          </a:p>
          <a:p>
            <a:pPr>
              <a:buBlip>
                <a:blip r:embed="rId2"/>
              </a:buBlip>
            </a:pPr>
            <a:r>
              <a:rPr lang="ru-RU" sz="2000" b="1" dirty="0"/>
              <a:t>увеличение прямого размера входа в малый таз.</a:t>
            </a:r>
          </a:p>
          <a:p>
            <a:pPr>
              <a:buBlip>
                <a:blip r:embed="rId2"/>
              </a:buBlip>
            </a:pPr>
            <a:endParaRPr lang="ru-RU" sz="2000" b="1" dirty="0"/>
          </a:p>
          <a:p>
            <a:pPr>
              <a:buBlip>
                <a:blip r:embed="rId2"/>
              </a:buBlip>
            </a:pPr>
            <a:endParaRPr lang="ru-RU" sz="2000" b="1" dirty="0"/>
          </a:p>
          <a:p>
            <a:pPr>
              <a:buBlip>
                <a:blip r:embed="rId2"/>
              </a:buBlip>
            </a:pPr>
            <a:endParaRPr lang="ru-RU" sz="2000" b="1" dirty="0"/>
          </a:p>
          <a:p>
            <a:pPr>
              <a:buBlip>
                <a:blip r:embed="rId2"/>
              </a:buBlip>
            </a:pPr>
            <a:endParaRPr lang="ru-RU" sz="2000" b="1" dirty="0"/>
          </a:p>
          <a:p>
            <a:pPr>
              <a:buBlip>
                <a:blip r:embed="rId2"/>
              </a:buBlip>
            </a:pPr>
            <a:endParaRPr lang="ru-RU" sz="2000" b="1" dirty="0"/>
          </a:p>
          <a:p>
            <a:pPr>
              <a:buBlip>
                <a:blip r:embed="rId2"/>
              </a:buBlip>
            </a:pPr>
            <a:r>
              <a:rPr lang="ru-RU" sz="2000" b="1" dirty="0"/>
              <a:t>Грудная клетка расширяется, </a:t>
            </a:r>
          </a:p>
          <a:p>
            <a:pPr>
              <a:buNone/>
            </a:pPr>
            <a:r>
              <a:rPr lang="ru-RU" sz="2000" b="1" dirty="0"/>
              <a:t>ребра располагаются более </a:t>
            </a:r>
          </a:p>
          <a:p>
            <a:pPr>
              <a:buNone/>
            </a:pPr>
            <a:r>
              <a:rPr lang="ru-RU" sz="2000" b="1" dirty="0"/>
              <a:t>горизонтально </a:t>
            </a:r>
          </a:p>
          <a:p>
            <a:pPr>
              <a:buBlip>
                <a:blip r:embed="rId2"/>
              </a:buBlip>
            </a:pPr>
            <a:r>
              <a:rPr lang="ru-RU" sz="2000" b="1" dirty="0"/>
              <a:t>Меняется осанка беременной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EAC18-3D08-41A9-BD3B-E40471DB3C5F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857224" y="0"/>
            <a:ext cx="6451080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Опорно-двигательный аппарат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1584176" cy="191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войная стрелка влево/вправо 6"/>
          <p:cNvSpPr/>
          <p:nvPr/>
        </p:nvSpPr>
        <p:spPr>
          <a:xfrm>
            <a:off x="5364088" y="4653136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80112" y="3933056"/>
            <a:ext cx="4571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85184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 rot="16200000">
            <a:off x="4535996" y="576926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239000" cy="4846320"/>
          </a:xfrm>
        </p:spPr>
        <p:txBody>
          <a:bodyPr/>
          <a:lstStyle/>
          <a:p>
            <a:r>
              <a:rPr lang="ru-RU" b="1" dirty="0"/>
              <a:t>Повышенная функция надпочечников – обуславливает пигментацию кожи (</a:t>
            </a:r>
            <a:r>
              <a:rPr lang="ru-RU" b="1" dirty="0" err="1"/>
              <a:t>околососковая</a:t>
            </a:r>
            <a:r>
              <a:rPr lang="ru-RU" b="1" dirty="0"/>
              <a:t> область, белая линия живота, лицо).</a:t>
            </a:r>
            <a:endParaRPr lang="ru-RU" dirty="0"/>
          </a:p>
          <a:p>
            <a:r>
              <a:rPr lang="ru-RU" b="1" dirty="0"/>
              <a:t>Растяжение соединительнотканных и эластичных волокон кожи - </a:t>
            </a:r>
            <a:r>
              <a:rPr lang="ru-RU" b="1" dirty="0" err="1"/>
              <a:t>стрии</a:t>
            </a:r>
            <a:r>
              <a:rPr lang="ru-RU" b="1" dirty="0"/>
              <a:t> беременности (рубцы).</a:t>
            </a:r>
            <a:endParaRPr lang="ru-RU" dirty="0"/>
          </a:p>
          <a:p>
            <a:endParaRPr lang="ru-RU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2910" y="285728"/>
            <a:ext cx="2344914" cy="622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Кожа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45024"/>
            <a:ext cx="2376264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90872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93339-005"/>
          <p:cNvPicPr>
            <a:picLocks noChangeAspect="1" noChangeArrowheads="1"/>
          </p:cNvPicPr>
          <p:nvPr/>
        </p:nvPicPr>
        <p:blipFill>
          <a:blip r:embed="rId2" cstate="print">
            <a:lum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31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5050"/>
                </a:solidFill>
              </a:rPr>
              <a:t>Не реви, слушай лекцию!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DE9329-0CFF-4197-B374-41FE71EF62BB}" type="datetime1">
              <a:rPr lang="ru-RU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613FC-77C2-497F-815E-3DCDE0745487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Ведение физиологических родов</a:t>
            </a:r>
          </a:p>
        </p:txBody>
      </p:sp>
    </p:spTree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Масса молочной железы </a:t>
            </a:r>
          </a:p>
          <a:p>
            <a:pPr>
              <a:buNone/>
            </a:pPr>
            <a:r>
              <a:rPr lang="ru-RU" dirty="0"/>
              <a:t>увеличивается с 150-250 до 400-500 г. 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2910" y="285728"/>
            <a:ext cx="55118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Молочные железы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6735122" cy="4656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876256" y="764704"/>
            <a:ext cx="1872208" cy="5355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Маммогенез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endParaRPr lang="ru-RU" dirty="0"/>
          </a:p>
          <a:p>
            <a:r>
              <a:rPr lang="ru-RU" dirty="0"/>
              <a:t>Прогестерон и эстрогены желтого тела</a:t>
            </a:r>
          </a:p>
          <a:p>
            <a:endParaRPr lang="ru-RU" dirty="0"/>
          </a:p>
          <a:p>
            <a:r>
              <a:rPr lang="ru-RU" dirty="0"/>
              <a:t>Эстрогены и прогестерон плаценты</a:t>
            </a:r>
          </a:p>
          <a:p>
            <a:endParaRPr lang="ru-RU" dirty="0"/>
          </a:p>
          <a:p>
            <a:r>
              <a:rPr lang="ru-RU" dirty="0"/>
              <a:t>Плацентарный </a:t>
            </a:r>
            <a:r>
              <a:rPr lang="ru-RU" dirty="0" err="1"/>
              <a:t>лактоген</a:t>
            </a:r>
            <a:endParaRPr lang="ru-RU" dirty="0"/>
          </a:p>
          <a:p>
            <a:endParaRPr lang="ru-RU" dirty="0"/>
          </a:p>
          <a:p>
            <a:r>
              <a:rPr lang="ru-RU" dirty="0"/>
              <a:t>Гормоны щитовидной железы и надпочечников</a:t>
            </a:r>
          </a:p>
          <a:p>
            <a:endParaRPr lang="ru-RU" dirty="0"/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Лактация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6084168" y="2852936"/>
            <a:ext cx="79208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6519668" cy="5313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Матка</a:t>
            </a:r>
            <a:r>
              <a:rPr lang="ru-RU" dirty="0"/>
              <a:t> – увеличивается в размерах длина до 37-38 см, поперечный размер до 25-26 см, масса до 1000-1500 г, объем матки возрастает более чем в 500 раз.</a:t>
            </a:r>
          </a:p>
          <a:p>
            <a:pPr>
              <a:buBlip>
                <a:blip r:embed="rId2"/>
              </a:buBlip>
            </a:pPr>
            <a:r>
              <a:rPr lang="ru-RU" dirty="0"/>
              <a:t>Гипертрофия </a:t>
            </a:r>
            <a:r>
              <a:rPr lang="en-US" dirty="0"/>
              <a:t>&gt;</a:t>
            </a:r>
            <a:r>
              <a:rPr lang="ru-RU" dirty="0"/>
              <a:t> гиперплазия </a:t>
            </a:r>
            <a:r>
              <a:rPr lang="ru-RU" dirty="0" err="1"/>
              <a:t>миоцитов</a:t>
            </a:r>
            <a:r>
              <a:rPr lang="ru-RU" dirty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/>
              <a:t>Увеличивается кол-во </a:t>
            </a:r>
            <a:r>
              <a:rPr lang="ru-RU" dirty="0" err="1"/>
              <a:t>миоцитов</a:t>
            </a:r>
            <a:r>
              <a:rPr lang="ru-RU" dirty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/>
              <a:t>Преобразование соединительной ткани матки – скелет матки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108546" name="WordArt 2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551021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Половые органы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99078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485" y="4869160"/>
            <a:ext cx="265178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494774" y="6702698"/>
            <a:ext cx="1753625" cy="8214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108546" name="WordArt 2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551021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Половые органы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95D8B19-0F94-D65A-DA24-78C582EF8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21" y="905838"/>
            <a:ext cx="8208912" cy="4846320"/>
          </a:xfrm>
        </p:spPr>
        <p:txBody>
          <a:bodyPr>
            <a:normAutofit/>
          </a:bodyPr>
          <a:lstStyle/>
          <a:p>
            <a:pPr marL="0" marR="52832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стояния дна матки при различных сроках беременности (цифрами обозначены недели беременности)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53594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высоте стояния дна матки над лоном можно судить о сроке беременности. Высота стояния дна матки измеряется сантиметровой лентой так: </a:t>
            </a:r>
          </a:p>
          <a:p>
            <a:pPr marL="464820" marR="53594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8B6C96A-9EB0-1324-A713-242C301F4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90386"/>
              </p:ext>
            </p:extLst>
          </p:nvPr>
        </p:nvGraphicFramePr>
        <p:xfrm>
          <a:off x="251520" y="5001621"/>
          <a:ext cx="4133215" cy="1701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650551249"/>
                    </a:ext>
                  </a:extLst>
                </a:gridCol>
                <a:gridCol w="2981087">
                  <a:extLst>
                    <a:ext uri="{9D8B030D-6E8A-4147-A177-3AD203B41FA5}">
                      <a16:colId xmlns:a16="http://schemas.microsoft.com/office/drawing/2014/main" val="2184599906"/>
                    </a:ext>
                  </a:extLst>
                </a:gridCol>
              </a:tblGrid>
              <a:tr h="315953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беременности, </a:t>
                      </a:r>
                    </a:p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05510"/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дна матки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49908591"/>
                  </a:ext>
                </a:extLst>
              </a:tr>
              <a:tr h="146545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509270" algn="l"/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Анатомические ориентиры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869157704"/>
                  </a:ext>
                </a:extLst>
              </a:tr>
              <a:tr h="131891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Середина между лоном и пупком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99883775"/>
                  </a:ext>
                </a:extLst>
              </a:tr>
              <a:tr h="131891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lang="ru-RU" sz="9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два поперечных пальца ниже пупка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27489578"/>
                  </a:ext>
                </a:extLst>
              </a:tr>
              <a:tr h="180895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пупка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255708875"/>
                  </a:ext>
                </a:extLst>
              </a:tr>
              <a:tr h="131891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lang="ru-RU" sz="9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два поперечных пальца выше пупка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69577324"/>
                  </a:ext>
                </a:extLst>
              </a:tr>
              <a:tr h="132209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Середина между пупком и мечевидным отростком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730634607"/>
                  </a:ext>
                </a:extLst>
              </a:tr>
              <a:tr h="198313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lang="ru-RU" sz="900" b="1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мечевидного отростка и реберных дуг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14015883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Середина между пупком и мечевидным отростком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468920259"/>
                  </a:ext>
                </a:extLst>
              </a:tr>
            </a:tbl>
          </a:graphicData>
        </a:graphic>
      </p:graphicFrame>
      <p:pic>
        <p:nvPicPr>
          <p:cNvPr id="7173" name="Picture 5">
            <a:extLst>
              <a:ext uri="{FF2B5EF4-FFF2-40B4-BE49-F238E27FC236}">
                <a16:creationId xmlns:a16="http://schemas.microsoft.com/office/drawing/2014/main" id="{45A7E8A5-2F2D-BB9E-D74D-5B907397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31" y="2492896"/>
            <a:ext cx="3197769" cy="28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455D533-5F7D-BE9A-C95F-BF3B7B3ED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78193"/>
              </p:ext>
            </p:extLst>
          </p:nvPr>
        </p:nvGraphicFramePr>
        <p:xfrm>
          <a:off x="539552" y="2492896"/>
          <a:ext cx="2736304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736014674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55170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Срок беременности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ВДМ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46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20-21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18-24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407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22-23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21-25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35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24-25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23-27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933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26-27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25-28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312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28-29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26-31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412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30-31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29-32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015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32-33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31-33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496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34-35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32-33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701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36-37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32-37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06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38-39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</a:rPr>
                        <a:t>35-38 см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585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40-42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</a:rPr>
                        <a:t>34-35 см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02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80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19868" cy="531337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Трансформируется сосудистая сеть матки: артерии, вены, лимфатические сосуды удлиняются, расширяются, образуются новые сосуды.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число нервных элементов (чувствительные,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хеморецепторы и др.).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Перешеек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перешеек растягивается с 16 недели беременности, превращаясь к 32 неделе в нижний сегмент матки с циркулярным направлением мышечных волокон.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AB9E7-E276-411A-8B71-34F1DD3E263E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08546" name="WordArt 2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551021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Половые органы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96CACB-A9C5-38C0-5323-904D533A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6450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"/>
            <a:ext cx="691276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Шейка матки </a:t>
            </a:r>
            <a:r>
              <a:rPr lang="ru-RU" sz="2400" dirty="0"/>
              <a:t>– эластические волокна увеличиваются, соединительная ткань разрыхляется. Наружный и внутренний зев сомкнуты.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Связки матки </a:t>
            </a:r>
            <a:r>
              <a:rPr lang="ru-RU" sz="2400" dirty="0"/>
              <a:t>– удлиняются, утолщаются. Больше гипертрофируются круглые связки матки. Матка </a:t>
            </a:r>
            <a:r>
              <a:rPr lang="ru-RU" sz="2400" dirty="0" err="1"/>
              <a:t>ротирована</a:t>
            </a:r>
            <a:r>
              <a:rPr lang="ru-RU" sz="2400" dirty="0"/>
              <a:t> вправо.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Маточные трубы </a:t>
            </a:r>
            <a:r>
              <a:rPr lang="ru-RU" sz="2400" dirty="0"/>
              <a:t>– утолщаются, меняется положение труб по мере роста матки, они опускаются вдоль боковых стенок матки.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Яичники</a:t>
            </a:r>
            <a:r>
              <a:rPr lang="ru-RU" sz="2400" dirty="0"/>
              <a:t> – с ростом матки они перемещаются из малого таза в брюшную полость. Цикл в них прекращается.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Наружные половые органы </a:t>
            </a:r>
            <a:r>
              <a:rPr lang="ru-RU" sz="2400" dirty="0"/>
              <a:t>– разрыхляются, слизистая оболочка влагалища </a:t>
            </a:r>
            <a:r>
              <a:rPr lang="ru-RU" sz="2400" dirty="0" err="1"/>
              <a:t>цианотичная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B8752-7CDE-4F5B-9AAD-BEA31440D2B1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64704"/>
            <a:ext cx="214583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Плацента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53966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Орган, сформировавшийся в 12-14 недель, осуществляющий связь между матерью и плодом.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Плацента – временная железа внутренней секреции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05064"/>
            <a:ext cx="2232248" cy="175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834880" cy="554320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плаценты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259735" y="1988840"/>
            <a:ext cx="2533650" cy="605502"/>
            <a:chOff x="4705350" y="1174591"/>
            <a:chExt cx="2533650" cy="10475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05350" y="1174591"/>
              <a:ext cx="2533650" cy="92297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4705350" y="1299169"/>
              <a:ext cx="2533650" cy="9229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Пептидные гормоны, ХГ, ПЛ, </a:t>
              </a:r>
              <a:r>
                <a:rPr lang="ru-RU" sz="1200" kern="1200" dirty="0" err="1"/>
                <a:t>стероидные</a:t>
              </a:r>
              <a:r>
                <a:rPr lang="ru-RU" sz="1200" kern="1200" dirty="0"/>
                <a:t> гормоны, прогестерон, эстрогены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548680"/>
            <a:ext cx="8591550" cy="122463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FFFF00"/>
                </a:solidFill>
              </a:rPr>
              <a:t>Изменения в организме женщины при беременности: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</a:t>
            </a:r>
          </a:p>
        </p:txBody>
      </p:sp>
      <p:graphicFrame>
        <p:nvGraphicFramePr>
          <p:cNvPr id="71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84888" y="2636838"/>
          <a:ext cx="2808287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1752381" imgH="2371429" progId="PBrush">
                  <p:embed/>
                </p:oleObj>
              </mc:Choice>
              <mc:Fallback>
                <p:oleObj name="Точечный рисунок" r:id="rId2" imgW="1752381" imgH="23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636838"/>
                        <a:ext cx="2808287" cy="3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3740875"/>
            <a:ext cx="5400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•"/>
              <a:tabLst>
                <a:tab pos="304800" algn="l"/>
              </a:tabLst>
            </a:pPr>
            <a:r>
              <a:rPr kumimoji="0" lang="ru-RU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Общие</a:t>
            </a:r>
          </a:p>
          <a:p>
            <a:pPr>
              <a:buFontTx/>
              <a:buChar char="•"/>
              <a:tabLst>
                <a:tab pos="304800" algn="l"/>
              </a:tabLst>
            </a:pPr>
            <a:r>
              <a:rPr kumimoji="0" lang="ru-RU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Изменения в       половой сфере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338936" cy="60991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Гормональная функция плаценты:</a:t>
            </a:r>
          </a:p>
          <a:p>
            <a:r>
              <a:rPr lang="ru-RU" dirty="0"/>
              <a:t>ХГТ – белок – с 3 недели беременности, развитие надпочечников и гонад плода, обмен стероидов в плаценте.</a:t>
            </a:r>
          </a:p>
          <a:p>
            <a:r>
              <a:rPr lang="ru-RU" dirty="0"/>
              <a:t>ПЛ – белок, </a:t>
            </a:r>
            <a:r>
              <a:rPr lang="ru-RU" dirty="0" err="1"/>
              <a:t>антиинсулиновое</a:t>
            </a:r>
            <a:r>
              <a:rPr lang="ru-RU" dirty="0"/>
              <a:t> действие, снижает толерантность к глюкозе, усиливает липидный обмен.</a:t>
            </a:r>
          </a:p>
          <a:p>
            <a:r>
              <a:rPr lang="ru-RU" dirty="0" err="1"/>
              <a:t>Стероидные</a:t>
            </a:r>
            <a:r>
              <a:rPr lang="ru-RU" dirty="0"/>
              <a:t> гормоны – </a:t>
            </a:r>
            <a:r>
              <a:rPr lang="ru-RU" dirty="0" err="1"/>
              <a:t>эстриол</a:t>
            </a:r>
            <a:r>
              <a:rPr lang="ru-RU" dirty="0"/>
              <a:t> – протектор роста матки.</a:t>
            </a:r>
          </a:p>
          <a:p>
            <a:r>
              <a:rPr lang="ru-RU" dirty="0"/>
              <a:t>Прогестерон – синтезируется в синцитии плаценты, в 2 раза выше его концентрация на плацентарной площадке, блокируется сокращение этого участка матки.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C3366-C1C1-4489-BA33-BFA90B2F60F0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272" y="1412776"/>
            <a:ext cx="33037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52320" y="3356992"/>
            <a:ext cx="16916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3356992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Норма беременности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79624"/>
          </a:xfrm>
        </p:spPr>
        <p:txBody>
          <a:bodyPr/>
          <a:lstStyle/>
          <a:p>
            <a:r>
              <a:rPr lang="ru-RU" dirty="0"/>
              <a:t>Среднестатистические показатели гомеостаза и функциональных тестов, характерные для </a:t>
            </a:r>
            <a:r>
              <a:rPr lang="ru-RU" dirty="0" err="1"/>
              <a:t>неосложненного</a:t>
            </a:r>
            <a:r>
              <a:rPr lang="ru-RU" dirty="0"/>
              <a:t> течения беременности у практически здоровой женщины на разных сроках </a:t>
            </a:r>
            <a:r>
              <a:rPr lang="ru-RU" dirty="0" err="1"/>
              <a:t>гестации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1656184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E9CA-F7BF-41D8-BAF8-0A639AF65366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4820" marR="535940" indent="0" algn="just">
              <a:lnSpc>
                <a:spcPct val="111000"/>
              </a:lnSpc>
              <a:spcAft>
                <a:spcPts val="7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признаки беременности разделяют на предположительные (сомнительные), вероятные и достоверные. </a:t>
            </a:r>
          </a:p>
          <a:p>
            <a:pPr marL="464820" marR="535940" indent="0" algn="just">
              <a:lnSpc>
                <a:spcPct val="111000"/>
              </a:lnSpc>
              <a:spcAft>
                <a:spcPts val="7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предположительным относятся:  изменения обоняния, аппетита; извращение вкуса, появление тошноты, рвоты, слабости, недомогания, сонливости. </a:t>
            </a:r>
          </a:p>
          <a:p>
            <a:pPr marL="464820" marR="535940" indent="0" algn="just">
              <a:lnSpc>
                <a:spcPct val="111000"/>
              </a:lnSpc>
              <a:spcAft>
                <a:spcPts val="7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вероятным относятся: задержка менструации, цианоз слизистой влагалища и шейки матки, увеличение молочных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желѐз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появление молозива из сосков. </a:t>
            </a:r>
          </a:p>
          <a:p>
            <a:pPr marL="464820" marR="535940" indent="0" algn="just">
              <a:lnSpc>
                <a:spcPct val="111000"/>
              </a:lnSpc>
              <a:spcAft>
                <a:spcPts val="7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достоверным относятся: пальпация частей плода, шевеление плода, выслушивание сердцебиения плода.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26EF49-CF80-50E1-8CA0-49D411AF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Диагностика беременности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E9CA-F7BF-41D8-BAF8-0A639AF65366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535940" lvl="0" indent="-34290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 – начинается с подробного анамнеза жизни и протекания беременности у женщин. </a:t>
            </a:r>
          </a:p>
          <a:p>
            <a:pPr marL="342900" marR="535940" lvl="0" indent="-34290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Общее исследование – включает в себя измерение температуры тела, массы, роста, АД. После  оценки телосложения, состояния кожных покровов, слизистых оболочек, молочных желез, формы животы, приступают к исследованию отдельных органов и систем по общепринятой методике. Кроме того, всем беременным производят неоднократно анализы крови, мочи, исследуют кровь на групповую и резусную принадлежность, на реакцию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Вассермана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ВИЧ-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инфекцию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подвергают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исследованию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выделения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цервикального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канала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уретры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влагалища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26EF49-CF80-50E1-8CA0-49D411AF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00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обследования беременных</a:t>
            </a:r>
          </a:p>
        </p:txBody>
      </p:sp>
    </p:spTree>
    <p:extLst>
      <p:ext uri="{BB962C8B-B14F-4D97-AF65-F5344CB8AC3E}">
        <p14:creationId xmlns:p14="http://schemas.microsoft.com/office/powerpoint/2010/main" val="90933208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71966" cy="528641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Паспортные данные</a:t>
            </a:r>
          </a:p>
          <a:p>
            <a:r>
              <a:rPr lang="ru-RU" i="1" dirty="0"/>
              <a:t>Жалобы</a:t>
            </a:r>
          </a:p>
          <a:p>
            <a:r>
              <a:rPr lang="ru-RU" i="1" dirty="0"/>
              <a:t>Условия труда и быта</a:t>
            </a:r>
          </a:p>
          <a:p>
            <a:r>
              <a:rPr lang="ru-RU" i="1" dirty="0"/>
              <a:t>Наследственность и перенесенные заболевания</a:t>
            </a:r>
          </a:p>
          <a:p>
            <a:r>
              <a:rPr lang="ru-RU" i="1" dirty="0"/>
              <a:t>Менструальная функция</a:t>
            </a:r>
          </a:p>
          <a:p>
            <a:r>
              <a:rPr lang="ru-RU" i="1" dirty="0"/>
              <a:t>Половая функция</a:t>
            </a:r>
          </a:p>
          <a:p>
            <a:r>
              <a:rPr lang="ru-RU" i="1" dirty="0"/>
              <a:t>Гинекологический анамнез</a:t>
            </a:r>
          </a:p>
          <a:p>
            <a:r>
              <a:rPr lang="ru-RU" i="1" dirty="0"/>
              <a:t>Акушерский анамнез</a:t>
            </a:r>
          </a:p>
          <a:p>
            <a:endParaRPr lang="ru-RU" dirty="0"/>
          </a:p>
        </p:txBody>
      </p:sp>
      <p:pic>
        <p:nvPicPr>
          <p:cNvPr id="7" name="Содержимое 6" descr="vsd-i-beremennos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2143116"/>
            <a:ext cx="4629537" cy="3286148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E9CA-F7BF-41D8-BAF8-0A639AF65366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595745"/>
            <a:ext cx="7992888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Приемы наружного и внутреннего акушерского исследования</a:t>
            </a:r>
          </a:p>
          <a:p>
            <a:r>
              <a:rPr lang="ru-RU" dirty="0"/>
              <a:t>Измерение таза</a:t>
            </a:r>
          </a:p>
          <a:p>
            <a:r>
              <a:rPr lang="ru-RU" dirty="0"/>
              <a:t>Приемы Леопольда</a:t>
            </a:r>
          </a:p>
          <a:p>
            <a:r>
              <a:rPr lang="ru-RU" dirty="0"/>
              <a:t>Осмотр половых органов в зеркалах</a:t>
            </a:r>
          </a:p>
          <a:p>
            <a:r>
              <a:rPr lang="ru-RU" dirty="0" err="1"/>
              <a:t>Бимануальное</a:t>
            </a:r>
            <a:r>
              <a:rPr lang="ru-RU" dirty="0"/>
              <a:t> вагинальное исследование</a:t>
            </a:r>
          </a:p>
          <a:p>
            <a:r>
              <a:rPr lang="ru-RU" dirty="0"/>
              <a:t>Измерение окружности живота и высоты стояния дна матки</a:t>
            </a:r>
          </a:p>
          <a:p>
            <a:r>
              <a:rPr lang="ru-RU" dirty="0"/>
              <a:t>Выслушивание сердечных тонов плода</a:t>
            </a:r>
          </a:p>
          <a:p>
            <a:r>
              <a:rPr lang="ru-RU" dirty="0"/>
              <a:t>Осмотр молочных желез</a:t>
            </a:r>
          </a:p>
          <a:p>
            <a:r>
              <a:rPr lang="ru-RU" dirty="0"/>
              <a:t>Инструментальные методы исследования – УЗИ, КТГ…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26EF49-CF80-50E1-8CA0-49D411AF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Специальное акушерское обследование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88605158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Объективное обследование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8291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 </a:t>
            </a:r>
            <a:r>
              <a:rPr lang="ru-RU" b="1" i="1" dirty="0"/>
              <a:t>осмотре</a:t>
            </a:r>
            <a:r>
              <a:rPr lang="ru-RU" b="1" dirty="0"/>
              <a:t> </a:t>
            </a:r>
            <a:r>
              <a:rPr lang="ru-RU" dirty="0"/>
              <a:t>обращают внимание на рост беременной, телосложение, упитанность, состояние кожных покровов, видимых слизистых оболочек, молочных желез, величину и форму живота, выраженность подкожной жировой клетчатки. </a:t>
            </a:r>
          </a:p>
          <a:p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85992"/>
            <a:ext cx="4273472" cy="285461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Акушерское обследование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504351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 целью осмотра стенок влагалища и шейки матки проводят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исследование с помощью зеркал</a:t>
            </a:r>
            <a:r>
              <a:rPr lang="ru-RU" i="1" dirty="0"/>
              <a:t>.</a:t>
            </a:r>
            <a:r>
              <a:rPr lang="ru-RU" dirty="0"/>
              <a:t> При этом определяются цианоз, обусловленный беременностью, и различные патологические изменения при заболевании влагалища и шейки. Влагалищные зеркала</a:t>
            </a:r>
          </a:p>
          <a:p>
            <a:r>
              <a:rPr lang="ru-RU" b="1" dirty="0"/>
              <a:t>А - створчатое, Б - </a:t>
            </a:r>
            <a:r>
              <a:rPr lang="ru-RU" b="1" dirty="0" err="1"/>
              <a:t>ложкообразное</a:t>
            </a:r>
            <a:r>
              <a:rPr lang="ru-RU" b="1" dirty="0"/>
              <a:t>, В - подъемник</a:t>
            </a:r>
            <a:endParaRPr lang="ru-RU" dirty="0"/>
          </a:p>
        </p:txBody>
      </p:sp>
      <p:pic>
        <p:nvPicPr>
          <p:cNvPr id="5" name="Содержимое 4" descr="mb4_015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2500306"/>
            <a:ext cx="4631888" cy="2416258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Влагалищное (пальцевое) исследование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50"/>
            <a:ext cx="4643470" cy="50006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При этом определяется состояние мышц тазового дна, стенок влагалища (складчатость, растяжимость, разрыхление), сводов влагалища, шейки матки (длина, форма, консистенция) и наружного зева шейки матки (закрыт, открыт, форма круглая или щелевидная).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Важным критерием бывших родов является форма наружного зева шейки матки</a:t>
            </a:r>
          </a:p>
          <a:p>
            <a:endParaRPr lang="ru-RU" sz="2000" dirty="0"/>
          </a:p>
          <a:p>
            <a:r>
              <a:rPr lang="ru-RU" sz="2000" b="1" dirty="0"/>
              <a:t>Форма наружного зева шейки матки нерожавшей (А) и рожавшей (Б) женщины</a:t>
            </a:r>
            <a:endParaRPr lang="ru-RU" sz="2000" dirty="0"/>
          </a:p>
        </p:txBody>
      </p:sp>
      <p:pic>
        <p:nvPicPr>
          <p:cNvPr id="5" name="Содержимое 4" descr="mb4_02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143116"/>
            <a:ext cx="3686951" cy="185738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Двуручное влагалищно-абдоминальное исследование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этом пальпируется тело матки и определяют ее положение, форма, величина и консистенция. После этого приступают к исследованию маточных труб и яичников, вместимость и форму таза исследуют внутреннюю поверхность костей таза, крестцовой впадины, боковых стенок таза и симфиза.</a:t>
            </a:r>
          </a:p>
        </p:txBody>
      </p:sp>
      <p:pic>
        <p:nvPicPr>
          <p:cNvPr id="5" name="Содержимое 4" descr="mb4_007 (1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857364"/>
            <a:ext cx="4016423" cy="30718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Основной обмен и потребление кислорода возрастают: </a:t>
            </a:r>
          </a:p>
          <a:p>
            <a:pPr>
              <a:buNone/>
            </a:pPr>
            <a:r>
              <a:rPr lang="ru-RU" dirty="0"/>
              <a:t>После 16 недели – повышение основного обмена на 20%, в виду стимуляции гипофиза во время беременности.</a:t>
            </a:r>
          </a:p>
          <a:p>
            <a:pPr>
              <a:buNone/>
            </a:pPr>
            <a:r>
              <a:rPr lang="ru-RU" dirty="0"/>
              <a:t>Основной обмен особенно усиливается во второй половине беременности и в родах.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E2160-5A0F-4223-BDB1-E3AB37E37A77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785786" y="500042"/>
            <a:ext cx="55118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Обмен веществ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/>
          <a:lstStyle/>
          <a:p>
            <a:r>
              <a:rPr lang="ru-RU" dirty="0"/>
              <a:t>Измерение окружности живота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429156" cy="4525963"/>
          </a:xfrm>
        </p:spPr>
        <p:txBody>
          <a:bodyPr>
            <a:normAutofit/>
          </a:bodyPr>
          <a:lstStyle/>
          <a:p>
            <a:r>
              <a:rPr lang="ru-RU" dirty="0"/>
              <a:t>При обследовании беременной во II-III триместрах необходимо измерять окружность живота на уровне пупка сантиметровой лентой при положении женщины лежа на спине..</a:t>
            </a:r>
          </a:p>
        </p:txBody>
      </p:sp>
      <p:pic>
        <p:nvPicPr>
          <p:cNvPr id="5" name="Содержимое 4" descr="mb4_003 (1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714488"/>
            <a:ext cx="3401603" cy="4354051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Измерение высоты стояния дна матки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9720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Высоту стояния дна матки над лонным сочленением можно определить и </a:t>
            </a:r>
            <a:r>
              <a:rPr lang="ru-RU" dirty="0" err="1"/>
              <a:t>тазомером</a:t>
            </a:r>
            <a:r>
              <a:rPr lang="ru-RU" dirty="0"/>
              <a:t>. Эти измерения проводят при каждом посещении беременной и сопоставляют полученные данные с </a:t>
            </a:r>
            <a:r>
              <a:rPr lang="ru-RU" dirty="0" err="1"/>
              <a:t>гестационными</a:t>
            </a:r>
            <a:r>
              <a:rPr lang="ru-RU" dirty="0"/>
              <a:t> нормативами</a:t>
            </a:r>
          </a:p>
        </p:txBody>
      </p:sp>
      <p:pic>
        <p:nvPicPr>
          <p:cNvPr id="5" name="Содержимое 4" descr="mb4_006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643050"/>
            <a:ext cx="3435270" cy="471490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Наружное акушерское обследование. Приемы Леопольда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/>
              <a:t>Первый прием наружного акушерского обследования</a:t>
            </a:r>
          </a:p>
          <a:p>
            <a:r>
              <a:rPr lang="ru-RU" dirty="0"/>
              <a:t> Цель - определить высоту стояния дна матки и часть плода, находящуюся в ее дне.</a:t>
            </a:r>
          </a:p>
          <a:p>
            <a:r>
              <a:rPr lang="ru-RU" dirty="0"/>
              <a:t>Ладони обеих рук располагают на матке таким образом, чтобы они плотно охватывали ее дно, а пальцы были обращены ногтевыми фалангами друг к другу. Чаще всего в конце беременности в дне матки определяются ягодицы. Обычно отличить их от головки нетрудно, так как тазовый конец менее плотный и не имеет четкой сферичности.</a:t>
            </a:r>
          </a:p>
          <a:p>
            <a:endParaRPr lang="ru-RU" dirty="0"/>
          </a:p>
        </p:txBody>
      </p:sp>
      <p:pic>
        <p:nvPicPr>
          <p:cNvPr id="5" name="Содержимое 4" descr="025419318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3170" y="1600200"/>
            <a:ext cx="3688660" cy="452596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Второй прием наружного акушерского обследования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Цель - определить позицию плода, о которой судят по месту нахождения спинки и мелких частей плода (ручек, ножек).</a:t>
            </a:r>
          </a:p>
          <a:p>
            <a:pPr>
              <a:buNone/>
            </a:pPr>
            <a:r>
              <a:rPr lang="ru-RU" dirty="0"/>
              <a:t>Руки сдвигают со дна матки на правую и левую ее стороны до уровня пупка и ниже. Осторожно надавливая ладонями и пальцами обеих рук на боковые стенки матки, определяют, в какую сторону обращены спинка и мелкие части плода. Спинка при этом распознается как широкая и изогнутая поверхность. Мелкие части плода определяются с противоположной стороны в виде мелких подвижных бугров</a:t>
            </a:r>
          </a:p>
        </p:txBody>
      </p:sp>
      <p:pic>
        <p:nvPicPr>
          <p:cNvPr id="5" name="Содержимое 4" descr="02451440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8083" y="1600200"/>
            <a:ext cx="3718833" cy="4525963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Третий прием наружного акушерского обследования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7577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Цель -определить предлежащую часть и ее отношение к малому тазу.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Одной, обычно правой, рукой охватывают предлежащую часть, после чего осторожно производят движения этой рукой вправо и влево. Этот прием позволяет определить предлежащую часть (головка или ягодицы), отношение предлежащей части ко входу в малый таз (если она подвижна, то находится над входом в таз, если неподвижна, то стоит во входе в таз или в более глубоких отделах малого таза).</a:t>
            </a:r>
          </a:p>
          <a:p>
            <a:endParaRPr lang="ru-RU" dirty="0"/>
          </a:p>
        </p:txBody>
      </p:sp>
      <p:pic>
        <p:nvPicPr>
          <p:cNvPr id="5" name="Содержимое 4" descr="02250930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296974"/>
          </a:xfrm>
        </p:spPr>
        <p:txBody>
          <a:bodyPr>
            <a:normAutofit fontScale="90000"/>
          </a:bodyPr>
          <a:lstStyle/>
          <a:p>
            <a:r>
              <a:rPr lang="ru-RU" dirty="0"/>
              <a:t>Четвертый прием наружного акушерского обследования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1497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/>
              <a:t>Цель -определить предлежащую часть (головка или ягодицы), место нахождения предлежащей части (над входом в малый таз, во входе или глубже, где именно), в каком положении находится предлежащая головка (в согнутом или разогнутом).</a:t>
            </a:r>
          </a:p>
          <a:p>
            <a:r>
              <a:rPr lang="ru-RU" dirty="0"/>
              <a:t>Врач становится лицом к ногам беременной или роженицы и кладет ладони по обе стороны нижнего отдела матки. Пальцами обеих рук, обращенными ко входу в таз, осторожно и медленно проникают между предлежащей частью и боковыми отделами входа в таз и пальпируют доступные участки предлежащей части.</a:t>
            </a:r>
          </a:p>
          <a:p>
            <a:endParaRPr lang="ru-RU" dirty="0"/>
          </a:p>
        </p:txBody>
      </p:sp>
      <p:pic>
        <p:nvPicPr>
          <p:cNvPr id="5" name="Содержимое 4" descr="029195177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8083" y="1600200"/>
            <a:ext cx="3718833" cy="452596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/>
              <a:t>Положение плода (</a:t>
            </a:r>
            <a:r>
              <a:rPr lang="en-US" dirty="0" err="1"/>
              <a:t>situs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286280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Это отношение продольной оси плода к продольной оси (</a:t>
            </a:r>
            <a:r>
              <a:rPr lang="ru-RU" dirty="0" err="1"/>
              <a:t>длиннику</a:t>
            </a:r>
            <a:r>
              <a:rPr lang="ru-RU" dirty="0"/>
              <a:t>) матки.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Различают следующие положения плода:</a:t>
            </a:r>
          </a:p>
          <a:p>
            <a:r>
              <a:rPr lang="ru-RU" dirty="0"/>
              <a:t>- продольное (</a:t>
            </a:r>
            <a:r>
              <a:rPr lang="ru-RU" i="1" dirty="0" err="1"/>
              <a:t>situs</a:t>
            </a:r>
            <a:r>
              <a:rPr lang="ru-RU" i="1" dirty="0"/>
              <a:t> </a:t>
            </a:r>
            <a:r>
              <a:rPr lang="ru-RU" i="1" dirty="0" err="1"/>
              <a:t>longitudinalis</a:t>
            </a:r>
            <a:r>
              <a:rPr lang="ru-RU" i="1" dirty="0"/>
              <a:t>) </a:t>
            </a:r>
            <a:r>
              <a:rPr lang="ru-RU" dirty="0"/>
              <a:t>продольная ось плода (линия, проходящая от затылка до ягодиц) и продольная ось матки совпадают;</a:t>
            </a:r>
          </a:p>
          <a:p>
            <a:r>
              <a:rPr lang="ru-RU" b="1" dirty="0"/>
              <a:t>А - продольное головное; Б - продольное тазовое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mb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2062612"/>
            <a:ext cx="4641350" cy="3509528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/>
              <a:t>Положение плода (</a:t>
            </a:r>
            <a:r>
              <a:rPr lang="en-US" dirty="0" err="1"/>
              <a:t>situs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6280" cy="535785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поперечное (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situs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transversus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- </a:t>
            </a:r>
            <a:r>
              <a:rPr lang="ru-RU" dirty="0"/>
              <a:t>продольная ось плода пересекает продольную ось матки под углом, близким к прямому;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косое (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situs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obliquus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- </a:t>
            </a:r>
            <a:r>
              <a:rPr lang="ru-RU" dirty="0"/>
              <a:t>продольная ось плода образует с продольной осью матки острый угол.</a:t>
            </a:r>
          </a:p>
          <a:p>
            <a:r>
              <a:rPr lang="ru-RU" b="1" dirty="0"/>
              <a:t>Поперечное и косое положение плода. А - поперечное положение плода, вторая позиция, передний вид; Б - косое положение плода, первая позиция, задний вид</a:t>
            </a:r>
            <a:endParaRPr lang="ru-RU" dirty="0"/>
          </a:p>
        </p:txBody>
      </p:sp>
      <p:pic>
        <p:nvPicPr>
          <p:cNvPr id="5" name="Содержимое 4" descr="mb4_00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71612"/>
            <a:ext cx="4492133" cy="257176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Позиция плода (</a:t>
            </a:r>
            <a:r>
              <a:rPr lang="en-US" dirty="0" err="1"/>
              <a:t>positio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357718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Это отношение спинки плода к правой или левой стороне матки. Различают первую и вторую позиции. При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первой позиции</a:t>
            </a:r>
            <a:r>
              <a:rPr lang="ru-RU" i="1" dirty="0"/>
              <a:t> </a:t>
            </a:r>
            <a:r>
              <a:rPr lang="ru-RU" dirty="0"/>
              <a:t>спинка плода обращена к левой стороне матки, при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второй</a:t>
            </a:r>
            <a:r>
              <a:rPr lang="ru-RU" i="1" dirty="0"/>
              <a:t> </a:t>
            </a:r>
            <a:r>
              <a:rPr lang="ru-RU" dirty="0"/>
              <a:t>- к правой</a:t>
            </a:r>
          </a:p>
          <a:p>
            <a:pPr>
              <a:buNone/>
            </a:pPr>
            <a:r>
              <a:rPr lang="ru-RU" b="1" dirty="0"/>
              <a:t>А - первая позиция, передний вид; Б - первая позиция, задний вид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mb4_007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143116"/>
            <a:ext cx="4406797" cy="2647429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Предлежание</a:t>
            </a:r>
            <a:r>
              <a:rPr lang="ru-RU" dirty="0"/>
              <a:t> плода (</a:t>
            </a:r>
            <a:r>
              <a:rPr lang="ru-RU" dirty="0" err="1"/>
              <a:t>р</a:t>
            </a:r>
            <a:r>
              <a:rPr lang="en-US" dirty="0"/>
              <a:t>r</a:t>
            </a:r>
            <a:r>
              <a:rPr lang="ru-RU" dirty="0"/>
              <a:t>а</a:t>
            </a:r>
            <a:r>
              <a:rPr lang="en-US" dirty="0" err="1"/>
              <a:t>esentatio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429156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Это отношение крупной части плода (головки или ягодиц) ко входу в малый таз. Если над входом в таз матери находится головка плода - 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предлежание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головное</a:t>
            </a:r>
            <a:r>
              <a:rPr lang="ru-RU" i="1" dirty="0"/>
              <a:t>, </a:t>
            </a:r>
            <a:r>
              <a:rPr lang="ru-RU" dirty="0"/>
              <a:t>если тазовый конец, то 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предлежание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тазовое</a:t>
            </a:r>
          </a:p>
          <a:p>
            <a:pPr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Предлежащей частью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pars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praevia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dirty="0"/>
              <a:t>называется наиболее </a:t>
            </a:r>
          </a:p>
          <a:p>
            <a:pPr>
              <a:buNone/>
            </a:pPr>
            <a:r>
              <a:rPr lang="ru-RU" dirty="0"/>
              <a:t>низко расположенная </a:t>
            </a:r>
          </a:p>
          <a:p>
            <a:pPr>
              <a:buNone/>
            </a:pPr>
            <a:r>
              <a:rPr lang="ru-RU" dirty="0"/>
              <a:t>часть плода, которая </a:t>
            </a:r>
          </a:p>
          <a:p>
            <a:pPr>
              <a:buNone/>
            </a:pPr>
            <a:r>
              <a:rPr lang="ru-RU" dirty="0"/>
              <a:t>первой проходит через родовые пути.</a:t>
            </a:r>
          </a:p>
        </p:txBody>
      </p:sp>
      <p:pic>
        <p:nvPicPr>
          <p:cNvPr id="5" name="Содержимое 4" descr="mb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2143116"/>
            <a:ext cx="4584600" cy="34666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482312"/>
          </a:xfrm>
        </p:spPr>
        <p:txBody>
          <a:bodyPr>
            <a:normAutofit fontScale="90000"/>
          </a:bodyPr>
          <a:lstStyle/>
          <a:p>
            <a:r>
              <a:rPr lang="ru-RU" dirty="0"/>
              <a:t>Белок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Необходимый строительный материал для растущего организма.</a:t>
            </a:r>
          </a:p>
          <a:p>
            <a:pPr>
              <a:buNone/>
            </a:pPr>
            <a:r>
              <a:rPr lang="ru-RU" b="1" i="1" dirty="0">
                <a:solidFill>
                  <a:srgbClr val="7030A0"/>
                </a:solidFill>
              </a:rPr>
              <a:t>Снижается содержание Б в сыворотке крови за счет АК и альбуминов, появляются специфические белки беременности</a:t>
            </a:r>
          </a:p>
          <a:p>
            <a:pPr>
              <a:buNone/>
            </a:pPr>
            <a:r>
              <a:rPr lang="ru-RU" dirty="0"/>
              <a:t>Функции его разнообразны:</a:t>
            </a:r>
          </a:p>
          <a:p>
            <a:r>
              <a:rPr lang="ru-RU" dirty="0"/>
              <a:t>Пластическая </a:t>
            </a:r>
            <a:r>
              <a:rPr lang="ru-RU" sz="2000" dirty="0"/>
              <a:t>(состав клеток и межклеточных структур)</a:t>
            </a:r>
          </a:p>
          <a:p>
            <a:r>
              <a:rPr lang="ru-RU" dirty="0"/>
              <a:t>Ферментативная – </a:t>
            </a:r>
            <a:r>
              <a:rPr lang="ru-RU" sz="2000" dirty="0"/>
              <a:t>повышается кол-во ферментов и возрастает активность ферментативных систем</a:t>
            </a:r>
          </a:p>
          <a:p>
            <a:r>
              <a:rPr lang="ru-RU" dirty="0"/>
              <a:t>Защитная – </a:t>
            </a:r>
            <a:r>
              <a:rPr lang="ru-RU" sz="2000" dirty="0"/>
              <a:t>образование антител</a:t>
            </a:r>
          </a:p>
          <a:p>
            <a:r>
              <a:rPr lang="ru-RU" dirty="0"/>
              <a:t>Транспортная – </a:t>
            </a:r>
            <a:r>
              <a:rPr lang="ru-RU" sz="2000" dirty="0"/>
              <a:t>гемоглобин</a:t>
            </a:r>
          </a:p>
          <a:p>
            <a:r>
              <a:rPr lang="ru-RU" dirty="0"/>
              <a:t>Энергетическая – </a:t>
            </a:r>
            <a:r>
              <a:rPr lang="ru-RU" sz="2000" dirty="0"/>
              <a:t>освобождение при окислении энергии.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9BC21-D408-4437-B5EF-FD8673D6CBD1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381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Наружное акушерское обследование. Акушерская терминология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/>
              <a:t>Первый прием наружного акушерского обследования</a:t>
            </a:r>
          </a:p>
          <a:p>
            <a:r>
              <a:rPr lang="ru-RU" dirty="0"/>
              <a:t> Цель - определить высоту стояния дна матки и часть плода, находящуюся в ее дне.</a:t>
            </a:r>
          </a:p>
          <a:p>
            <a:r>
              <a:rPr lang="ru-RU" dirty="0"/>
              <a:t>Ладони обеих рук располагают на матке таким образом, чтобы они плотно охватывали ее дно, а пальцы были обращены ногтевыми фалангами друг к другу. Чаще всего в конце беременности в дне матки определяются ягодицы. Обычно отличить их от головки нетрудно, так как тазовый конец менее плотный и не имеет четкой сферичности.</a:t>
            </a:r>
          </a:p>
          <a:p>
            <a:endParaRPr lang="ru-RU" dirty="0"/>
          </a:p>
        </p:txBody>
      </p:sp>
      <p:pic>
        <p:nvPicPr>
          <p:cNvPr id="5" name="Содержимое 4" descr="025419318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3170" y="1600200"/>
            <a:ext cx="3688660" cy="4525963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Второй прием наружного акушерского обследования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Цель - определить позицию плода, о которой судят по месту нахождения спинки и мелких частей плода (ручек, ножек).</a:t>
            </a:r>
          </a:p>
          <a:p>
            <a:pPr>
              <a:buNone/>
            </a:pPr>
            <a:r>
              <a:rPr lang="ru-RU" dirty="0"/>
              <a:t>Руки сдвигают со дна матки на правую и левую ее стороны до уровня пупка и ниже. Осторожно надавливая ладонями и пальцами обеих рук на боковые стенки матки, определяют, в какую сторону обращены спинка и мелкие части плода. Спинка при этом распознается как широкая и изогнутая поверхность. Мелкие части плода определяются с противоположной стороны в виде мелких подвижных бугров</a:t>
            </a:r>
          </a:p>
        </p:txBody>
      </p:sp>
      <p:pic>
        <p:nvPicPr>
          <p:cNvPr id="5" name="Содержимое 4" descr="02451440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8083" y="1600200"/>
            <a:ext cx="3718833" cy="452596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Третий прием наружного акушерского обследования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7577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Цель -определить предлежащую часть и ее отношение к малому тазу.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Одной, обычно правой, рукой охватывают предлежащую часть, после чего осторожно производят движения этой рукой вправо и влево. Этот прием позволяет определить предлежащую часть (головка или ягодицы), отношение предлежащей части ко входу в малый таз (если она подвижна, то находится над входом в таз, если неподвижна, то стоит во входе в таз или в более глубоких отделах малого таза).</a:t>
            </a:r>
          </a:p>
          <a:p>
            <a:endParaRPr lang="ru-RU" dirty="0"/>
          </a:p>
        </p:txBody>
      </p:sp>
      <p:pic>
        <p:nvPicPr>
          <p:cNvPr id="5" name="Содержимое 4" descr="02250930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296974"/>
          </a:xfrm>
        </p:spPr>
        <p:txBody>
          <a:bodyPr>
            <a:normAutofit fontScale="90000"/>
          </a:bodyPr>
          <a:lstStyle/>
          <a:p>
            <a:r>
              <a:rPr lang="ru-RU" dirty="0"/>
              <a:t>Четвертый прием наружного акушерского обследования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1497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/>
              <a:t>Цель -определить предлежащую часть (головка или ягодицы), место нахождения предлежащей части (над входом в малый таз, во входе или глубже, где именно), в каком положении находится предлежащая головка (в согнутом или разогнутом).</a:t>
            </a:r>
          </a:p>
          <a:p>
            <a:r>
              <a:rPr lang="ru-RU" dirty="0"/>
              <a:t>Врач становится лицом к ногам беременной или роженицы и кладет ладони по обе стороны нижнего отдела матки. Пальцами обеих рук, обращенными ко входу в таз, осторожно и медленно проникают между предлежащей частью и боковыми отделами входа в таз и пальпируют доступные участки предлежащей части.</a:t>
            </a:r>
          </a:p>
          <a:p>
            <a:endParaRPr lang="ru-RU" dirty="0"/>
          </a:p>
        </p:txBody>
      </p:sp>
      <p:pic>
        <p:nvPicPr>
          <p:cNvPr id="5" name="Содержимое 4" descr="029195177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8083" y="1600200"/>
            <a:ext cx="3718833" cy="4525963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F000E6-380B-5058-E4C7-C780C4005A13}"/>
              </a:ext>
            </a:extLst>
          </p:cNvPr>
          <p:cNvSpPr txBox="1"/>
          <p:nvPr/>
        </p:nvSpPr>
        <p:spPr>
          <a:xfrm>
            <a:off x="179512" y="836712"/>
            <a:ext cx="8784976" cy="245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marR="38735" indent="247015" algn="just">
              <a:lnSpc>
                <a:spcPct val="109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большого таза.</a:t>
            </a:r>
            <a:r>
              <a:rPr lang="ru-RU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890" marR="38735" indent="247015" algn="just">
              <a:lnSpc>
                <a:spcPct val="109000"/>
              </a:lnSpc>
              <a:spcAft>
                <a:spcPts val="25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акушерстве исследование таза очень важно, так как строение и размеры таза имеют решающее значение для течения и исхода родов. Наличие нормального таза является одним из главных условий правильного течения родов. Отклонения в строении таза, особенно уменьшение его размеров, затрудняют течение родов или представляют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неопреодолимые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препятствия для них. 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таза производят путем осмотра, ощупывания и измерения с помощью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тазомера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83CA02B-CA42-D9CB-1366-F89EE9CE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6290"/>
            <a:ext cx="3176178" cy="32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455A9CC9-7863-A71C-D7DD-17556DD9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184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572D23DB-D6A0-2EB3-9B6A-8CE74D7E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6290"/>
            <a:ext cx="3431710" cy="34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09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9DCCF0-AF8F-AC36-4755-269DAA2C577D}"/>
              </a:ext>
            </a:extLst>
          </p:cNvPr>
          <p:cNvSpPr txBox="1"/>
          <p:nvPr/>
        </p:nvSpPr>
        <p:spPr>
          <a:xfrm>
            <a:off x="125760" y="980728"/>
            <a:ext cx="8892480" cy="2206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algn="l">
              <a:lnSpc>
                <a:spcPct val="109000"/>
              </a:lnSpc>
              <a:spcAft>
                <a:spcPts val="200"/>
              </a:spcAft>
              <a:tabLst>
                <a:tab pos="408305" algn="ctr"/>
                <a:tab pos="3571240" algn="ctr"/>
              </a:tabLs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измерении таза женщина лежит на спине с обнаженным животом, ноги вытянуты и сдвинуты вместе. Врач становится справа от бе­ременной лицом к ней. Ветви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тазомера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берут в руки таким образом, чтобы большие и указательные пальцы держали пуговки. Шкала с делениями обращена кверху. Указательными пальцами прощупывают пункты, расстояние между которыми измеряют, прижимая к ним пуговки раздвинутых ветвей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тазомера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 отмечают по шкале величину искомого размера. Обычно измеряют четыре размера таза: три поперечных и один прямой. 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1F35089-3F9A-DCA9-810F-CB06C0C0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91881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721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Picture 14336">
            <a:extLst>
              <a:ext uri="{FF2B5EF4-FFF2-40B4-BE49-F238E27FC236}">
                <a16:creationId xmlns:a16="http://schemas.microsoft.com/office/drawing/2014/main" id="{8EBBA0EB-A621-1294-3E1C-867C9B402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7" y="1412776"/>
            <a:ext cx="3067685" cy="42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BD9B7-EAA4-5BE4-0827-60DA85A2EFBB}"/>
              </a:ext>
            </a:extLst>
          </p:cNvPr>
          <p:cNvSpPr txBox="1"/>
          <p:nvPr/>
        </p:nvSpPr>
        <p:spPr>
          <a:xfrm>
            <a:off x="3851919" y="1393287"/>
            <a:ext cx="508493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735" lvl="0" algn="just" fontAlgn="base">
              <a:buClr>
                <a:srgbClr val="000000"/>
              </a:buClr>
              <a:buSzPts val="900"/>
            </a:pPr>
            <a:r>
              <a:rPr lang="ru-RU" sz="1600" b="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Distantia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spinarum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расстояние между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передневерхними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остями подвздошных костей. Пуговки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тазомера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прижимают к наружным краям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передневерхних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остей. Размер этот обычно равняется 25—26 см (рис. а). </a:t>
            </a:r>
            <a:endParaRPr lang="ru-RU" sz="16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735" lvl="0" algn="just" fontAlgn="base">
              <a:buClr>
                <a:srgbClr val="000000"/>
              </a:buClr>
              <a:buSzPts val="900"/>
            </a:pPr>
            <a:r>
              <a:rPr lang="ru-RU" sz="1600" b="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Distantia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cristarum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расстояние между наиболее отдаленными точками гребней подвздошных костей. После измерения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distantia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spinarum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пуговки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тазомера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передвигают с остей по наружному краю гребня подвздошных костей до тех пор, пока не определят наибольшее расстояние; это расстояние и есть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distantia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cristarum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 среднем равняется 28—29 см (рис. б). </a:t>
            </a:r>
            <a:endParaRPr lang="ru-RU" sz="16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Distantia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trochan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erica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расстояние между большими вертелами бедренных костей. Отыскивают наиболее выдающиеся точки больших вертелов бедренных костей и прижимают к ним пуговки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тазомера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размер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равен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31—32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05359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AF596B2-DC25-D0F4-FB8A-E806CFCE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11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926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997F82-1064-667D-5D97-695224C02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1495238" cy="3190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27C65-FD18-37D5-2141-7A355BCFD70B}"/>
              </a:ext>
            </a:extLst>
          </p:cNvPr>
          <p:cNvSpPr txBox="1"/>
          <p:nvPr/>
        </p:nvSpPr>
        <p:spPr>
          <a:xfrm>
            <a:off x="2123728" y="877135"/>
            <a:ext cx="6682927" cy="279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indent="6350" algn="l">
              <a:lnSpc>
                <a:spcPct val="109000"/>
              </a:lnSpc>
              <a:spcAft>
                <a:spcPts val="1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осмотре обращают внимание на всю область таза, но особое значение придают крестцовому ромбу (ромб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Михаэлиса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форма которого в совокупности с другими данными позволяет судить о строении таза.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Крестцовый ромб представляет собой площадку на задней поверхности крестца: верхний угол ромба составляет углубление между остистым отростком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поясничного позвонка и началом среднего крестцового гребня; боковые углы соответствуют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задневерхним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остям подвздошных костей, нижний — верхушке крестца. Нормальные размеры 10х11 см.</a:t>
            </a:r>
            <a:endParaRPr lang="ru-RU" dirty="0"/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EC016479-D1C2-413A-A937-A2383C0D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66080"/>
            <a:ext cx="3725037" cy="279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98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A1E8A7D0-FEB6-AD04-18D6-C9F786DF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611"/>
            <a:ext cx="50577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0C55E-D4D4-07C7-D9CD-CB2CB50A8A41}"/>
              </a:ext>
            </a:extLst>
          </p:cNvPr>
          <p:cNvSpPr txBox="1"/>
          <p:nvPr/>
        </p:nvSpPr>
        <p:spPr>
          <a:xfrm>
            <a:off x="457200" y="912665"/>
            <a:ext cx="7931224" cy="2184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marR="38735" indent="255905" algn="ctr">
              <a:lnSpc>
                <a:spcPct val="109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 Соловьева</a:t>
            </a:r>
          </a:p>
          <a:p>
            <a:pPr marL="8890" marR="38735" indent="255905" algn="just">
              <a:lnSpc>
                <a:spcPct val="109000"/>
              </a:lnSpc>
              <a:spcAft>
                <a:spcPts val="25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наружном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тазоизмерении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трудно учесть толщину костей таза. Известное значение имеет измерение сантиметровой лентой окружности лучезапястного сустава беременной (индекс Соловьева). Средняя величина этой окружности 14 см. Если индекс 16 см и больше, можно предположить, что кости таза массивные и размеры его полости меньше, чем можно было бы ожидать по данным измерения большого таза. </a:t>
            </a: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Углеводный обмен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358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Глюкоза – основной материал для энергетических затрат беременной и плода </a:t>
            </a:r>
            <a:r>
              <a:rPr lang="ru-RU" sz="2000" dirty="0"/>
              <a:t>(</a:t>
            </a:r>
            <a:r>
              <a:rPr lang="ru-RU" sz="2000" dirty="0" err="1"/>
              <a:t>высокоэнергический</a:t>
            </a:r>
            <a:r>
              <a:rPr lang="ru-RU" sz="2000" dirty="0"/>
              <a:t> материал - анаэробный гликолиз).</a:t>
            </a:r>
          </a:p>
          <a:p>
            <a:r>
              <a:rPr lang="ru-RU" dirty="0"/>
              <a:t>Расход глюкозы непрерывно растет во время беременности, что требует перестройки регулирующих механизмов.</a:t>
            </a:r>
          </a:p>
          <a:p>
            <a:r>
              <a:rPr lang="ru-RU" dirty="0"/>
              <a:t>Все виды сахара в виде гликогена накапливаются в плаценте, мышцах, печени.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D6F97-20D2-4119-B3F3-6BE0A908C5D5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2085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>
            <a:extLst>
              <a:ext uri="{FF2B5EF4-FFF2-40B4-BE49-F238E27FC236}">
                <a16:creationId xmlns:a16="http://schemas.microsoft.com/office/drawing/2014/main" id="{DD146D59-4EFB-9A85-2291-CF2D19E693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14625" y="274638"/>
            <a:ext cx="6429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Аускультацию тонов сердца плода проводят с 20 недель беременности</a:t>
            </a:r>
          </a:p>
        </p:txBody>
      </p:sp>
      <p:sp>
        <p:nvSpPr>
          <p:cNvPr id="90115" name="Объект 2">
            <a:extLst>
              <a:ext uri="{FF2B5EF4-FFF2-40B4-BE49-F238E27FC236}">
                <a16:creationId xmlns:a16="http://schemas.microsoft.com/office/drawing/2014/main" id="{99A7896A-4CAD-F705-771B-4F87E3EFDF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28813"/>
            <a:ext cx="6000750" cy="47148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акушерского стетоскопа 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специального оборудования (КТГ)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определением частоты сердечных сокращений за одну минуту.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Нормальная частота сердечных сокращений плода - в пределах 110-160 уд./мин.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Частота сердечных сокращений выше 160 уд./мин. и ниже 110 уд./мин. свидетельствует о сомнительном состоянии плода и требует дальнейшего обследования.</a:t>
            </a:r>
          </a:p>
        </p:txBody>
      </p:sp>
      <p:pic>
        <p:nvPicPr>
          <p:cNvPr id="90116" name="Picture 2">
            <a:extLst>
              <a:ext uri="{FF2B5EF4-FFF2-40B4-BE49-F238E27FC236}">
                <a16:creationId xmlns:a16="http://schemas.microsoft.com/office/drawing/2014/main" id="{B5A08BA3-5461-B8FC-2309-1AEC0AEA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57625"/>
            <a:ext cx="30591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3">
            <a:extLst>
              <a:ext uri="{FF2B5EF4-FFF2-40B4-BE49-F238E27FC236}">
                <a16:creationId xmlns:a16="http://schemas.microsoft.com/office/drawing/2014/main" id="{89135798-191C-4410-7556-24CFB070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2320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CCCD2848-525D-B1F6-B28D-9B0029235B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24788" cy="1143000"/>
          </a:xfrm>
        </p:spPr>
        <p:txBody>
          <a:bodyPr lIns="45720" rIns="45720">
            <a:normAutofit fontScale="90000"/>
          </a:bodyPr>
          <a:lstStyle/>
          <a:p>
            <a:pPr eaLnBrk="1" hangingPunct="1"/>
            <a:r>
              <a:rPr lang="ru-RU" altLang="ru-RU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наилучшего выслушивания сердечных тонов плода</a:t>
            </a:r>
          </a:p>
        </p:txBody>
      </p:sp>
      <p:pic>
        <p:nvPicPr>
          <p:cNvPr id="31747" name="Picture 2" descr="C:\Users\Ксения\Desktop\ris 30.JPG">
            <a:extLst>
              <a:ext uri="{FF2B5EF4-FFF2-40B4-BE49-F238E27FC236}">
                <a16:creationId xmlns:a16="http://schemas.microsoft.com/office/drawing/2014/main" id="{03811D2F-7D1B-25F8-C996-9DCCDC4109C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163" y="714375"/>
            <a:ext cx="4033837" cy="6143625"/>
          </a:xfrm>
        </p:spPr>
      </p:pic>
      <p:sp>
        <p:nvSpPr>
          <p:cNvPr id="31748" name="Прямоугольник 4">
            <a:extLst>
              <a:ext uri="{FF2B5EF4-FFF2-40B4-BE49-F238E27FC236}">
                <a16:creationId xmlns:a16="http://schemas.microsoft.com/office/drawing/2014/main" id="{2E94B8C4-1F2E-2C74-09A6-58615692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500188"/>
            <a:ext cx="4572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предлежания плода и его позиции:</a:t>
            </a:r>
          </a:p>
          <a:p>
            <a:pPr eaLnBrk="1" hangingPunct="1"/>
            <a:endParaRPr lang="ru-RU" altLang="ru-RU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1 — первая позиция, передний вид затылочного предлежания,</a:t>
            </a:r>
          </a:p>
          <a:p>
            <a:pPr eaLnBrk="1" hangingPunct="1"/>
            <a:endParaRPr lang="ru-RU" altLang="ru-RU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2 — вторая позиция, передний вид затылочного предлежания,</a:t>
            </a:r>
          </a:p>
          <a:p>
            <a:pPr eaLnBrk="1" hangingPunct="1"/>
            <a:endParaRPr lang="ru-RU" altLang="ru-RU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3 — первая позиция, передний вид тазового предлежания,</a:t>
            </a:r>
          </a:p>
          <a:p>
            <a:pPr eaLnBrk="1" hangingPunct="1"/>
            <a:endParaRPr lang="ru-RU" altLang="ru-RU" sz="20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4 — вторая позиция, передний вид тазового предлежания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>
            <a:extLst>
              <a:ext uri="{FF2B5EF4-FFF2-40B4-BE49-F238E27FC236}">
                <a16:creationId xmlns:a16="http://schemas.microsoft.com/office/drawing/2014/main" id="{DFFC820F-DC11-0A75-46BF-970E1410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846138"/>
            <a:ext cx="517842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8DE569DF-DA96-0ED1-BD06-291E028FE3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375" y="431800"/>
            <a:ext cx="3248025" cy="1325563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ru-RU" altLang="ru-RU" sz="3200">
                <a:solidFill>
                  <a:srgbClr val="FF0000"/>
                </a:solidFill>
              </a:rPr>
              <a:t>Исследование молочных желез</a:t>
            </a:r>
          </a:p>
        </p:txBody>
      </p:sp>
      <p:sp>
        <p:nvSpPr>
          <p:cNvPr id="13316" name="Объект 2">
            <a:extLst>
              <a:ext uri="{FF2B5EF4-FFF2-40B4-BE49-F238E27FC236}">
                <a16:creationId xmlns:a16="http://schemas.microsoft.com/office/drawing/2014/main" id="{38E522A9-C69C-A4D8-D3D1-5BCF355405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8275" y="1828800"/>
            <a:ext cx="3443288" cy="4724400"/>
          </a:xfrm>
        </p:spPr>
        <p:txBody>
          <a:bodyPr/>
          <a:lstStyle/>
          <a:p>
            <a:pPr marL="228600" indent="-228600" eaLnBrk="1" hangingPunct="1"/>
            <a:r>
              <a:rPr lang="ru-RU" altLang="ru-RU" sz="2000" b="1"/>
              <a:t>Осмотр, оценка формы МЖ, состояние кожных покровов, наличие и характер выделений из сосков.</a:t>
            </a:r>
          </a:p>
          <a:p>
            <a:pPr marL="228600" indent="-228600" eaLnBrk="1" hangingPunct="1"/>
            <a:r>
              <a:rPr lang="ru-RU" altLang="ru-RU" sz="2000" b="1"/>
              <a:t>Исследование проводится в двух положениях (лежа и стоя) и двух положениях рук </a:t>
            </a:r>
          </a:p>
          <a:p>
            <a:pPr marL="228600" indent="-228600" eaLnBrk="1" hangingPunct="1"/>
            <a:r>
              <a:rPr lang="ru-RU" altLang="ru-RU" sz="2000" b="1"/>
              <a:t>Обязательно исследование регионарных лимфоузлов</a:t>
            </a:r>
          </a:p>
          <a:p>
            <a:pPr marL="228600" indent="-228600" eaLnBrk="1" hangingPunct="1"/>
            <a:endParaRPr lang="ru-RU" altLang="ru-RU" sz="2000" b="1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E09EF96A-F2E6-8E52-4B18-0AFCDC975D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375" y="338138"/>
            <a:ext cx="7413625" cy="81915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ru-RU" altLang="ru-RU" sz="3200">
                <a:solidFill>
                  <a:srgbClr val="FF0000"/>
                </a:solidFill>
              </a:rPr>
              <a:t>Определение срока беременности и даты родов</a:t>
            </a:r>
          </a:p>
        </p:txBody>
      </p:sp>
      <p:sp>
        <p:nvSpPr>
          <p:cNvPr id="43011" name="Объект 2">
            <a:extLst>
              <a:ext uri="{FF2B5EF4-FFF2-40B4-BE49-F238E27FC236}">
                <a16:creationId xmlns:a16="http://schemas.microsoft.com/office/drawing/2014/main" id="{EEED6C80-6DD4-BEBF-DFC7-1B1CFE654E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231900"/>
            <a:ext cx="8686799" cy="5245100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дате последней менструации</a:t>
            </a:r>
          </a:p>
          <a:p>
            <a:pPr marL="228600" indent="-228600" eaLnBrk="1" hangingPunct="1">
              <a:lnSpc>
                <a:spcPct val="110000"/>
              </a:lnSpc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первого дня последней менструации + 7 дней - 3 месяца. 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овуляции</a:t>
            </a:r>
          </a:p>
          <a:p>
            <a:pPr marL="228600" indent="-228600" eaLnBrk="1" hangingPunct="1">
              <a:lnSpc>
                <a:spcPct val="110000"/>
              </a:lnSpc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зачатия  (12-14 день менструального цикла) + 266 дней ( 38 недель) или </a:t>
            </a:r>
          </a:p>
          <a:p>
            <a:pPr marL="228600" indent="-228600" eaLnBrk="1" hangingPunct="1">
              <a:lnSpc>
                <a:spcPct val="110000"/>
              </a:lnSpc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первого дня последней менструации + 12-14 дней - 3 месяца. 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первой явке в женскую консультацию (размеры матки)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дате первого шевеления</a:t>
            </a:r>
          </a:p>
          <a:p>
            <a:pPr marL="228600" indent="-228600" eaLnBrk="1" hangingPunct="1">
              <a:lnSpc>
                <a:spcPct val="110000"/>
              </a:lnSpc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первородящий – с 20-й недели, у повторнородящих с 18-й недели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>
            <a:extLst>
              <a:ext uri="{FF2B5EF4-FFF2-40B4-BE49-F238E27FC236}">
                <a16:creationId xmlns:a16="http://schemas.microsoft.com/office/drawing/2014/main" id="{6CCAC50B-4279-9ACE-91FF-C2CDEBDE7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642938"/>
            <a:ext cx="8064896" cy="60007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i="1" dirty="0">
                <a:solidFill>
                  <a:srgbClr val="D9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Ультразвуковая </a:t>
            </a:r>
            <a:r>
              <a:rPr lang="ru-RU" altLang="ru-RU" sz="2400" i="1" dirty="0" err="1">
                <a:solidFill>
                  <a:srgbClr val="D9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фетометрия</a:t>
            </a:r>
            <a:r>
              <a:rPr lang="ru-RU" altLang="ru-RU" sz="2400" i="1" dirty="0">
                <a:solidFill>
                  <a:srgbClr val="D9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плода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является информативной с 20 недель беременности (A) и включает </a:t>
            </a:r>
            <a:r>
              <a:rPr lang="ru-RU" altLang="ru-RU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размеров головы плода, окружности живота и длины бедра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При определении несоответствия одного или нескольких основных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фетометрических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показателей сроку беременности проводится расширенная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фетометрия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i="1" dirty="0" err="1">
                <a:solidFill>
                  <a:srgbClr val="D9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Кардиотокография</a:t>
            </a:r>
            <a:r>
              <a:rPr lang="ru-RU" altLang="ru-RU" sz="2400" i="1" dirty="0">
                <a:solidFill>
                  <a:srgbClr val="D9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(КТГ</a:t>
            </a:r>
            <a:r>
              <a:rPr lang="ru-RU" altLang="ru-RU" sz="2400" dirty="0">
                <a:solidFill>
                  <a:srgbClr val="D90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синхронная электронная запись сердечного ритма плода и маточных сокращений в течении 10-30 минут.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анализе КТГ оценивают такие параметры: </a:t>
            </a:r>
            <a:r>
              <a:rPr lang="ru-RU" altLang="ru-RU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базальная частота сердечных сокращений (БЧСС), вариабельность ЧСС (амплитуда и частота </a:t>
            </a:r>
            <a:r>
              <a:rPr lang="ru-RU" altLang="ru-RU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осциляций</a:t>
            </a:r>
            <a:r>
              <a:rPr lang="ru-RU" altLang="ru-RU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наличие и тип временных изменений БЧСС в виде ускорения (</a:t>
            </a:r>
            <a:r>
              <a:rPr lang="ru-RU" altLang="ru-RU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акцелерация</a:t>
            </a:r>
            <a:r>
              <a:rPr lang="ru-RU" altLang="ru-RU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или замедления (децелерация) сердечного ритма.</a:t>
            </a:r>
          </a:p>
        </p:txBody>
      </p:sp>
      <p:sp>
        <p:nvSpPr>
          <p:cNvPr id="91139" name="Rectangle 4">
            <a:extLst>
              <a:ext uri="{FF2B5EF4-FFF2-40B4-BE49-F238E27FC236}">
                <a16:creationId xmlns:a16="http://schemas.microsoft.com/office/drawing/2014/main" id="{2AA51D44-36D5-A7C5-7CA4-173AFF1FB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i="1" u="none">
                <a:solidFill>
                  <a:srgbClr val="D90528"/>
                </a:solidFill>
              </a:rPr>
              <a:t>Методы исследования состояния  плода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E4C15-33E4-4214-8FC1-6B99A3AE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Ультразвуковое исследование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A9CFC0-C5B4-4B06-9B1D-4D08FE8E50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31940" y="2057400"/>
            <a:ext cx="3685596" cy="337185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Метод неинвазивного исследования, при котором получают изображение исследуемой области, проецируемое на экран.</a:t>
            </a:r>
          </a:p>
          <a:p>
            <a:r>
              <a:rPr lang="ru-RU" dirty="0"/>
              <a:t>УЗИ является скринингом в сроке:</a:t>
            </a:r>
          </a:p>
          <a:p>
            <a:pPr>
              <a:buFontTx/>
              <a:buChar char="-"/>
            </a:pPr>
            <a:r>
              <a:rPr lang="ru-RU" dirty="0"/>
              <a:t>11-14 недель</a:t>
            </a:r>
          </a:p>
          <a:p>
            <a:pPr>
              <a:buFontTx/>
              <a:buChar char="-"/>
            </a:pPr>
            <a:r>
              <a:rPr lang="ru-RU" dirty="0"/>
              <a:t>19-21 неделя.</a:t>
            </a:r>
          </a:p>
        </p:txBody>
      </p:sp>
      <p:pic>
        <p:nvPicPr>
          <p:cNvPr id="5" name="Picture 4" descr="1">
            <a:extLst>
              <a:ext uri="{FF2B5EF4-FFF2-40B4-BE49-F238E27FC236}">
                <a16:creationId xmlns:a16="http://schemas.microsoft.com/office/drawing/2014/main" id="{B949A769-C5DF-423D-BC9D-B5D4A4FD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2069306"/>
            <a:ext cx="221337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189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E2A4D-31DB-4E39-A025-3AFA7F57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УЗИ на ранних сроках беременности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2B5145-3152-48DD-ADD4-136DF379F7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dirty="0"/>
              <a:t>Позволяет определить наличие плодного яйца (с 4-5 недель), его размеры, увеличение матки, размеры яичников, наличие в них желтого тела. 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0362F-C3F1-4003-86E3-7065ED16E1BD}"/>
              </a:ext>
            </a:extLst>
          </p:cNvPr>
          <p:cNvSpPr txBox="1"/>
          <p:nvPr/>
        </p:nvSpPr>
        <p:spPr>
          <a:xfrm>
            <a:off x="377952" y="2677679"/>
            <a:ext cx="63017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К 6 неделям плодное яйцо занимает  ½  плоскости матки,  в  нем  видны  контуры анатомических структур плода, определяется наличие сердцебиения. </a:t>
            </a:r>
          </a:p>
          <a:p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На раннем сроке рутинно УЗИ не показано, делают при наличии угрозы выкидыша, </a:t>
            </a:r>
            <a:r>
              <a:rPr lang="ru-RU" u="sng" dirty="0">
                <a:solidFill>
                  <a:prstClr val="black"/>
                </a:solidFill>
                <a:latin typeface="Calibri" panose="020F0502020204030204" pitchFamily="34" charset="0"/>
              </a:rPr>
              <a:t>минимум через 7 дней задержки!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824AD3C-D593-444D-9C04-3B371A417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2502B9-6D82-4A11-B7FA-8196AFA4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1" r="54324"/>
          <a:stretch/>
        </p:blipFill>
        <p:spPr>
          <a:xfrm>
            <a:off x="6765855" y="2673120"/>
            <a:ext cx="2162211" cy="21274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69F8DA-7259-402E-A306-AD098D42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30" y="4180322"/>
            <a:ext cx="6137910" cy="17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17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698AE4-7CD8-4AB1-8C75-696867FA0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478" y="2348880"/>
            <a:ext cx="3511153" cy="38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1500" kern="0" dirty="0">
                <a:solidFill>
                  <a:srgbClr val="000000"/>
                </a:solidFill>
                <a:latin typeface="Arial"/>
              </a:rPr>
              <a:t>К 10 – 11 неделям можно визуализировать анатомические структуры</a:t>
            </a:r>
            <a:r>
              <a:rPr lang="en-US" altLang="ru-RU" sz="1500" kern="0" dirty="0">
                <a:solidFill>
                  <a:srgbClr val="000000"/>
                </a:solidFill>
                <a:latin typeface="Arial"/>
              </a:rPr>
              <a:t>:</a:t>
            </a:r>
            <a:r>
              <a:rPr lang="ru-RU" altLang="ru-RU" sz="1500" kern="0" dirty="0">
                <a:solidFill>
                  <a:srgbClr val="000000"/>
                </a:solidFill>
                <a:latin typeface="Arial"/>
              </a:rPr>
              <a:t> череп, туловище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500" kern="0" dirty="0">
                <a:solidFill>
                  <a:srgbClr val="000000"/>
                </a:solidFill>
                <a:latin typeface="Arial"/>
              </a:rPr>
              <a:t>Для оценки нормального развития беременности и срока начиная с 6 недели можно производить измерения размеров плодного яйца, а в дальнейшем плода и его анатомических структур.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altLang="ru-RU" sz="135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DA87C0-6EE9-40AA-8E84-DB363706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48671"/>
            <a:ext cx="3081795" cy="25376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36B3C23-6FC6-4606-B624-17027FE0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81" y="102870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УЗИ на ранних сроках беременности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2934388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pregnancycalendar.ru/images/cms/thumbs/a5b0aeaa3fa7d6e58d75710c18673bd7ec6d5f6d/15-nedela_200_auto.jpg">
            <a:extLst>
              <a:ext uri="{FF2B5EF4-FFF2-40B4-BE49-F238E27FC236}">
                <a16:creationId xmlns:a16="http://schemas.microsoft.com/office/drawing/2014/main" id="{C5BF1EF2-0E32-3169-3434-E110C401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56435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Прямоугольник 2">
            <a:extLst>
              <a:ext uri="{FF2B5EF4-FFF2-40B4-BE49-F238E27FC236}">
                <a16:creationId xmlns:a16="http://schemas.microsoft.com/office/drawing/2014/main" id="{90F6C34B-7ED9-2E59-42A9-D9703B1C1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642938"/>
            <a:ext cx="592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u="none">
                <a:solidFill>
                  <a:srgbClr val="0033CC"/>
                </a:solidFill>
                <a:cs typeface="Arial" panose="020B0604020202020204" pitchFamily="34" charset="0"/>
              </a:rPr>
              <a:t>УЗИ на 15 неделе беременности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pregnancycalendar.ru/images/cms/thumbs/a5b0aeaa3fa7d6e58d75710c18673bd7ec6d5f6d/19-nedela_200_auto.jpg">
            <a:extLst>
              <a:ext uri="{FF2B5EF4-FFF2-40B4-BE49-F238E27FC236}">
                <a16:creationId xmlns:a16="http://schemas.microsoft.com/office/drawing/2014/main" id="{C090DE72-3EAD-9690-B291-E75F1B1D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3063"/>
            <a:ext cx="607218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Прямоугольник 2">
            <a:extLst>
              <a:ext uri="{FF2B5EF4-FFF2-40B4-BE49-F238E27FC236}">
                <a16:creationId xmlns:a16="http://schemas.microsoft.com/office/drawing/2014/main" id="{A4684776-383F-EFE6-06B2-83D9572D3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571500"/>
            <a:ext cx="592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u="none">
                <a:solidFill>
                  <a:srgbClr val="0033CC"/>
                </a:solidFill>
                <a:cs typeface="Arial" panose="020B0604020202020204" pitchFamily="34" charset="0"/>
              </a:rPr>
              <a:t>УЗИ на 19 неделе беременности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Беременность – </a:t>
            </a:r>
            <a:r>
              <a:rPr lang="ru-RU" dirty="0" err="1"/>
              <a:t>диабетогенный</a:t>
            </a:r>
            <a:r>
              <a:rPr lang="ru-RU" dirty="0"/>
              <a:t> фактор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7239000" cy="33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491880" y="4149080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5656" y="4725144"/>
            <a:ext cx="51125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Снижается толерантность к глюкозе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pregnancycalendar.ru/images/cms/thumbs/a5b0aeaa3fa7d6e58d75710c18673bd7ec6d5f6d/27-nedela_200_auto.jpg">
            <a:extLst>
              <a:ext uri="{FF2B5EF4-FFF2-40B4-BE49-F238E27FC236}">
                <a16:creationId xmlns:a16="http://schemas.microsoft.com/office/drawing/2014/main" id="{008BD922-73DB-6BD4-3028-3F7D3552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3063"/>
            <a:ext cx="58102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Прямоугольник 2">
            <a:extLst>
              <a:ext uri="{FF2B5EF4-FFF2-40B4-BE49-F238E27FC236}">
                <a16:creationId xmlns:a16="http://schemas.microsoft.com/office/drawing/2014/main" id="{C03B4D30-5088-73E8-99D2-579928DF5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5715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u="none">
                <a:solidFill>
                  <a:srgbClr val="0033CC"/>
                </a:solidFill>
                <a:cs typeface="Arial" panose="020B0604020202020204" pitchFamily="34" charset="0"/>
              </a:rPr>
              <a:t>УЗИ на 27 неделе беременности (3</a:t>
            </a:r>
            <a:r>
              <a:rPr lang="en-US" altLang="ru-RU" sz="2800" u="none">
                <a:solidFill>
                  <a:srgbClr val="0033CC"/>
                </a:solidFill>
                <a:cs typeface="Arial" panose="020B0604020202020204" pitchFamily="34" charset="0"/>
              </a:rPr>
              <a:t>D)</a:t>
            </a:r>
            <a:endParaRPr lang="ru-RU" altLang="ru-RU" sz="2800" u="none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pregnancycalendar.ru/images/cms/thumbs/a5b0aeaa3fa7d6e58d75710c18673bd7ec6d5f6d/38-nedela_200_auto.jpg">
            <a:extLst>
              <a:ext uri="{FF2B5EF4-FFF2-40B4-BE49-F238E27FC236}">
                <a16:creationId xmlns:a16="http://schemas.microsoft.com/office/drawing/2014/main" id="{2548411B-1697-E1DA-26E3-5AF8691D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357313"/>
            <a:ext cx="69532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Прямоугольник 2">
            <a:extLst>
              <a:ext uri="{FF2B5EF4-FFF2-40B4-BE49-F238E27FC236}">
                <a16:creationId xmlns:a16="http://schemas.microsoft.com/office/drawing/2014/main" id="{D5BDAB33-1A30-E8E3-47C4-C7F4796C8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3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u="none">
                <a:solidFill>
                  <a:srgbClr val="0033CC"/>
                </a:solidFill>
                <a:cs typeface="Arial" panose="020B0604020202020204" pitchFamily="34" charset="0"/>
              </a:rPr>
              <a:t>УЗИ на 38 неделе беременности (</a:t>
            </a:r>
            <a:r>
              <a:rPr lang="en-US" altLang="ru-RU" sz="2800" u="none">
                <a:solidFill>
                  <a:srgbClr val="0033CC"/>
                </a:solidFill>
                <a:cs typeface="Arial" panose="020B0604020202020204" pitchFamily="34" charset="0"/>
              </a:rPr>
              <a:t>3D)</a:t>
            </a:r>
            <a:endParaRPr lang="ru-RU" altLang="ru-RU" sz="2800" u="none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Прямоугольник 4">
            <a:extLst>
              <a:ext uri="{FF2B5EF4-FFF2-40B4-BE49-F238E27FC236}">
                <a16:creationId xmlns:a16="http://schemas.microsoft.com/office/drawing/2014/main" id="{24B4D68C-D3D3-ABF9-FAE2-6C9A1DC2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1340768"/>
            <a:ext cx="8280920" cy="9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457200" marR="535940" lvl="1" indent="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400"/>
            </a:pPr>
            <a:r>
              <a:rPr lang="ru-RU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Кардиотокография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(КТГ) – это непрерывная регистрация частоты сердечных сокращений плода с одновременной записью сокращений матки и движений плода.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C85B13-E3FE-09F9-DDA0-571608C8ECF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20040"/>
            <a:ext cx="7239000" cy="6606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ru-RU" sz="4000" dirty="0" err="1"/>
              <a:t>Кардиотокография</a:t>
            </a:r>
            <a:endParaRPr lang="ru-RU" sz="4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D4F3F06-5A35-64BE-D711-262505F2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87139"/>
            <a:ext cx="6186264" cy="41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Прямоугольник 4">
            <a:extLst>
              <a:ext uri="{FF2B5EF4-FFF2-40B4-BE49-F238E27FC236}">
                <a16:creationId xmlns:a16="http://schemas.microsoft.com/office/drawing/2014/main" id="{24B4D68C-D3D3-ABF9-FAE2-6C9A1DC2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1340768"/>
            <a:ext cx="8280920" cy="9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457200" marR="535940" lvl="1" indent="0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400"/>
            </a:pPr>
            <a:r>
              <a:rPr lang="ru-RU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Кардиотокография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(КТГ) – это непрерывная регистрация частоты сердечных сокращений плода с одновременной записью сокращений матки и движений плода.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C85B13-E3FE-09F9-DDA0-571608C8ECF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20040"/>
            <a:ext cx="7239000" cy="6606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ru-RU" sz="4000" dirty="0" err="1"/>
              <a:t>Кардиотокография</a:t>
            </a:r>
            <a:endParaRPr lang="ru-RU" sz="4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D4F3F06-5A35-64BE-D711-262505F2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87139"/>
            <a:ext cx="6186264" cy="41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069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Работа\КТГ плода при беременности  расшифровка и норма_files\ctg_ctg.jpg">
            <a:extLst>
              <a:ext uri="{FF2B5EF4-FFF2-40B4-BE49-F238E27FC236}">
                <a16:creationId xmlns:a16="http://schemas.microsoft.com/office/drawing/2014/main" id="{16A32DF8-3763-B876-D7E5-2C7D175C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82867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Прямоугольник 3">
            <a:extLst>
              <a:ext uri="{FF2B5EF4-FFF2-40B4-BE49-F238E27FC236}">
                <a16:creationId xmlns:a16="http://schemas.microsoft.com/office/drawing/2014/main" id="{901D7590-19AF-302D-F43D-894E923A6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57188"/>
            <a:ext cx="8929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u="none">
                <a:solidFill>
                  <a:srgbClr val="0033CC"/>
                </a:solidFill>
                <a:cs typeface="Arial" panose="020B0604020202020204" pitchFamily="34" charset="0"/>
              </a:rPr>
              <a:t>КТГ и оценка состояния плода во время беременности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КТГ при беременности">
            <a:extLst>
              <a:ext uri="{FF2B5EF4-FFF2-40B4-BE49-F238E27FC236}">
                <a16:creationId xmlns:a16="http://schemas.microsoft.com/office/drawing/2014/main" id="{5A398E2D-FE6F-23CD-CCF7-8E14F779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4714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 descr="Проведение КТГ">
            <a:extLst>
              <a:ext uri="{FF2B5EF4-FFF2-40B4-BE49-F238E27FC236}">
                <a16:creationId xmlns:a16="http://schemas.microsoft.com/office/drawing/2014/main" id="{A294F626-153B-919F-FE3F-9748A89C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214688"/>
            <a:ext cx="35004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2" descr="Результаты КТГ плода">
            <a:extLst>
              <a:ext uri="{FF2B5EF4-FFF2-40B4-BE49-F238E27FC236}">
                <a16:creationId xmlns:a16="http://schemas.microsoft.com/office/drawing/2014/main" id="{6EF4532B-F1B1-2A2D-3D66-6B64A160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14438"/>
            <a:ext cx="5357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Прямоугольник 4">
            <a:extLst>
              <a:ext uri="{FF2B5EF4-FFF2-40B4-BE49-F238E27FC236}">
                <a16:creationId xmlns:a16="http://schemas.microsoft.com/office/drawing/2014/main" id="{24B4D68C-D3D3-ABF9-FAE2-6C9A1DC2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3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u="none">
                <a:solidFill>
                  <a:srgbClr val="0033CC"/>
                </a:solidFill>
                <a:cs typeface="Arial" panose="020B0604020202020204" pitchFamily="34" charset="0"/>
              </a:rPr>
              <a:t>Кардиотокограмма (КТГ) и оценка состояния плода во время родов</a:t>
            </a:r>
          </a:p>
        </p:txBody>
      </p:sp>
    </p:spTree>
    <p:extLst>
      <p:ext uri="{BB962C8B-B14F-4D97-AF65-F5344CB8AC3E}">
        <p14:creationId xmlns:p14="http://schemas.microsoft.com/office/powerpoint/2010/main" val="32237939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/>
              <a:t>Амниоскопия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E9CA-F7BF-41D8-BAF8-0A639AF65366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5AD68-C06C-B0E6-4668-A5072619777C}"/>
              </a:ext>
            </a:extLst>
          </p:cNvPr>
          <p:cNvSpPr txBox="1"/>
          <p:nvPr/>
        </p:nvSpPr>
        <p:spPr>
          <a:xfrm>
            <a:off x="179512" y="1052736"/>
            <a:ext cx="7920880" cy="129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5940" lvl="1" algn="just" fontAlgn="base">
              <a:lnSpc>
                <a:spcPct val="111000"/>
              </a:lnSpc>
              <a:spcAft>
                <a:spcPts val="70"/>
              </a:spcAft>
              <a:buClr>
                <a:srgbClr val="000000"/>
              </a:buClr>
              <a:buSzPts val="1400"/>
            </a:pPr>
            <a:r>
              <a:rPr lang="ru-RU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Амниоскопия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исследование околоплодных вод с помощью </a:t>
            </a:r>
            <a:r>
              <a:rPr lang="ru-RU" sz="18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амниоскопа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вводят  в цервикальный канал. Методика позволяет определить целостность плодного пузыря, характер околоплодных вод, предлежащую часть плода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52F653-C7E0-C663-BB9A-4337611F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76" y="2571407"/>
            <a:ext cx="5617921" cy="42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87765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Амниоцентез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E9CA-F7BF-41D8-BAF8-0A639AF65366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107854-1EEA-CC16-E4D5-D6DDA252C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8" y="2928827"/>
            <a:ext cx="5148064" cy="38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DA7C1-5F10-4581-47BB-63B9504F8AAA}"/>
              </a:ext>
            </a:extLst>
          </p:cNvPr>
          <p:cNvSpPr txBox="1"/>
          <p:nvPr/>
        </p:nvSpPr>
        <p:spPr>
          <a:xfrm>
            <a:off x="80256" y="1124744"/>
            <a:ext cx="799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Инвазивная процедура, заключающаяся в пункции амниотической оболочки с целью получения околоплодных вод для последующего лабораторного исследования,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амниоредукции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или введения в амниотическую полость лекарственных средств. Амниоцентез можно выполнять в первом, втором и третьем триместрах беременности. Данная процедура необходима для ранней диагностики хромосомных и генетических заболеваний у плода.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85955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/>
              <a:t>кордоцентез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E9CA-F7BF-41D8-BAF8-0A639AF65366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DA7C1-5F10-4581-47BB-63B9504F8AAA}"/>
              </a:ext>
            </a:extLst>
          </p:cNvPr>
          <p:cNvSpPr txBox="1"/>
          <p:nvPr/>
        </p:nvSpPr>
        <p:spPr>
          <a:xfrm>
            <a:off x="80256" y="1124744"/>
            <a:ext cx="799288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Кордоцентез</a:t>
            </a:r>
            <a:r>
              <a:rPr lang="ru-RU" sz="17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метод получения кордовой (пуповинной крови) плода для дальнейшего исследования. Обычно производится параллельно  </a:t>
            </a:r>
            <a:r>
              <a:rPr lang="ru-RU" sz="17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Амниоценте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амниоцентезу</a:t>
            </a:r>
            <a:r>
              <a:rPr lang="ru-RU" sz="17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(взятию околоплодных вод). Производится не ранее 18 недель </a:t>
            </a:r>
            <a:r>
              <a:rPr lang="ru-RU" sz="17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гестации</a:t>
            </a:r>
            <a:r>
              <a:rPr lang="ru-RU" sz="17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переднюю брюшную стенку беременной после инфильтрационной анестезии под контролем ультразвукового аппарата производят прокол тонкой пункционной иглой, попадают в сосуд пуповины, получают до 5 мл. крови. Метод применим для диагностики хромосомных и наследственных заболеваний, резус - конфликта, гемолитической болезни плода и т.д.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410F712-F940-80EE-6E02-F8F64615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9" y="3611572"/>
            <a:ext cx="7452320" cy="32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2035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Биопсия хориона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E9CA-F7BF-41D8-BAF8-0A639AF65366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DA7C1-5F10-4581-47BB-63B9504F8AAA}"/>
              </a:ext>
            </a:extLst>
          </p:cNvPr>
          <p:cNvSpPr txBox="1"/>
          <p:nvPr/>
        </p:nvSpPr>
        <p:spPr>
          <a:xfrm>
            <a:off x="80256" y="1124744"/>
            <a:ext cx="7992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 err="1">
                <a:solidFill>
                  <a:srgbClr val="333333"/>
                </a:solidFill>
                <a:effectLst/>
                <a:latin typeface="YS Text"/>
              </a:rPr>
              <a:t>Хорионбиопсия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Это 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YS Text"/>
              </a:rPr>
              <a:t>получение ткани хориона на выявление и профилактику хромосомных болезней, носительство хромосомных аномалий и моногенных болезней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. Производится в виде пункции матки, которая может осуществляться через брюшную стенку, влагалище или шейку матки специальными щипцами или аспирационным катетером.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C095192-2906-80C9-B38E-EA4D6B3D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1" y="2586474"/>
            <a:ext cx="63817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243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Жировой обмен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7239000" cy="30337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Усиленная утилизация жирных кислот в печени и </a:t>
            </a:r>
            <a:r>
              <a:rPr lang="ru-RU" dirty="0" err="1"/>
              <a:t>гиперинсулинемия</a:t>
            </a:r>
            <a:r>
              <a:rPr lang="ru-RU" dirty="0"/>
              <a:t> увеличивают синтез </a:t>
            </a:r>
            <a:r>
              <a:rPr lang="ru-RU" dirty="0" err="1"/>
              <a:t>триглицеридов</a:t>
            </a:r>
            <a:r>
              <a:rPr lang="ru-RU" dirty="0"/>
              <a:t>, холестерина, ЛПНП и ЛПОНП.</a:t>
            </a:r>
          </a:p>
          <a:p>
            <a:r>
              <a:rPr lang="ru-RU" dirty="0"/>
              <a:t>Липиды - это расходный материал для формирования тканей плода (глицерин и жирные кислоты).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52D29-223B-4E32-9AD9-B695AB0682D1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6632"/>
            <a:ext cx="1581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733709-9225-3FBF-DA38-4961439A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30424"/>
            <a:ext cx="4797152" cy="479715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BE8720E-6986-F4BB-1407-DFDBC02C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5624"/>
            <a:ext cx="3276600" cy="158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ВОПРОС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BF4B558A-1A29-D412-D861-14AD99C16029}"/>
              </a:ext>
            </a:extLst>
          </p:cNvPr>
          <p:cNvSpPr txBox="1">
            <a:spLocks/>
          </p:cNvSpPr>
          <p:nvPr/>
        </p:nvSpPr>
        <p:spPr>
          <a:xfrm>
            <a:off x="430554" y="3848284"/>
            <a:ext cx="4059833" cy="1944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endParaRPr lang="ru-RU" sz="2000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 плода?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2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Благодарю за внимание!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E9CA-F7BF-41D8-BAF8-0A639AF65366}" type="datetime1">
              <a:rPr lang="ru-RU" smtClean="0"/>
              <a:pPr>
                <a:defRPr/>
              </a:pPr>
              <a:t>21.01.2023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655C-BD36-4CC1-B672-476B91A20142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4637796" cy="29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624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684</TotalTime>
  <Words>4824</Words>
  <Application>Microsoft Office PowerPoint</Application>
  <PresentationFormat>Экран (4:3)</PresentationFormat>
  <Paragraphs>593</Paragraphs>
  <Slides>91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101" baseType="lpstr">
      <vt:lpstr>Arial</vt:lpstr>
      <vt:lpstr>Calibri</vt:lpstr>
      <vt:lpstr>Impact</vt:lpstr>
      <vt:lpstr>Times New Roman</vt:lpstr>
      <vt:lpstr>Trebuchet MS</vt:lpstr>
      <vt:lpstr>Wingdings</vt:lpstr>
      <vt:lpstr>Wingdings 2</vt:lpstr>
      <vt:lpstr>YS Text</vt:lpstr>
      <vt:lpstr>Изящная</vt:lpstr>
      <vt:lpstr>Точечный рисунок</vt:lpstr>
      <vt:lpstr>Физиология и патология беременности. Обследование и наблюдение беременных в женской консультации, подготовка к родам</vt:lpstr>
      <vt:lpstr>Беременность</vt:lpstr>
      <vt:lpstr>Функциональная система  мать-плод</vt:lpstr>
      <vt:lpstr>Изменения в организме женщины при беременности:</vt:lpstr>
      <vt:lpstr>Презентация PowerPoint</vt:lpstr>
      <vt:lpstr>Белок </vt:lpstr>
      <vt:lpstr>Углеводный обмен</vt:lpstr>
      <vt:lpstr>Беременность – диабетогенный фактор</vt:lpstr>
      <vt:lpstr>Жировой обмен</vt:lpstr>
      <vt:lpstr>Минеральный обмен</vt:lpstr>
      <vt:lpstr>Презентация PowerPoint</vt:lpstr>
      <vt:lpstr>Нарастание массы тела</vt:lpstr>
      <vt:lpstr>Распределение прибавки массы тела во время беременности</vt:lpstr>
      <vt:lpstr>витамины</vt:lpstr>
      <vt:lpstr>повышенная потребность в кислороде:</vt:lpstr>
      <vt:lpstr>Презентация PowerPoint</vt:lpstr>
      <vt:lpstr>Артериальное давление</vt:lpstr>
      <vt:lpstr>Презентация PowerPoint</vt:lpstr>
      <vt:lpstr>Презентация PowerPoint</vt:lpstr>
      <vt:lpstr>Печень</vt:lpstr>
      <vt:lpstr>Мочевыделительная система</vt:lpstr>
      <vt:lpstr>Презентация PowerPoint</vt:lpstr>
      <vt:lpstr>Презентация PowerPoint</vt:lpstr>
      <vt:lpstr>Вегетативная нервная система</vt:lpstr>
      <vt:lpstr>Железы внутренней секреции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реви, слушай лекцию!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Плацента</vt:lpstr>
      <vt:lpstr>Функции плаценты</vt:lpstr>
      <vt:lpstr>Презентация PowerPoint</vt:lpstr>
      <vt:lpstr>Норма беременности</vt:lpstr>
      <vt:lpstr>Диагностика беременности</vt:lpstr>
      <vt:lpstr>Методы обследования беременных</vt:lpstr>
      <vt:lpstr>Опрос</vt:lpstr>
      <vt:lpstr>Специальное акушерское обследование</vt:lpstr>
      <vt:lpstr>Объективное обследование</vt:lpstr>
      <vt:lpstr>Акушерское обследование</vt:lpstr>
      <vt:lpstr>Влагалищное (пальцевое) исследование</vt:lpstr>
      <vt:lpstr>Двуручное влагалищно-абдоминальное исследование</vt:lpstr>
      <vt:lpstr>Измерение окружности живота</vt:lpstr>
      <vt:lpstr>Измерение высоты стояния дна матки</vt:lpstr>
      <vt:lpstr>Наружное акушерское обследование. Приемы Леопольда</vt:lpstr>
      <vt:lpstr>Второй прием наружного акушерского обследования </vt:lpstr>
      <vt:lpstr>Третий прием наружного акушерского обследования </vt:lpstr>
      <vt:lpstr>Четвертый прием наружного акушерского обследования  </vt:lpstr>
      <vt:lpstr>Положение плода (situs)</vt:lpstr>
      <vt:lpstr>Положение плода (situs)</vt:lpstr>
      <vt:lpstr>Позиция плода (positio)</vt:lpstr>
      <vt:lpstr>Предлежание плода (рrаesentatio)</vt:lpstr>
      <vt:lpstr>Наружное акушерское обследование. Акушерская терминология</vt:lpstr>
      <vt:lpstr>Второй прием наружного акушерского обследования </vt:lpstr>
      <vt:lpstr>Третий прием наружного акушерского обследования </vt:lpstr>
      <vt:lpstr>Четвертый прием наружного акушерского обследования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Аускультацию тонов сердца плода проводят с 20 недель беременности</vt:lpstr>
      <vt:lpstr>Места наилучшего выслушивания сердечных тонов плода</vt:lpstr>
      <vt:lpstr>Исследование молочных желез</vt:lpstr>
      <vt:lpstr>Определение срока беременности и даты родов</vt:lpstr>
      <vt:lpstr>Презентация PowerPoint</vt:lpstr>
      <vt:lpstr>Ультразвуковое исследование</vt:lpstr>
      <vt:lpstr>УЗИ на ранних сроках беременности</vt:lpstr>
      <vt:lpstr>УЗИ на ранних сроках беременности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Амниоскопия</vt:lpstr>
      <vt:lpstr>Амниоцентез</vt:lpstr>
      <vt:lpstr>кордоцентез</vt:lpstr>
      <vt:lpstr>Биопсия хориона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организме женщины при беременности</dc:title>
  <dc:creator>Оля</dc:creator>
  <cp:lastModifiedBy>Marina</cp:lastModifiedBy>
  <cp:revision>64</cp:revision>
  <dcterms:created xsi:type="dcterms:W3CDTF">2012-10-26T17:39:50Z</dcterms:created>
  <dcterms:modified xsi:type="dcterms:W3CDTF">2023-01-21T12:09:21Z</dcterms:modified>
</cp:coreProperties>
</file>