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61"/>
  </p:notesMasterIdLst>
  <p:sldIdLst>
    <p:sldId id="332" r:id="rId2"/>
    <p:sldId id="319" r:id="rId3"/>
    <p:sldId id="257" r:id="rId4"/>
    <p:sldId id="259" r:id="rId5"/>
    <p:sldId id="320" r:id="rId6"/>
    <p:sldId id="317" r:id="rId7"/>
    <p:sldId id="260" r:id="rId8"/>
    <p:sldId id="261" r:id="rId9"/>
    <p:sldId id="262" r:id="rId10"/>
    <p:sldId id="337" r:id="rId11"/>
    <p:sldId id="263" r:id="rId12"/>
    <p:sldId id="335" r:id="rId13"/>
    <p:sldId id="264" r:id="rId14"/>
    <p:sldId id="318" r:id="rId15"/>
    <p:sldId id="265" r:id="rId16"/>
    <p:sldId id="304" r:id="rId17"/>
    <p:sldId id="277" r:id="rId18"/>
    <p:sldId id="266" r:id="rId19"/>
    <p:sldId id="267" r:id="rId20"/>
    <p:sldId id="268" r:id="rId21"/>
    <p:sldId id="273" r:id="rId22"/>
    <p:sldId id="269" r:id="rId23"/>
    <p:sldId id="295" r:id="rId24"/>
    <p:sldId id="296" r:id="rId25"/>
    <p:sldId id="278" r:id="rId26"/>
    <p:sldId id="298" r:id="rId27"/>
    <p:sldId id="271" r:id="rId28"/>
    <p:sldId id="299" r:id="rId29"/>
    <p:sldId id="279" r:id="rId30"/>
    <p:sldId id="274" r:id="rId31"/>
    <p:sldId id="300" r:id="rId32"/>
    <p:sldId id="275" r:id="rId33"/>
    <p:sldId id="281" r:id="rId34"/>
    <p:sldId id="343" r:id="rId35"/>
    <p:sldId id="282" r:id="rId36"/>
    <p:sldId id="333" r:id="rId37"/>
    <p:sldId id="341" r:id="rId38"/>
    <p:sldId id="290" r:id="rId39"/>
    <p:sldId id="334" r:id="rId40"/>
    <p:sldId id="284" r:id="rId41"/>
    <p:sldId id="338" r:id="rId42"/>
    <p:sldId id="285" r:id="rId43"/>
    <p:sldId id="339" r:id="rId44"/>
    <p:sldId id="286" r:id="rId45"/>
    <p:sldId id="340" r:id="rId46"/>
    <p:sldId id="287" r:id="rId47"/>
    <p:sldId id="305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1" r:id="rId58"/>
    <p:sldId id="293" r:id="rId59"/>
    <p:sldId id="330" r:id="rId6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2" autoAdjust="0"/>
    <p:restoredTop sz="49644" autoAdjust="0"/>
  </p:normalViewPr>
  <p:slideViewPr>
    <p:cSldViewPr>
      <p:cViewPr>
        <p:scale>
          <a:sx n="75" d="100"/>
          <a:sy n="75" d="100"/>
        </p:scale>
        <p:origin x="-123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578C39-14A0-424A-9D93-B11FD70017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93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82304-E83F-4E43-B9D9-C78ABF7AD04E}" type="slidenum">
              <a:rPr lang="ru-RU"/>
              <a:pPr/>
              <a:t>3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/>
              <a:t>СРЕДИ НОВЫХ ДЛЯ ВАС КЛИНИЧЕСКИХ ДИСЦИПЛИН НА 4 КУРСЕ ЛЕЧЕБНОГО ФАКУЛЬТЕТА ОДИН ИЗ ВАЖНЫХ МЕСТ ЗАНИМАЕТ АКУШЕРСТВО, А НА 5 КУРСЕ – ГИНЕКОЛОГИЯ. АКУШЕРСТВО И ГИНЕКОЛОГИЯ ВХОДЯТ В ТРИАДУ ОСНОВНЫХ ДИСЦИПЛИН КАК ТЕРАПИЯ, ХИРУРГИЯ. ЭТО ОДНА ИЗ САМЫХ ИНТЕРЕСНЫХ СПЕЦИАЛЬНОСТЕЙ.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21F2C-63A8-4E78-B3C0-EE4D6EC73289}" type="slidenum">
              <a:rPr lang="ru-RU"/>
              <a:pPr/>
              <a:t>21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E2DAB-D7FE-49CF-BC03-81BABE46960B}" type="slidenum">
              <a:rPr lang="ru-RU"/>
              <a:pPr/>
              <a:t>22</a:t>
            </a:fld>
            <a:endParaRPr lang="ru-R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F41E7-F22B-4C5C-9A7A-99619EC89DAB}" type="slidenum">
              <a:rPr lang="ru-RU"/>
              <a:pPr/>
              <a:t>23</a:t>
            </a:fld>
            <a:endParaRPr lang="ru-RU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/>
              <a:t>1852 г в Англии возникло первое акушерско-гинекологическое общество.</a:t>
            </a:r>
            <a:endParaRPr lang="en-US" altLang="zh-CN"/>
          </a:p>
          <a:p>
            <a:r>
              <a:rPr lang="en-US" altLang="zh-CN"/>
              <a:t>	</a:t>
            </a:r>
            <a:r>
              <a:rPr lang="ru-RU" altLang="zh-CN"/>
              <a:t>Значительное влияние на развитие акушерства оказали два научно-практических открытия: методы и средства обезболивания (наркоз) и методы антисептики и асептики ( Луи Пастера, Земмельвейса, Дж.Листер).</a:t>
            </a:r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3095B-98F1-4E17-BC05-47942E58002B}" type="slidenum">
              <a:rPr lang="ru-RU"/>
              <a:pPr/>
              <a:t>24</a:t>
            </a:fld>
            <a:endParaRPr lang="ru-RU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/>
              <a:t>В Древней Руси – уровень медицинской помощи был весьма не высок, царские и боярские жены рожали с помощью бабок – повитух, или повивальных бабок. Акушерство в России (как часть медицины) развивалась в русле общемирового развития (Галлен, Гиппократ), но и имело свои особенности, связанные с историей страны (были лечебницы – монастырские, светские, частные – избы богорадные, богодельни).</a:t>
            </a:r>
          </a:p>
          <a:p>
            <a:r>
              <a:rPr lang="ru-RU" altLang="zh-CN"/>
              <a:t>16-17 век русское правительство обязывало врачей-иностранцев обучать русских врачебному делу. Иван </a:t>
            </a:r>
            <a:r>
              <a:rPr lang="en-US" altLang="zh-CN"/>
              <a:t>IY</a:t>
            </a:r>
            <a:r>
              <a:rPr lang="ru-RU" altLang="zh-CN"/>
              <a:t> учредил аптекарский приказ. 17 – 18 веке продолжались реформы Петра </a:t>
            </a:r>
            <a:r>
              <a:rPr lang="en-US" altLang="zh-CN"/>
              <a:t>I</a:t>
            </a:r>
            <a:r>
              <a:rPr lang="ru-RU" altLang="zh-CN"/>
              <a:t>. </a:t>
            </a:r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512D1-356A-4BD4-9268-FD133852B905}" type="slidenum">
              <a:rPr lang="ru-RU"/>
              <a:pPr/>
              <a:t>25</a:t>
            </a:fld>
            <a:endParaRPr 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8C39-14A0-424A-9D93-B11FD700173C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10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B8138-5AE3-48E0-A45A-74186222F420}" type="slidenum">
              <a:rPr lang="ru-RU"/>
              <a:pPr/>
              <a:t>7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76848-BEF2-4FFF-A1DF-55F22452146C}" type="slidenum">
              <a:rPr lang="ru-RU"/>
              <a:pPr/>
              <a:t>8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/>
              <a:t>ГИППОКРАТ (460 – 377 гг) реформатор древнегреческой медицины – вопитанник Касской семейной медицинской школы в 17 поколении, мать которого, Фанарета, была повитухой. Его труды вошли в «Сборник Гиппократа» Он сформулировал принцип деятельности врача: «Не навреди». В Древнем Риме вопросы родовспоможения впервые стали решаться на государственном уровне. 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35343-C99F-4759-986C-586D9CAF9C2C}" type="slidenum">
              <a:rPr lang="ru-RU"/>
              <a:pPr/>
              <a:t>11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/>
              <a:t>Крупнейшим врачом  античности считается Гален,  Соран (основоположник акушерства и педиатрии).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F9BA2-BAEE-4E14-AEA8-44F45405A563}" type="slidenum">
              <a:rPr lang="ru-RU"/>
              <a:pPr/>
              <a:t>15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/>
              <a:t>Многочисленные войны средневековья способствовали развитию хирургии. Самым знаменитым медиком был Амбруаз Паре, вышедший из цирюльников.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E23CF-70DE-4674-AE2D-7B8E9732023C}" type="slidenum">
              <a:rPr lang="ru-RU"/>
              <a:pPr/>
              <a:t>17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28D04-A487-4490-9C34-49E0E2F14B98}" type="slidenum">
              <a:rPr lang="ru-RU"/>
              <a:pPr/>
              <a:t>18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Исследование роженицы акушеркой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38847-ADE7-4536-905C-2AA9BB030251}" type="slidenum">
              <a:rPr lang="ru-RU"/>
              <a:pPr/>
              <a:t>19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Прием акушеркой родов на стуле.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705DC-A00C-45E9-8595-E247C90B620B}" type="slidenum">
              <a:rPr lang="ru-RU"/>
              <a:pPr/>
              <a:t>20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Положение тучной женщины при родах.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6F0E-8F5D-4360-BE79-04D476444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0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0866-3D22-48DA-8880-3612E8CBA5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1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ECC6-FB5E-4893-968E-869512D55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1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E3B6-DD0D-4735-BF3D-CD97FB4B7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9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3124-F3CC-4271-A282-E925D3E35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5468-1E2C-41FE-92A5-0FCA96632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3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21F-DB21-40F6-876C-73D683AFC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4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DAC4-BF11-4B87-910F-4FFD884A5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7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FA69-F611-405A-9CC8-F7744522D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4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2ADC-B306-4A0F-8D74-DA7B847CB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1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A05D-5BD3-4C32-8941-57500F092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3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FCAA0-FA2C-42E9-B370-73CFE6D48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3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opis.info/themes/medicine/medicina_drevney_grecii.html" TargetMode="External"/><Relationship Id="rId2" Type="http://schemas.openxmlformats.org/officeDocument/2006/relationships/hyperlink" Target="http://www.letopis.info/themes/medicine/gippokrat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acija.biz/category/medicinskie-prezentacii/prezentacii-po-akusherstvu/" TargetMode="Externa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7564" y="20878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888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8092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№1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50100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акушерско-гинекологической помощи. Женский таз  и головка плода, как объекты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7061" y="44243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для обучающихся по специальности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34.02.01– Сестринское дело</a:t>
            </a:r>
          </a:p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Дударь В. Л.</a:t>
            </a:r>
          </a:p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Красноярск 2018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Древний Рим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знания Древнего Рима в большинстве своем были основаны на учении греческого врача – 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Гиппократа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Римляне активно пользовались всеми методами диагностики и лечения, известными в 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Древней Греции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9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477125" cy="43204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mbria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ченые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врачи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 Древнего Рима </a:t>
            </a:r>
            <a:endParaRPr lang="ru-RU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0484" name="Picture 4" descr="picture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1340768"/>
            <a:ext cx="3133205" cy="34432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7544" y="1268760"/>
            <a:ext cx="4680520" cy="43204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3200" b="0" dirty="0" err="1">
                <a:latin typeface="Times New Roman" pitchFamily="18" charset="0"/>
                <a:cs typeface="Times New Roman" pitchFamily="18" charset="0"/>
              </a:rPr>
              <a:t>Филумен</a:t>
            </a: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Авл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Корнелий </a:t>
            </a:r>
            <a:r>
              <a:rPr lang="ru-RU" sz="3200" b="0" dirty="0" err="1">
                <a:latin typeface="Times New Roman" pitchFamily="18" charset="0"/>
                <a:cs typeface="Times New Roman" pitchFamily="18" charset="0"/>
              </a:rPr>
              <a:t>Цельс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Соран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Эфесский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zh-CN" sz="3200" b="0" dirty="0">
                <a:latin typeface="Times New Roman" pitchFamily="18" charset="0"/>
                <a:cs typeface="Times New Roman" pitchFamily="18" charset="0"/>
              </a:rPr>
              <a:t>основоположник акушерства </a:t>
            </a:r>
            <a:r>
              <a:rPr lang="ru-RU" altLang="zh-CN" sz="3200" b="0" dirty="0" smtClean="0">
                <a:latin typeface="Times New Roman" pitchFamily="18" charset="0"/>
                <a:cs typeface="Times New Roman" pitchFamily="18" charset="0"/>
              </a:rPr>
              <a:t>и педиатрии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Гален </a:t>
            </a: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Клавдий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220072" y="5013176"/>
            <a:ext cx="3527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>
                <a:latin typeface="Cambria" pitchFamily="18" charset="0"/>
                <a:cs typeface="Times New Roman" pitchFamily="18" charset="0"/>
              </a:rPr>
              <a:t>Акушерско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 – гинекологические инструменты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3"/>
            <a:ext cx="8219256" cy="49685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zh-CN" sz="32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altLang="zh-CN" sz="3200" dirty="0">
                <a:latin typeface="Times New Roman" pitchFamily="18" charset="0"/>
                <a:cs typeface="Times New Roman" pitchFamily="18" charset="0"/>
              </a:rPr>
              <a:t>Древнем Риме вопросы родовспоможения впервые стали решаться на государственном уровне</a:t>
            </a:r>
            <a:r>
              <a:rPr lang="ru-RU" altLang="zh-CN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указанные исторические периоды родовспоможение было сугубо женским занятием, в то время как начало научного акушерства следует связать с трудами Галена (129—199), детально описавшего анатомию тазовых органов и этапы развития эмбриона и плода.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2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7477125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Феодализма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075240" cy="47853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Византия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–основана высшая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школа,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изучалась медицина.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Орибазий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(325-400г. н.э.) описал строение половых органов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Павел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Эгинский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–описал «Правила», как поступать врачу в случае трудных родов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Ананий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Широкаци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(армянский врач) – указание о выслушивании плода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Лафранки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– первый применил шов на  рану живота и кишок (шов скорняка)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477125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Медицина Востока и Азии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352928" cy="48245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    Выдающийся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хирург арабского Востока Абу-аль-</a:t>
            </a:r>
            <a:r>
              <a:rPr lang="ru-RU" altLang="zh-CN" sz="2800" b="0" dirty="0" err="1">
                <a:latin typeface="Times New Roman" pitchFamily="18" charset="0"/>
                <a:cs typeface="Times New Roman" pitchFamily="18" charset="0"/>
              </a:rPr>
              <a:t>Касим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936 -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1013) женщин не оперировал (ислам запрещал видеть обнаженное женское тело), но он описал клиническую картину внематочной беременности.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медицине народов Средней Азии эпохи феодализма крупнейшей фигурой был Ибн-Сина (980-1037), которого называют интеллектуальным чудом. он создал труд, который используется и сейчас: «Канон врачебной науки»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, где имеются главы по акушерству и женским болезням, впервые поставил вопрос об условиях операции ( т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. е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. о возможности провести ее в данный момент)</a:t>
            </a:r>
          </a:p>
          <a:p>
            <a:pPr algn="just">
              <a:lnSpc>
                <a:spcPct val="80000"/>
              </a:lnSpc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20688"/>
            <a:ext cx="7477125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Средние века</a:t>
            </a:r>
          </a:p>
        </p:txBody>
      </p:sp>
      <p:pic>
        <p:nvPicPr>
          <p:cNvPr id="23556" name="Picture 4" descr="picture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3011424" cy="3602736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563938" y="1196975"/>
            <a:ext cx="5112518" cy="56610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400" b="0" dirty="0" smtClean="0">
                <a:latin typeface="Cambria" pitchFamily="18" charset="0"/>
                <a:cs typeface="Times New Roman" pitchFamily="18" charset="0"/>
              </a:rPr>
              <a:t>   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Амбруаз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Паре (1517 – 1590) возвысившись собственными усилиями от цирюльника до полевого врача и первого хирурга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короля, 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впервые в истории учредил повивальную школу в парижском госпитале.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Предложил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оворот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плода на ножку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кровотечениях рекомендовал быстрое освобождение матки от ее содержимого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вел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молокоотсос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764704"/>
            <a:ext cx="7620000" cy="52376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altLang="zh-CN" b="0" dirty="0" smtClean="0">
                <a:latin typeface="Times New Roman" pitchFamily="18" charset="0"/>
                <a:cs typeface="Times New Roman" pitchFamily="18" charset="0"/>
              </a:rPr>
              <a:t>   Андреас </a:t>
            </a:r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Везалий в 1543 г.  создал труд «О строении человеческого тела», описал скелет человека, строение сердечно-сосудистой системы.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zh-CN" b="0" dirty="0" smtClean="0">
                <a:latin typeface="Times New Roman" pitchFamily="18" charset="0"/>
                <a:cs typeface="Times New Roman" pitchFamily="18" charset="0"/>
              </a:rPr>
              <a:t>   Леонардо </a:t>
            </a:r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до Винчи (1452 – 1519) </a:t>
            </a:r>
            <a:r>
              <a:rPr lang="ru-RU" altLang="zh-CN" b="0" dirty="0" smtClean="0">
                <a:latin typeface="Times New Roman" pitchFamily="18" charset="0"/>
                <a:cs typeface="Times New Roman" pitchFamily="18" charset="0"/>
              </a:rPr>
              <a:t>описал </a:t>
            </a:r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мышцы, первым описал верхнечелюстные пазухи (более чем за 150 лет до </a:t>
            </a:r>
            <a:r>
              <a:rPr lang="ru-RU" altLang="zh-CN" b="0" dirty="0" err="1">
                <a:latin typeface="Times New Roman" pitchFamily="18" charset="0"/>
                <a:cs typeface="Times New Roman" pitchFamily="18" charset="0"/>
              </a:rPr>
              <a:t>Гаймора</a:t>
            </a:r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b="0" dirty="0" err="1" smtClean="0">
                <a:latin typeface="Times New Roman" pitchFamily="18" charset="0"/>
                <a:cs typeface="Times New Roman" pitchFamily="18" charset="0"/>
              </a:rPr>
              <a:t>Девентер</a:t>
            </a:r>
            <a:r>
              <a:rPr lang="ru-RU" altLang="zh-CN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(165-1724) </a:t>
            </a:r>
            <a:r>
              <a:rPr lang="ru-RU" altLang="zh-CN" b="0" dirty="0" smtClean="0">
                <a:latin typeface="Times New Roman" pitchFamily="18" charset="0"/>
                <a:cs typeface="Times New Roman" pitchFamily="18" charset="0"/>
              </a:rPr>
              <a:t>разработал </a:t>
            </a:r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учение о костном тазе, описал </a:t>
            </a:r>
            <a:r>
              <a:rPr lang="ru-RU" altLang="zh-CN" b="0" dirty="0" err="1" smtClean="0">
                <a:latin typeface="Times New Roman" pitchFamily="18" charset="0"/>
                <a:cs typeface="Times New Roman" pitchFamily="18" charset="0"/>
              </a:rPr>
              <a:t>общеравномерно</a:t>
            </a:r>
            <a:r>
              <a:rPr lang="ru-RU" altLang="zh-CN" b="0" dirty="0" smtClean="0">
                <a:latin typeface="Times New Roman" pitchFamily="18" charset="0"/>
                <a:cs typeface="Times New Roman" pitchFamily="18" charset="0"/>
              </a:rPr>
              <a:t> суженный таз (ОРСТ) </a:t>
            </a:r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и плоский таз.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764704"/>
            <a:ext cx="8363272" cy="56494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 И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Траутман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(из Виттенберга) в 1610 г. выполнил кесарево сечение на живой женщине.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 Паре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Жак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Гийемо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– описал случай разрыва матки,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предлежания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плаценты, доказывал быстрого окончания родов в случаях маточного кровотечения и при конвульсиях (эклампсии).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 Луиза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Буржуа (1563-1636) окончила школу Ф. Паре - опытная акушерка; написала книгу «Различные наблюдения над бесплодием, потерей плода, плодородием, родами и женскими болезнями». Описала роды в лицевом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предлежании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. Стала первой в истории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акушерства женщиной –преподавательницей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picture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5616575" cy="6669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picture"/>
          <p:cNvPicPr preferRelativeResize="0"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0"/>
            <a:ext cx="5688012" cy="6858000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7477125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лан лекции</a:t>
            </a:r>
            <a:endParaRPr lang="ru-RU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386638" cy="4497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1.Акушерство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и гинекология:   место среди других клинических дисциплин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; история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становления и развития;</a:t>
            </a:r>
          </a:p>
          <a:p>
            <a:pPr marL="0" indent="0" algn="just">
              <a:buNone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2. Организация работы женской консультации;</a:t>
            </a:r>
          </a:p>
          <a:p>
            <a:pPr marL="0" indent="0" algn="just">
              <a:buNone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3.Организация работы в каждом отделении родильного дома;</a:t>
            </a:r>
          </a:p>
          <a:p>
            <a:pPr marL="0" indent="0" algn="just">
              <a:buNone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4.Анатомия женского таза. Голова плода, как объект родов;</a:t>
            </a:r>
          </a:p>
          <a:p>
            <a:pPr algn="just"/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icture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5761038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476672"/>
            <a:ext cx="8280920" cy="61650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Визалий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(1514-1564) описал строение матки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 Габриель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Фаллопий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(1532-1562), анатом, подробно описал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яйцепроводы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(фаллопиевы трубы)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Аранций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– (1530-1589) описал развитие человеческого плода, внутриутробное кровообращение, эмбриональный проток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 Л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Боталло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(1530-1600)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 Вильям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Гарвей (1578-1657) открыл малый круг кровообращения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     Жан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Луи </a:t>
            </a:r>
            <a:r>
              <a:rPr lang="ru-RU" altLang="zh-CN" sz="2800" b="0" dirty="0" err="1">
                <a:latin typeface="Times New Roman" pitchFamily="18" charset="0"/>
                <a:cs typeface="Times New Roman" pitchFamily="18" charset="0"/>
              </a:rPr>
              <a:t>Боделок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 (1747 – 1810) различал большой и малый таз, применил измерение таза (</a:t>
            </a:r>
            <a:r>
              <a:rPr lang="ru-RU" altLang="zh-CN" sz="2800" b="0" dirty="0" err="1">
                <a:latin typeface="Times New Roman" pitchFamily="18" charset="0"/>
                <a:cs typeface="Times New Roman" pitchFamily="18" charset="0"/>
              </a:rPr>
              <a:t>пельвиоетрию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), которой пользуется и сейчас.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  К.М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. Бэр (1792-1876) открыл яйцеклетку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  Франсуа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Морисо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(1637-1709) трактат о болезнях беременных женщин,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предложил метод выведения головки при тазовом </a:t>
            </a:r>
            <a:r>
              <a:rPr lang="ru-RU" altLang="zh-CN" sz="2800" b="0" dirty="0" err="1">
                <a:latin typeface="Times New Roman" pitchFamily="18" charset="0"/>
                <a:cs typeface="Times New Roman" pitchFamily="18" charset="0"/>
              </a:rPr>
              <a:t>предлежании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332655"/>
            <a:ext cx="7477125" cy="4325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капитализма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68883" y="4077073"/>
            <a:ext cx="7313613" cy="2492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Акушерские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щипцы Чемберлена,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Пальфина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picture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9"/>
            <a:ext cx="7416800" cy="30963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23528" y="4724400"/>
            <a:ext cx="8424936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В 19 веке полностью сформировалась модель акушерских щипцов.</a:t>
            </a:r>
          </a:p>
          <a:p>
            <a:pPr algn="just"/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Чемберлен изобрел акушерские щипцы, которые держал в строгом секрете. В дальнейшем они были модифицированы, стали более совершены. Появились французские модели щипцов </a:t>
            </a:r>
            <a:r>
              <a:rPr lang="ru-RU" altLang="zh-CN" dirty="0" err="1">
                <a:latin typeface="Times New Roman" pitchFamily="18" charset="0"/>
                <a:cs typeface="Times New Roman" pitchFamily="18" charset="0"/>
              </a:rPr>
              <a:t>Левре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, немецкие, немецкие Геле, английские – Симпсона, русские – Лазаревича.              В настоящее время пользуются моделью Симпсона-</a:t>
            </a:r>
            <a:r>
              <a:rPr lang="ru-RU" altLang="zh-CN" dirty="0" err="1">
                <a:latin typeface="Times New Roman" pitchFamily="18" charset="0"/>
                <a:cs typeface="Times New Roman" pitchFamily="18" charset="0"/>
              </a:rPr>
              <a:t>Феноменова</a:t>
            </a:r>
            <a:r>
              <a:rPr lang="ru-RU" altLang="zh-CN" dirty="0">
                <a:latin typeface="Cambria" pitchFamily="18" charset="0"/>
              </a:rPr>
              <a:t>.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7477125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капитализма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zh-CN" sz="2800" b="0" dirty="0" smtClean="0">
                <a:latin typeface="Cambria" pitchFamily="18" charset="0"/>
                <a:cs typeface="Times New Roman" pitchFamily="18" charset="0"/>
              </a:rPr>
              <a:t>     </a:t>
            </a:r>
            <a:r>
              <a:rPr lang="ru-RU" altLang="zh-CN" b="0" dirty="0" smtClean="0">
                <a:latin typeface="Times New Roman" pitchFamily="18" charset="0"/>
                <a:cs typeface="Times New Roman" pitchFamily="18" charset="0"/>
              </a:rPr>
              <a:t>1852 </a:t>
            </a:r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г в Англии возникло первое акушерско-гинекологическое общество.</a:t>
            </a:r>
            <a:endParaRPr lang="en-US" altLang="zh-CN" b="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altLang="zh-CN" b="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Значительное влияние на развитие акушерства оказали два научно-практических открытия: </a:t>
            </a:r>
          </a:p>
          <a:p>
            <a:pPr algn="just"/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методы и средства обезболивания (наркоз) </a:t>
            </a:r>
          </a:p>
          <a:p>
            <a:pPr algn="just"/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 методы антисептики и асептики ( Луи Пастера, </a:t>
            </a:r>
            <a:r>
              <a:rPr lang="ru-RU" altLang="zh-CN" b="0" dirty="0" err="1">
                <a:latin typeface="Times New Roman" pitchFamily="18" charset="0"/>
                <a:cs typeface="Times New Roman" pitchFamily="18" charset="0"/>
              </a:rPr>
              <a:t>Земмельвейса</a:t>
            </a:r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zh-CN" b="0" dirty="0" err="1">
                <a:latin typeface="Times New Roman" pitchFamily="18" charset="0"/>
                <a:cs typeface="Times New Roman" pitchFamily="18" charset="0"/>
              </a:rPr>
              <a:t>Дж.Листер</a:t>
            </a:r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476673"/>
            <a:ext cx="8280920" cy="638132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altLang="zh-CN" sz="3600" b="0" dirty="0" smtClean="0">
                <a:latin typeface="Times New Roman" pitchFamily="18" charset="0"/>
                <a:cs typeface="Times New Roman" pitchFamily="18" charset="0"/>
              </a:rPr>
              <a:t>Медицина в России</a:t>
            </a:r>
            <a:endParaRPr lang="ru-RU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Древней Руси – уровень медицинской помощи был весьма не высок, царские и боярские жены рожали с помощью бабок – повитух, или повивальных бабок.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    Акушерство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в России (как часть медицины) развивалась в русле общемирового развития (</a:t>
            </a:r>
            <a:r>
              <a:rPr lang="ru-RU" altLang="zh-CN" sz="2800" b="0" dirty="0" err="1">
                <a:latin typeface="Times New Roman" pitchFamily="18" charset="0"/>
                <a:cs typeface="Times New Roman" pitchFamily="18" charset="0"/>
              </a:rPr>
              <a:t>Галлен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, Гиппократ), но и имело свои особенности, связанные с историей страны (были лечебницы – монастырские, светские, частные – избы </a:t>
            </a:r>
            <a:r>
              <a:rPr lang="ru-RU" altLang="zh-CN" sz="2800" b="0" dirty="0" err="1">
                <a:latin typeface="Times New Roman" pitchFamily="18" charset="0"/>
                <a:cs typeface="Times New Roman" pitchFamily="18" charset="0"/>
              </a:rPr>
              <a:t>богорадные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zh-CN" sz="2800" b="0" dirty="0" err="1">
                <a:latin typeface="Times New Roman" pitchFamily="18" charset="0"/>
                <a:cs typeface="Times New Roman" pitchFamily="18" charset="0"/>
              </a:rPr>
              <a:t>богодельни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   16-17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век русское правительство обязывало врачей-иностранцев обучать русских врачебному делу.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   Иван </a:t>
            </a:r>
            <a:r>
              <a:rPr lang="en-US" altLang="zh-CN" sz="2800" b="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IY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 учредил аптекарский приказ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ru-RU" sz="2400" b="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692696"/>
            <a:ext cx="7477125" cy="43204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акушерства в России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424936" cy="60815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800" b="0" dirty="0" smtClean="0">
                <a:latin typeface="Cambria" pitchFamily="18" charset="0"/>
                <a:cs typeface="Times New Roman" pitchFamily="18" charset="0"/>
              </a:rPr>
              <a:t>   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1707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г. по указу Петра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в Москве создана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Госпитальная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школа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Реформы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медицинского образования и акушерской помощи разработаны Павлом Захаровичем Кондоиди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1754 г представил в Сенат проект устройства «школ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бабичьего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дела» в Петербурге и Москве.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620688"/>
            <a:ext cx="8352928" cy="57609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800" b="0" dirty="0" smtClean="0">
                <a:latin typeface="Cambria" pitchFamily="18" charset="0"/>
                <a:cs typeface="Times New Roman" pitchFamily="18" charset="0"/>
              </a:rPr>
              <a:t>     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врачей-акушеров в России фактически началась с 1781 г., когда появились первые акушерские стационары и в Петербурге стала активно работать школа по подготовке врачебных кадров под руководством талантливого акушера Нестора Максимовича Максимовича-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Амбодика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. Он внес неоценимый вклад в отечественную акушерскую науку, написав первый учебник по акушерству на русском языке. Свой труд он назвал «Искусство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повивания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или наука о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бабичьем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деле». Выход в свет этого учебника в 1784 г. ознаменовал начало самобытной русской акушерской школы.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Развитие </a:t>
            </a:r>
            <a:br>
              <a:rPr lang="ru-RU" sz="2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акушерства </a:t>
            </a:r>
            <a:br>
              <a:rPr lang="ru-RU" sz="2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в России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3563888" cy="5445125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Руководство</a:t>
            </a:r>
          </a:p>
          <a:p>
            <a:pPr algn="just">
              <a:buFontTx/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Искусство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повивания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или наука о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бабичьем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деле»</a:t>
            </a:r>
          </a:p>
          <a:p>
            <a:pPr algn="just">
              <a:buFontTx/>
              <a:buNone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-занятие на фантоме и у кровати роженицы</a:t>
            </a:r>
          </a:p>
        </p:txBody>
      </p:sp>
      <p:pic>
        <p:nvPicPr>
          <p:cNvPr id="32772" name="Picture 4" descr="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-16892"/>
            <a:ext cx="4897437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548680"/>
            <a:ext cx="8424936" cy="56166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Акушерская 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помощь была организована только в крупных городах России, да и то в недостаточном количестве. </a:t>
            </a:r>
            <a:endParaRPr lang="en-US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К 1806 г. по всей России не было и сотни образованных повивальных бабок (акушерок), не говоря уже о врачах. </a:t>
            </a:r>
            <a:endParaRPr lang="en-US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60-х годах XIX столетия Россия начала переходить от дворянско-крепостнической структуры к капиталистической. 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 Однако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число акушерских кадров и стационаров явно не удовлетворяло даже минимальные потребности населения. В городах из-за отсутствия свободных мест в стационаре женщинам порой приходилось рожать в полицейских будках, подъездах и даже на улице (В. С. Груздев, 1906). На всю Россию в 1906 г. было только 4735 акушерских коек.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548680"/>
            <a:ext cx="8052891" cy="611996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редставители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Московской медицинской школы: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Иоганн Фридрих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Эразмус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Нестор Максимович Максимович-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Амбодик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(учился в Петербурге)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Вильгельм Михайлович Рихтер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Владимир Иванович Кох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Александр Матвеевич Макеев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Михаил Сергеевич Малиновский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Константин Николаевич Жмакин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Ефим Ильич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Кватер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Владимир Федорович Снегирев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Александр Петрович Губарев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7632848" cy="5184576"/>
          </a:xfrm>
        </p:spPr>
        <p:txBody>
          <a:bodyPr>
            <a:normAutofit fontScale="90000"/>
          </a:bodyPr>
          <a:lstStyle/>
          <a:p>
            <a:pPr algn="just"/>
            <a:r>
              <a:rPr lang="ru-RU" altLang="zh-CN" sz="24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АКУШЕРСТВО</a:t>
            </a:r>
            <a:r>
              <a:rPr lang="ru-RU" altLang="zh-CN" sz="2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zh-CN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отрасль клинической дисциплины, посвященная изучению специальных физиологических и патологических процессов, происходящих в организме женщины в связи с зачатием, беременностью, родами и  послеродовом периодом, а также разрабатывающая методы профилактики этих </a:t>
            </a:r>
            <a:r>
              <a:rPr lang="ru-RU" altLang="zh-CN" sz="36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патологиеских</a:t>
            </a:r>
            <a:r>
              <a:rPr lang="ru-RU" altLang="zh-CN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процессов.</a:t>
            </a:r>
            <a:br>
              <a:rPr lang="ru-RU" altLang="zh-CN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219075" y="620688"/>
            <a:ext cx="7477125" cy="50405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В.Ф. Снегирев (1847 – 1916)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179512" y="1340769"/>
            <a:ext cx="4608512" cy="478539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Патриарх российского акушерства и гинекологии.    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Создал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новые методы терапевтического и хирургического лечения женских болезней</a:t>
            </a:r>
          </a:p>
          <a:p>
            <a:pPr algn="just">
              <a:lnSpc>
                <a:spcPct val="90000"/>
              </a:lnSpc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Капитальный труд «Маточные кровотечения»</a:t>
            </a:r>
          </a:p>
          <a:p>
            <a:pPr algn="just">
              <a:lnSpc>
                <a:spcPct val="90000"/>
              </a:lnSpc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Организовал «Раковое общество»</a:t>
            </a:r>
          </a:p>
          <a:p>
            <a:pPr algn="just">
              <a:lnSpc>
                <a:spcPct val="90000"/>
              </a:lnSpc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Инициатор съездов Общества российских акушеров и гинекологов</a:t>
            </a:r>
          </a:p>
        </p:txBody>
      </p:sp>
      <p:pic>
        <p:nvPicPr>
          <p:cNvPr id="36868" name="Picture 4" descr="picture"/>
          <p:cNvPicPr preferRelativeResize="0">
            <a:picLocks noChangeArrowheads="1"/>
          </p:cNvPicPr>
          <p:nvPr/>
        </p:nvPicPr>
        <p:blipFill>
          <a:blip r:embed="rId2">
            <a:lum bright="3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600450" cy="4752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8640"/>
            <a:ext cx="8064896" cy="619283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sz="24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революции 1917 года в России предпринимались шаги, направленные на снижение материнской и младенческой заболеваемости и смертности.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1920 г. Совнарком принял два очень важных документа, которые определили характер дальнейшего развития советского акушерства: «Декларацию прав беременной» и «Об охране труда женщины».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Эти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документы значительно ускорили развитие родовспоможения в стране, позволили повсеместно организовать новые акушерские стационары, открыть родильные и гинекологические отделения при больницах.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476672"/>
            <a:ext cx="8424936" cy="821332"/>
          </a:xfrm>
        </p:spPr>
        <p:txBody>
          <a:bodyPr>
            <a:noAutofit/>
          </a:bodyPr>
          <a:lstStyle/>
          <a:p>
            <a:pPr algn="ctr"/>
            <a:r>
              <a:rPr lang="ru-RU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 </a:t>
            </a:r>
            <a:r>
              <a:rPr lang="ru-RU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акушерско-гинекологической </a:t>
            </a:r>
            <a:r>
              <a:rPr lang="ru-RU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помощи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altLang="zh-CN" sz="2800" b="0" dirty="0" smtClean="0">
                <a:latin typeface="Cambria" pitchFamily="18" charset="0"/>
                <a:cs typeface="Times New Roman" pitchFamily="18" charset="0"/>
              </a:rPr>
              <a:t>     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нашей стране городское население получает стационарную акушерскую помощь в лечебных учреждениях двух типов: родильных домах и акушерских стационарах, входящих в состав многопрофильных больниц.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    Акушерский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стационар представляет собой сложное по структуре лечебно-профилактическое учреждение, предназначенное для оказания квалифицированной акушерской помощи беременным, роженицам, родильницам и новорожденным (родильные дома на 100 – 250 коек)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496944" cy="1371600"/>
          </a:xfrm>
        </p:spPr>
        <p:txBody>
          <a:bodyPr>
            <a:normAutofit/>
          </a:bodyPr>
          <a:lstStyle/>
          <a:p>
            <a:pPr algn="ctr"/>
            <a:r>
              <a:rPr lang="ru-RU" altLang="zh-CN" sz="3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труктура  </a:t>
            </a:r>
            <a:r>
              <a:rPr lang="ru-RU" altLang="zh-C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акушерско-гинекологической помощи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zh-CN" sz="2800" b="1" dirty="0">
                <a:latin typeface="Times New Roman" pitchFamily="18" charset="0"/>
                <a:cs typeface="Times New Roman" pitchFamily="18" charset="0"/>
              </a:rPr>
              <a:t>Основные подразделения родильного дома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zh-CN" sz="28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приемно-смотровое 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помещение;</a:t>
            </a:r>
            <a:endParaRPr lang="ru-RU" altLang="zh-CN" sz="28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родовой 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блок;</a:t>
            </a:r>
            <a:endParaRPr lang="ru-RU" altLang="zh-CN" sz="28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физиологическое послеродовое 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отделение;</a:t>
            </a:r>
            <a:endParaRPr lang="ru-RU" altLang="zh-CN" sz="28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обсервационное 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отделение;</a:t>
            </a:r>
            <a:endParaRPr lang="ru-RU" altLang="zh-CN" sz="28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отделение патологии 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беременных;</a:t>
            </a:r>
            <a:endParaRPr lang="ru-RU" altLang="zh-CN" sz="28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новорожденных;</a:t>
            </a:r>
            <a:endParaRPr lang="ru-RU" altLang="zh-CN" sz="28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служба 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АХЧ</a:t>
            </a:r>
            <a:r>
              <a:rPr lang="ru-RU" altLang="zh-CN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zh-CN" sz="28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аптека</a:t>
            </a:r>
            <a:r>
              <a:rPr lang="ru-RU" altLang="zh-CN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zh-CN" sz="28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лаборатория.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6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4771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zh-CN" sz="3600" dirty="0"/>
              <a:t/>
            </a:r>
            <a:br>
              <a:rPr lang="ru-RU" altLang="zh-CN" sz="3600" dirty="0"/>
            </a:br>
            <a:r>
              <a:rPr lang="ru-RU" altLang="zh-CN" sz="36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Основные задачи </a:t>
            </a:r>
            <a:r>
              <a:rPr lang="ru-RU" altLang="zh-CN" sz="36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родильного </a:t>
            </a:r>
            <a:r>
              <a:rPr lang="ru-RU" altLang="zh-CN" sz="36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дома:</a:t>
            </a:r>
            <a:br>
              <a:rPr lang="ru-RU" altLang="zh-CN" sz="36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80920" cy="453878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оказание высококвалифицированной медицинской  помощи женщинам во время беременности, родов и в послеродовом периоде,</a:t>
            </a:r>
          </a:p>
          <a:p>
            <a:pPr algn="just">
              <a:lnSpc>
                <a:spcPct val="90000"/>
              </a:lnSpc>
            </a:pP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обеспечение соответствующего ухода и наблюдение за здоровыми новорожденными,</a:t>
            </a:r>
          </a:p>
          <a:p>
            <a:pPr algn="just">
              <a:lnSpc>
                <a:spcPct val="90000"/>
              </a:lnSpc>
            </a:pP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оказание квалифицированной помощи детям, родившихся в асфиксии и другими заболеваниями, требующими соответствующего лечения, а также недоношенным; новорожденным до перевода их в соответствующую детскую больницу.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u="sng" dirty="0">
                <a:latin typeface="Times New Roman" pitchFamily="18" charset="0"/>
                <a:cs typeface="Times New Roman" pitchFamily="18" charset="0"/>
              </a:rPr>
              <a:t>Формы учета в родильном стационаре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№002/у – журнал учёта приема беременных, рожениц;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№ 096/у история родов;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№ 010/у – журнал записи родов;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уч.ф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№097/у – история развития новорождённого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0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0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/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женской консуль</a:t>
            </a:r>
            <a:r>
              <a:rPr lang="ru-RU" sz="40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тации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147248" cy="4713387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Диспансеризация беременных женщин</a:t>
            </a:r>
          </a:p>
          <a:p>
            <a:pPr algn="just">
              <a:lnSpc>
                <a:spcPct val="80000"/>
              </a:lnSpc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Профилактика  материнской и перинатальной смертности </a:t>
            </a:r>
          </a:p>
          <a:p>
            <a:pPr algn="just">
              <a:lnSpc>
                <a:spcPct val="80000"/>
              </a:lnSpc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Оказание помощи гинекологическим больным</a:t>
            </a:r>
          </a:p>
          <a:p>
            <a:pPr algn="just">
              <a:lnSpc>
                <a:spcPct val="80000"/>
              </a:lnSpc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Осуществление мероприятий по планированию семьи</a:t>
            </a:r>
          </a:p>
          <a:p>
            <a:pPr algn="just">
              <a:lnSpc>
                <a:spcPct val="80000"/>
              </a:lnSpc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Выявление предраковых и раковых заболеваний и их профилактика</a:t>
            </a:r>
          </a:p>
          <a:p>
            <a:pPr algn="just">
              <a:lnSpc>
                <a:spcPct val="80000"/>
              </a:lnSpc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Санитарно-просветительная работа по пропаганде здорового образа жизни</a:t>
            </a:r>
          </a:p>
          <a:p>
            <a:pPr algn="just">
              <a:lnSpc>
                <a:spcPct val="80000"/>
              </a:lnSpc>
            </a:pP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Формы учета в женской консультации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№111/у – индивидуальная карта беременной и родильницы.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№113/у – обменная карта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№025/у – медицинская карта амбулаторного больного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№030/у – контрольная карта диспансерного наблюдения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7848872" cy="449738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Акушерство и гинекология – клинические дисциплины неразрывно связанные между собой, так как касаются научных и практических основ здоровья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женщины-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матери и будущего потомства</a:t>
            </a:r>
            <a:r>
              <a:rPr lang="ru-RU" altLang="zh-CN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9" y="404664"/>
            <a:ext cx="9324529" cy="98107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акушерско-гинекологической помощи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80920" cy="43924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altLang="zh-CN" b="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сельской местности используют этапную систему оказания акушерско-гинекологической помощи женщинам, заключающуюся в различном объеме и уровне медицинского обследования и лечения в зависимости от мощности родильного дома и оснащения </a:t>
            </a:r>
            <a:r>
              <a:rPr lang="ru-RU" altLang="zh-CN" b="0" dirty="0" err="1" smtClean="0">
                <a:latin typeface="Times New Roman" pitchFamily="18" charset="0"/>
                <a:cs typeface="Times New Roman" pitchFamily="18" charset="0"/>
              </a:rPr>
              <a:t>акушерско</a:t>
            </a:r>
            <a:r>
              <a:rPr lang="ru-RU" altLang="zh-CN" b="0" dirty="0" smtClean="0">
                <a:latin typeface="Times New Roman" pitchFamily="18" charset="0"/>
                <a:cs typeface="Times New Roman" pitchFamily="18" charset="0"/>
              </a:rPr>
              <a:t> - гинекологического </a:t>
            </a:r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учреждения, квалификации врачей, </a:t>
            </a:r>
            <a:r>
              <a:rPr lang="ru-RU" altLang="zh-CN" b="0" dirty="0" smtClean="0">
                <a:latin typeface="Times New Roman" pitchFamily="18" charset="0"/>
                <a:cs typeface="Times New Roman" pitchFamily="18" charset="0"/>
              </a:rPr>
              <a:t>наличия реанимационно-анестезиологической </a:t>
            </a:r>
            <a:r>
              <a:rPr lang="ru-RU" altLang="zh-CN" b="0" dirty="0">
                <a:latin typeface="Times New Roman" pitchFamily="18" charset="0"/>
                <a:cs typeface="Times New Roman" pitchFamily="18" charset="0"/>
              </a:rPr>
              <a:t>службы</a:t>
            </a:r>
            <a:r>
              <a:rPr lang="ru-RU" altLang="zh-CN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zh-CN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В настоящее время существуют несколько типов акушерских стационаров: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. без врачебной помощи –  </a:t>
            </a:r>
            <a:r>
              <a:rPr lang="ru-RU" altLang="zh-CN" dirty="0" err="1" smtClean="0">
                <a:latin typeface="Times New Roman" pitchFamily="18" charset="0"/>
                <a:cs typeface="Times New Roman" pitchFamily="18" charset="0"/>
              </a:rPr>
              <a:t>фельшарско</a:t>
            </a: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 –акушерские пункты (</a:t>
            </a:r>
            <a:r>
              <a:rPr lang="ru-RU" altLang="zh-CN" dirty="0" err="1" smtClean="0">
                <a:latin typeface="Times New Roman" pitchFamily="18" charset="0"/>
                <a:cs typeface="Times New Roman" pitchFamily="18" charset="0"/>
              </a:rPr>
              <a:t>ФАПы</a:t>
            </a: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altLang="zh-CN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с общей врачебной помощью 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– участковые больницы с акушерскими койками;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с квалифицированной врачебной помощью 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акушерские отделения центральных районных больниц (ЦРБ), городские родильные дома;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. с многопрофильной квалифицированной и специализированной помощью – родильные отделения многопрофильных больниц, акушерские отделения областных больниц.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913"/>
            <a:ext cx="8640960" cy="1583903"/>
          </a:xfrm>
        </p:spPr>
        <p:txBody>
          <a:bodyPr>
            <a:normAutofit/>
          </a:bodyPr>
          <a:lstStyle/>
          <a:p>
            <a:pPr algn="ctr"/>
            <a:r>
              <a:rPr lang="ru-RU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Акушерские стационары распределяются </a:t>
            </a:r>
            <a:br>
              <a:rPr lang="ru-RU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3 уровня в зависимости от степени риска перинатальной патологии</a:t>
            </a:r>
            <a:r>
              <a:rPr lang="ru-RU" altLang="zh-CN" sz="2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268915" cy="424847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en-US" altLang="zh-CN" sz="2000" b="0" dirty="0">
              <a:latin typeface="Cambria" pitchFamily="18" charset="0"/>
              <a:ea typeface="SimSun" pitchFamily="2" charset="-122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zh-CN" sz="2800" b="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lang="en-US" altLang="zh-CN" sz="2800" b="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. уровень -  ФАП, ЦРБ, родильные отделения участковых больниц – направляются </a:t>
            </a:r>
            <a:r>
              <a:rPr lang="ru-RU" altLang="zh-CN" sz="2800" b="0" dirty="0" err="1">
                <a:latin typeface="Times New Roman" pitchFamily="18" charset="0"/>
                <a:cs typeface="Times New Roman" pitchFamily="18" charset="0"/>
              </a:rPr>
              <a:t>повторнобеременные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 без акушерских осложнений и </a:t>
            </a:r>
            <a:r>
              <a:rPr lang="ru-RU" altLang="zh-CN" sz="2800" b="0" dirty="0" err="1">
                <a:latin typeface="Times New Roman" pitchFamily="18" charset="0"/>
                <a:cs typeface="Times New Roman" pitchFamily="18" charset="0"/>
              </a:rPr>
              <a:t>экстрагенитальной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 патологии. Низкий перинатальный риск.</a:t>
            </a:r>
            <a:endParaRPr lang="en-US" altLang="zh-CN" sz="2800" b="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zh-CN" sz="2800" b="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lang="en-US" altLang="zh-CN" sz="2800" b="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II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. уровень – ЦРБ, городской родильный дом – беременные с </a:t>
            </a:r>
            <a:r>
              <a:rPr lang="ru-RU" altLang="zh-CN" sz="2800" b="0" dirty="0" err="1">
                <a:latin typeface="Times New Roman" pitchFamily="18" charset="0"/>
                <a:cs typeface="Times New Roman" pitchFamily="18" charset="0"/>
              </a:rPr>
              <a:t>экстрагенитальными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 заболеваниями, акушерскими осложнениями во время 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данной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или предыдущей  беременности.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zh-CN" dirty="0">
                <a:latin typeface="Cambria" pitchFamily="18" charset="0"/>
                <a:cs typeface="Times New Roman" pitchFamily="18" charset="0"/>
              </a:rPr>
              <a:t>Повышенный перинатальный риск.   </a:t>
            </a:r>
            <a:endParaRPr lang="en-US" altLang="zh-CN" dirty="0">
              <a:latin typeface="Cambria" pitchFamily="18" charset="0"/>
              <a:ea typeface="SimSun" pitchFamily="2" charset="-122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zh-CN" dirty="0" smtClean="0">
                <a:latin typeface="Cambria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lang="en-US" altLang="zh-CN" dirty="0" smtClean="0">
                <a:latin typeface="Cambria" pitchFamily="18" charset="0"/>
                <a:ea typeface="SimSun" pitchFamily="2" charset="-122"/>
                <a:cs typeface="Times New Roman" pitchFamily="18" charset="0"/>
              </a:rPr>
              <a:t>III</a:t>
            </a:r>
            <a:r>
              <a:rPr lang="ru-RU" altLang="zh-CN" dirty="0">
                <a:latin typeface="Cambria" pitchFamily="18" charset="0"/>
                <a:cs typeface="Times New Roman" pitchFamily="18" charset="0"/>
              </a:rPr>
              <a:t>. уровень – акушерское отделение областной или многопрофильной больницы, акушерское отделение объединенное с кафедрой А-Г, отделением профильного НИИ – беременные с тяжелыми </a:t>
            </a:r>
            <a:r>
              <a:rPr lang="ru-RU" altLang="zh-CN" dirty="0" err="1">
                <a:latin typeface="Cambria" pitchFamily="18" charset="0"/>
                <a:cs typeface="Times New Roman" pitchFamily="18" charset="0"/>
              </a:rPr>
              <a:t>экстрагенитальными</a:t>
            </a:r>
            <a:r>
              <a:rPr lang="ru-RU" altLang="zh-CN" dirty="0">
                <a:latin typeface="Cambria" pitchFamily="18" charset="0"/>
                <a:cs typeface="Times New Roman" pitchFamily="18" charset="0"/>
              </a:rPr>
              <a:t> заболеваниями в сочетании с </a:t>
            </a:r>
            <a:r>
              <a:rPr lang="ru-RU" altLang="zh-CN" dirty="0" err="1">
                <a:latin typeface="Cambria" pitchFamily="18" charset="0"/>
                <a:cs typeface="Times New Roman" pitchFamily="18" charset="0"/>
              </a:rPr>
              <a:t>гестозом</a:t>
            </a:r>
            <a:r>
              <a:rPr lang="ru-RU" altLang="zh-CN" dirty="0">
                <a:latin typeface="Cambria" pitchFamily="18" charset="0"/>
                <a:cs typeface="Times New Roman" pitchFamily="18" charset="0"/>
              </a:rPr>
              <a:t>, </a:t>
            </a:r>
            <a:r>
              <a:rPr lang="ru-RU" altLang="zh-CN" dirty="0" err="1">
                <a:latin typeface="Cambria" pitchFamily="18" charset="0"/>
                <a:cs typeface="Times New Roman" pitchFamily="18" charset="0"/>
              </a:rPr>
              <a:t>предлежанием</a:t>
            </a:r>
            <a:r>
              <a:rPr lang="ru-RU" altLang="zh-CN" dirty="0">
                <a:latin typeface="Cambria" pitchFamily="18" charset="0"/>
                <a:cs typeface="Times New Roman" pitchFamily="18" charset="0"/>
              </a:rPr>
              <a:t> плаценты, осложнениями во время беременности и родов, способствующими нарушению гемостаза и акушерскими кровотечениями.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zh-CN" dirty="0">
                <a:latin typeface="Cambria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6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477125" cy="764930"/>
          </a:xfrm>
        </p:spPr>
        <p:txBody>
          <a:bodyPr>
            <a:noAutofit/>
          </a:bodyPr>
          <a:lstStyle/>
          <a:p>
            <a:pPr algn="ctr"/>
            <a:r>
              <a:rPr lang="ru-RU" altLang="zh-C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Показания к госпитализации в обсервационное </a:t>
            </a:r>
            <a:r>
              <a:rPr lang="ru-RU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отделение</a:t>
            </a:r>
            <a:r>
              <a:rPr lang="ru-RU" altLang="zh-CN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zh-CN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96944" cy="56610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лихорадочные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состояния (ț◦-37,6 и выше) без клинических выраженных и других 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симптомов;</a:t>
            </a:r>
            <a:endParaRPr lang="ru-RU" altLang="zh-CN" sz="28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- длительный безводный промежуток (излитие околоплодных вод за 12 ч и более до поступления в стационар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altLang="zh-CN" sz="28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- воспалительные заболевания почек и мочевыводящих путей (пиелонефрит, цистит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altLang="zh-CN" sz="28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- воспалительные заболевания другой локализации в стации обострения (хр. </a:t>
            </a:r>
            <a:r>
              <a:rPr lang="ru-RU" altLang="zh-CN" sz="2800" b="0" dirty="0" err="1" smtClean="0">
                <a:latin typeface="Times New Roman" pitchFamily="18" charset="0"/>
                <a:cs typeface="Times New Roman" pitchFamily="18" charset="0"/>
              </a:rPr>
              <a:t>ронхит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 в стадии обострения; 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пневмония и т.д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.);</a:t>
            </a:r>
            <a:endParaRPr lang="ru-RU" altLang="zh-CN" sz="28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- ОРЗ, грипп, ангина и т.д</a:t>
            </a:r>
            <a:r>
              <a:rPr lang="ru-RU" altLang="zh-CN" sz="2800" b="0" dirty="0" smtClean="0">
                <a:latin typeface="Times New Roman" pitchFamily="18" charset="0"/>
                <a:cs typeface="Times New Roman" pitchFamily="18" charset="0"/>
              </a:rPr>
              <a:t>.;</a:t>
            </a:r>
            <a:endParaRPr lang="ru-RU" altLang="zh-CN" sz="28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altLang="zh-CN" sz="9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zh-CN" dirty="0" smtClean="0">
                <a:latin typeface="Cambria" pitchFamily="18" charset="0"/>
                <a:cs typeface="Times New Roman" pitchFamily="18" charset="0"/>
              </a:rPr>
              <a:t>-</a:t>
            </a:r>
            <a:r>
              <a:rPr lang="ru-RU" altLang="zh-CN" sz="11200" dirty="0" smtClean="0">
                <a:latin typeface="Times New Roman" pitchFamily="18" charset="0"/>
                <a:cs typeface="Times New Roman" pitchFamily="18" charset="0"/>
              </a:rPr>
              <a:t>кожное </a:t>
            </a:r>
            <a:r>
              <a:rPr lang="ru-RU" altLang="zh-CN" sz="11200" dirty="0">
                <a:latin typeface="Times New Roman" pitchFamily="18" charset="0"/>
                <a:cs typeface="Times New Roman" pitchFamily="18" charset="0"/>
              </a:rPr>
              <a:t>заболевание инфекционной </a:t>
            </a:r>
            <a:r>
              <a:rPr lang="ru-RU" altLang="zh-CN" sz="11200" dirty="0" smtClean="0">
                <a:latin typeface="Times New Roman" pitchFamily="18" charset="0"/>
                <a:cs typeface="Times New Roman" pitchFamily="18" charset="0"/>
              </a:rPr>
              <a:t>этиологии;</a:t>
            </a:r>
            <a:endParaRPr lang="ru-RU" altLang="zh-CN" sz="1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altLang="zh-CN" sz="11200" dirty="0">
                <a:latin typeface="Times New Roman" pitchFamily="18" charset="0"/>
                <a:cs typeface="Times New Roman" pitchFamily="18" charset="0"/>
              </a:rPr>
              <a:t>- инфекционные процессы родовых путей (вагиниты)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altLang="zh-CN" sz="11200" dirty="0">
                <a:latin typeface="Times New Roman" pitchFamily="18" charset="0"/>
                <a:cs typeface="Times New Roman" pitchFamily="18" charset="0"/>
              </a:rPr>
              <a:t>- инфекции с высоким риском внутриутробного заражения плода и высокой опасностью заражения медицинского персонала (ВИЧ инфекция, сифилис, вирусные гепатиты В, С, Д</a:t>
            </a:r>
            <a:r>
              <a:rPr lang="ru-RU" altLang="zh-CN" sz="11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altLang="zh-CN" sz="1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altLang="zh-CN" sz="1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zh-CN" sz="11200" dirty="0" smtClean="0">
                <a:latin typeface="Times New Roman" pitchFamily="18" charset="0"/>
                <a:cs typeface="Times New Roman" pitchFamily="18" charset="0"/>
              </a:rPr>
              <a:t>туберкулез;</a:t>
            </a:r>
            <a:endParaRPr lang="ru-RU" altLang="zh-CN" sz="1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altLang="zh-CN" sz="1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zh-CN" sz="11200" dirty="0" smtClean="0">
                <a:latin typeface="Times New Roman" pitchFamily="18" charset="0"/>
                <a:cs typeface="Times New Roman" pitchFamily="18" charset="0"/>
              </a:rPr>
              <a:t>диарея;</a:t>
            </a:r>
            <a:endParaRPr lang="ru-RU" altLang="zh-CN" sz="1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altLang="zh-CN" sz="11200" dirty="0">
                <a:latin typeface="Times New Roman" pitchFamily="18" charset="0"/>
                <a:cs typeface="Times New Roman" pitchFamily="18" charset="0"/>
              </a:rPr>
              <a:t>- роды вне лечебного учреждения (домашние, при транспортировке</a:t>
            </a:r>
            <a:r>
              <a:rPr lang="ru-RU" altLang="zh-CN" sz="11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altLang="zh-CN" sz="1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altLang="zh-CN" sz="11200" dirty="0">
                <a:latin typeface="Times New Roman" pitchFamily="18" charset="0"/>
                <a:cs typeface="Times New Roman" pitchFamily="18" charset="0"/>
              </a:rPr>
              <a:t>- необследованные роженицы.</a:t>
            </a: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548680"/>
            <a:ext cx="7477125" cy="1152127"/>
          </a:xfrm>
        </p:spPr>
        <p:txBody>
          <a:bodyPr>
            <a:noAutofit/>
          </a:bodyPr>
          <a:lstStyle/>
          <a:p>
            <a:pPr algn="ctr"/>
            <a:r>
              <a:rPr lang="ru-RU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Показания для перевода </a:t>
            </a:r>
            <a:r>
              <a:rPr lang="ru-RU" altLang="zh-C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обсервационное отделение из других отделений акушерского </a:t>
            </a:r>
            <a:r>
              <a:rPr lang="ru-RU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стационара</a:t>
            </a:r>
            <a:r>
              <a:rPr lang="ru-RU" altLang="zh-CN" sz="2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zh-CN" sz="2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- послеродовые воспалительные заболевания (мастит, эндометрит и т.д.)</a:t>
            </a:r>
          </a:p>
          <a:p>
            <a:pPr marL="0" indent="0" algn="just">
              <a:buNone/>
            </a:pP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zh-CN" sz="2800" b="0" dirty="0" err="1">
                <a:latin typeface="Times New Roman" pitchFamily="18" charset="0"/>
                <a:cs typeface="Times New Roman" pitchFamily="18" charset="0"/>
              </a:rPr>
              <a:t>экстрагенитальные</a:t>
            </a: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 инфекции (ангина, герпес) не требующие перевода в профильный  стационар (кардиологию, урологию и т.д.)</a:t>
            </a:r>
          </a:p>
          <a:p>
            <a:pPr marL="0" indent="0" algn="just">
              <a:buNone/>
            </a:pPr>
            <a:r>
              <a:rPr lang="ru-RU" altLang="zh-CN" sz="2800" b="0" dirty="0">
                <a:latin typeface="Times New Roman" pitchFamily="18" charset="0"/>
                <a:cs typeface="Times New Roman" pitchFamily="18" charset="0"/>
              </a:rPr>
              <a:t>- в случае перевода новорожденного в обсервационное отделение -  переводят его мать вместе с ребенком</a:t>
            </a:r>
            <a:r>
              <a:rPr lang="ru-RU" altLang="zh-CN" sz="2800" b="0" dirty="0">
                <a:latin typeface="Cambria" pitchFamily="18" charset="0"/>
              </a:rPr>
              <a:t>.</a:t>
            </a:r>
            <a:endParaRPr lang="ru-RU" sz="2800" b="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30708"/>
            <a:ext cx="8147248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Обследование беременной 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енской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онсультации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      При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физиологическом течении беременности осмотры беременных женщин проводятся:</a:t>
            </a:r>
          </a:p>
          <a:p>
            <a:pPr algn="just">
              <a:lnSpc>
                <a:spcPct val="80000"/>
              </a:lnSpc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врачом-акушером-гинекологом – не менее семи раз;</a:t>
            </a:r>
          </a:p>
          <a:p>
            <a:pPr algn="just">
              <a:lnSpc>
                <a:spcPct val="80000"/>
              </a:lnSpc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врачом-терапевтом – не менее двух раз;</a:t>
            </a:r>
          </a:p>
          <a:p>
            <a:pPr algn="just">
              <a:lnSpc>
                <a:spcPct val="80000"/>
              </a:lnSpc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врачом-стоматологом – не менее двух раз;</a:t>
            </a:r>
          </a:p>
          <a:p>
            <a:pPr algn="just">
              <a:lnSpc>
                <a:spcPct val="80000"/>
              </a:lnSpc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врачом-</a:t>
            </a:r>
            <a:r>
              <a:rPr lang="ru-RU" sz="2400" b="0" dirty="0" err="1">
                <a:latin typeface="Times New Roman" pitchFamily="18" charset="0"/>
                <a:cs typeface="Times New Roman" pitchFamily="18" charset="0"/>
              </a:rPr>
              <a:t>оториноларингологом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, врачом-офтальмологом – не менее одного раза (не позднее 7-10 дней после первичного обращения в женскую консультацию);</a:t>
            </a:r>
          </a:p>
          <a:p>
            <a:pPr algn="just">
              <a:lnSpc>
                <a:spcPct val="80000"/>
              </a:lnSpc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другими врачами-специалистами – по показаниям, с учетом сопутствующей патологии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Cambria" pitchFamily="18" charset="0"/>
                <a:cs typeface="Times New Roman" pitchFamily="18" charset="0"/>
              </a:rPr>
              <a:t>Скрининговое</a:t>
            </a: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Cambria" pitchFamily="18" charset="0"/>
                <a:cs typeface="Times New Roman" pitchFamily="18" charset="0"/>
              </a:rPr>
              <a:t>ультразвуковое исследование (далее – УЗИ) проводится трехкратно: при сроках беременности </a:t>
            </a:r>
          </a:p>
          <a:p>
            <a:r>
              <a:rPr lang="ru-RU" sz="2400" dirty="0">
                <a:latin typeface="Cambria" pitchFamily="18" charset="0"/>
                <a:cs typeface="Times New Roman" pitchFamily="18" charset="0"/>
              </a:rPr>
              <a:t>         11-14 недель, </a:t>
            </a:r>
          </a:p>
          <a:p>
            <a:r>
              <a:rPr lang="ru-RU" sz="2400" dirty="0">
                <a:latin typeface="Cambria" pitchFamily="18" charset="0"/>
                <a:cs typeface="Times New Roman" pitchFamily="18" charset="0"/>
              </a:rPr>
              <a:t>         18-21 неделю, </a:t>
            </a:r>
          </a:p>
          <a:p>
            <a:r>
              <a:rPr lang="ru-RU" sz="2400" dirty="0">
                <a:latin typeface="Cambria" pitchFamily="18" charset="0"/>
                <a:cs typeface="Times New Roman" pitchFamily="18" charset="0"/>
              </a:rPr>
              <a:t>         30-34 недели</a:t>
            </a:r>
            <a:r>
              <a:rPr lang="ru-RU" sz="2400" dirty="0">
                <a:latin typeface="Cambria" pitchFamily="18" charset="0"/>
              </a:rPr>
              <a:t>. </a:t>
            </a:r>
          </a:p>
          <a:p>
            <a:pPr algn="just">
              <a:lnSpc>
                <a:spcPct val="8000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Анатомия женского таза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_948bol_131462168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3488"/>
            <a:ext cx="3629586" cy="289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1412776"/>
            <a:ext cx="4248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Женский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таз,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вместе с расположенными в нём мягкими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тканями,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представляет собой родовой канал, по которому продвигается рождающийся плод. Таз состоит из 4 костей: двух массивных тазовых, крестца и копчика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uk-UA" dirty="0" smtClean="0">
                <a:latin typeface="Cambria" pitchFamily="18" charset="0"/>
              </a:rPr>
              <a:t>.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4857427"/>
          </a:xfrm>
        </p:spPr>
        <p:txBody>
          <a:bodyPr>
            <a:noAutofit/>
          </a:bodyPr>
          <a:lstStyle/>
          <a:p>
            <a:pPr algn="just"/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Каждая тазовая (безымянная) кость состоит из трёх, сросшихся между собой, костей: подвздошной, лонной и седалищной. Подвздошная кость состоит из тела и крыла, которое расширено кверху и заканчивается гребнем. </a:t>
            </a:r>
          </a:p>
          <a:p>
            <a:pPr algn="just"/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      Седалищная кость состоит из тела и двух ветвей. На задней поверхности ее имеется выступ – седалищная ость.</a:t>
            </a:r>
          </a:p>
          <a:p>
            <a:pPr algn="just"/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     Лонная кость имеет тело,  горизонтальную  и нисходящую ветви. Крестец  состоит из 5 сросшихся позвонков в виде усеченного конуса. Верхушка крестца неподвижно соединяется с копчиком, который состоит из 4-5-х неразвитых сросшихся позвонков.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77125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Гинекология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886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       Гинекология </a:t>
            </a: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gyne</a:t>
            </a: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 – женщина, </a:t>
            </a:r>
            <a:r>
              <a:rPr lang="ru-RU" sz="3200" b="0" dirty="0" err="1">
                <a:latin typeface="Times New Roman" pitchFamily="18" charset="0"/>
                <a:cs typeface="Times New Roman" pitchFamily="18" charset="0"/>
              </a:rPr>
              <a:t>logos</a:t>
            </a: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 – наука) – область клинической медицины, изучающая физиологию женской половой системы, ее болезни и разрабатывающая методы профилактики, диагностики и лечения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Родовспоможение по праву относится к самым древним периодам социализации человечества.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Исторические и археологические изыскания свидетельствуют о развитии различных форм помощи в родах, начиная с каменного века и древних цивилизаций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36904" cy="4373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Выделяют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большой и малый таз, между которыми проходит пограничная линия. Большой таз доступен для наружного исследования и измерения. По размерам большого таза судят о малом. Малый таз является костной частью родового канала. </a:t>
            </a:r>
          </a:p>
        </p:txBody>
      </p:sp>
    </p:spTree>
    <p:extLst>
      <p:ext uri="{BB962C8B-B14F-4D97-AF65-F5344CB8AC3E}">
        <p14:creationId xmlns:p14="http://schemas.microsoft.com/office/powerpoint/2010/main" val="33436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08912" cy="44973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азмеры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таза:</a:t>
            </a:r>
          </a:p>
          <a:p>
            <a:pPr lvl="0" algn="just"/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Истинная (акушерская)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конъюгата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- прямой размер входа в малый таз, т. е. расстояние от передней поверхности мыса крестца до наиболее выступающей точки внутренней поверхности лонного сочленения, в норме- 11см.</a:t>
            </a:r>
          </a:p>
          <a:p>
            <a:pPr lvl="0" algn="just"/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Диагональная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конъюгата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– расстояние от середины передней поверхности мыса крестца до середины нижнего края лонного сочленения. Определяется при влагалищном исследовании (12.5-13см).</a:t>
            </a:r>
          </a:p>
          <a:p>
            <a:pPr algn="just"/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Прямой размер выхода малого таза – расстояние от верхушки копчика до нижнего края симфиза (9.5см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937" y="-35272"/>
            <a:ext cx="8147248" cy="1371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Прямые размеры малого таза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782216"/>
              </p:ext>
            </p:extLst>
          </p:nvPr>
        </p:nvGraphicFramePr>
        <p:xfrm>
          <a:off x="4355976" y="1268760"/>
          <a:ext cx="4680520" cy="6161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520"/>
              </a:tblGrid>
              <a:tr h="616150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Рис.4 Прямые размеры малого таза.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— истинная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конъюгата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— прямой раз­мер широкой части полости малого таза;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— пря­мой размер узкой части полости таза;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— прямой размер выхода таза;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— диагональ­ная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конъюгата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а- б  — проводная ось таза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4130" marR="24130" marT="0" marB="0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672408" cy="47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3525" y="2709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35280" cy="13716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Головка, как объект родов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003232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0" dirty="0" smtClean="0">
                <a:latin typeface="Cambria" pitchFamily="18" charset="0"/>
                <a:cs typeface="Times New Roman" pitchFamily="18" charset="0"/>
              </a:rPr>
              <a:t>    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Головка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зрелого плода является самой крупной и плотной частью, вследствие чего испытывает наибольшие затруднения при прохождении через родовые пути. Главной особенностью черепной части является то, что ее кости соединены фиброзными перепонками – швами. В области соединения швов находятся роднички -  широкие участки соединительной ткани</a:t>
            </a:r>
          </a:p>
        </p:txBody>
      </p:sp>
    </p:spTree>
    <p:extLst>
      <p:ext uri="{BB962C8B-B14F-4D97-AF65-F5344CB8AC3E}">
        <p14:creationId xmlns:p14="http://schemas.microsoft.com/office/powerpoint/2010/main" val="40857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6412962" cy="42660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Швы черепа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96907" cy="38191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1.стреловидный шов – между двумя теменными костями</a:t>
            </a:r>
          </a:p>
          <a:p>
            <a:pPr marL="0" indent="0" algn="just">
              <a:buNone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2.лобный шов – между двумя лобными костями</a:t>
            </a:r>
          </a:p>
          <a:p>
            <a:pPr marL="0" indent="0" algn="just">
              <a:buNone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3.затылочный шов – между затылочной и теменными костями</a:t>
            </a:r>
          </a:p>
          <a:p>
            <a:pPr marL="0" indent="0" algn="just">
              <a:buNone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4.венечный шов -  между лобной и теменной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костью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77125" cy="96534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Роднички головки плода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075240" cy="4373563"/>
          </a:xfrm>
        </p:spPr>
        <p:txBody>
          <a:bodyPr>
            <a:normAutofit/>
          </a:bodyPr>
          <a:lstStyle/>
          <a:p>
            <a:pPr algn="just"/>
            <a:r>
              <a:rPr lang="ru-RU" b="0" dirty="0">
                <a:latin typeface="Times New Roman" pitchFamily="18" charset="0"/>
                <a:cs typeface="Times New Roman" pitchFamily="18" charset="0"/>
              </a:rPr>
              <a:t>Большой (передний) родничок – имеет ромбовидную форму и находится на месте соединения стреловидного, лобного и венечного швов.</a:t>
            </a:r>
          </a:p>
          <a:p>
            <a:pPr algn="just"/>
            <a:r>
              <a:rPr lang="ru-RU" b="0" dirty="0">
                <a:latin typeface="Times New Roman" pitchFamily="18" charset="0"/>
                <a:cs typeface="Times New Roman" pitchFamily="18" charset="0"/>
              </a:rPr>
              <a:t>Малый (задний) родничок – имеет треугольную форму и представляет собой небольшое углубление, в котором сходятся стреловидный и затылочные </a:t>
            </a:r>
            <a:r>
              <a:rPr lang="ru-RU" b="0" dirty="0">
                <a:latin typeface="Cambria" pitchFamily="18" charset="0"/>
                <a:cs typeface="Times New Roman" pitchFamily="18" charset="0"/>
              </a:rPr>
              <a:t>швы.</a:t>
            </a:r>
          </a:p>
          <a:p>
            <a:pPr algn="just"/>
            <a:endParaRPr lang="ru-RU" sz="2800" b="0" dirty="0">
              <a:latin typeface="Cambria" pitchFamily="18" charset="0"/>
              <a:cs typeface="Times New Roman" pitchFamily="18" charset="0"/>
            </a:endParaRPr>
          </a:p>
          <a:p>
            <a:pPr algn="just"/>
            <a:endParaRPr lang="ru-RU" sz="2800" b="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Размеры головки доношенного зрелого плода: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003232" cy="5073427"/>
          </a:xfrm>
        </p:spPr>
        <p:txBody>
          <a:bodyPr>
            <a:normAutofit/>
          </a:bodyPr>
          <a:lstStyle/>
          <a:p>
            <a:pPr lvl="0" algn="just"/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Прямой размер (от переносья до затылочного бугра) – 12см.</a:t>
            </a:r>
          </a:p>
          <a:p>
            <a:pPr lvl="0" algn="just"/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Большой косой размер (от подбородка до затылочного бугра) – 13.5см.</a:t>
            </a:r>
          </a:p>
          <a:p>
            <a:pPr lvl="0" algn="just"/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Малый косой размер (от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подзатылочной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 ямки до переднего угла большого родничка) – 9.5см.</a:t>
            </a:r>
          </a:p>
          <a:p>
            <a:pPr lvl="0" algn="just"/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Средний косой размер (от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подзатылочной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 ямки до границы волосистой части лба) – 10см.</a:t>
            </a:r>
          </a:p>
          <a:p>
            <a:pPr lvl="0" algn="just"/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Вертикальный размер (от середины большого родничка до подъязычной области) – 9.5-10см.</a:t>
            </a:r>
          </a:p>
          <a:p>
            <a:pPr lvl="0" algn="just"/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Большой поперечный размер (наибольшее расстояние между теменными буграми) – 9.5см.</a:t>
            </a:r>
          </a:p>
          <a:p>
            <a:pPr lvl="0" algn="just"/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Малый поперечный размер (расстояние между наиболее отдаленными точками венечного шва) – 8см.</a:t>
            </a:r>
          </a:p>
          <a:p>
            <a:pPr algn="just"/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69674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7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124744"/>
            <a:ext cx="8457381" cy="41386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Размеры туловища плода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1.Размер плечиков (поперечник плечевого пояса) – 12см, окружность плечевого пояса – 35см.</a:t>
            </a:r>
            <a:br>
              <a:rPr lang="ru-RU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2.Поперечный размер ягодиц – 9-9.5см, окружность по этому размеру – 27-28см.</a:t>
            </a:r>
            <a:br>
              <a:rPr lang="ru-RU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9792" y="656785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Контрольные вопросы для закрепления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9996" y="1340768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задачи акушерско-гинекологической службы</a:t>
            </a:r>
          </a:p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2.задачи женской консультации</a:t>
            </a:r>
          </a:p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3.задачи акушерского стационара</a:t>
            </a:r>
          </a:p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 структура женской консультации.</a:t>
            </a:r>
          </a:p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5. структура родильного дома</a:t>
            </a:r>
          </a:p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6. анатомия таза.</a:t>
            </a:r>
          </a:p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7. плод как объект родов</a:t>
            </a:r>
            <a:r>
              <a:rPr lang="ru-RU" sz="2400" dirty="0">
                <a:latin typeface="Cambria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39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263524" y="549275"/>
            <a:ext cx="8484939" cy="55467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800" b="0" dirty="0" smtClean="0">
                <a:latin typeface="Cambria" pitchFamily="18" charset="0"/>
                <a:cs typeface="Times New Roman" pitchFamily="18" charset="0"/>
              </a:rPr>
              <a:t>   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Акушерство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зародилось на заре человечества.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Исторические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исследования позволяют предположить, что уже в период каменного века (неолита) существовала помощь в родах, которую оказывали старшие, опытные женщины, колдуньи, шаманы. 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Использовались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амулеты, заклинания, лекарственные  травы.</a:t>
            </a:r>
          </a:p>
          <a:p>
            <a:pPr algn="just">
              <a:lnSpc>
                <a:spcPct val="90000"/>
              </a:lnSpc>
            </a:pPr>
            <a:endParaRPr lang="ru-RU" sz="2800" b="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404664"/>
            <a:ext cx="7477125" cy="9653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ПЕРВОБЫТНЫЙ СТРОЙ.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(хирургические инструменты)</a:t>
            </a:r>
          </a:p>
        </p:txBody>
      </p:sp>
      <p:pic>
        <p:nvPicPr>
          <p:cNvPr id="16389" name="Picture 5" descr="picture"/>
          <p:cNvPicPr preferRelativeResize="0"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40768"/>
            <a:ext cx="2249424" cy="2706624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 descr="picture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1853"/>
            <a:ext cx="3529012" cy="4392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4" descr="picture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72509"/>
            <a:ext cx="2163763" cy="39604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13" y="575601"/>
            <a:ext cx="7477125" cy="4319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Древняя Греция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39130" y="5373216"/>
            <a:ext cx="9001695" cy="191683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</a:t>
            </a:r>
            <a:r>
              <a:rPr lang="ru-RU" sz="2800" dirty="0" smtClean="0"/>
              <a:t>«</a:t>
            </a:r>
            <a:r>
              <a:rPr lang="ru-RU" sz="2400" dirty="0">
                <a:latin typeface="Cambria" pitchFamily="18" charset="0"/>
                <a:cs typeface="Times New Roman" pitchFamily="18" charset="0"/>
              </a:rPr>
              <a:t>Жизнь коротка, путь искусства долг, удобный случай скоропреходящ, опыт обманчив, суждение трудн</a:t>
            </a:r>
            <a:r>
              <a:rPr lang="ru-RU" sz="2400" dirty="0">
                <a:latin typeface="Cambria" pitchFamily="18" charset="0"/>
              </a:rPr>
              <a:t>о»</a:t>
            </a:r>
          </a:p>
        </p:txBody>
      </p:sp>
      <p:pic>
        <p:nvPicPr>
          <p:cNvPr id="18436" name="Picture 4" descr="picture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173" y="975130"/>
            <a:ext cx="2911475" cy="4176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60573" y="1412776"/>
            <a:ext cx="5689600" cy="352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ru-RU" altLang="zh-CN" sz="2400" dirty="0">
                <a:latin typeface="Cambria" pitchFamily="18" charset="0"/>
                <a:cs typeface="Times New Roman" pitchFamily="18" charset="0"/>
              </a:rPr>
              <a:t>ГИППОКРАТ (460 – 377 </a:t>
            </a:r>
            <a:r>
              <a:rPr lang="ru-RU" altLang="zh-CN" sz="2400" dirty="0" err="1" smtClean="0">
                <a:latin typeface="Cambria" pitchFamily="18" charset="0"/>
                <a:cs typeface="Times New Roman" pitchFamily="18" charset="0"/>
              </a:rPr>
              <a:t>г.г</a:t>
            </a:r>
            <a:r>
              <a:rPr lang="ru-RU" altLang="zh-CN" sz="2400" dirty="0" smtClean="0">
                <a:latin typeface="Cambria" pitchFamily="18" charset="0"/>
                <a:cs typeface="Times New Roman" pitchFamily="18" charset="0"/>
              </a:rPr>
              <a:t>. до н.э.) </a:t>
            </a:r>
            <a:r>
              <a:rPr lang="ru-RU" altLang="zh-CN" sz="2400" dirty="0">
                <a:latin typeface="Cambria" pitchFamily="18" charset="0"/>
                <a:cs typeface="Times New Roman" pitchFamily="18" charset="0"/>
              </a:rPr>
              <a:t>реформатор древнегреческой медицины – </a:t>
            </a:r>
            <a:r>
              <a:rPr lang="ru-RU" altLang="zh-CN" sz="2400" dirty="0" err="1" smtClean="0">
                <a:latin typeface="Cambria" pitchFamily="18" charset="0"/>
                <a:cs typeface="Times New Roman" pitchFamily="18" charset="0"/>
              </a:rPr>
              <a:t>вопитаник</a:t>
            </a:r>
            <a:r>
              <a:rPr lang="ru-RU" altLang="zh-CN" sz="24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zh-CN" sz="2400" dirty="0" err="1">
                <a:latin typeface="Cambria" pitchFamily="18" charset="0"/>
                <a:cs typeface="Times New Roman" pitchFamily="18" charset="0"/>
              </a:rPr>
              <a:t>Касской</a:t>
            </a:r>
            <a:r>
              <a:rPr lang="ru-RU" altLang="zh-CN" sz="2400" dirty="0">
                <a:latin typeface="Cambria" pitchFamily="18" charset="0"/>
                <a:cs typeface="Times New Roman" pitchFamily="18" charset="0"/>
              </a:rPr>
              <a:t> семейной медицинской школы в 17 поколении, мать которого, </a:t>
            </a:r>
            <a:r>
              <a:rPr lang="ru-RU" altLang="zh-CN" sz="2400" dirty="0" err="1">
                <a:latin typeface="Cambria" pitchFamily="18" charset="0"/>
                <a:cs typeface="Times New Roman" pitchFamily="18" charset="0"/>
              </a:rPr>
              <a:t>Фанарета</a:t>
            </a:r>
            <a:r>
              <a:rPr lang="ru-RU" altLang="zh-CN" sz="2400" dirty="0">
                <a:latin typeface="Cambria" pitchFamily="18" charset="0"/>
                <a:cs typeface="Times New Roman" pitchFamily="18" charset="0"/>
              </a:rPr>
              <a:t>, была повитухой. Его труды вошли в «Сборник Гиппократа» </a:t>
            </a:r>
            <a:endParaRPr lang="en-US" altLang="zh-CN" sz="2400" dirty="0">
              <a:latin typeface="Cambria" pitchFamily="18" charset="0"/>
              <a:ea typeface="SimSun" pitchFamily="2" charset="-122"/>
              <a:cs typeface="Times New Roman" pitchFamily="18" charset="0"/>
            </a:endParaRPr>
          </a:p>
          <a:p>
            <a:pPr algn="just">
              <a:spcBef>
                <a:spcPct val="30000"/>
              </a:spcBef>
            </a:pPr>
            <a:r>
              <a:rPr lang="ru-RU" altLang="zh-CN" sz="24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C</a:t>
            </a:r>
            <a:r>
              <a:rPr lang="ru-RU" altLang="zh-CN" sz="2400" dirty="0">
                <a:latin typeface="Cambria" pitchFamily="18" charset="0"/>
                <a:cs typeface="Times New Roman" pitchFamily="18" charset="0"/>
              </a:rPr>
              <a:t>формулировал принцип деятельности врача: «Не навреди</a:t>
            </a:r>
            <a:r>
              <a:rPr lang="ru-RU" altLang="zh-CN" sz="2400" dirty="0" smtClean="0">
                <a:latin typeface="Cambria" pitchFamily="18" charset="0"/>
                <a:cs typeface="Times New Roman" pitchFamily="18" charset="0"/>
              </a:rPr>
              <a:t>». </a:t>
            </a:r>
            <a:endParaRPr lang="ru-RU" sz="24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692696"/>
            <a:ext cx="7477125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Древняя Греция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619672" y="1340768"/>
            <a:ext cx="4740275" cy="485457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Сочинения Гиппократа:</a:t>
            </a:r>
          </a:p>
          <a:p>
            <a:pPr>
              <a:buFontTx/>
              <a:buNone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«Гиппократов сборник»</a:t>
            </a:r>
          </a:p>
          <a:p>
            <a:pPr>
              <a:buFontTx/>
              <a:buChar char="-"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О природе женщины</a:t>
            </a:r>
          </a:p>
          <a:p>
            <a:pPr>
              <a:buFontTx/>
              <a:buChar char="-"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О женских болезнях</a:t>
            </a:r>
          </a:p>
          <a:p>
            <a:pPr>
              <a:buFontTx/>
              <a:buChar char="-"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О бесплодии</a:t>
            </a:r>
          </a:p>
          <a:p>
            <a:pPr>
              <a:buFontTx/>
              <a:buChar char="-"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Об эмбриологии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3139</Words>
  <Application>Microsoft Office PowerPoint</Application>
  <PresentationFormat>Экран (4:3)</PresentationFormat>
  <Paragraphs>287</Paragraphs>
  <Slides>59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Презентация PowerPoint</vt:lpstr>
      <vt:lpstr>План лекции</vt:lpstr>
      <vt:lpstr>АКУШЕРСТВО - отрасль клинической дисциплины, посвященная изучению специальных физиологических и патологических процессов, происходящих в организме женщины в связи с зачатием, беременностью, родами и  послеродовом периодом, а также разрабатывающая методы профилактики этих патологиеских процессов. </vt:lpstr>
      <vt:lpstr>Презентация PowerPoint</vt:lpstr>
      <vt:lpstr>Гинекология</vt:lpstr>
      <vt:lpstr>Презентация PowerPoint</vt:lpstr>
      <vt:lpstr>ПЕРВОБЫТНЫЙ СТРОЙ. (хирургические инструменты)</vt:lpstr>
      <vt:lpstr>Древняя Греция</vt:lpstr>
      <vt:lpstr>Древняя Греция</vt:lpstr>
      <vt:lpstr>Древний Рим</vt:lpstr>
      <vt:lpstr>Ученые - врачи Древнего Рима </vt:lpstr>
      <vt:lpstr>Презентация PowerPoint</vt:lpstr>
      <vt:lpstr>Период Феодализма</vt:lpstr>
      <vt:lpstr>Медицина Востока и Азии</vt:lpstr>
      <vt:lpstr>Средние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Период капитализма</vt:lpstr>
      <vt:lpstr>Период капитализма</vt:lpstr>
      <vt:lpstr>Презентация PowerPoint</vt:lpstr>
      <vt:lpstr>Развитие акушерства в России</vt:lpstr>
      <vt:lpstr>Презентация PowerPoint</vt:lpstr>
      <vt:lpstr>Развитие  акушерства  в России</vt:lpstr>
      <vt:lpstr>Презентация PowerPoint</vt:lpstr>
      <vt:lpstr>Презентация PowerPoint</vt:lpstr>
      <vt:lpstr>В.Ф. Снегирев (1847 – 1916)</vt:lpstr>
      <vt:lpstr>Презентация PowerPoint</vt:lpstr>
      <vt:lpstr>Организация  акушерско-гинекологической помощи </vt:lpstr>
      <vt:lpstr>Структура  акушерско-гинекологической помощи </vt:lpstr>
      <vt:lpstr>Презентация PowerPoint</vt:lpstr>
      <vt:lpstr> Основные задачи родильного дома: </vt:lpstr>
      <vt:lpstr>Формы учета в родильном стационаре </vt:lpstr>
      <vt:lpstr>Презентация PowerPoint</vt:lpstr>
      <vt:lpstr>Задачи женской консультации</vt:lpstr>
      <vt:lpstr>Формы учета в женской консультации</vt:lpstr>
      <vt:lpstr>Организация акушерско-гинекологической помощи</vt:lpstr>
      <vt:lpstr>Презентация PowerPoint</vt:lpstr>
      <vt:lpstr>Акушерские стационары распределяются  на 3 уровня в зависимости от степени риска перинатальной патологии.</vt:lpstr>
      <vt:lpstr>Презентация PowerPoint</vt:lpstr>
      <vt:lpstr>Показания к госпитализации в обсервационное отделение </vt:lpstr>
      <vt:lpstr>Презентация PowerPoint</vt:lpstr>
      <vt:lpstr>Показания для перевода в обсервационное отделение из других отделений акушерского стационара </vt:lpstr>
      <vt:lpstr>Обследование беременной в женской консультации</vt:lpstr>
      <vt:lpstr>Анатомия женского таза </vt:lpstr>
      <vt:lpstr>Презентация PowerPoint</vt:lpstr>
      <vt:lpstr>Презентация PowerPoint</vt:lpstr>
      <vt:lpstr>Презентация PowerPoint</vt:lpstr>
      <vt:lpstr>Прямые размеры малого таза</vt:lpstr>
      <vt:lpstr>Головка, как объект родов</vt:lpstr>
      <vt:lpstr>Швы черепа плода</vt:lpstr>
      <vt:lpstr>Роднички головки плода</vt:lpstr>
      <vt:lpstr>Размеры головки доношенного зрелого плода:</vt:lpstr>
      <vt:lpstr>Презентация PowerPoint</vt:lpstr>
      <vt:lpstr> Размеры туловища плода:      1.Размер плечиков (поперечник плечевого пояса) – 12см, окружность плечевого пояса – 35см.  2.Поперечный размер ягодиц – 9-9.5см, окружность по этому размеру – 27-28см.  </vt:lpstr>
      <vt:lpstr>Контрольные вопросы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 И ГИНЕКОЛОГИИ.   ОСНОВНЫЕ ИСТОРИЧЕСИКЕ  ЭТАПЫ РАЗВИТИЯ.   ПРИНЦИПЫ ОРГАНИЗАЦИИ АКУШЕРСКО-ГИНЕКОЛОНИЧЕКОЙ ПОМОЩИ.</dc:title>
  <dc:creator>User</dc:creator>
  <cp:lastModifiedBy>Lenovo</cp:lastModifiedBy>
  <cp:revision>125</cp:revision>
  <dcterms:created xsi:type="dcterms:W3CDTF">2008-08-31T06:22:14Z</dcterms:created>
  <dcterms:modified xsi:type="dcterms:W3CDTF">2020-11-06T04:17:03Z</dcterms:modified>
</cp:coreProperties>
</file>