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334" r:id="rId4"/>
    <p:sldId id="335" r:id="rId5"/>
    <p:sldId id="336" r:id="rId6"/>
    <p:sldId id="337" r:id="rId7"/>
    <p:sldId id="344" r:id="rId8"/>
    <p:sldId id="338" r:id="rId9"/>
    <p:sldId id="339" r:id="rId10"/>
    <p:sldId id="340" r:id="rId11"/>
    <p:sldId id="341" r:id="rId12"/>
    <p:sldId id="342" r:id="rId13"/>
    <p:sldId id="346" r:id="rId14"/>
    <p:sldId id="343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32" r:id="rId23"/>
    <p:sldId id="398" r:id="rId24"/>
    <p:sldId id="354" r:id="rId25"/>
    <p:sldId id="355" r:id="rId26"/>
    <p:sldId id="394" r:id="rId27"/>
    <p:sldId id="356" r:id="rId28"/>
    <p:sldId id="357" r:id="rId29"/>
    <p:sldId id="358" r:id="rId30"/>
    <p:sldId id="359" r:id="rId31"/>
    <p:sldId id="362" r:id="rId32"/>
    <p:sldId id="397" r:id="rId33"/>
    <p:sldId id="363" r:id="rId34"/>
    <p:sldId id="360" r:id="rId35"/>
    <p:sldId id="377" r:id="rId36"/>
    <p:sldId id="395" r:id="rId37"/>
    <p:sldId id="364" r:id="rId38"/>
    <p:sldId id="365" r:id="rId39"/>
    <p:sldId id="366" r:id="rId40"/>
    <p:sldId id="396" r:id="rId41"/>
    <p:sldId id="372" r:id="rId42"/>
    <p:sldId id="375" r:id="rId43"/>
    <p:sldId id="373" r:id="rId44"/>
    <p:sldId id="367" r:id="rId45"/>
    <p:sldId id="368" r:id="rId46"/>
    <p:sldId id="369" r:id="rId47"/>
    <p:sldId id="371" r:id="rId48"/>
    <p:sldId id="392" r:id="rId49"/>
    <p:sldId id="393" r:id="rId50"/>
    <p:sldId id="378" r:id="rId51"/>
    <p:sldId id="276" r:id="rId52"/>
    <p:sldId id="281" r:id="rId53"/>
    <p:sldId id="258" r:id="rId54"/>
    <p:sldId id="282" r:id="rId55"/>
    <p:sldId id="283" r:id="rId56"/>
    <p:sldId id="284" r:id="rId57"/>
    <p:sldId id="259" r:id="rId58"/>
    <p:sldId id="379" r:id="rId59"/>
    <p:sldId id="285" r:id="rId60"/>
    <p:sldId id="380" r:id="rId61"/>
    <p:sldId id="387" r:id="rId62"/>
    <p:sldId id="388" r:id="rId63"/>
    <p:sldId id="389" r:id="rId64"/>
    <p:sldId id="390" r:id="rId65"/>
    <p:sldId id="391" r:id="rId66"/>
    <p:sldId id="260" r:id="rId67"/>
    <p:sldId id="381" r:id="rId68"/>
    <p:sldId id="287" r:id="rId69"/>
    <p:sldId id="305" r:id="rId70"/>
    <p:sldId id="382" r:id="rId71"/>
    <p:sldId id="383" r:id="rId72"/>
    <p:sldId id="384" r:id="rId73"/>
    <p:sldId id="385" r:id="rId74"/>
    <p:sldId id="386" r:id="rId75"/>
    <p:sldId id="288" r:id="rId76"/>
    <p:sldId id="289" r:id="rId77"/>
    <p:sldId id="290" r:id="rId78"/>
    <p:sldId id="399" r:id="rId79"/>
    <p:sldId id="400" r:id="rId80"/>
    <p:sldId id="401" r:id="rId81"/>
    <p:sldId id="402" r:id="rId82"/>
    <p:sldId id="403" r:id="rId83"/>
    <p:sldId id="404" r:id="rId84"/>
    <p:sldId id="405" r:id="rId85"/>
    <p:sldId id="406" r:id="rId86"/>
    <p:sldId id="421" r:id="rId87"/>
    <p:sldId id="423" r:id="rId88"/>
    <p:sldId id="422" r:id="rId89"/>
    <p:sldId id="424" r:id="rId90"/>
    <p:sldId id="425" r:id="rId91"/>
    <p:sldId id="407" r:id="rId92"/>
    <p:sldId id="408" r:id="rId93"/>
    <p:sldId id="409" r:id="rId94"/>
    <p:sldId id="410" r:id="rId95"/>
    <p:sldId id="429" r:id="rId96"/>
    <p:sldId id="431" r:id="rId97"/>
    <p:sldId id="430" r:id="rId98"/>
    <p:sldId id="411" r:id="rId99"/>
    <p:sldId id="412" r:id="rId100"/>
    <p:sldId id="414" r:id="rId101"/>
    <p:sldId id="415" r:id="rId102"/>
    <p:sldId id="416" r:id="rId103"/>
    <p:sldId id="417" r:id="rId104"/>
    <p:sldId id="413" r:id="rId105"/>
    <p:sldId id="418" r:id="rId106"/>
    <p:sldId id="419" r:id="rId107"/>
    <p:sldId id="420" r:id="rId108"/>
    <p:sldId id="427" r:id="rId109"/>
    <p:sldId id="426" r:id="rId110"/>
    <p:sldId id="428" r:id="rId111"/>
    <p:sldId id="432" r:id="rId112"/>
    <p:sldId id="433" r:id="rId113"/>
    <p:sldId id="435" r:id="rId114"/>
    <p:sldId id="436" r:id="rId115"/>
    <p:sldId id="434" r:id="rId116"/>
    <p:sldId id="437" r:id="rId117"/>
    <p:sldId id="438" r:id="rId118"/>
    <p:sldId id="439" r:id="rId119"/>
    <p:sldId id="440" r:id="rId120"/>
    <p:sldId id="441" r:id="rId121"/>
    <p:sldId id="442" r:id="rId122"/>
    <p:sldId id="443" r:id="rId123"/>
    <p:sldId id="444" r:id="rId124"/>
    <p:sldId id="445" r:id="rId125"/>
    <p:sldId id="446" r:id="rId126"/>
    <p:sldId id="447" r:id="rId127"/>
    <p:sldId id="262" r:id="rId128"/>
    <p:sldId id="291" r:id="rId129"/>
    <p:sldId id="448" r:id="rId130"/>
    <p:sldId id="292" r:id="rId131"/>
    <p:sldId id="306" r:id="rId132"/>
    <p:sldId id="270" r:id="rId133"/>
    <p:sldId id="271" r:id="rId134"/>
    <p:sldId id="272" r:id="rId135"/>
    <p:sldId id="273" r:id="rId136"/>
    <p:sldId id="274" r:id="rId137"/>
    <p:sldId id="275" r:id="rId138"/>
    <p:sldId id="449" r:id="rId139"/>
    <p:sldId id="450" r:id="rId140"/>
    <p:sldId id="451" r:id="rId141"/>
    <p:sldId id="452" r:id="rId142"/>
    <p:sldId id="453" r:id="rId143"/>
    <p:sldId id="454" r:id="rId1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55" autoAdjust="0"/>
  </p:normalViewPr>
  <p:slideViewPr>
    <p:cSldViewPr>
      <p:cViewPr>
        <p:scale>
          <a:sx n="70" d="100"/>
          <a:sy n="70" d="100"/>
        </p:scale>
        <p:origin x="-8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посткоитальной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контрацепции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 преподаватель Черемисина А.А.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3"/>
            <a:ext cx="741682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932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Контрацептивный пластырь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Евра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защищает от заболеваний, передающихся половым путем. Поэтому обязательным условием для его применения являются наличие одного постоянного полового партнера, и отсутствие у вас обоих половых инфекций.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Преимущества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 контрацепции начинает быть все более популярным методом. В основном его преимущество в том, что исключается «эффект забывания», который доставляет много хлопот при использовании оральных противозачаточных таблеток. При задержке замены пластыря на срок до 48 часов применения дополнительных контрацептивных препаратов не требуется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0542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247" y="620688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прикрепляйте пластырь на чистую, сухую кожу. Не следует использовать кремы, лосьоны, масла, пудру и другие средства по уходу за кожей в области прикрепления пластыря во избежание его отклеивания.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следует размещать пластырь на покрасневшей, раздраженной или поврежденной коже. Единовременно можно использовать только один пластырь. Каждый последующий пластырь можно прикреплять на одну и ту же анатомическую область, но постарайтесь не приклеивать пластырь точно на то же самое место, что и предыдущий.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01215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Одна пластинка контрацептивного пластыря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Евра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Evra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наклеивается на кожу один раз в неделю. Чтобы не ошибиться, следуйте простой схеме: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 день – прикрепите пластырь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8 день – замените пластырь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15 день – замените пластырь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22 день – снимите пластырь (7 дней перерыв).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Эти дни будут совпадать всегда с одним и тем же днем недели (например, вы всегда меняете пластырь по понедельникам), поэтому вам будет легко следовать схеме.</a:t>
            </a:r>
          </a:p>
        </p:txBody>
      </p:sp>
    </p:spTree>
    <p:extLst>
      <p:ext uri="{BB962C8B-B14F-4D97-AF65-F5344CB8AC3E}">
        <p14:creationId xmlns:p14="http://schemas.microsoft.com/office/powerpoint/2010/main" val="418376798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681" y="476672"/>
            <a:ext cx="77768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Если пластырь отклеился частично: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нажмите на пластырь ладонью в течение 10 секунд и убедитесь, что пластырь вновь хорошо приклеился. Проведите пальцами по краям пластыря для лучшего приклеивания. Если пластырь не приклеивается, замените его на новый.</a:t>
            </a:r>
          </a:p>
          <a:p>
            <a:pPr algn="just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пластырь отклеился полностью: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одного дня (до 24 часов): его следует повторно прикрепить на то же место или заменить новым пластырем. Использования дополнительных методов контрацепции не требуется. Следующий пластырь следует прикрепить в обычный день смены пластыря.</a:t>
            </a:r>
          </a:p>
        </p:txBody>
      </p:sp>
    </p:spTree>
    <p:extLst>
      <p:ext uri="{BB962C8B-B14F-4D97-AF65-F5344CB8AC3E}">
        <p14:creationId xmlns:p14="http://schemas.microsoft.com/office/powerpoint/2010/main" val="1291782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2646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7432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61" y="188640"/>
            <a:ext cx="251333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621" y="2276872"/>
            <a:ext cx="2543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7461" y="3933056"/>
            <a:ext cx="2524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7" y="188640"/>
            <a:ext cx="608409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Гормональное кольцо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НоваРинг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NovaRing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НоваРинг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гибкое контрацептивное кольцо (диаметр 54 мм, толщина оболочки кольца 4 мм). В форме кольца вы можете увидеть ринг только в упаковке, так как при введении во влагалище он подстраивается под индивидуальные контуры тела женщины и занимает оптимальное положение. Колечко мягкое, оно не нарушает сексуальную гармонию и не снижает чувствительности партнеров. </a:t>
            </a:r>
          </a:p>
        </p:txBody>
      </p:sp>
    </p:spTree>
    <p:extLst>
      <p:ext uri="{BB962C8B-B14F-4D97-AF65-F5344CB8AC3E}">
        <p14:creationId xmlns:p14="http://schemas.microsoft.com/office/powerpoint/2010/main" val="25955263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621" y="188640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Принцип действия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Новаринга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Гормоны (эстроген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прогестаген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в микродозах, меньших, чем даже в любой микродозированной противозачаточной таблетке, ежедневно поступают из кольца прямо в матку и яичники, не проникая в остальные органы. Они предотвращают выход яйцеклетки из яичника и оплодотворение, поэтому наступление беременности невозможно.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Гормоны начинают выделяться из кольца, находящегося во влагалище, под воздействием температуры тела. Следует знать, что при различных состояниях температура человеческого тела может колебаться в интервале от 34°С до 42°С. Колебания в этом диапазоне не влияют на эффективность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НоваРинга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3272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989" y="1268760"/>
            <a:ext cx="74888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Основное достоинства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НовоРинга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том, что нельзя прибавить вес, нет влияния на свертываемость крови (варикозное расширение вен нижних конечностей) и работу печени. Все эти побочные действия, к сожалению, в той или иной мере имеются у противозачаточных таблеток. Так же, гормоны из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НоваРинга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снижают уровень тканевого тестостерона, благодаря чему кольцо не снижают либидо и ощущения при оргазме.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364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использовать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НовоРинг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Одно гормональное кольцо рассчитано на один менструальный цикл. Женщина вводит его во влагалище с 1-го по 5-й день менструального цикла.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НоваРинг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удобно размещается внутри и остается во влагалище на 21 день (3 недели), на 22 день кольцо извлекается. Через неделю, на 8 день, вводится новое.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НоваРинг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требуется никакого специального положения во влагалище. Гибкое и эластичное кольцо само займет оптимальное положение, подстраиваясь к индивидуальным контурам тела женщины.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920004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eurolab.ua/img/st_img/04_09/contracept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9641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760" y="1052736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Третий уровень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гипофиз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(точнее его переднюю долю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аденогипофиз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специальная железа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внутренней секреции,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Гипофиз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располагается у основания головного мозга и продуцирует ряд важнейших гормонов, среди которых два, непосредственно регулируют работу яичников - это фолликулостимулирующий гормон (ФСГ)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лютеонизирующий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гормон (ЛГ). По другому, эти два гормона называются еще гонадотропинами, учитывая их действие на яичники (гонады).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261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561" y="98072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Инъекции длительного действия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Инъекция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останавливает овуляцию (выход яйцеклетки из яичника), а также приводит к изменениям слизи в канале шейки матки, слизистой оболочки полости матки, при которых невозможно развитие беременности. Контрацептивный эффект длится три месяца. Наиболее изученным инъекционным средством является препарат Депо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Провера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15683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1291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58321"/>
            <a:ext cx="52565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Достоинства и недостатки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возникают проблемы с кровотечениями, например, нерегулярные менструации, кровянистые выделения в разные периоды цикла, слишком обильные менструации или полное их отсутствие. У половины женщин, использующих этот метод, только после третьей инъекции кровотечения нормализуются. </a:t>
            </a:r>
          </a:p>
        </p:txBody>
      </p:sp>
    </p:spTree>
    <p:extLst>
      <p:ext uri="{BB962C8B-B14F-4D97-AF65-F5344CB8AC3E}">
        <p14:creationId xmlns:p14="http://schemas.microsoft.com/office/powerpoint/2010/main" val="42504310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Во-вторых, у некоторых женщин с повышением аппетита. Также могут появится отеки, колебания настроения, например подавленность и раздражительность, снижение сексуального влечения, появление головных болей.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при длительном применении этого метода происходит разрушение костной ткани.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- четвертых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стоить иметь в виду, что быстрая отмена данного метода невозможна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359957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628800"/>
            <a:ext cx="7344816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Препараты для гормональных инъекций: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Депо-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Провера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одна в/м инъекция в 3 месяца (90 дней);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Нэт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-Эн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Нористерат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- одна в/м инъекция в 2 месяца (60 дней). </a:t>
            </a:r>
          </a:p>
        </p:txBody>
      </p:sp>
    </p:spTree>
    <p:extLst>
      <p:ext uri="{BB962C8B-B14F-4D97-AF65-F5344CB8AC3E}">
        <p14:creationId xmlns:p14="http://schemas.microsoft.com/office/powerpoint/2010/main" val="18063026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Действие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гормональных уколов нельзя ничем нейтрализовать.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 проявятся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побочные явления, придется терпеть их до окончания действия укола.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Подавление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функции яичников заставляет ограничить употребление этого способа контрацепции для молодых девушек, у которых менструальный цикл еще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установился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 для женщин, старше 40 лет. Так же препарат с осторожностью нужно применять женщинам, страдающим заболеваниями кровеносной системы.  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Материальные затраты: от 207 до 520 руб. за одну инъекцию (150 мл);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Степень надежности: 96,5 - 97%.</a:t>
            </a:r>
          </a:p>
        </p:txBody>
      </p:sp>
    </p:spTree>
    <p:extLst>
      <p:ext uri="{BB962C8B-B14F-4D97-AF65-F5344CB8AC3E}">
        <p14:creationId xmlns:p14="http://schemas.microsoft.com/office/powerpoint/2010/main" val="408082831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4664"/>
            <a:ext cx="28155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88195"/>
            <a:ext cx="56886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Подкожные имплантаты. </a:t>
            </a:r>
          </a:p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Левоноргестрел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норплант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нор-плант-2) — длительно действующее, обратимое и эффективное контрацептивное средство. </a:t>
            </a:r>
          </a:p>
          <a:p>
            <a:pPr algn="just"/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Механизм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контрацептивного действия: постепенное выделение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левоноргестрела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 обусловливает подавление овуляции (не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изменение характера шеечной слизи (становится более вязкой), подавление пролиферативных изменений эндометрия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310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Контрацептивная эффективность — 0,5-1,5 беременности на 100 женщин в год.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Способ применения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гибких имплантатов из силиконовой резины, содержащих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левоноргестрел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имплантируют под кожу плеча женщины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Небольшое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левоноргестрела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высвобождается с относительно постоянной скоростью в течение 5 лет при применении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норплата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3 лет -норпланта-2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5092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992888" cy="4762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Время введения в первые 7 дней менструального цикла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медицинского аборта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6-8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недель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родов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Удаление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имплантата проводят под местной анестезией по истечении срока его действия, при развитии стойких побочных реакций или в любое время по желанию женщины.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6670735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80728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Рекомендации пациенткам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Достаточный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контрацептивный эффект развивается через 24 ч после введения препарата.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кожи после имплантации не следует мочить вплоть до ее заживления.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Препарат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необходимо своевременно удалить (через 3 или, соответственно, через 5 лет).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7445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Ситуации, диктующие необходимость обращения к врачу: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возникновение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воспалительной реакции в месте введения имплантата,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менструации или обильное маточное кровотечение.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низу живота,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экспульсия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капсул,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головные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боли, напоминающие мигрень,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зрения.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3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ФСГ в организме женщины - стимуляция роста доминантного фолликула в яичнике, а также совместно с ЛГ - овуляция доминантного фолликула.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ЛГ заключается в стимуляции синтеза прогестерона в клетках желтого тела.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Гипофиз выделяет еще один важный для женщины гормон - пролактин (ПРЛ), который оказывает регулирующее действие на функцию молочных желез.</a:t>
            </a:r>
          </a:p>
        </p:txBody>
      </p:sp>
    </p:spTree>
    <p:extLst>
      <p:ext uri="{BB962C8B-B14F-4D97-AF65-F5344CB8AC3E}">
        <p14:creationId xmlns:p14="http://schemas.microsoft.com/office/powerpoint/2010/main" val="194272208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030" y="332656"/>
            <a:ext cx="777686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Показания: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поздний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репродуктивный возраст,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противопоказаний к применению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эстрогенсодержащих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препаратов,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миома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матки размерами до 8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беременности,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назначения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прогестагенов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 лечебной целью (фиброзно-кистозная мастопатия,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гиперполименорея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альгоменорея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овуляторные боли). 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6821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Побочное действие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появление частых и нерегулярных кровотечений,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межменструальных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мажущих выделений или аменореи. Если побочные эффекты не исчезают через несколько месяцев, имплантаты необходимо удалить. 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0785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962" y="377798"/>
            <a:ext cx="54993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Посткоитальная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контрацепция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«аварийная контрацепция»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5334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использовать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крайнем случае.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7656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Наиболее известный способ контрацепции – это прием специальных противозачаточных таблеток, содержащих повышенные дозы гормонов, в 10-15 раз превышающие содержание гормонов в обычных противозачаточных препаратах. Наиболее доступный препарат данного типа –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Постинор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производства венгерской фирмы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Гедеон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Рихтер».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Постинор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принимают в первые 24-48 часов после полового акта, 2 раза по одной таблетке с 12-часовым промежутком.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3716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полового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акта прошло не более 1 часа,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 достаточно принять 1 таблетку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Постинор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 Кроме того могут быть использованы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Минизистон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Микрогинон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Ригевидон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- 4 таблетки сразу и еще 4 таблетки через 12 часов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Посткоитальные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препараты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u="sng" dirty="0" err="1">
                <a:latin typeface="Times New Roman" pitchFamily="18" charset="0"/>
                <a:cs typeface="Times New Roman" pitchFamily="18" charset="0"/>
              </a:rPr>
              <a:t>Даназол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- принимают в первые сутки после коитуса 3 раза по одной таблетке с 12-часовым перерывом общей дозой 400 мг;</a:t>
            </a:r>
          </a:p>
          <a:p>
            <a:pPr algn="just"/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Ру-486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Мифепристон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») – принимают 600 мг единовременно в первые сутки  или по 200 мг в день в течение пяти дней второй фазы менструального цикла в сочетании с определенными гормонами.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91834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491" y="1268760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Комплексный прием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Мифепристона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 содержащего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мифегин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гормоны, в этот период мешает приживлению оплодотворенной яйцеклетки в матке. В медицине эта методика считается абортивной, так как прерывание беременности происходит за счет раннего выкидыша.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5917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764704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Побочные  явления: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Сильное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кровотечение, нарушение менструального цикла, ухудшение общего самочувствия. Злоупотребление подобными препаратами приводит к серьезным гинекологическим нарушениям. В фармацевтической характеристике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Постинора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указано, что его нельзя принимать чаще четырех раз в месяц.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практике медики рекомендуют пользоваться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посткоитальными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таблетками как можно реже: 1-2 раза в год.</a:t>
            </a:r>
          </a:p>
        </p:txBody>
      </p:sp>
    </p:spTree>
    <p:extLst>
      <p:ext uri="{BB962C8B-B14F-4D97-AF65-F5344CB8AC3E}">
        <p14:creationId xmlns:p14="http://schemas.microsoft.com/office/powerpoint/2010/main" val="97797973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843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Противопоказания: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Нарушение свертываемости крови.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Перенесенные внематочные беременности.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Хроническое нарушение деятельности надпочечников, вырабатывающих жизненно важные гормоны.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Лечение заболеваний, связанных с хронической надпочечниковой недостаточностью.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Вовремя осуществленные меры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посткоитальной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защиты высокоэффективны – беременность не наступает в 98-99%.</a:t>
            </a:r>
          </a:p>
        </p:txBody>
      </p:sp>
    </p:spTree>
    <p:extLst>
      <p:ext uri="{BB962C8B-B14F-4D97-AF65-F5344CB8AC3E}">
        <p14:creationId xmlns:p14="http://schemas.microsoft.com/office/powerpoint/2010/main" val="331356286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9127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7704" y="332656"/>
            <a:ext cx="5935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ВНУТРИМАТОЧНЫЕ СРЕДСТВА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3529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Типы: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Медь-содержащие средства следует заменять каждые 6 лет вследствие постепенного растворения меди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ТСи-380А: срок применения — 5 лет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TCu-220, TCu-220B — 3 года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TCu-200Ag — 3 года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TCu-380Ag — 4 года </a:t>
            </a:r>
          </a:p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Multiload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 375 — 5 лет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Гестагенсодержащие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ВМС Т-образной формы следует заменять каждый год; запас прогестерона истощается через 12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Progestasert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-T, Levonorgestrel-20).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28674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12879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30211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Эффективность составляет 98%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3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681" y="908720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Четвертый уровень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гипоталамус , состоит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скопления нервных клеток, часть которых продуцирует специальные гормоны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релизинг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-гормоны), один из которых, так называемый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релизинг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-гормон ЛГ (РГ ЛГ), оказывает прямое действие на синтез гонадотропинов в гипофизе. Особенностью выделения этого гормона, является его четкая ритмичность. Он выделяется в пульсирующем режиме, образуя своеобразные "биологические часы", что обуславливает цикличность всех процессов в организме женщины.</a:t>
            </a:r>
          </a:p>
        </p:txBody>
      </p:sp>
    </p:spTree>
    <p:extLst>
      <p:ext uri="{BB962C8B-B14F-4D97-AF65-F5344CB8AC3E}">
        <p14:creationId xmlns:p14="http://schemas.microsoft.com/office/powerpoint/2010/main" val="239754943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Преимущества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случая на 100 женщин в год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сопутствующего системного действия на обмен веществ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связано с вмешательством в обычную жизнь женщины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использования в период кормления грудью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использования в течение длительного времени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выгода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длительного применения достаточно однократной процедуры (введение ВМС)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тератогенного действия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Обратимость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контрацептивного воздействия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психологического дискомфорта, связанного с необходимостью заботиться о предотвращении нежелательной беременности перед каждым половым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сношением.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0186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3601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количество противопоказаний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риск развития воспалительных процессов матки и ее придатков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кровопотери при менструациях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риск перфорации матки. </a:t>
            </a:r>
          </a:p>
        </p:txBody>
      </p:sp>
    </p:spTree>
    <p:extLst>
      <p:ext uri="{BB962C8B-B14F-4D97-AF65-F5344CB8AC3E}">
        <p14:creationId xmlns:p14="http://schemas.microsoft.com/office/powerpoint/2010/main" val="425096580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ормональная спираль Мирена (левоноргестрел-содержащая внутриматочная систем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574032" cy="37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28923"/>
            <a:ext cx="59046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Гормональная спираль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Мирена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Левоноргестрел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-содержащая гормональная спираль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Мирена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─ внутриматочное средство представляет собой пластиковую Т-образную рамку, из которой в кровь женщины ежедневно высвобождается небольшое количество гормона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левоноргестрела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(вещество, широко используемое при изготовлении оральных контрацептивов).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Мирена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вводится в полость матки на срок до 5 лет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Гормональная спираль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Мирена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механизм действия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Механизм действия гормональной спирали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Мирена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заключается в блокировании овуляции (выход яйцеклетки из яичника с целью оплодотворения) и задержке развития слизистой оболочки матки, куда внедряется плодное яйцо.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образом принцип является аналогичным с таковым у комбинированных оральных контрацептивов,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имплантов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гормональных инъекций (уколов).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0986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Гормональная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спираль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Мирена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является одним из наиболее надежных и долгосрочных методов контрацепции.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Гормональная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спираль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Мирена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сочетает в себе свойства внутриматочной спирали и гормональных контрацептивов.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100 женщин, применяющих метод, в течение первого года приходится менее 1 случая незапланированной беременности (2 случая на 1000 женщин).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Восстановление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фертильности (возможности забеременеть) после отмены метода происходит практически сразу. В исключительно редких случаях этот процесс растягивается на срок 3-6 месяцев.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Гормональная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спираль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Мирена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как и все другие гормональные средства, не защищают от ЗППП, что важно учитывать при выборе метода контрацепции.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Побочные  действия: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интенсивности и продолжительности менструальных кровотечений вплоть до прекращения месячных;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угревая сыпь;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головные боли;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повышенная чувствительность молочных желез;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тошнота;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прибавка в весе;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головокружение;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перепады настроения;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кисты яичников.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использовании гормональной спирали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Мирена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месячные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станут более скудными, менее продолжительными, а в некоторых случаях вообще могут отсутствовать на протяжении длительного периода. Характер менструаций быстро восстановится после окончания использования гормональной спирали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Мирена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Гормональная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спираль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Мирена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способствует профилактике воспалительных заболеваний малого таза, железодефицитной анемии, снижает симптомы таких заболеваний как: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эндометриоз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уменьшает симптомы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альгодисменореи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─ боли во время месячных, в некоторых случаях способствует уменьшению размеров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миоматозных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узлов.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3265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Хирургический метод контрацепции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6447" y="191683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Стерилизация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метод необратимой контрацепции, ведущий к полному бесплодию. (Правда, даже здесь нельзя говорить о 100% надежности, поскольку всегда существует небольшая вероятность того, что операция не даст нужного результата). Поэтому к нему можно прибегать только в том случае, если Вы абсолютно уверены, что не захотите завести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404833350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977" y="332656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Мужская стерилизация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вазэктомия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простая хирургическая процедура, которая включает в себя пересечение и перевязку обоих семявыводящих протоков. Это прекращает поступление сперматозоидов в семенную жидкость, при этом сексуальное влечение и оргазм останутся прежними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Женская стерилизация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условиях стационара, состоит в перерезке, перевязке или создании другой искусственной непроходимости маточных труб. Конечный результат одинаков – благодаря тому, что маточные трубы непроходимы, яйцеклетка не может встретиться со сперматозоидом. </a:t>
            </a:r>
          </a:p>
        </p:txBody>
      </p:sp>
    </p:spTree>
    <p:extLst>
      <p:ext uri="{BB962C8B-B14F-4D97-AF65-F5344CB8AC3E}">
        <p14:creationId xmlns:p14="http://schemas.microsoft.com/office/powerpoint/2010/main" val="175136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Пятый уровень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кора головного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мозга,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воспринимает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импульсы из внешней среды и от рецепторов организма. Посредством специальных сигналов, кора головного мозга реализует свое влияние на выработку РГ ЛГ в гипоталамусе. Примером влияния коры головного мозга на женскую репродуктивную систему, является хорошо известный факт нарушения менструального цикла в ситуациях, когда женский организм испытывает стресс (война, голод).</a:t>
            </a:r>
          </a:p>
        </p:txBody>
      </p:sp>
    </p:spTree>
    <p:extLst>
      <p:ext uri="{BB962C8B-B14F-4D97-AF65-F5344CB8AC3E}">
        <p14:creationId xmlns:p14="http://schemas.microsoft.com/office/powerpoint/2010/main" val="30479023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754" y="620688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Достоинства и недостатки: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при любой хирургической операции всегда есть риск возникновения осложнений, таких как инфекции, кровотечения, спайки. Если вдруг по каким-то причинам женщина захотела иметь ребенка, то в таком случае беременность может возникнуть только в результате ЭКО (экстракорпоральное оплодотворение, «ребенок из пробирки»). Очевидно одно – прежде чем решиться на стерилизацию, тщательно продумайте все последствия. Помните, что это решение принимается на всю жизнь!</a:t>
            </a:r>
          </a:p>
        </p:txBody>
      </p:sp>
    </p:spTree>
    <p:extLst>
      <p:ext uri="{BB962C8B-B14F-4D97-AF65-F5344CB8AC3E}">
        <p14:creationId xmlns:p14="http://schemas.microsoft.com/office/powerpoint/2010/main" val="357975500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052736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настоящее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время хирургический метод контрацепции достаточно популярен во всем мире: не менее 170 миллионов пар пользуются им. Однако в нашей стране хирургическая контрацепция еще не получила столь широкого распространения. Весьма вероятно, причиной тому и тот факт, что применять этот метод женщинам в нашей стране разрешено законом лишь с 1990 года, а мужчинам — лишь с 1993 года.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502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08720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стерилизации, как мужчине, так и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женщине проводится в случае, если  женщина 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моложе 35 лет,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минимум двоих детей,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операция проводится только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личному,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письменному заявлению.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Единственный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«способ» обойти требования о возрасте и наличии детей - наличие медицинских показаний к стерилизации (конечно же, и при показаниях операция будет проведена только по вашему письменному заявлению)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2703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1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04664"/>
            <a:ext cx="477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ОБЩИЕ СВЕДЕНИЯ О КОНТРАЦЕПЦИИ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9506" y="908720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 древней Африке были известны различные вещества растительного происхождения, которые использовались наподобие "кокона, введенного высоко 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влагалище«, а также описано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"прерванное совокупление"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coitus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interruptus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Америке индейцы, еще до появления выходцев из Европы, применяли промывание влагалища отваром из коры красного дерева и лимона. Они знали также, что после жевания петрушки у женщины в течение 4 дней возникает кровотечение.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0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Австралии,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приготовляли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противозачаточные комки из экстракта пруда и фукуса.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Суматре и соседних островах, кроме того, применяли опий.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древнем Египте пользовались влагалищным тампоном, пропитанным отваром акации и медом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Ebers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papirus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 По сведениям из "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Berlin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papirus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", весьма эффективно для предупреждения беременности применение паровых ванн. Пользуясь устным преданием, женщины в контрацептивных целях использовали введение во влагалище помета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крокодила.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1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третьем разделе книги Бытия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Genesis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указано, что в древней Палестине естественным способом предупреждения беременности считалось "прерванное совокупление".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Примерно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то же время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Диаскоридес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рекомендовал применение мандрагоры.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следует отметить, что на территории древней Палестины для предупреждения беременности и рождения плода существовали следующие рекомендации раввина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Иоханана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"возьми древесный клей египетского шипа, квасцы и садовый шафран...".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52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Вопрос о предупреждении беременности выдвинулся на первый план в Греко-Римской империи, в связи с распространившейся именно в то время сексуальной распущенностью (оргии)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приведенные в таблице 1, свидетельствуют, что для предупреждения беременности с определенным успехом использовались различные вещества растительного и животного происхождения или же их отвары.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этим методам, например к помету слона или крокодила, конечно, должно учитывать условия и уровень развития данной эпохи.</a:t>
            </a:r>
          </a:p>
        </p:txBody>
      </p:sp>
    </p:spTree>
    <p:extLst>
      <p:ext uri="{BB962C8B-B14F-4D97-AF65-F5344CB8AC3E}">
        <p14:creationId xmlns:p14="http://schemas.microsoft.com/office/powerpoint/2010/main" val="12446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201969"/>
              </p:ext>
            </p:extLst>
          </p:nvPr>
        </p:nvGraphicFramePr>
        <p:xfrm>
          <a:off x="223527" y="639851"/>
          <a:ext cx="8740961" cy="624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0961"/>
              </a:tblGrid>
              <a:tr h="350312">
                <a:tc>
                  <a:txBody>
                    <a:bodyPr/>
                    <a:lstStyle/>
                    <a:p>
                      <a:pPr algn="just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33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 I веке до нашей эры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Диаскоридес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рекомендовал промывание экстрактом или отваром ивового листа, говоря, что "положение ивового листа перед зевом матки дает хороший эффект во многих отношениях"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43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Соранус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отмечал значение введения смеси из кедра, смолы, квасцов и гранатового яблока во влагалище.</a:t>
                      </a:r>
                      <a:endParaRPr lang="ru-RU" sz="2000" b="0" dirty="0"/>
                    </a:p>
                  </a:txBody>
                  <a:tcPr/>
                </a:tc>
              </a:tr>
              <a:tr h="67143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 времена Римской империи считалось, что введение слонового помета во влагалище практически предупреждает беременность.</a:t>
                      </a:r>
                      <a:endParaRPr lang="ru-RU" sz="2000" b="0" dirty="0"/>
                    </a:p>
                  </a:txBody>
                  <a:tcPr/>
                </a:tc>
              </a:tr>
              <a:tr h="963359"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Китае, например, для предупреждения беременности применяли различные вещества, помещенные в полость матки, главным же образом использовали ртуть, вводя ее во влагалище.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528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Японии использовали так называемый "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киотаи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", приготовленный из тонкой кожи, который при расположении в области зева матки предупреждал проникновение в нее сперматозоидов. Общеизвестен в Японии был и пропитанный маслом бамбуковый листок. </a:t>
                      </a:r>
                      <a:endParaRPr lang="ru-RU" dirty="0"/>
                    </a:p>
                  </a:txBody>
                  <a:tcPr/>
                </a:tc>
              </a:tr>
              <a:tr h="11543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Европе сохранялись письменные указания о методах контрацепции, относящиеся к XII.-XVIII векам. По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Спалазани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подкисление уксусом делает сперматозоиды неподвижными.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3527" y="11663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Таблица 1: Возможности предупреждения беременности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99340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064896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Главным отличием женского организма детородного возраста от мужского, является циклическое колебание концентрации половых гормонов в кровяном русле, приводящее к ритмическим изменениям функции всех органов.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19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XX веке методы и способы контрацепции претерпели огромное развитие. В 1933 году была издана книга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Hoke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которой описаны уже 180 различных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спермицидных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веществ.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разработаны определенные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спермицидные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противозачаточные средства,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виде порошков, таблеток или влагалищных шариков. Мужские презервативы из кожи животных применялись еще в древнем мире,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позже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появились резиновые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презервативы.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особо отметить важную дату в первой половине XX века — 1908 г. - когда был разработан шеечный колпачок.</a:t>
            </a:r>
          </a:p>
        </p:txBody>
      </p:sp>
    </p:spTree>
    <p:extLst>
      <p:ext uri="{BB962C8B-B14F-4D97-AF65-F5344CB8AC3E}">
        <p14:creationId xmlns:p14="http://schemas.microsoft.com/office/powerpoint/2010/main" val="41252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Растительные контрацептивы и абортивные средства народной медицины (Д.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Шерегей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Ананас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Ananas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fructus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Малайзия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пили сок незрелого фрукта в течение нескольких дней, вызывая бесплодие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Корень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имбиря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Gei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urbani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radix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Северная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Америка	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растения измельчали, варили и пили ежедневно для предупреждения зачатия.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Молочай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Taraxacum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officinale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Колорадо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предупреждения зачатия женщины еженедельно пили заварку растения.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Пастушья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сумка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Capsella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bursa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pastoris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Северная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Европа	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предупреждения зачатия незаметно подсыпали порошок в пищу женщины.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Лопух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Arctium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lappa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Северная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Америка	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предупреждения зачатия индианки пили отвар растения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чай.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Ланцетный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подорожник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Plantago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lanceolata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Средняя Европа	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порошок растения вместе с едой в целях уменьшения либидо и предупреждения зачатия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435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805" y="692696"/>
            <a:ext cx="8424936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1960 году в США появилась первая в мире противозачаточная таблетка и началась эпоха гормональной контрацепции. 200 крупнейших историков в мире считают: ни теория относительности Эйнштейна, ни ядерная бомба, ни даже компьютеры и Интернет не оказали такого мощного влияния на общество ХХ века, как противозачаточная таблетка.</a:t>
            </a:r>
          </a:p>
        </p:txBody>
      </p:sp>
    </p:spTree>
    <p:extLst>
      <p:ext uri="{BB962C8B-B14F-4D97-AF65-F5344CB8AC3E}">
        <p14:creationId xmlns:p14="http://schemas.microsoft.com/office/powerpoint/2010/main" val="25030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666" y="1268760"/>
            <a:ext cx="80648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контрацепции: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Естественные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контрацепции (биологические)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Барьерные методы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Гормональная контрацепция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Химические методы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Хирургические методы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704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15661"/>
              </p:ext>
            </p:extLst>
          </p:nvPr>
        </p:nvGraphicFramePr>
        <p:xfrm>
          <a:off x="251520" y="548680"/>
          <a:ext cx="8640960" cy="6048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52750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Степень</a:t>
                      </a:r>
                      <a:r>
                        <a:rPr lang="ru-RU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 контрацепции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167"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Прерванный половой акт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45-50 %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8834"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Метод «безопасных дней» (календарный метод)*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55-60 %*</a:t>
                      </a:r>
                    </a:p>
                    <a:p>
                      <a:pPr algn="just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167"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Спринцевания влагалища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10-15 %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167"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Презерватив (кондом)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50-65 %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167"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Диафрагма (вагинальный колпачок)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70-80 %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167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Внутриматочные средства (спирали)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75-80 %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8834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Гормональные внутриматочные средства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80-95 %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8834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Химическая контрацепция (крем, свечи, тампоны)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75-80 %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8834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Гормональные таблетки (оральная контрацепция)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96,5-97 %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1663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Методы контрацепции (сравнительная таблица)</a:t>
            </a:r>
          </a:p>
        </p:txBody>
      </p:sp>
    </p:spTree>
    <p:extLst>
      <p:ext uri="{BB962C8B-B14F-4D97-AF65-F5344CB8AC3E}">
        <p14:creationId xmlns:p14="http://schemas.microsoft.com/office/powerpoint/2010/main" val="3655807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контрацепции (сравнительная таблица)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37343"/>
              </p:ext>
            </p:extLst>
          </p:nvPr>
        </p:nvGraphicFramePr>
        <p:xfrm>
          <a:off x="179510" y="1124744"/>
          <a:ext cx="8712970" cy="3817213"/>
        </p:xfrm>
        <a:graphic>
          <a:graphicData uri="http://schemas.openxmlformats.org/drawingml/2006/table">
            <a:tbl>
              <a:tblPr firstRow="1" bandRow="1"/>
              <a:tblGrid>
                <a:gridCol w="4356485"/>
                <a:gridCol w="4356485"/>
              </a:tblGrid>
              <a:tr h="439063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cs typeface="Times New Roman"/>
                        </a:rPr>
                        <a:t>Степень</a:t>
                      </a:r>
                      <a:r>
                        <a:rPr lang="ru-RU" sz="20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cs typeface="Times New Roman"/>
                        </a:rPr>
                        <a:t>надежности</a:t>
                      </a:r>
                      <a:endParaRPr lang="ru-RU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6030" marR="66030" marT="33015" marB="33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cs typeface="Times New Roman"/>
                        </a:rPr>
                        <a:t>Метод контрацепции</a:t>
                      </a:r>
                      <a:endParaRPr lang="ru-RU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6030" marR="66030" marT="33015" marB="33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80521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Гормональное кольцо (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НоваРинг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НОВОЕ!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30" marR="66030" marT="33015" marB="33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99 %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30" marR="66030" marT="33015" marB="33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673229">
                <a:tc>
                  <a:txBody>
                    <a:bodyPr/>
                    <a:lstStyle/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Гормональный контрацептивный пластырь (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Евра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НОВОЕ!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30" marR="66030" marT="33015" marB="33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99,4 %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30" marR="66030" marT="33015" marB="33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0521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Гормональные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имплантантны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30" marR="66030" marT="33015" marB="33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30" marR="66030" marT="33015" marB="33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80521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Гормональные уколы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30" marR="66030" marT="33015" marB="33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96,5-97 %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30" marR="66030" marT="33015" marB="33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0521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Медицинская стерилизация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30" marR="66030" marT="33015" marB="33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030" marR="66030" marT="33015" marB="33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878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569" y="332656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Биологические методы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контрацепции: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календарный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температурный,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теста для определения овуляции,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прерванный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половой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 лактационной аменореи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(МЛА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принципом этих методов является определение периода, в который способность к оплодотворению наиболее высока. Вычислив «опасный» период, приходится накладывать табу на секс в эти дни. Также необходимо помнить, что для относительно успешного применения этих методов требуется самодисциплина и тщательное ведение записей.</a:t>
            </a:r>
          </a:p>
        </p:txBody>
      </p:sp>
    </p:spTree>
    <p:extLst>
      <p:ext uri="{BB962C8B-B14F-4D97-AF65-F5344CB8AC3E}">
        <p14:creationId xmlns:p14="http://schemas.microsoft.com/office/powerpoint/2010/main" val="220785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9980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 прерванного полового сношения предполагает, что мужчина выводит половой член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 влагалища непосредственно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перед эякуляцией (семяизвержением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Мужчина не в состоянии удержать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предсеменную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жидкость, которая содержит сперматозоиды.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Данный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 нарушает естественный механизм полового акта.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используйте этот способ контрацепции при случайных половых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связях, он  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сможет уберечь от заражения половыми инфекциями.</a:t>
            </a:r>
          </a:p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5" y="260648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Прерванный половой акт</a:t>
            </a:r>
          </a:p>
        </p:txBody>
      </p:sp>
    </p:spTree>
    <p:extLst>
      <p:ext uri="{BB962C8B-B14F-4D97-AF65-F5344CB8AC3E}">
        <p14:creationId xmlns:p14="http://schemas.microsoft.com/office/powerpoint/2010/main" val="1562749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353" y="908720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Календарный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метод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 можете определить свой фертильный период, следя за менструальными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циклами.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целью контрацепции: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Рассчитайте свой фертильный период: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Проследите за длительностью минимум 6 менструальных циклов, в течение которых Вам надо либо воздерживаться от половых сношений, либо пользоваться другим контрацептивным методом. Затем рассчитайте свою фертильную фазу по приведенной ниже формуле. </a:t>
            </a:r>
          </a:p>
        </p:txBody>
      </p:sp>
    </p:spTree>
    <p:extLst>
      <p:ext uri="{BB962C8B-B14F-4D97-AF65-F5344CB8AC3E}">
        <p14:creationId xmlns:p14="http://schemas.microsoft.com/office/powerpoint/2010/main" val="1384963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количества дней в самом длинном из Ваших циклов отнимите 11.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 определите последний фертильный день Вашего цикла.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количества дней в самом коротком из Ваших циклов отнимите 18.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 определите первый фертильный день Вашего цикла.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Например:	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Самый длинный цикл: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- 11 = 19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Самый короткий цикл: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26 дней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- 18 = 8</a:t>
            </a:r>
          </a:p>
        </p:txBody>
      </p:sp>
    </p:spTree>
    <p:extLst>
      <p:ext uri="{BB962C8B-B14F-4D97-AF65-F5344CB8AC3E}">
        <p14:creationId xmlns:p14="http://schemas.microsoft.com/office/powerpoint/2010/main" val="13210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643" y="764704"/>
            <a:ext cx="8496944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Менструальный цикл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промежуток времени от первого дня одной до первого дня следующей менструации. Продолжительность менструального цикла различается у разных женщин, но в среднем колеблется от 21 до 35 дней. Важно, чтобы продолжительность менструального цикла у женщины была всегда примерно одинаковой (±3 дня), то есть чтобы менструальный цикл был регулярным.</a:t>
            </a:r>
          </a:p>
        </p:txBody>
      </p:sp>
    </p:spTree>
    <p:extLst>
      <p:ext uri="{BB962C8B-B14F-4D97-AF65-F5344CB8AC3E}">
        <p14:creationId xmlns:p14="http://schemas.microsoft.com/office/powerpoint/2010/main" val="3162130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Согласно расчетам, фертильным является период с 8-го по 19-й день цикла (для предохранения от беременности требуется 12 дней воздержания).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Избегайте полового акта во время фертильных дней.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целью зачатия: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Имейте половые сношения во время фертильных дней.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526610"/>
            <a:ext cx="7920881" cy="33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129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68407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6661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Инструкции по применению календарного метода контрацепции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Ведите менструальный календарь, каждый раз отмечайте продолжительность каждого менструального цикла в течение 8 месяцев. Цикл начинается с первого дня менструации (первый день менструального цикла) и заканчивается за день до начала последующей менструации (последний день менструального цикла).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Установите самый длинный и самый короткий менструальные циклы.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нижеследующей таблице найдите свои «фертильные дни». Найдите ваш первый «фертильный день», пользуясь показателем длительности вашего самого короткого менструального цикла и последний «фертильный день», используя продолжительность самого длинного менструального цикла.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Определите первый и последний дни вашего фертильного периода, учитывая продолжительность вашего текущего менструального цикла.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предотвращения беременности вы можете выбрать один из трех способов предохранения: в течение фертильных дней: (1) полностью воздерживайтесь от половой жизни; (2) воздерживайтесь от обычного полового сношения (можно заниматься другим видом полового общения – оральный, анальный контакт); (3) применяйте другие методы контрацепции, например, контрацептивную губку, пену, презервативы, диафрагму и т. д.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нерегулярном менструальном цикле следует обратиться к врачу. Данный метод контрацепции неэффективен для женщин с нерегулярным менструальным циклом.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56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Биологический метод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базальной температуры тела (БТТ)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 можете определить свою фертильную фазу, тщательно измеряя базальную температуру тела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Используйте правило изменения температуры: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Измеряйте температуру в прямой кишке в одно и то же время каждое утро (прежде, чем встанете с постели) и записывайте ее в карту, выданную инструктором по ЕМПС.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Используя записи в карте за первые 10 дней менструального цикла, определите самую высокую из "нормальных низких" температур. Не принимайте во внимание аномально высокую из-за лихорадки или других состояний температуру. </a:t>
            </a:r>
          </a:p>
        </p:txBody>
      </p:sp>
    </p:spTree>
    <p:extLst>
      <p:ext uri="{BB962C8B-B14F-4D97-AF65-F5344CB8AC3E}">
        <p14:creationId xmlns:p14="http://schemas.microsoft.com/office/powerpoint/2010/main" val="1727562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14" y="332656"/>
            <a:ext cx="886986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843" y="371703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Благодаря тому, что примерно за сутки до овуляции температура несколько понижается, а во время овуляции повышается на 0,3 — 0,6 градуса и держится на этом уровне до окончания цикла, на основании полученного графика можно наглядно судить о дате овуляции.</a:t>
            </a:r>
          </a:p>
        </p:txBody>
      </p:sp>
    </p:spTree>
    <p:extLst>
      <p:ext uri="{BB962C8B-B14F-4D97-AF65-F5344CB8AC3E}">
        <p14:creationId xmlns:p14="http://schemas.microsoft.com/office/powerpoint/2010/main" val="4250747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4969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793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иологические методы контрацеп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" y="188640"/>
            <a:ext cx="9001000" cy="624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15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469" y="1196752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Проведите линию на уровне самой высокой из этих 10 температур. Эта линия называется прикрывающей, или температурной линией. </a:t>
            </a:r>
          </a:p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Нефертильная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фаза начинается вечером 3-го дня подъема температуры выше прикрывающей линии (правило изменения температуры).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целью контрацепции: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Воздержитесь от половых сношений с начала менструации до вечера 3-го дня подъема температуры выше прикрывающей линии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88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334" y="1340768"/>
            <a:ext cx="812611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Примечание: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течение 3 дней температура опустилась до прикрывающей линии или ниже ее, это может означать, что овуляция еще не произошла. Во избежание беременности дождитесь 3 последовательных дней подъема температуры выше прикрывающей линии, прежде чем возобновить половые сношения.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41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начала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нефертильной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фазы нет необходимости продолжать регистрировать температуру. Измерение температуры можно прекратить до начала следующего менструального цикла. Половые сношения можно иметь до 1-го дня следующей менструации.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целью зачатия: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Имейте половые сношения во время фертильных дней.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Заполненная карта базальной температуры тела</a:t>
            </a:r>
          </a:p>
        </p:txBody>
      </p:sp>
    </p:spTree>
    <p:extLst>
      <p:ext uri="{BB962C8B-B14F-4D97-AF65-F5344CB8AC3E}">
        <p14:creationId xmlns:p14="http://schemas.microsoft.com/office/powerpoint/2010/main" val="51330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650" y="764704"/>
            <a:ext cx="8064896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Менструация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кровяные выделения из половых путей женщины, первый день которых знаменует собой начало нового менструального цикла.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менструация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менархе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обычно происходит в 12-14 лет. Нормальная менструация продолжается 3-7 дней и при этом теряется 50-150 мл крови.</a:t>
            </a:r>
          </a:p>
        </p:txBody>
      </p:sp>
    </p:spTree>
    <p:extLst>
      <p:ext uri="{BB962C8B-B14F-4D97-AF65-F5344CB8AC3E}">
        <p14:creationId xmlns:p14="http://schemas.microsoft.com/office/powerpoint/2010/main" val="285622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1369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Инструкции по применению метода измерения базальной температуры тела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Измеряйте вашу температуру тела каждое утро, прежде чем встанете с постели, позавтракайте или выпьете чай. Обращайте особое внимание на соблюдение режима питания, сна, заболевания, пользование другим термометрами и т. д., так как все это может повлечь за собой изменения базальной температуры тела.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Пользуйтесь, по возможности, специальным термометром для измерения базальной температуры тела или электронно-программирующим термометром, устанавливающим фазы фертильности и стерильности (т.н. термометр фертильности). Измеряйте температуру в одно и то же время дня и на одном и том же участке тела: в течение 5 минут при измерении температуры в полости рта или в течение 7 минут при ее определении в прямой кишке или во влагалище.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раз наносите показатели температуры на соответствующий график или таблицу.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Базальная температура повышается на 0,2-0,5°С в периоде овуляции. Если температура не повышается, можно предположить, что овуляция не произошла.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Фертильный период длится до тех пор, пока ваша базальная температура остается повышенной в течение трех последовательных дней и это повышение не связано с каким-либо патологическим состоянием, заболеванием и пр.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Обратите внимание на точность соблюдения всех правил по пользованию этим методом.</a:t>
            </a:r>
          </a:p>
        </p:txBody>
      </p:sp>
    </p:spTree>
    <p:extLst>
      <p:ext uri="{BB962C8B-B14F-4D97-AF65-F5344CB8AC3E}">
        <p14:creationId xmlns:p14="http://schemas.microsoft.com/office/powerpoint/2010/main" val="172963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Метод цервикальной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слизи -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фертильной фазы,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следя за изменениями цервикальной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слизи.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Простая и аккуратная запись - залог успеха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ведения записей используется ряд различных обозначений. Эти обозначения должны быть не только приемлемы, но и доступны пользователям ЕМПС. В некоторых странах используются цветные наклейки или чернильные штампы; в других - нарисованные от руки условные обозначения; в третьих - комбинация двух предыдущих (символы рисуются цветными карандашами). Ниже приведены примеры двух таких систем. </a:t>
            </a:r>
          </a:p>
        </p:txBody>
      </p:sp>
    </p:spTree>
    <p:extLst>
      <p:ext uri="{BB962C8B-B14F-4D97-AF65-F5344CB8AC3E}">
        <p14:creationId xmlns:p14="http://schemas.microsoft.com/office/powerpoint/2010/main" val="792286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127" y="330619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Примеры обозначений, используемых для ведения записей об изменениях фертильности или *	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Используйте символ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     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или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красный цвет для обозначения кровотечения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букву С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или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зеленый цвет для обозначения "сухих дней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Используйте букву М в круге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или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белый цвет для обозначения влажной, прозрачной, тягучей "фертильной" слизи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М	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Используйте букву М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или  желтый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цвет для обозначения липкой, белой, мутной "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нефертильной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 слизи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2468"/>
            <a:ext cx="57606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88940"/>
            <a:ext cx="576064" cy="5040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861048"/>
            <a:ext cx="5760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517232"/>
            <a:ext cx="576064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8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32" y="188640"/>
            <a:ext cx="864096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Определения: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Сухие дни": После окончания менструального кровотечения у большинства женщин в течение одного или нескольких дней наблюдается отсутствие слизи и область влагалища на ощупь сухая. Это так называемые "сухие дни".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Фертильные дни: Если перед овуляцией наблюдается любой тип слизи, женщина считается фертильной. При наличии любой слизи, даже если она липкая и пастообразная, в шейке матки может также присутствовать влажная "фертильная" слизь, что будет свидетельствовать о начале фертильных дней.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"День пик": Последний день тягучей и влажной слизи называется "днем пик"; это означает, что овуляция близка или только что произошла.</a:t>
            </a:r>
          </a:p>
          <a:p>
            <a:pPr algn="just"/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960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биологических методов  контрацепции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фазы, в которую зачатие наиболее вероятно, может представлять трудности для женщины/пары;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необходимость  ежедневного ведения записей;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требуется до трех месяцев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инструктирования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консультирования, чтобы записи велись корректно;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существует досадная необходимость воздержания или прерывания акта на протяжении "опасной" фазы;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нет защиты от заболеваний, передающихся половым путем;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связи с неуверенностью в эффективности методов женщина чувствует психологическое напряжение.</a:t>
            </a:r>
          </a:p>
        </p:txBody>
      </p:sp>
    </p:spTree>
    <p:extLst>
      <p:ext uri="{BB962C8B-B14F-4D97-AF65-F5344CB8AC3E}">
        <p14:creationId xmlns:p14="http://schemas.microsoft.com/office/powerpoint/2010/main" val="2594845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биологических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методов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контрацепции: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женщины менструальным циклом отличается стойкой регулярностью;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пара не может применять другие методы по религиозным или философским убеждениям;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пара готова избегать секса более недели в течение каждого цикла;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пара по тем или иным причинам находится в условиях, когда современные контрацептивные методы недоступны;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у женщины есть силы, возможность и жгучее желание наблюдать, записывать и интерпретировать все, что с ней происходит. </a:t>
            </a:r>
          </a:p>
        </p:txBody>
      </p:sp>
    </p:spTree>
    <p:extLst>
      <p:ext uri="{BB962C8B-B14F-4D97-AF65-F5344CB8AC3E}">
        <p14:creationId xmlns:p14="http://schemas.microsoft.com/office/powerpoint/2010/main" val="1679081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Спринцевания влагалища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того чтобы убить сперму, в воду добавляли разные химические вещества и этим раствором спринцевали влагалище после полового акта.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сожалению, некоторые женщины до сих пор используют этот способ. В надежде на контрацептивный эффект используются такие вещества, как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Мирамистин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Хлоргекседин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или Интим-спрей. Эти препараты хорошо убивают ряд половых инфекций и могут использоваться при незащищенном половом акте, чтобы не заразиться инфекцией от партнера. Но предотвратить беременность они бессильны. </a:t>
            </a:r>
          </a:p>
        </p:txBody>
      </p:sp>
    </p:spTree>
    <p:extLst>
      <p:ext uri="{BB962C8B-B14F-4D97-AF65-F5344CB8AC3E}">
        <p14:creationId xmlns:p14="http://schemas.microsoft.com/office/powerpoint/2010/main" val="5736164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977" y="32161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Слишком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частые спринцевания нарушает естественную микрофлору влагалища, что очень вредно! Так как там развиваются «вредные» бактерии, провоцирующие такие неприятные заболевания, как дисбактериоз, молочница и другие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933" y="3003847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регулярное использование этого метода контрацепции на протяжении нескольких лет удовлетворяет вас, то вполне вероятно, что у вас (или у вашего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партнера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имеется фактор бесплодия.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Рекомендуется обследоваться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врача!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Материальные затраты: минимальные;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Степень надежности: 10-15 %.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64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Барьерные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методы контрацепции – это все способы контрацепции направленные на механическое препятствование попаданию спермы в канал шейки матки и ее продвижению по половым путям женщины.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следующие барьерные методы контрацепции: По половой принадлежности: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Мужские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презерватив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Женские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диафрагма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шеечный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колпачок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женский презерватив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302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оценке контрацептивной эффективности используется индекс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(число беременностей у 100 женщин в течение года применения метода) - при использовании барьерных методов контрацепции в данный коэффициент находится в пределах 5-28. Стоит отметить, что некоторые виды барьерной контрацепции препятствуют инфицированию венерическими заболеваниями.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8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76672"/>
            <a:ext cx="491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РЕГУЛЯЦИЯ МЕНСТРУАЛЬНОГО ЦИКЛА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46004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Первый уровень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органы-мишени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то есть органы, которые являются конечной точкой приложения половых гормонов, вырабатываемых яичниками.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Органы – мишени: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органы женской репродуктивной системы (матка, маточные трубы, влагалище),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др. (молочные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железы, кожные покровы, кости, жировая ткань).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 в головном мозге также обнаружены рецепторы к половым гормонам, что по-видимому может объяснять циклические колебания психики женщины в течение менструального цикла.</a:t>
            </a:r>
          </a:p>
        </p:txBody>
      </p:sp>
    </p:spTree>
    <p:extLst>
      <p:ext uri="{BB962C8B-B14F-4D97-AF65-F5344CB8AC3E}">
        <p14:creationId xmlns:p14="http://schemas.microsoft.com/office/powerpoint/2010/main" val="2889195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6438"/>
            <a:ext cx="2238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Диафрагмы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куполообразные полусферы, изготовленные из резины или латекса, с пружинящим ободком диаметром от 50 до 95 мм. Диафрагму помещают между задней поверхностью лобкового сочленения и задним сводом влагалища; она покрывает переднюю стенку влагалища и шейку матки.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Достаточной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эффективности достигают сочетанием со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спермицидными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кремами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гелями.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91590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Показания: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контрацепция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у женщин со сниженным риском наступления беременности (редкие половые контакты или поздний репродуктивный возраст); комбинация с ритмическим методом контрацепции; временный перерыв в использовании ВМС или пероральных контрацептивов. </a:t>
            </a:r>
          </a:p>
        </p:txBody>
      </p:sp>
    </p:spTree>
    <p:extLst>
      <p:ext uri="{BB962C8B-B14F-4D97-AF65-F5344CB8AC3E}">
        <p14:creationId xmlns:p14="http://schemas.microsoft.com/office/powerpoint/2010/main" val="3084126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520" y="116632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Противопоказания: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аллергия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материалы диафрагмы,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эндоцервицит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эрозия шейки матки, подозрение на злокачественные новообразования, вагиниты, рецидивирующие инфекции мочевыводящих путей, синдром токсического шока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анамнезе, аномалии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развития влагалища. 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Недостатки: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низкий контрацептивный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эффект,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необходимость одновременного применения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спермицидов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необходимость манипуляций во влагалище непосредственно перед половым контактом. Эффективность зависит от того, остается ли диафрагма на месте в течение 6 ч после полового акта, а также от дополнительного введения спермицида при повторном половом акте. </a:t>
            </a:r>
          </a:p>
        </p:txBody>
      </p:sp>
    </p:spTree>
    <p:extLst>
      <p:ext uri="{BB962C8B-B14F-4D97-AF65-F5344CB8AC3E}">
        <p14:creationId xmlns:p14="http://schemas.microsoft.com/office/powerpoint/2010/main" val="3626906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214" y="211931"/>
            <a:ext cx="560895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Шеечные колпачки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колпачки, предназначенные для закрытия шейки матки, имеющие форму широкого наперстка размерами до 31 мм. Существует несколько типов шеечных колпачков. Колпачки изготовлены из резины.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зависимости от вида колпачка, его необходимо вводить на весь менструальный цикл, за исключением менструального периода (врачебная процедура), или на 36-48 ч (период половых контактов — процедуру проводит сама женщина).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11931"/>
            <a:ext cx="2952328" cy="328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254" y="54868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Техника использования колпачка, оставляемого на 36-48 ч: купол колпачка наполняют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спермицидным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средством, вводят во влагалище в сложенном состоянии и прижимают к шейке матки для создания отрицательного давления. Колпачок вводят за 30 мин до полового сношения и оставляют во влагалище на 6-8 ч (максимальный срок — 36-48 ч). Извлечение колпачка: следует надавить на ободок колпачка и нарушить герметичность его прилегания, после чего извлечь пальцем. После извлечения колпачок моют с мылом, вытирают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дезинфицируют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(профилактика заболеваний, передающихся половым путем). </a:t>
            </a:r>
          </a:p>
        </p:txBody>
      </p:sp>
    </p:spTree>
    <p:extLst>
      <p:ext uri="{BB962C8B-B14F-4D97-AF65-F5344CB8AC3E}">
        <p14:creationId xmlns:p14="http://schemas.microsoft.com/office/powerpoint/2010/main" val="3493285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42493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Показания: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контрацепция у женщин со сниженным риском наступления беременности (редкие половые контакты или поздний репродуктивный возраст); комбинация с ритмическим методом контрацепции; временный перерыв в использовании ВМС или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пероралыных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контрацептивов. </a:t>
            </a:r>
          </a:p>
          <a:p>
            <a:pPr algn="just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82615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937" y="1628800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Противопоказания: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наличие медицинских противопоказаний к беременности; анатомические особенности строения шейки матки, затрудняющие введение колпачка; наличие атипических клеток в мазках с шейки матки; синдром токсического шока в анамнезе; цервицит; рецидивирующее воспаление мочеполовых путей</a:t>
            </a:r>
          </a:p>
        </p:txBody>
      </p:sp>
    </p:spTree>
    <p:extLst>
      <p:ext uri="{BB962C8B-B14F-4D97-AF65-F5344CB8AC3E}">
        <p14:creationId xmlns:p14="http://schemas.microsoft.com/office/powerpoint/2010/main" val="37375127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4176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Контрацептивные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губки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Препятствуют проникновению сперматозоидов в канал шейки матки и выделяют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спермицидное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вещество. Наиболее часто губки изготовлены 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полиури-тана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пропитанного 1 г ноноксинола-9.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2556"/>
            <a:ext cx="4288160" cy="606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392" y="141277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введения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Непосредственно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перед применением следует смочить губку небольшим количеством воды и в положении лежа ввести во влагалище. При правильном введении губка полностью прикрывает шейку матки. Губку необходимо оставить во влагалище на 6-8 ч после полового сношения, после чего ее извлекают путем потягивания за специальную петлю.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11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Показания: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контрацепция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женщин со сниженным риском наступления беременности (редкие половые контакты или поздний репродуктивный возраст); комбинация с ритмическим методом контрацепции; временный перерыв в использовании ВМС 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пероральных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контрацептивов.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504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721" y="548680"/>
            <a:ext cx="8352928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Второй уровень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яичники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отвечают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созревание яйцеклетки и синтез женских половых гормонов.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начале каждого менструального цикла в яичнике начинается процесс созревания фолликула, в котором находиться яйцеклетка. Этот фолликул принято называть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доминантным.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сих пор не известно, почему из огромного числа яйцеклеток, находящихся в яичнике начинает свое развитие фолликул именно с этой яйцеклеткой. </a:t>
            </a:r>
          </a:p>
        </p:txBody>
      </p:sp>
    </p:spTree>
    <p:extLst>
      <p:ext uri="{BB962C8B-B14F-4D97-AF65-F5344CB8AC3E}">
        <p14:creationId xmlns:p14="http://schemas.microsoft.com/office/powerpoint/2010/main" val="40479417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233" y="692696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наличие медицинских противопоказаний к беременности, аллергические реакции на компоненты губки, синдром токсического шока в анамнезе, роды или самопроизвольный аборт не более 2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назад,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кольпит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цервицит.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относительно низкий контрацептивный эффект (частота наступления беременности — 14-25 случаев на 100 женщин в год), необходимость манипуляций во влагалище непосредственно перед половым сношением.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902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3196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540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Презервативы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бывают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спермицидным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без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спермицидного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препарата;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 специальной смазкой и без нее;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ароматизированные и не ароматизированные;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различной поверхностью (например, гладкие, рифленые);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орального секса;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сверхтолстые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(для анального секса);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сувенирные (в виде мордочек животных и т.п.);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женские (влагалищные).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498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334" y="33265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механическое препятствование проникновению сперматозоидов в полость матки. Существуют мужские и женские барьерные методы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350" y="1717651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Достоинства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презерватив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является наиболее эффективным средством профилактики заболеваний, передающихся половым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путем;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презервативы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удобны при нерегулярных контактах и повсеместно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доступны;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резервативы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относятся 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среднеэффективным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методам контрацепции. Одна из главных причин низкой эффективности презерватива - неправильное использование или хранение. При длительном хранении презервативы портятся. </a:t>
            </a:r>
          </a:p>
        </p:txBody>
      </p:sp>
    </p:spTree>
    <p:extLst>
      <p:ext uri="{BB962C8B-B14F-4D97-AF65-F5344CB8AC3E}">
        <p14:creationId xmlns:p14="http://schemas.microsoft.com/office/powerpoint/2010/main" val="2012415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36450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использования презервативов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Относительно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низкая надежность метода (3-14 беременности на 100 женщин в течение первого года применения).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мотивация обоих партнёров.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аллергические реакции на латекс или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любрикант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тактильных сексуальных ощущений при половом акте.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Вероятность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разрыва,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сползания» презерватива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9137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ensmed.ru/news/uimg/41/mehba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4136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6048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Презервативы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женщин. Фемидой длиннее и шире мужского, презерватива, его производят из эластичного полиуретана.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Фемидон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представляет собой латексный цилиндр длиной 15 см и диаметром в 7 см, один из его концов которого закрыт и имеет кольцо для фиксации. Женский презерватив вводится и фиксируется во влагалище до полового акта.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157192"/>
            <a:ext cx="8462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Эффективность женских презервативов выше мужских - индекс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превышает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661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Из-за недостаточной информированности населения и несовершенства конструкции (достаточно сложная установка) данный вид барьерной контрацепции не получили массового распространения. Однако он обладает рядом неоспоримых преимуществ: контрацепция женщины не зависит от ее сексуального партнера и значительно снижается риск инфицирования венерическим заболеванием.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52299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520" y="476672"/>
            <a:ext cx="39775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067944" y="31989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351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Химический метод контрацепции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Спермициды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кремы, гели, аэрозольные пены, а также пенные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пенные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суппозитории, имеющие в составе активный компонент, инактивирующий сперматозоиды в течение нескольких секунд (максимально — 2 мин).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Обычно используют вместе с другими противозачаточными средствами, например диафрагмами, контрацептивными губками и презервативами. 3% женщин применяют только спермициды.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780928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Показания: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контрацепция у женщин со сниженным риском наступления беременности (редкие половые контакты или поздний репродуктивный возраст);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комбинация с ритмическим методом контрацепции;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-временный перерыв в использовании ВМС или пероральных контрацептивов.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736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650" y="404664"/>
            <a:ext cx="77768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-относительно низкий контрацептивный эффект (частота беременности составляет 5-15 случаев на 100 женщин в год),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-возможность тератогенного воздействия на плод при уже наступившей беременности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-необходимость применения за 10-15 мин. до полового акта. 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Преимущества.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-Простота применения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-Предохраняет от заболеваний, передающихся половым путем, воспаления органов таза, особенно при сочетании с барьерными методами контрацепции. </a:t>
            </a:r>
          </a:p>
        </p:txBody>
      </p:sp>
    </p:spTree>
    <p:extLst>
      <p:ext uri="{BB962C8B-B14F-4D97-AF65-F5344CB8AC3E}">
        <p14:creationId xmlns:p14="http://schemas.microsoft.com/office/powerpoint/2010/main" val="38609355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действия: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Активные ингредиенты уничтожают сперматозоиды, снижают их подвижность или инактивируют ферменты, необходимые для проникновения сперматозоида в яйцеклетку. Часть сперматозоидов, проникающих в шеечную слизь после воздействия спермицида, имеет сниженную фертильную способность. </a:t>
            </a:r>
          </a:p>
        </p:txBody>
      </p:sp>
    </p:spTree>
    <p:extLst>
      <p:ext uri="{BB962C8B-B14F-4D97-AF65-F5344CB8AC3E}">
        <p14:creationId xmlns:p14="http://schemas.microsoft.com/office/powerpoint/2010/main" val="201980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процессе созревания фолликула, яичник выделяет в кровяное русло женские половые гормоны - эстрогены и прогестерон. В первой половине менструального цикла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фолликулиновой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фазе) концентрация эстрогенов в крови постепенно увеличивается и достигает своего максимума к моменту овуляции - выхода яйцеклетки из фолликула. При этом происходит разрыв стенки доминантного фолликула, что иногда может приводить к возникновению болей и кровотечения из капилляров. Из доминантного фолликула формируется желтое тело - начинается вторая половина менструального цикла (лютеиновая фаза), название которого связана с накоплением в его клетках особого пигмента желтого цвета.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92131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275" y="1268760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Рекомендации к применению: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Необходимо сочетать с методами барьерной контрацепции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Следует повторно вводить спермицид при каждом половом сношении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полового акта с применением спермицида нельзя проводить спринцевание в течение 6-8 ч 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употребления аппликатор следует промыть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816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78488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средствам химической контрацепции относятся следующие препараты: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Фарматекс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(свечи, крем и вагинальные тампоны);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Патентекс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-Овал (вагинальные свечи);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Ноноксинол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Концептрол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(вагинальные свечи);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Стерилин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(вагинальные свечи). </a:t>
            </a:r>
          </a:p>
        </p:txBody>
      </p:sp>
    </p:spTree>
    <p:extLst>
      <p:ext uri="{BB962C8B-B14F-4D97-AF65-F5344CB8AC3E}">
        <p14:creationId xmlns:p14="http://schemas.microsoft.com/office/powerpoint/2010/main" val="13077692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946" y="1268760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Важно помнить о правильном использовании этих препаратов: все они представляют собой кислоты, а при контакте со щелочной средой (например, мылом) теряют активность. Следовательно, если вы пользуетесь одним из химических средств контрацепции, то для гигиены половых органов до и после полового акта нельзя использовать мыло. Лучше просто ополоснуться теплой водой.</a:t>
            </a:r>
          </a:p>
        </p:txBody>
      </p:sp>
    </p:spTree>
    <p:extLst>
      <p:ext uri="{BB962C8B-B14F-4D97-AF65-F5344CB8AC3E}">
        <p14:creationId xmlns:p14="http://schemas.microsoft.com/office/powerpoint/2010/main" val="16702658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частом использовании средств химической контрацепции происходит изменение естественной микрофлоры влагалища. Под воздействием антисептика полезные бактерии погибают наравне со спермой, от этого может развиться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дизбактериоз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влагалища или другие нарушения. Поэтому данный способ нельзя использовать для регулярной контрацепции.</a:t>
            </a:r>
          </a:p>
        </p:txBody>
      </p:sp>
    </p:spTree>
    <p:extLst>
      <p:ext uri="{BB962C8B-B14F-4D97-AF65-F5344CB8AC3E}">
        <p14:creationId xmlns:p14="http://schemas.microsoft.com/office/powerpoint/2010/main" val="31321862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061" y="141277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случайных половых контактов (в сочетании с презервативом)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химическая контрацепция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самый идеальный вариант — надежная защита от инфекций и предохранение от беременности. Препараты обладают эффектом искусственной смазки, не имеют вкуса и запаха, удобны в применении.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надежности: 75 - 80%.</a:t>
            </a:r>
          </a:p>
        </p:txBody>
      </p:sp>
    </p:spTree>
    <p:extLst>
      <p:ext uri="{BB962C8B-B14F-4D97-AF65-F5344CB8AC3E}">
        <p14:creationId xmlns:p14="http://schemas.microsoft.com/office/powerpoint/2010/main" val="27582152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332656"/>
            <a:ext cx="4956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Гормональная контрацепция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48690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Комбинированные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оральные контрацептивы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Мини-пили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Пластыри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Влагалищные  кольца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Инъекция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прогестином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Гормональный имплантат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Посткоитальная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контрацепция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Внутриматочные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системы, содержащие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левоноргестрел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98593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846" y="5144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8302" y="514400"/>
            <a:ext cx="69732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Комбинированные эстроген-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протестагенные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препараты.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 входят эстрогенный компонент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прогестагенный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компонент. Препараты различных поколений содержат разные по химической структуре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прогестагены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оптимальным для контрацептивного эффекта считают содержание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эстрогенового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компонента не более 30-35 мкг,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прогестагенового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50-150 мкг. Препараты с более высоким содержанием следует применять при лечении различных гинекологических заболеваний. </a:t>
            </a:r>
          </a:p>
        </p:txBody>
      </p:sp>
    </p:spTree>
    <p:extLst>
      <p:ext uri="{BB962C8B-B14F-4D97-AF65-F5344CB8AC3E}">
        <p14:creationId xmlns:p14="http://schemas.microsoft.com/office/powerpoint/2010/main" val="22706363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Механизм контрацептивного действия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Подавление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овуляции — эстрогены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прогестагены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подавляют синтез гонадотропинов и предотвращают овуляцию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Шеечная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слизь становится густой и вязкой, что препятствует продвижению сперматозоидов по шеечному каналу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Эндометрий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 действием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прогестагенов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претерпевает изменений, необходимых для имплантации оплодотворенной яйцеклетки.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511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51344"/>
            <a:ext cx="820891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Классификация и режим приема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Монофазные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Доза гормонов в каждой таблетке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зависимо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дня менструального цикла постоянна. Количество таблеток в упаковке — 21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Препараты: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Демулен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Диане-35,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Минизистон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Ригевидон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Силест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Фемоден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Марвелон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Минизистон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Жаннин,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Ярина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Билара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Медиана.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приема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принимать необходимо с первого дня менструального цикла (день начала менструации) в течение 21 дня, затем делают перерыв на 7 дней </a:t>
            </a:r>
          </a:p>
          <a:p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707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816" y="302359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Многофазные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Концентрация эстрогена постоянна, а содержание прогестерона увеличивается в 2 или в 3 раза (соответственно двух- и трехфазные препараты) </a:t>
            </a:r>
          </a:p>
          <a:p>
            <a:pPr algn="just"/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Препараты: 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двухфазный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Антеовин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(принимают с 5 дня менструального цикла в течение 21 дня с 7-дневным интервалом),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трехфазные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Трирегол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Тризистон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Триквилар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Триновум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Тринордиол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21,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Синфазе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 1 дня менструального цикла в течение 21 дня с 7-дневным интервалом (необходимо предупредить пациентку, что первая менструация при приеме препарата наступит на 23-24 день)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2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166" y="476672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Желтое тело выделяет в кровяное русло несколько половых гормонов, но самый важный из них - прогестерон, который является вторым женским половым гормоном. Концентрация прогестерона во второй половине менструального цикла значительно возрастает. Этот гормон, наряду с другими гормонами, отвечает за правильное развитие беременности. Если она наступила, то желтое тело становиться желтым телом беременности и продолжает функционировать. Если же беременность не наступила, то необходимости в дальнейшем функционировании желтого тела нет и оно подвергается обратному развитию (регрессу).</a:t>
            </a:r>
          </a:p>
        </p:txBody>
      </p:sp>
    </p:spTree>
    <p:extLst>
      <p:ext uri="{BB962C8B-B14F-4D97-AF65-F5344CB8AC3E}">
        <p14:creationId xmlns:p14="http://schemas.microsoft.com/office/powerpoint/2010/main" val="39888137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надежной контрацепции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контрацепции молодым нерожавшим женщинам (подросткам не рекомендуют многофазные препараты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соответствующего интервала между родами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Контрацепция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наличии в семейном анамнезе рака яичников </a:t>
            </a:r>
          </a:p>
        </p:txBody>
      </p:sp>
    </p:spTree>
    <p:extLst>
      <p:ext uri="{BB962C8B-B14F-4D97-AF65-F5344CB8AC3E}">
        <p14:creationId xmlns:p14="http://schemas.microsoft.com/office/powerpoint/2010/main" val="31318024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2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Терапевтические показания (нарушения менструальной функции,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альгоменорея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предменструальный синдром, функциональные кисты яичников, климактерический синдром, постгеморрагическая анемия, разрешение воспалительных процессов матки и ее придатков, реабилитация после эктопической беременности, розовые угри, жирная себорея,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гирсутизм – рост терминальных волос).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106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565" y="1628800"/>
            <a:ext cx="83529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Абсолютные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беременность, тромбоэмболические заболевания, поражение сосудов головного мозга, злокачественные опухоли половых органов или молочных желез, тяжелые нарушения функций печени, цирроз.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 анамнезе).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811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Относительные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тяжелый токсикоз второй половины беременности, идиопатическая желтуха в анамнезе, герпес беременных, тяжелая депрессия, психозы, бронхиальная астма, артериальная гипертензия тяжелой степени (выше 160/100 мм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.), серповидно-клеточная анемия, тяжелое течение сахарного диабета, ревматическая болезнь сердца, отосклероз,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гиперлипидемия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тяжелые заболевания почек, варикозное расширение вен и тромбофлебит, калькулезный холецистит, пузырный занос (до исчезновения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хорионического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гонадотропина в крови), кровотечения из половых путей неясной этиологии,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гиперпролактинемия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ожирение III-IV степеней, активное курение (более 10-12 сигарет/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особенно в возрасте старше 35 лет.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7065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Недостатки.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ежедневного приема препарата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риск заражения заболеваниями, передающимися половым путем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развития побочных эффектов и осложнений. При содержании эстрогенов менее 30 мкг и использовании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прогестагенов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третьего поколения риск побочных эффектов и осложнений минимален.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222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208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Медицинский контроль.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Строгий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контроль за наличием противопоказаний.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Гинекологическое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обследование 1 р/год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кольпоскопия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цитологическое исследование).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Трансвагинальное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УЗИ либо 1 р/год, либо при нарушениях менструальной функции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межменструальные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кровотечения спустя 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начала приема препарата, ложная аменорея).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Осмотр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молочных желез 1-2 р/год.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Регулярное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клинико-лабораторное обследование пациенток с отягощенной наследственностью, невыраженными нарушениями функций печени и почек.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пациенток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развившимися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побочными эффектами.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массы тела — препараты с низкой андрогенной активностью, диета, физические упражнения; циклическая прибавка тела — препараты с низким содержанием гормонов или их отмена.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зрения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Депрессия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отмена пероральных контрацептивов, назначение витамина В6 (20 мг/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антидепрессантов (при необходимости), консультация психиатра. 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051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852" y="-819472"/>
            <a:ext cx="8352928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первого поколения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Эновид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Ановлар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»)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качестве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гестагенного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компонента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использовались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производные тестостерона, имеющие высокую андрогенную активность. Этим и объясняются многочисленные побочные эффекты: увеличение веса, нарушение обмена веществ, угревая сыпь, избыточное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оволосение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- которых опасаются женщин, отвергающие оральную контрацепцию. Сейчас эти препараты не используются.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70-80-е годы появились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КОК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второго и третьего поколений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/>
              <a:t>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670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63284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КОК второго поколения: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«Нон-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овлон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Микрогинон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Антеовин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Триквилар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Минизистон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содержащие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левоноргестрел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 «Диане-35». Последний препарат имеет в составе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ципротерона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ацетат – самое активное на сегодняшний день вещество с антиандрогенными свойствами.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второго поколения ушли в историю, их сменили более безопасные комбинации, а вот «Диане-35» и сегодня широко применяется для коррекции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гиперандрогении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любого генеза у женщин, нуждающихся в контрацепции.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2925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3051" y="1340768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КОК третьего поколения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дезогестрел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гестоден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норгестимат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диеногест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Эти вещества химически близки 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левоноргестрелу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но андрогенные побочные эффекты в них не выражены. Эти препараты широко применяются во всем мире –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Фемоден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Логест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Марвелон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Мерсилон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Силест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«Три-Мерси» и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Жанин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70295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Контрацептивы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четвертого поколения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2000-ом году на рынок вышли оральные контрацептивы четвертого поколения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Ярина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Джес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»). Они содержат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дроспиренон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блокирующий задержку жидкости в организме. А значит, нет характерных отеков и неприятного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нагрубания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молочных желез.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Джес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– единственный контрацептив в мире, имеющий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контрацептивные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показания: его применяют для лечения угревой сыпи и ПМС.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5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655272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584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Контрацептив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пятого поколения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2011 году в России появилась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Клайра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контрацептив пятого поколения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НОК (натуральный оральный контрацептив). Впервые в КОК не входит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этинилэстрадиол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Его заменил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эстрадиола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валерат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гормон с натуральной формулой, намного более мягкий и безопасный. Он хорошо изучен и с успехом применяется для лечения климактерического синдрома.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647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6672"/>
            <a:ext cx="289029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59046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Мини-пили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содержат микродозы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прогестагенов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Механизм действия: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1.изменение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количества и качества цервикальной слизи, усиление ее вязкости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2.уменьшение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пенетрирующей способности сперматозоидов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3.изменение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эндометрии, исключающие имплантацию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4.угнетение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подвижности маточных труб.</a:t>
            </a:r>
          </a:p>
          <a:p>
            <a:pPr algn="just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Препараты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Континуин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Микронор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Оврет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Экслютон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Фемулен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Микролют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01969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898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5846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Контрацептивная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эффективность-0,3-9,6 беременностей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100 женщин в год.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пациенткам.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Препарат применяют в непрерывном режиме, начиная с 1 дня менструального цикла.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 течение первых 7 дней необходимо применение дополнительных методов контрацепции.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При задержке приема препарата на 3 ч необходимо применение дополнительных методов контрацепции в течение 7 дней.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При пропуске 1 таблетки ее необходимо принять в кратчайшие сроки, при пропуске 2 таблеток показан метод аварийной контрацепции.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Межменструальные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кровотечения в первые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месяцы.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097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612" y="980728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лактации (не оказывают влияния на лактационную функцию)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репродуктивный возраст (после 40 лет)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противопоказаний к применению эстрогенов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Ожирение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Диабет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Варикозное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расширение вен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Заболевания печени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Головные боли, повышение АД при приеме ОК</a:t>
            </a:r>
          </a:p>
        </p:txBody>
      </p:sp>
    </p:spTree>
    <p:extLst>
      <p:ext uri="{BB962C8B-B14F-4D97-AF65-F5344CB8AC3E}">
        <p14:creationId xmlns:p14="http://schemas.microsoft.com/office/powerpoint/2010/main" val="5439608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02359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влияния на свертывающую систему крови,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изменяют толерантности к глюкозе,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вызывают изменений в печени,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вызывают изменений концентрации основных показателей липидного обмена.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Недостатки метода.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Относительно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невысокая эффективность по сравнению с комбинированными пероральными контрацептивами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Увеличение риска развития кист яичника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Увеличение риска развития внематочной беременности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Нарушения менструального цикла.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305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Гормональные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релизинг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-системы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Системы, вводящиеся в организм, минуя желудочно-кишечный тракт – через кожу, слизистую влагалища, матки. Таким образом, препараты не попадают в печень, уменьшают нагрузку на неё и не разрушаются, как те, что попадают в таблетках.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Преимущества гормональных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релизинг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систем по сравнению с оральными контрацептивами: длительная контрацепция, выделение гормонов по биологическому градиенту, точность дозирования, отсутствие колебания уровня гормонов в крови и необходимости ежедневного самоконтроля.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011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ПРОТИВОЗАЧАТОЧНЫЕ ТАБЛЕТКИ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ТРИ МЕРСИ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МЕРСИЛОН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ЛОГЕСТ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ЖАНИН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РЕГУЛОН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ЛИНДИНЕТ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НОВИНЕТ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МАРВЕЛОН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ЧАРОЗЕТТА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ДИАНЕ 35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ЯРИНА</a:t>
            </a:r>
          </a:p>
        </p:txBody>
      </p:sp>
    </p:spTree>
    <p:extLst>
      <p:ext uri="{BB962C8B-B14F-4D97-AF65-F5344CB8AC3E}">
        <p14:creationId xmlns:p14="http://schemas.microsoft.com/office/powerpoint/2010/main" val="8458041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Гормональные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релизинг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-системы: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имплантационные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Норплант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Импланон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др.);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внутриматочные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Мирена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см. выше);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внутривлагалищные кольца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Новаринг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накожные (пластырь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Евра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38120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26970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980728"/>
            <a:ext cx="58326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Контрацептивный гормональный пластырь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Евра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Evra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очень тонкий и гладкий лейкопластырь (20cм2), который используется для предохранения от беременности. Пластырь наклеивается 1 раз на 7 дней и обеспечивает надежный эффект при минимуме усилий. Степень надежности пластыря составляет 99,4%.</a:t>
            </a:r>
          </a:p>
        </p:txBody>
      </p:sp>
    </p:spTree>
    <p:extLst>
      <p:ext uri="{BB962C8B-B14F-4D97-AF65-F5344CB8AC3E}">
        <p14:creationId xmlns:p14="http://schemas.microsoft.com/office/powerpoint/2010/main" val="21024961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Пластырь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Евра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ежедневно выделяет 20 мкг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этинилэстрадиола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150 мкг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норелгестромина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которые после прикрепления пластыря проникают через кожу в кровь и блокируют овуляцию, то есть яичник не выделяет яйцеклетки, которые возможно оплодотворить. Пластырь также вызывает изменения слизи шейки матки, что затрудняет попадание спермы в полость матки. Таким образом, достигается максимальная защита от незапланированной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31132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400" dirty="0"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7018</Words>
  <Application>Microsoft Office PowerPoint</Application>
  <PresentationFormat>Экран (4:3)</PresentationFormat>
  <Paragraphs>616</Paragraphs>
  <Slides>143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143</vt:i4>
      </vt:variant>
    </vt:vector>
  </HeadingPairs>
  <TitlesOfParts>
    <vt:vector size="144" baseType="lpstr">
      <vt:lpstr>Тема Office</vt:lpstr>
      <vt:lpstr>Виды посткоитальной контрацепции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210</cp:revision>
  <dcterms:modified xsi:type="dcterms:W3CDTF">2012-11-04T11:50:42Z</dcterms:modified>
</cp:coreProperties>
</file>