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g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1" r:id="rId6"/>
    <p:sldId id="280" r:id="rId7"/>
    <p:sldId id="282" r:id="rId8"/>
    <p:sldId id="259" r:id="rId9"/>
    <p:sldId id="261" r:id="rId10"/>
    <p:sldId id="264" r:id="rId11"/>
    <p:sldId id="283" r:id="rId12"/>
    <p:sldId id="276" r:id="rId13"/>
    <p:sldId id="262" r:id="rId14"/>
    <p:sldId id="263" r:id="rId15"/>
    <p:sldId id="265" r:id="rId16"/>
    <p:sldId id="266" r:id="rId17"/>
    <p:sldId id="267" r:id="rId18"/>
    <p:sldId id="269" r:id="rId19"/>
    <p:sldId id="268" r:id="rId20"/>
    <p:sldId id="273" r:id="rId21"/>
    <p:sldId id="277" r:id="rId22"/>
    <p:sldId id="278" r:id="rId23"/>
    <p:sldId id="270" r:id="rId24"/>
    <p:sldId id="271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4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7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8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8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7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5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2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5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9076-165B-452D-B9CA-EC69BDFC46E6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CC7C-6739-4056-8BED-F17F88FF3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9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6609" y="206904"/>
            <a:ext cx="7029449" cy="183038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Федеральное </a:t>
            </a:r>
            <a:r>
              <a:rPr lang="ru-RU" sz="1800" b="1" dirty="0"/>
              <a:t>государственное бюджетное образовательное учреждение высшего образования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"</a:t>
            </a:r>
            <a:r>
              <a:rPr lang="ru-RU" sz="1800" b="1" dirty="0"/>
              <a:t>Красноярский государственный медицинский университет имени профессора В.Ф. </a:t>
            </a:r>
            <a:r>
              <a:rPr lang="ru-RU" sz="1800" b="1" dirty="0" err="1"/>
              <a:t>Войно-Ясенецкого</a:t>
            </a:r>
            <a:r>
              <a:rPr lang="ru-RU" sz="1800" b="1" dirty="0"/>
              <a:t>" Министерства здравоохранения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333" y="2392098"/>
            <a:ext cx="9144000" cy="1655762"/>
          </a:xfrm>
        </p:spPr>
        <p:txBody>
          <a:bodyPr/>
          <a:lstStyle/>
          <a:p>
            <a:r>
              <a:rPr lang="ru-RU" b="1" dirty="0"/>
              <a:t>Лечение пациентов с дефектами зубных рядов несъемными мостовидными протезами. Общее понятие, составные элементы, показания Биомеханика мостовидных протезов Основные принципы конструирования мостовидных протезов.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9267" y="4402667"/>
            <a:ext cx="4834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 ординатор кафедры стоматологии ИПО </a:t>
            </a:r>
          </a:p>
          <a:p>
            <a:r>
              <a:rPr lang="ru-RU" sz="1600" dirty="0" smtClean="0"/>
              <a:t>по специальности «Стоматология ортопедическая»</a:t>
            </a:r>
          </a:p>
          <a:p>
            <a:r>
              <a:rPr lang="ru-RU" sz="1600" b="1" dirty="0" smtClean="0"/>
              <a:t>Юлдошходжаев Хотамходжа Мансурхуджаевич</a:t>
            </a:r>
          </a:p>
          <a:p>
            <a:r>
              <a:rPr lang="ru-RU" sz="1600" dirty="0" smtClean="0"/>
              <a:t>Рецензент к.м.н.</a:t>
            </a:r>
            <a:r>
              <a:rPr lang="ru-RU" sz="1600" b="1" dirty="0" smtClean="0"/>
              <a:t> </a:t>
            </a:r>
            <a:r>
              <a:rPr lang="ru-RU" sz="1600" b="1" dirty="0" smtClean="0"/>
              <a:t>Курочкин Вячеслав </a:t>
            </a:r>
            <a:r>
              <a:rPr lang="ru-RU" sz="1600" b="1" dirty="0"/>
              <a:t>Николаевич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6172200"/>
            <a:ext cx="201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Красноярск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7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4" y="559858"/>
            <a:ext cx="10515600" cy="7242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Показания к мостовидному протезированию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933" y="1468219"/>
            <a:ext cx="10515600" cy="382344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ln w="0"/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ln w="0"/>
                <a:solidFill>
                  <a:schemeClr val="tx1"/>
                </a:solidFill>
              </a:rPr>
              <a:t>тсутствует до 4-х резцов, но жевательная функция обеспечена естественными зубами,</a:t>
            </a:r>
            <a:br>
              <a:rPr lang="ru-RU" sz="2000" dirty="0" smtClean="0">
                <a:ln w="0"/>
                <a:solidFill>
                  <a:schemeClr val="tx1"/>
                </a:solidFill>
              </a:rPr>
            </a:br>
            <a:r>
              <a:rPr lang="ru-RU" sz="2000" dirty="0" smtClean="0">
                <a:ln w="0"/>
                <a:solidFill>
                  <a:schemeClr val="tx1"/>
                </a:solidFill>
              </a:rPr>
              <a:t>или уже имеющимися мостовидными протезами;</a:t>
            </a:r>
          </a:p>
          <a:p>
            <a:pPr>
              <a:defRPr/>
            </a:pPr>
            <a:r>
              <a:rPr lang="ru-RU" sz="2000" dirty="0" smtClean="0">
                <a:ln w="0"/>
                <a:solidFill>
                  <a:schemeClr val="tx1"/>
                </a:solidFill>
              </a:rPr>
              <a:t>В области боковых зубов на одной стороне челюсти отсутствует не более 3-х зубов и зубной ряд можно восстановить с помощью мостовидного протеза с опорами с обеих сторон</a:t>
            </a:r>
          </a:p>
          <a:p>
            <a:pPr>
              <a:defRPr/>
            </a:pPr>
            <a:r>
              <a:rPr lang="ru-RU" sz="2000" dirty="0">
                <a:ln w="0"/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ln w="0"/>
                <a:solidFill>
                  <a:schemeClr val="tx1"/>
                </a:solidFill>
              </a:rPr>
              <a:t>остовидный протез будет служить для фиксации съемного протеза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</a:rPr>
              <a:t>Нарушение анатомический формы и цвета коронок естественных зубов.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</a:rPr>
              <a:t>Повышенное стирание твердых тканей зуба.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</a:rPr>
              <a:t>Наличие металлических несъемных протезов, нуждающихся в замене.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</a:rPr>
              <a:t>Небольшие включенные дефекты в передних и переднебоковых отделах зубных рядов</a:t>
            </a:r>
          </a:p>
          <a:p>
            <a:r>
              <a:rPr lang="ru-RU" sz="2000" dirty="0" smtClean="0">
                <a:ln w="0"/>
                <a:solidFill>
                  <a:schemeClr val="tx1"/>
                </a:solidFill>
              </a:rPr>
              <a:t>Явление аллергии к пластмассовым облицовкам несъемных протезов.</a:t>
            </a:r>
            <a:endParaRPr lang="ru-RU" sz="20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325"/>
            <a:ext cx="105156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Противопоказания к мостовидному протезированию</a:t>
            </a:r>
            <a:r>
              <a:rPr lang="ru-RU" sz="3200" b="1" dirty="0" smtClean="0">
                <a:latin typeface="+mn-lt"/>
              </a:rPr>
              <a:t>: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7" y="1266825"/>
            <a:ext cx="10913533" cy="43513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 недостаточной способности пародонта выдерживать нагрузку и таких общих соматических заболеваниях, которые неблагоприятно влияют на ткани пародонта.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рентгеновский снимок опорного зуба указывает на патологический процесс, кото­рый не удается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купировать.</a:t>
            </a:r>
          </a:p>
          <a:p>
            <a:pPr>
              <a:lnSpc>
                <a:spcPct val="110000"/>
              </a:lnSpc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Повышенная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стираемость твердых тканей зубов 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Аномалии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прикуса с глубоким резцовым перекрытием.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Резцы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нижней челюсти с живой пульпой и небольшой   клинической коронкой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Парафункции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жевательных мышц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4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Подготовка зубочелюстной системы к протезированию</a:t>
            </a:r>
            <a:r>
              <a:rPr lang="ru-RU" sz="2400" b="1" dirty="0" smtClean="0">
                <a:latin typeface="+mn-lt"/>
              </a:rPr>
              <a:t>.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691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dirty="0"/>
              <a:t>Протезирование должно проводиться после следующих мероприятий: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FF00"/>
                </a:solidFill>
              </a:rPr>
              <a:t>полная </a:t>
            </a:r>
            <a:r>
              <a:rPr lang="ru-RU" dirty="0">
                <a:solidFill>
                  <a:srgbClr val="00FF00"/>
                </a:solidFill>
              </a:rPr>
              <a:t>санация полости рта</a:t>
            </a:r>
            <a:r>
              <a:rPr lang="ru-RU" dirty="0"/>
              <a:t> (следует обращать внимание на зубы с повышенной чувствительностью);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FF00"/>
                </a:solidFill>
              </a:rPr>
              <a:t>депульпированные </a:t>
            </a:r>
            <a:r>
              <a:rPr lang="ru-RU" dirty="0">
                <a:solidFill>
                  <a:srgbClr val="00FF00"/>
                </a:solidFill>
              </a:rPr>
              <a:t>зубы должны иметь корни, запломбированные до верхушки (рентгенологический контроль);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должно </a:t>
            </a:r>
            <a:r>
              <a:rPr lang="ru-RU" dirty="0"/>
              <a:t>быть проведено необходимое </a:t>
            </a:r>
            <a:r>
              <a:rPr lang="ru-RU" dirty="0">
                <a:solidFill>
                  <a:srgbClr val="00FF00"/>
                </a:solidFill>
              </a:rPr>
              <a:t>лечение при заболеваниях пародонта и слизистой оболочки полости рта</a:t>
            </a:r>
            <a:r>
              <a:rPr lang="ru-RU" dirty="0"/>
              <a:t>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при </a:t>
            </a:r>
            <a:r>
              <a:rPr lang="ru-RU" dirty="0"/>
              <a:t>подозрении на патологические процессы в зубах и челюстных костях необходимо </a:t>
            </a:r>
            <a:r>
              <a:rPr lang="ru-RU" dirty="0">
                <a:solidFill>
                  <a:srgbClr val="00FF00"/>
                </a:solidFill>
              </a:rPr>
              <a:t>провести рентгенологическое исследование;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00FF00"/>
                </a:solidFill>
              </a:rPr>
              <a:t>зубы </a:t>
            </a:r>
            <a:r>
              <a:rPr lang="ru-RU" dirty="0">
                <a:solidFill>
                  <a:srgbClr val="00FF00"/>
                </a:solidFill>
              </a:rPr>
              <a:t>и корни, не подлежащие сохранению, должны быть удалены</a:t>
            </a:r>
            <a:r>
              <a:rPr lang="ru-RU" dirty="0" smtClean="0">
                <a:solidFill>
                  <a:srgbClr val="00FF00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Рентгенологический снимок </a:t>
            </a:r>
            <a:r>
              <a:rPr lang="ru-RU" dirty="0" smtClean="0">
                <a:solidFill>
                  <a:srgbClr val="00FF00"/>
                </a:solidFill>
              </a:rPr>
              <a:t>ОПТГ</a:t>
            </a:r>
            <a:endParaRPr lang="ru-RU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238125"/>
            <a:ext cx="10515600" cy="566208"/>
          </a:xfrm>
        </p:spPr>
        <p:txBody>
          <a:bodyPr>
            <a:normAutofit fontScale="90000"/>
          </a:bodyPr>
          <a:lstStyle/>
          <a:p>
            <a:pPr algn="ctr"/>
            <a:r>
              <a:rPr lang="ru" b="1" dirty="0"/>
              <a:t>Цельнолитые мостовидные протезы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000" y="885827"/>
            <a:ext cx="10515600" cy="1984373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kern="0" dirty="0" smtClean="0">
                <a:solidFill>
                  <a:srgbClr val="333333"/>
                </a:solidFill>
                <a:highlight>
                  <a:srgbClr val="FFFFFF"/>
                </a:highlight>
              </a:rPr>
              <a:t>	Цельнолитые мостовидные протезы получают все большее распространение благодаря ряду преимуществ в сравнении с паяными. Отсутствие припоя придает каркасам этих протезов высокую прочность, а возможность точного моделирования окклюзионной поверхности одновременно опорных коронок и промежуточной части делает их более эффективными в функциональном отношении.</a:t>
            </a:r>
          </a:p>
          <a:p>
            <a:pPr marL="0" lvl="0" indent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sz="1800" kern="0" dirty="0" smtClean="0">
                <a:solidFill>
                  <a:srgbClr val="333333"/>
                </a:solidFill>
                <a:highlight>
                  <a:srgbClr val="FFFFFF"/>
                </a:highlight>
              </a:rPr>
              <a:t>	Основное преимущество цельнолитых протезов заключается в том, что с их помощью создается возможность обеспечить равномерное и плотное прилегание искусственных коронок к поверхности зуба, особенно в пришеечной области.</a:t>
            </a:r>
          </a:p>
        </p:txBody>
      </p:sp>
      <p:pic>
        <p:nvPicPr>
          <p:cNvPr id="4" name="Google Shape;7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0933" y="4624526"/>
            <a:ext cx="3239291" cy="189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3133" y="4624526"/>
            <a:ext cx="2785533" cy="18965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22867" y="2870200"/>
            <a:ext cx="10515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600"/>
              </a:spcBef>
              <a:spcAft>
                <a:spcPts val="1600"/>
              </a:spcAft>
            </a:pPr>
            <a:r>
              <a:rPr lang="ru-RU" kern="0" dirty="0" smtClean="0">
                <a:solidFill>
                  <a:srgbClr val="333333"/>
                </a:solidFill>
                <a:highlight>
                  <a:srgbClr val="FFFFFF"/>
                </a:highlight>
              </a:rPr>
              <a:t>	Цельнолитые </a:t>
            </a:r>
            <a:r>
              <a:rPr lang="ru-RU" kern="0" dirty="0">
                <a:solidFill>
                  <a:srgbClr val="333333"/>
                </a:solidFill>
                <a:highlight>
                  <a:srgbClr val="FFFFFF"/>
                </a:highlight>
              </a:rPr>
              <a:t>мостовидные протезы хорошо фиксируются на опорных зубах и надежно удерживают </a:t>
            </a:r>
            <a:r>
              <a:rPr lang="ru-RU" kern="0" dirty="0" err="1">
                <a:solidFill>
                  <a:srgbClr val="333333"/>
                </a:solidFill>
                <a:highlight>
                  <a:srgbClr val="FFFFFF"/>
                </a:highlight>
              </a:rPr>
              <a:t>окклюзионные</a:t>
            </a:r>
            <a:r>
              <a:rPr lang="ru-RU" kern="0" dirty="0">
                <a:solidFill>
                  <a:srgbClr val="333333"/>
                </a:solidFill>
                <a:highlight>
                  <a:srgbClr val="FFFFFF"/>
                </a:highlight>
              </a:rPr>
              <a:t> взаимоотношения даже в сложных клинических условиях - при повышенном стирании твердых тканей, глубокой резцовой </a:t>
            </a:r>
            <a:r>
              <a:rPr lang="ru-RU" kern="0" dirty="0" err="1">
                <a:solidFill>
                  <a:srgbClr val="333333"/>
                </a:solidFill>
                <a:highlight>
                  <a:srgbClr val="FFFFFF"/>
                </a:highlight>
              </a:rPr>
              <a:t>дезокклюзии</a:t>
            </a:r>
            <a:r>
              <a:rPr lang="ru-RU" kern="0" dirty="0">
                <a:solidFill>
                  <a:srgbClr val="333333"/>
                </a:solidFill>
                <a:highlight>
                  <a:srgbClr val="FFFFFF"/>
                </a:highlight>
              </a:rPr>
              <a:t> и частичной потере зубов, осложненной снижением высоты нижнего отдела лица. Цельнолитые мостовидные протезы отливают из золотых, серебряно-палладиевых, кобальтохромовых, никель-хромовых, титановых и даже керамических материалов.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946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523875"/>
          </a:xfrm>
        </p:spPr>
        <p:txBody>
          <a:bodyPr>
            <a:normAutofit/>
          </a:bodyPr>
          <a:lstStyle/>
          <a:p>
            <a:pPr algn="ctr"/>
            <a:r>
              <a:rPr lang="ru" sz="2400" b="1" dirty="0">
                <a:latin typeface="+mn-lt"/>
              </a:rPr>
              <a:t>Паяные мостовидные протезы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711200"/>
            <a:ext cx="11201400" cy="43513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1800" dirty="0" smtClean="0">
                <a:solidFill>
                  <a:srgbClr val="333333"/>
                </a:solidFill>
              </a:rPr>
              <a:t>	Паяные мостовидные протезы в сравнении с цельнолитыми имеют недостатки, к которым относится потемнение линии пайки, что особенно неудобно при замещении дефектов переднего отдела зубного ряда. Известны способы изготовления протезов, в которых соединение промежуточной части со штампованными коронками осуществляется без припоя. Устранение припоя имеет и другое значение. Его окисление небезразлично для тканей и жидких сред ротовой полости. Штампованно-паяные протезы фактически содержат три вида сплавов металлов - сплав, из которого изготовлены коронки, припой и сплав, из которого изготовлена промежуточная часть протеза. Несмотря на принадлежность их к одной группе сплавов (нержавеющая сталь, золотые сплавы и т.п.), они различаются по составу за счет </a:t>
            </a:r>
            <a:r>
              <a:rPr lang="ru-RU" sz="1800" dirty="0" err="1" smtClean="0">
                <a:solidFill>
                  <a:srgbClr val="333333"/>
                </a:solidFill>
              </a:rPr>
              <a:t>лигирующих</a:t>
            </a:r>
            <a:r>
              <a:rPr lang="ru-RU" sz="1800" dirty="0" smtClean="0">
                <a:solidFill>
                  <a:srgbClr val="333333"/>
                </a:solidFill>
              </a:rPr>
              <a:t> компонентов, различной технологии (штампованные, литые), в результате чего имеют различную структуру.</a:t>
            </a:r>
          </a:p>
          <a:p>
            <a:pPr marL="0" indent="0" algn="just">
              <a:spcBef>
                <a:spcPts val="800"/>
              </a:spcBef>
              <a:spcAft>
                <a:spcPts val="1600"/>
              </a:spcAft>
              <a:buNone/>
            </a:pPr>
            <a:r>
              <a:rPr lang="ru-RU" sz="18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	Эти факторы создают условия для возникновения гальванических токов и выхода из сплавов микроэлементов хрома, никеля, железа и т.д. Уровень выхода микроэлементов и их ионов и величина гальванических токов колеблются в широких пределах в зависимости от кислотно-основного состояния слюны индивидуума. Чувствительность к микротокам и ионам металлов различна, и при пользовании такими протезами может возникнуть одно из осложнений - гальванизм, непереносимость металлов в виде аллергической реакции на них.</a:t>
            </a:r>
            <a:endParaRPr lang="ru-RU" sz="1800" dirty="0" smtClean="0"/>
          </a:p>
        </p:txBody>
      </p:sp>
      <p:pic>
        <p:nvPicPr>
          <p:cNvPr id="4" name="Google Shape;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72500" y="4532313"/>
            <a:ext cx="3159633" cy="210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7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07" y="419280"/>
            <a:ext cx="11091891" cy="523137"/>
          </a:xfrm>
        </p:spPr>
        <p:txBody>
          <a:bodyPr>
            <a:noAutofit/>
          </a:bodyPr>
          <a:lstStyle/>
          <a:p>
            <a:pPr algn="ctr"/>
            <a:r>
              <a:rPr lang="ru" sz="3200" b="1" dirty="0">
                <a:latin typeface="+mn-lt"/>
              </a:rPr>
              <a:t>Металлокерамический мостовидный протез</a:t>
            </a:r>
            <a:endParaRPr lang="ru-RU" sz="3200" dirty="0">
              <a:latin typeface="+mn-lt"/>
            </a:endParaRPr>
          </a:p>
        </p:txBody>
      </p:sp>
      <p:pic>
        <p:nvPicPr>
          <p:cNvPr id="4" name="Google Shape;1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008" y="1543580"/>
            <a:ext cx="5620738" cy="396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407" y="1543580"/>
            <a:ext cx="5255491" cy="396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3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" sz="2800" b="1" dirty="0" smtClean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Комбинированный мостовидный металлокерамический протез на цельнолитой основе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2772"/>
            <a:ext cx="10515600" cy="1721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В настоящее время в широкой стоматологической практике из современных конструкций несъемных зубных протезов наибольшее распространение получили металлокерамические коронки и мостовидные протезы. Это обусловлено их достаточной прочностью, высокими эстетическими свойствами, индифферентностью к тканям полости рта, химической стойкостью, возможностью точно воспроизвести рельеф жевательной поверхности и расположение края коронки на заданном уровне, плотным охватом шейки зуба, а также возможностью восстановления жевательной эффективности до 90-100 %. Техника их изготовления предусматривает получение цельнолитых металлических каркасов, облицованных керамикой.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720868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800" b="1" dirty="0">
                <a:solidFill>
                  <a:srgbClr val="333333"/>
                </a:solidFill>
                <a:highlight>
                  <a:srgbClr val="FFFFFF"/>
                </a:highlight>
              </a:rPr>
              <a:t>Цельнолитые мостовидные протезы с пластмассовой облицовкой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326466"/>
            <a:ext cx="1051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dirty="0" smtClean="0">
                <a:solidFill>
                  <a:srgbClr val="333333"/>
                </a:solidFill>
                <a:highlight>
                  <a:srgbClr val="FFFFFF"/>
                </a:highlight>
              </a:rPr>
              <a:t>Пластмасса как облицовочный материал на протяжении долгого времени оставалась материалом выбора, особенно при протезировании передней группы зубов. Но с появлением керамики ее значимость начала снижаться из-за ряда недостатков. К ним прежде всего следует отнести возможность развития токсических реакций при контакте пластмассы как с мягкими тканями краевого пародонта, так и с прилегающими к ней участками слизистой оболочки губ, щек, языка. Сравнение эстетических свойств пластмассы и керамики свидетельствует о неоспоримом преимуществе последней.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2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Конструктивные части несъемного мостовидно протеза</a:t>
            </a:r>
            <a:endParaRPr lang="ru-RU" sz="3200" dirty="0">
              <a:latin typeface="+mn-lt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626533" y="1068441"/>
            <a:ext cx="3175000" cy="257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801533" y="948267"/>
            <a:ext cx="798406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3675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733040" algn="l"/>
                <a:tab pos="2733675" algn="l"/>
              </a:tabLst>
            </a:pPr>
            <a:r>
              <a:rPr lang="ru-RU" sz="1400" b="1" i="1" dirty="0" smtClean="0">
                <a:solidFill>
                  <a:srgbClr val="C65F09"/>
                </a:solidFill>
                <a:latin typeface="Carlito"/>
                <a:cs typeface="Carlito"/>
              </a:rPr>
              <a:t>По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 </a:t>
            </a:r>
            <a:r>
              <a:rPr lang="ru-RU" sz="1400" b="1" i="1" spc="-10" dirty="0" smtClean="0">
                <a:solidFill>
                  <a:srgbClr val="C65F09"/>
                </a:solidFill>
                <a:latin typeface="Carlito"/>
                <a:cs typeface="Carlito"/>
              </a:rPr>
              <a:t>конструкции</a:t>
            </a:r>
            <a:endParaRPr lang="ru-RU" sz="1400" dirty="0" smtClean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1400" spc="-10" dirty="0" smtClean="0">
                <a:latin typeface="Carlito"/>
                <a:cs typeface="Carlito"/>
              </a:rPr>
              <a:t>Цельные,</a:t>
            </a:r>
            <a:r>
              <a:rPr lang="ru-RU" sz="1400" spc="-35" dirty="0" smtClean="0">
                <a:latin typeface="Carlito"/>
                <a:cs typeface="Carlito"/>
              </a:rPr>
              <a:t> </a:t>
            </a:r>
            <a:r>
              <a:rPr lang="ru-RU" sz="1400" dirty="0" smtClean="0">
                <a:latin typeface="Carlito"/>
                <a:cs typeface="Carlito"/>
              </a:rPr>
              <a:t>составные</a:t>
            </a:r>
          </a:p>
          <a:p>
            <a:pPr marL="483234" marR="5080" lvl="1" indent="-483234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83234" algn="l"/>
                <a:tab pos="484505" algn="l"/>
              </a:tabLst>
            </a:pPr>
            <a:r>
              <a:rPr lang="ru-RU" sz="1400" b="1" i="1" dirty="0" smtClean="0">
                <a:solidFill>
                  <a:srgbClr val="C65F09"/>
                </a:solidFill>
                <a:latin typeface="Carlito"/>
                <a:cs typeface="Carlito"/>
              </a:rPr>
              <a:t>По 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отношению промежуточной части </a:t>
            </a:r>
            <a:r>
              <a:rPr lang="ru-RU" sz="1400" b="1" i="1" dirty="0" smtClean="0">
                <a:solidFill>
                  <a:srgbClr val="C65F09"/>
                </a:solidFill>
                <a:latin typeface="Carlito"/>
                <a:cs typeface="Carlito"/>
              </a:rPr>
              <a:t>к  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альвеолярному</a:t>
            </a:r>
            <a:r>
              <a:rPr lang="ru-RU" sz="1400" b="1" i="1" spc="-10" dirty="0" smtClean="0">
                <a:solidFill>
                  <a:srgbClr val="C65F09"/>
                </a:solidFill>
                <a:latin typeface="Carlito"/>
                <a:cs typeface="Carlito"/>
              </a:rPr>
              <a:t> 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гребню</a:t>
            </a:r>
            <a:endParaRPr lang="ru-RU" sz="1400" dirty="0" smtClean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1400" spc="-10" dirty="0" smtClean="0">
                <a:latin typeface="Carlito"/>
                <a:cs typeface="Carlito"/>
              </a:rPr>
              <a:t>Касательные,</a:t>
            </a:r>
            <a:r>
              <a:rPr lang="ru-RU" sz="1400" spc="-35" dirty="0" smtClean="0">
                <a:latin typeface="Carlito"/>
                <a:cs typeface="Carlito"/>
              </a:rPr>
              <a:t> </a:t>
            </a:r>
            <a:r>
              <a:rPr lang="ru-RU" sz="1400" dirty="0" smtClean="0">
                <a:latin typeface="Carlito"/>
                <a:cs typeface="Carlito"/>
              </a:rPr>
              <a:t>промывные</a:t>
            </a:r>
          </a:p>
          <a:p>
            <a:pPr marL="1196975" lvl="1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196975" algn="l"/>
                <a:tab pos="1197610" algn="l"/>
              </a:tabLst>
            </a:pPr>
            <a:r>
              <a:rPr lang="ru-RU" sz="1400" b="1" i="1" dirty="0" smtClean="0">
                <a:solidFill>
                  <a:srgbClr val="C65F09"/>
                </a:solidFill>
                <a:latin typeface="Carlito"/>
                <a:cs typeface="Carlito"/>
              </a:rPr>
              <a:t>По </a:t>
            </a:r>
            <a:r>
              <a:rPr lang="ru-RU" sz="1400" b="1" i="1" spc="-10" dirty="0" smtClean="0">
                <a:solidFill>
                  <a:srgbClr val="C65F09"/>
                </a:solidFill>
                <a:latin typeface="Carlito"/>
                <a:cs typeface="Carlito"/>
              </a:rPr>
              <a:t>расположению </a:t>
            </a:r>
            <a:r>
              <a:rPr lang="ru-RU" sz="1400" b="1" i="1" dirty="0" smtClean="0">
                <a:solidFill>
                  <a:srgbClr val="C65F09"/>
                </a:solidFill>
                <a:latin typeface="Carlito"/>
                <a:cs typeface="Carlito"/>
              </a:rPr>
              <a:t>опорных</a:t>
            </a:r>
            <a:r>
              <a:rPr lang="ru-RU" sz="1400" b="1" i="1" spc="-55" dirty="0" smtClean="0">
                <a:solidFill>
                  <a:srgbClr val="C65F09"/>
                </a:solidFill>
                <a:latin typeface="Carlito"/>
                <a:cs typeface="Carlito"/>
              </a:rPr>
              <a:t> 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зубов</a:t>
            </a:r>
            <a:endParaRPr lang="ru-RU" sz="1400" dirty="0" smtClean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1400" spc="-10" dirty="0" smtClean="0">
                <a:latin typeface="Carlito"/>
                <a:cs typeface="Carlito"/>
              </a:rPr>
              <a:t>Двусторонняя </a:t>
            </a:r>
            <a:r>
              <a:rPr lang="ru-RU" sz="1400" spc="-5" dirty="0" smtClean="0">
                <a:latin typeface="Carlito"/>
                <a:cs typeface="Carlito"/>
              </a:rPr>
              <a:t>опора,</a:t>
            </a:r>
            <a:r>
              <a:rPr lang="ru-RU" sz="1400" spc="-35" dirty="0" smtClean="0">
                <a:latin typeface="Carlito"/>
                <a:cs typeface="Carlito"/>
              </a:rPr>
              <a:t> </a:t>
            </a:r>
            <a:r>
              <a:rPr lang="ru-RU" sz="1400" spc="-15" dirty="0" smtClean="0">
                <a:latin typeface="Carlito"/>
                <a:cs typeface="Carlito"/>
              </a:rPr>
              <a:t>односторонняя</a:t>
            </a:r>
            <a:endParaRPr lang="ru-RU" sz="1400" dirty="0" smtClean="0">
              <a:latin typeface="Carlito"/>
              <a:cs typeface="Carlito"/>
            </a:endParaRPr>
          </a:p>
          <a:p>
            <a:pPr marL="501650" lvl="1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01650" algn="l"/>
                <a:tab pos="502284" algn="l"/>
              </a:tabLst>
            </a:pPr>
            <a:r>
              <a:rPr lang="ru-RU" sz="1400" b="1" i="1" dirty="0" smtClean="0">
                <a:solidFill>
                  <a:srgbClr val="C65F09"/>
                </a:solidFill>
                <a:latin typeface="Carlito"/>
                <a:cs typeface="Carlito"/>
              </a:rPr>
              <a:t>По </a:t>
            </a:r>
            <a:r>
              <a:rPr lang="ru-RU" sz="1400" b="1" i="1" spc="-10" dirty="0" smtClean="0">
                <a:solidFill>
                  <a:srgbClr val="C65F09"/>
                </a:solidFill>
                <a:latin typeface="Carlito"/>
                <a:cs typeface="Carlito"/>
              </a:rPr>
              <a:t>конструкции 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опорной части</a:t>
            </a:r>
            <a:r>
              <a:rPr lang="ru-RU" sz="1400" b="1" i="1" spc="-80" dirty="0" smtClean="0">
                <a:solidFill>
                  <a:srgbClr val="C65F09"/>
                </a:solidFill>
                <a:latin typeface="Carlito"/>
                <a:cs typeface="Carlito"/>
              </a:rPr>
              <a:t> </a:t>
            </a:r>
            <a:r>
              <a:rPr lang="ru-RU" sz="1400" b="1" i="1" spc="-5" dirty="0" smtClean="0">
                <a:solidFill>
                  <a:srgbClr val="C65F09"/>
                </a:solidFill>
                <a:latin typeface="Carlito"/>
                <a:cs typeface="Carlito"/>
              </a:rPr>
              <a:t>протеза</a:t>
            </a:r>
            <a:endParaRPr lang="ru-RU" sz="1400" dirty="0" smtClean="0">
              <a:latin typeface="Carlito"/>
              <a:cs typeface="Carlito"/>
            </a:endParaRPr>
          </a:p>
          <a:p>
            <a:pPr marL="355600" marR="419734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ru-RU" sz="1400" spc="-10" dirty="0" smtClean="0">
                <a:latin typeface="Carlito"/>
                <a:cs typeface="Carlito"/>
              </a:rPr>
              <a:t>(различные </a:t>
            </a:r>
            <a:r>
              <a:rPr lang="ru-RU" sz="1400" dirty="0" smtClean="0">
                <a:latin typeface="Carlito"/>
                <a:cs typeface="Carlito"/>
              </a:rPr>
              <a:t>виды </a:t>
            </a:r>
            <a:r>
              <a:rPr lang="ru-RU" sz="1400" spc="-10" dirty="0" smtClean="0">
                <a:latin typeface="Carlito"/>
                <a:cs typeface="Carlito"/>
              </a:rPr>
              <a:t>коронок, </a:t>
            </a:r>
            <a:r>
              <a:rPr lang="ru-RU" sz="1400" spc="-10" dirty="0" err="1" smtClean="0">
                <a:latin typeface="Carlito"/>
                <a:cs typeface="Carlito"/>
              </a:rPr>
              <a:t>полукоронки</a:t>
            </a:r>
            <a:r>
              <a:rPr lang="ru-RU" sz="1400" spc="-10" dirty="0" smtClean="0">
                <a:latin typeface="Carlito"/>
                <a:cs typeface="Carlito"/>
              </a:rPr>
              <a:t>,  </a:t>
            </a:r>
            <a:r>
              <a:rPr lang="ru-RU" sz="1400" dirty="0" smtClean="0">
                <a:latin typeface="Carlito"/>
                <a:cs typeface="Carlito"/>
              </a:rPr>
              <a:t>вкладки, </a:t>
            </a:r>
            <a:r>
              <a:rPr lang="ru-RU" sz="1400" spc="-10" dirty="0" smtClean="0">
                <a:latin typeface="Carlito"/>
                <a:cs typeface="Carlito"/>
              </a:rPr>
              <a:t>штифтовые </a:t>
            </a:r>
            <a:r>
              <a:rPr lang="ru-RU" sz="1400" spc="-5" dirty="0" smtClean="0">
                <a:latin typeface="Carlito"/>
                <a:cs typeface="Carlito"/>
              </a:rPr>
              <a:t>зубы </a:t>
            </a:r>
            <a:r>
              <a:rPr lang="ru-RU" sz="1400" dirty="0" smtClean="0">
                <a:latin typeface="Carlito"/>
                <a:cs typeface="Carlito"/>
              </a:rPr>
              <a:t>и </a:t>
            </a:r>
            <a:r>
              <a:rPr lang="ru-RU" sz="1400" spc="-10" dirty="0" smtClean="0">
                <a:latin typeface="Carlito"/>
                <a:cs typeface="Carlito"/>
              </a:rPr>
              <a:t>их</a:t>
            </a:r>
            <a:r>
              <a:rPr lang="ru-RU" sz="1400" spc="-60" dirty="0" smtClean="0">
                <a:latin typeface="Carlito"/>
                <a:cs typeface="Carlito"/>
              </a:rPr>
              <a:t> </a:t>
            </a:r>
            <a:r>
              <a:rPr lang="ru-RU" sz="1400" dirty="0" smtClean="0">
                <a:latin typeface="Carlito"/>
                <a:cs typeface="Carlito"/>
              </a:rPr>
              <a:t>сочетания</a:t>
            </a:r>
            <a:endParaRPr lang="ru-RU" sz="1400" dirty="0">
              <a:latin typeface="Carlito"/>
              <a:cs typeface="Carlito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202265" y="3897670"/>
            <a:ext cx="5630335" cy="269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832600" y="3897670"/>
            <a:ext cx="3776133" cy="2697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4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836190" y="163914"/>
            <a:ext cx="5776276" cy="2833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7001933" y="163914"/>
            <a:ext cx="5084741" cy="6632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1156097" y="3480138"/>
            <a:ext cx="5136461" cy="2457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00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47476" y="261124"/>
            <a:ext cx="5596124" cy="3167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347476" y="3597539"/>
            <a:ext cx="5596124" cy="2949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6163733" y="261124"/>
            <a:ext cx="5698068" cy="3167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163733" y="3597539"/>
            <a:ext cx="5698068" cy="2949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5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ru-RU" b="1" dirty="0" smtClean="0"/>
              <a:t>Цель лекции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1) </a:t>
            </a:r>
            <a:r>
              <a:rPr lang="ru-RU" sz="3200" dirty="0" smtClean="0"/>
              <a:t>Изучить</a:t>
            </a:r>
            <a:endParaRPr lang="ru-RU" sz="3200" dirty="0"/>
          </a:p>
          <a:p>
            <a:pPr>
              <a:defRPr/>
            </a:pPr>
            <a:r>
              <a:rPr lang="ru-RU" dirty="0" smtClean="0"/>
              <a:t>Виды </a:t>
            </a:r>
            <a:r>
              <a:rPr lang="ru-RU" dirty="0"/>
              <a:t>зубных рядов, </a:t>
            </a:r>
            <a:r>
              <a:rPr lang="ru-RU" dirty="0" smtClean="0"/>
              <a:t>прикуса.</a:t>
            </a:r>
          </a:p>
          <a:p>
            <a:pPr>
              <a:defRPr/>
            </a:pPr>
            <a:r>
              <a:rPr lang="ru-RU" dirty="0" smtClean="0"/>
              <a:t>Биологическим</a:t>
            </a:r>
            <a:r>
              <a:rPr lang="ru-RU" dirty="0"/>
              <a:t>, клиническим, биомеханическим обоснованием ортопедического лечения несъемными мостовидными </a:t>
            </a:r>
            <a:r>
              <a:rPr lang="ru-RU" dirty="0" smtClean="0"/>
              <a:t>протезами</a:t>
            </a:r>
          </a:p>
          <a:p>
            <a:pPr>
              <a:defRPr/>
            </a:pPr>
            <a:r>
              <a:rPr lang="ru-RU" dirty="0" smtClean="0"/>
              <a:t>2) Рассмотреть </a:t>
            </a:r>
            <a:r>
              <a:rPr lang="ru-RU" dirty="0"/>
              <a:t>основные виды несъемных </a:t>
            </a:r>
            <a:r>
              <a:rPr lang="ru-RU" dirty="0" smtClean="0"/>
              <a:t>мостовидных </a:t>
            </a:r>
            <a:r>
              <a:rPr lang="ru-RU" dirty="0"/>
              <a:t>протезов и показания к применению</a:t>
            </a:r>
          </a:p>
        </p:txBody>
      </p:sp>
    </p:spTree>
    <p:extLst>
      <p:ext uri="{BB962C8B-B14F-4D97-AF65-F5344CB8AC3E}">
        <p14:creationId xmlns:p14="http://schemas.microsoft.com/office/powerpoint/2010/main" val="30783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Этапы </a:t>
            </a:r>
            <a:r>
              <a:rPr lang="ru-RU" b="1" dirty="0" smtClean="0"/>
              <a:t>изготовление </a:t>
            </a:r>
            <a:r>
              <a:rPr lang="ru-RU" b="1" dirty="0"/>
              <a:t>протеза</a:t>
            </a:r>
            <a:r>
              <a:rPr lang="ru-RU" sz="3200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defRPr/>
            </a:pPr>
            <a:r>
              <a:rPr lang="ru-RU" dirty="0" smtClean="0"/>
              <a:t>Снятие оттисков</a:t>
            </a:r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Изготовление </a:t>
            </a:r>
            <a:r>
              <a:rPr lang="ru-RU" dirty="0"/>
              <a:t>диагностических моделей</a:t>
            </a:r>
          </a:p>
          <a:p>
            <a:pPr>
              <a:buClr>
                <a:schemeClr val="tx1"/>
              </a:buClr>
              <a:defRPr/>
            </a:pPr>
            <a:r>
              <a:rPr lang="ru-RU" dirty="0"/>
              <a:t>Препарирование зубов, согласно выбранной конструкции</a:t>
            </a:r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Снятие </a:t>
            </a:r>
            <a:r>
              <a:rPr lang="ru-RU" dirty="0"/>
              <a:t>слепков (оттисков) с обеих </a:t>
            </a:r>
            <a:r>
              <a:rPr lang="ru-RU" dirty="0" smtClean="0"/>
              <a:t>челюстей, контроль </a:t>
            </a:r>
            <a:r>
              <a:rPr lang="ru-RU" dirty="0"/>
              <a:t>качества слепков (оттисков) </a:t>
            </a:r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Определение </a:t>
            </a:r>
            <a:r>
              <a:rPr lang="ru-RU" dirty="0"/>
              <a:t>центрального соотношения </a:t>
            </a:r>
            <a:r>
              <a:rPr lang="ru-RU" dirty="0" smtClean="0"/>
              <a:t>челюстей</a:t>
            </a:r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Изготовление каркаса протеза</a:t>
            </a:r>
            <a:endParaRPr lang="ru-RU" dirty="0"/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Проверка </a:t>
            </a:r>
            <a:r>
              <a:rPr lang="ru-RU" dirty="0"/>
              <a:t>конструкции </a:t>
            </a:r>
            <a:r>
              <a:rPr lang="ru-RU" dirty="0" smtClean="0"/>
              <a:t>протеза </a:t>
            </a:r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Изготовление (нанесение керамики, пластмассы)</a:t>
            </a:r>
            <a:endParaRPr lang="ru-RU" dirty="0"/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Положение</a:t>
            </a:r>
            <a:r>
              <a:rPr lang="ru-RU" dirty="0"/>
              <a:t>, примерка, припасовка, </a:t>
            </a:r>
            <a:r>
              <a:rPr lang="ru-RU" dirty="0" smtClean="0"/>
              <a:t>установка</a:t>
            </a:r>
            <a:endParaRPr lang="ru-RU" dirty="0"/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Фиксация</a:t>
            </a:r>
            <a:endParaRPr lang="ru-RU" dirty="0"/>
          </a:p>
          <a:p>
            <a:pPr>
              <a:buClr>
                <a:schemeClr val="tx1"/>
              </a:buClr>
              <a:defRPr/>
            </a:pPr>
            <a:r>
              <a:rPr lang="ru-RU" dirty="0" smtClean="0"/>
              <a:t>Отдаленный </a:t>
            </a:r>
            <a:r>
              <a:rPr lang="ru-RU" dirty="0"/>
              <a:t>контроль и коррекции.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7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3526"/>
            <a:ext cx="10515600" cy="820208"/>
          </a:xfrm>
        </p:spPr>
        <p:txBody>
          <a:bodyPr>
            <a:normAutofit fontScale="90000"/>
          </a:bodyPr>
          <a:lstStyle/>
          <a:p>
            <a:pPr algn="ctr"/>
            <a:r>
              <a:rPr lang="ru" sz="2800" b="1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Ошибки и осложнения при замещении дефектов зубных рядов мостовидными протезами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933" y="1168400"/>
            <a:ext cx="10515600" cy="530013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b="1" dirty="0" smtClean="0">
                <a:solidFill>
                  <a:srgbClr val="333333"/>
                </a:solidFill>
              </a:rPr>
              <a:t>Наиболее распространенные ошибки и осложнения, возникающие в процессе изготовления мостовидных протезов и после их укрепления, разделяют на три группы</a:t>
            </a:r>
            <a:r>
              <a:rPr lang="ru-RU" sz="2000" dirty="0" smtClean="0">
                <a:solidFill>
                  <a:srgbClr val="333333"/>
                </a:solidFill>
              </a:rPr>
              <a:t>: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неправильное планирование ортопедического лечения;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врачебные ошибки в процессе протезирования до и после укрепления мостовидного протеза;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ошибки на лабораторных этапах изготовления.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endParaRPr lang="ru-RU" sz="2000" dirty="0" smtClean="0">
              <a:solidFill>
                <a:srgbClr val="333333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b="1" dirty="0" smtClean="0">
                <a:solidFill>
                  <a:srgbClr val="333333"/>
                </a:solidFill>
              </a:rPr>
              <a:t>К врачебным ошибкам в процессе подготовки зубов под опору мостовидных протезов относят ошибки</a:t>
            </a:r>
            <a:r>
              <a:rPr lang="ru-RU" sz="2000" dirty="0" smtClean="0">
                <a:solidFill>
                  <a:srgbClr val="333333"/>
                </a:solidFill>
              </a:rPr>
              <a:t>: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при препарировании опорных зубов;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получении оттисков;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припасовке каркасов в полости рта;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определении цвета облицовки;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фиксации готового протеза.</a:t>
            </a:r>
          </a:p>
        </p:txBody>
      </p:sp>
    </p:spTree>
    <p:extLst>
      <p:ext uri="{BB962C8B-B14F-4D97-AF65-F5344CB8AC3E}">
        <p14:creationId xmlns:p14="http://schemas.microsoft.com/office/powerpoint/2010/main" val="18250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03274"/>
          </a:xfrm>
        </p:spPr>
        <p:txBody>
          <a:bodyPr>
            <a:normAutofit fontScale="90000"/>
          </a:bodyPr>
          <a:lstStyle/>
          <a:p>
            <a:pPr algn="ctr"/>
            <a:r>
              <a:rPr lang="ru" sz="2800" b="1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Ошибки и осложнения при замещении дефектов зубных рядов мостовидными протезами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3" y="1168401"/>
            <a:ext cx="113453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Распространенная врачебная ошибка на этапе препарирования опорных зубов - нарушение их конусности. Чрезмерное </a:t>
            </a:r>
            <a:r>
              <a:rPr lang="ru-RU" sz="2000" dirty="0" err="1" smtClean="0">
                <a:solidFill>
                  <a:srgbClr val="333333"/>
                </a:solidFill>
                <a:highlight>
                  <a:srgbClr val="FFFFFF"/>
                </a:highlight>
              </a:rPr>
              <a:t>сошлифовывание</a:t>
            </a:r>
            <a:r>
              <a:rPr lang="ru-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 твердых тканей создает предпосылки для травмы и гибели пульпы зуба. Кроме того, у зубов с низкой </a:t>
            </a:r>
            <a:r>
              <a:rPr lang="ru-RU" sz="2000" dirty="0" err="1" smtClean="0">
                <a:solidFill>
                  <a:srgbClr val="333333"/>
                </a:solidFill>
                <a:highlight>
                  <a:srgbClr val="FFFFFF"/>
                </a:highlight>
              </a:rPr>
              <a:t>коронковой</a:t>
            </a:r>
            <a:r>
              <a:rPr lang="ru-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 частью после такого препарирования нередко происходит </a:t>
            </a:r>
            <a:r>
              <a:rPr lang="ru-RU" sz="2000" dirty="0" err="1" smtClean="0">
                <a:solidFill>
                  <a:srgbClr val="333333"/>
                </a:solidFill>
                <a:highlight>
                  <a:srgbClr val="FFFFFF"/>
                </a:highlight>
              </a:rPr>
              <a:t>расцементирование</a:t>
            </a:r>
            <a:r>
              <a:rPr lang="ru-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 конструкции. При препарировании угол конвергенции вертикальных боковых поверхностей следует создавать в пределах от 3 до 12° (высота </a:t>
            </a:r>
            <a:r>
              <a:rPr lang="ru-RU" sz="2000" dirty="0" err="1" smtClean="0">
                <a:solidFill>
                  <a:srgbClr val="333333"/>
                </a:solidFill>
                <a:highlight>
                  <a:srgbClr val="FFFFFF"/>
                </a:highlight>
              </a:rPr>
              <a:t>коронковой</a:t>
            </a:r>
            <a:r>
              <a:rPr lang="ru-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 части - от 4 до 10 мм). Принимая во внимание ретенцию, очень важна высота препарирования: большая протяженность осевой стенки препарированного зуба обеспечивает лучшие условия для ретенции.</a:t>
            </a:r>
          </a:p>
          <a:p>
            <a:endParaRPr lang="ru-RU" sz="2000" dirty="0" smtClean="0"/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  <a:tabLst>
                <a:tab pos="0" algn="l"/>
              </a:tabLst>
            </a:pPr>
            <a:r>
              <a:rPr lang="ru-RU" sz="2000" dirty="0" smtClean="0">
                <a:solidFill>
                  <a:srgbClr val="333333"/>
                </a:solidFill>
              </a:rPr>
              <a:t>Если при припасовке цельнолитой каркас не соответствует тканям промежуточного ложа, это может быть связано с ошибками на предыдущих этапах лабораторных работ: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поздней отливкой модели по полученному оттиску;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моделированием каркаса без изготовления комбинированной (разборной) модели;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неправильным нанесением компенсационного лака;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неправильным моделированием восковой композиции каркаса;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неправильным установлением литниковой системы;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деформацией восковой композиции каркаса при снятии с модели или паковки для отливки.</a:t>
            </a:r>
          </a:p>
        </p:txBody>
      </p:sp>
    </p:spTree>
    <p:extLst>
      <p:ext uri="{BB962C8B-B14F-4D97-AF65-F5344CB8AC3E}">
        <p14:creationId xmlns:p14="http://schemas.microsoft.com/office/powerpoint/2010/main" val="32221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685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Вывод: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Делая вывод мы можем сказать, что несъемные мостовидные конструкции не всегда оказываются такими простыми протезами, как кажется. Необходимо правильно запланировать ортопедическую конструкцию на каждого пациента тщательно, чтобы конструкция правильно, долго и физиологично прослужило человеку. А так же необходимо использовать качественные материалы, чтобы избежать дальнейших сложностей использования ортопедической конструкции.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134" y="1246156"/>
            <a:ext cx="969433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86715">
              <a:spcBef>
                <a:spcPts val="530"/>
              </a:spcBef>
              <a:buAutoNum type="arabicPeriod"/>
              <a:tabLst>
                <a:tab pos="238760" algn="l"/>
              </a:tabLst>
            </a:pPr>
            <a:r>
              <a:rPr lang="ru-RU" spc="-20" dirty="0" err="1">
                <a:latin typeface="Carlito"/>
                <a:cs typeface="Carlito"/>
              </a:rPr>
              <a:t>Жулев</a:t>
            </a:r>
            <a:r>
              <a:rPr lang="ru-RU" spc="-20" dirty="0">
                <a:latin typeface="Carlito"/>
                <a:cs typeface="Carlito"/>
              </a:rPr>
              <a:t>, </a:t>
            </a:r>
            <a:r>
              <a:rPr lang="ru-RU" spc="-5" dirty="0">
                <a:latin typeface="Carlito"/>
                <a:cs typeface="Carlito"/>
              </a:rPr>
              <a:t>Е. Н. </a:t>
            </a:r>
            <a:r>
              <a:rPr lang="ru-RU" spc="-10" dirty="0">
                <a:latin typeface="Carlito"/>
                <a:cs typeface="Carlito"/>
              </a:rPr>
              <a:t>Несъемные </a:t>
            </a:r>
            <a:r>
              <a:rPr lang="ru-RU" spc="-5" dirty="0">
                <a:latin typeface="Carlito"/>
                <a:cs typeface="Carlito"/>
              </a:rPr>
              <a:t>протезы. </a:t>
            </a:r>
            <a:r>
              <a:rPr lang="ru-RU" spc="-25" dirty="0">
                <a:latin typeface="Carlito"/>
                <a:cs typeface="Carlito"/>
              </a:rPr>
              <a:t>Теория, </a:t>
            </a:r>
            <a:r>
              <a:rPr lang="ru-RU" spc="-5" dirty="0">
                <a:latin typeface="Carlito"/>
                <a:cs typeface="Carlito"/>
              </a:rPr>
              <a:t>клиника </a:t>
            </a:r>
            <a:r>
              <a:rPr lang="ru-RU" dirty="0">
                <a:latin typeface="Carlito"/>
                <a:cs typeface="Carlito"/>
              </a:rPr>
              <a:t>и </a:t>
            </a:r>
            <a:r>
              <a:rPr lang="ru-RU" spc="-5" dirty="0">
                <a:latin typeface="Carlito"/>
                <a:cs typeface="Carlito"/>
              </a:rPr>
              <a:t>лабораторная </a:t>
            </a:r>
            <a:r>
              <a:rPr lang="ru-RU" spc="-10" dirty="0">
                <a:latin typeface="Carlito"/>
                <a:cs typeface="Carlito"/>
              </a:rPr>
              <a:t>техника </a:t>
            </a:r>
            <a:r>
              <a:rPr lang="ru-RU" dirty="0">
                <a:latin typeface="Carlito"/>
                <a:cs typeface="Carlito"/>
              </a:rPr>
              <a:t>/  </a:t>
            </a:r>
            <a:r>
              <a:rPr lang="ru-RU" spc="-5" dirty="0">
                <a:latin typeface="Carlito"/>
                <a:cs typeface="Carlito"/>
              </a:rPr>
              <a:t>Е.Н. </a:t>
            </a:r>
            <a:r>
              <a:rPr lang="ru-RU" spc="-20" dirty="0" err="1">
                <a:latin typeface="Carlito"/>
                <a:cs typeface="Carlito"/>
              </a:rPr>
              <a:t>Жулев</a:t>
            </a:r>
            <a:r>
              <a:rPr lang="ru-RU" spc="-20" dirty="0">
                <a:latin typeface="Carlito"/>
                <a:cs typeface="Carlito"/>
              </a:rPr>
              <a:t>. </a:t>
            </a:r>
            <a:r>
              <a:rPr lang="ru-RU" dirty="0">
                <a:latin typeface="Carlito"/>
                <a:cs typeface="Carlito"/>
              </a:rPr>
              <a:t>- М.: </a:t>
            </a:r>
            <a:r>
              <a:rPr lang="ru-RU" spc="-10" dirty="0">
                <a:latin typeface="Carlito"/>
                <a:cs typeface="Carlito"/>
              </a:rPr>
              <a:t>Медицинское </a:t>
            </a:r>
            <a:r>
              <a:rPr lang="ru-RU" spc="-5" dirty="0">
                <a:latin typeface="Carlito"/>
                <a:cs typeface="Carlito"/>
              </a:rPr>
              <a:t>информационное </a:t>
            </a:r>
            <a:r>
              <a:rPr lang="ru-RU" spc="-10" dirty="0">
                <a:latin typeface="Carlito"/>
                <a:cs typeface="Carlito"/>
              </a:rPr>
              <a:t>агентство, </a:t>
            </a:r>
            <a:r>
              <a:rPr lang="ru-RU" dirty="0">
                <a:latin typeface="Carlito"/>
                <a:cs typeface="Carlito"/>
              </a:rPr>
              <a:t>2010. - 488</a:t>
            </a:r>
            <a:r>
              <a:rPr lang="ru-RU" spc="120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c.</a:t>
            </a:r>
            <a:endParaRPr lang="ru-RU" dirty="0">
              <a:latin typeface="Carlito"/>
              <a:cs typeface="Carlito"/>
            </a:endParaRPr>
          </a:p>
          <a:p>
            <a:pPr marL="238125" indent="-226060">
              <a:buAutoNum type="arabicPeriod"/>
              <a:tabLst>
                <a:tab pos="238760" algn="l"/>
              </a:tabLst>
            </a:pPr>
            <a:r>
              <a:rPr lang="ru-RU" spc="-10" dirty="0">
                <a:latin typeface="Carlito"/>
                <a:cs typeface="Carlito"/>
              </a:rPr>
              <a:t>Ортопедическая </a:t>
            </a:r>
            <a:r>
              <a:rPr lang="ru-RU" spc="-15" dirty="0">
                <a:latin typeface="Carlito"/>
                <a:cs typeface="Carlito"/>
              </a:rPr>
              <a:t>стоматология. </a:t>
            </a:r>
            <a:r>
              <a:rPr lang="ru-RU" spc="-5" dirty="0">
                <a:latin typeface="Carlito"/>
                <a:cs typeface="Carlito"/>
              </a:rPr>
              <a:t>Протезирование </a:t>
            </a:r>
            <a:r>
              <a:rPr lang="ru-RU" spc="-10" dirty="0">
                <a:latin typeface="Carlito"/>
                <a:cs typeface="Carlito"/>
              </a:rPr>
              <a:t>полными</a:t>
            </a:r>
            <a:r>
              <a:rPr lang="ru-RU" spc="95" dirty="0">
                <a:latin typeface="Carlito"/>
                <a:cs typeface="Carlito"/>
              </a:rPr>
              <a:t> </a:t>
            </a:r>
            <a:r>
              <a:rPr lang="ru-RU" spc="-10" dirty="0">
                <a:latin typeface="Carlito"/>
                <a:cs typeface="Carlito"/>
              </a:rPr>
              <a:t>съемными</a:t>
            </a:r>
            <a:endParaRPr lang="ru-RU" dirty="0">
              <a:latin typeface="Carlito"/>
              <a:cs typeface="Carlito"/>
            </a:endParaRPr>
          </a:p>
          <a:p>
            <a:pPr marL="12700"/>
            <a:r>
              <a:rPr lang="ru-RU" spc="-5" dirty="0">
                <a:latin typeface="Carlito"/>
                <a:cs typeface="Carlito"/>
              </a:rPr>
              <a:t>протезами. </a:t>
            </a:r>
            <a:r>
              <a:rPr lang="ru-RU" dirty="0">
                <a:latin typeface="Carlito"/>
                <a:cs typeface="Carlito"/>
              </a:rPr>
              <a:t>- М.: </a:t>
            </a:r>
            <a:r>
              <a:rPr lang="ru-RU" spc="-5" dirty="0" err="1">
                <a:latin typeface="Carlito"/>
                <a:cs typeface="Carlito"/>
              </a:rPr>
              <a:t>Вышэйшая</a:t>
            </a:r>
            <a:r>
              <a:rPr lang="ru-RU" spc="-5" dirty="0">
                <a:latin typeface="Carlito"/>
                <a:cs typeface="Carlito"/>
              </a:rPr>
              <a:t> </a:t>
            </a:r>
            <a:r>
              <a:rPr lang="ru-RU" spc="-15" dirty="0">
                <a:latin typeface="Carlito"/>
                <a:cs typeface="Carlito"/>
              </a:rPr>
              <a:t>школа, </a:t>
            </a:r>
            <a:r>
              <a:rPr lang="ru-RU" spc="-5" dirty="0">
                <a:latin typeface="Carlito"/>
                <a:cs typeface="Carlito"/>
              </a:rPr>
              <a:t>2012. </a:t>
            </a:r>
            <a:r>
              <a:rPr lang="ru-RU" dirty="0">
                <a:latin typeface="Carlito"/>
                <a:cs typeface="Carlito"/>
              </a:rPr>
              <a:t>- 278</a:t>
            </a:r>
            <a:r>
              <a:rPr lang="ru-RU" spc="60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c.</a:t>
            </a:r>
            <a:endParaRPr lang="ru-RU" dirty="0">
              <a:latin typeface="Carlito"/>
              <a:cs typeface="Carlito"/>
            </a:endParaRPr>
          </a:p>
          <a:p>
            <a:pPr marL="12700" marR="576580">
              <a:spcBef>
                <a:spcPts val="215"/>
              </a:spcBef>
              <a:buAutoNum type="arabicPeriod" startAt="3"/>
              <a:tabLst>
                <a:tab pos="238760" algn="l"/>
              </a:tabLst>
            </a:pPr>
            <a:r>
              <a:rPr lang="ru-RU" spc="-5" dirty="0" err="1">
                <a:latin typeface="Carlito"/>
                <a:cs typeface="Carlito"/>
              </a:rPr>
              <a:t>Розенштиль</a:t>
            </a:r>
            <a:r>
              <a:rPr lang="ru-RU" spc="-5" dirty="0">
                <a:latin typeface="Carlito"/>
                <a:cs typeface="Carlito"/>
              </a:rPr>
              <a:t>, С. </a:t>
            </a:r>
            <a:r>
              <a:rPr lang="ru-RU" spc="-65" dirty="0">
                <a:latin typeface="Carlito"/>
                <a:cs typeface="Carlito"/>
              </a:rPr>
              <a:t>Ф. </a:t>
            </a:r>
            <a:r>
              <a:rPr lang="ru-RU" spc="-10" dirty="0">
                <a:latin typeface="Carlito"/>
                <a:cs typeface="Carlito"/>
              </a:rPr>
              <a:t>Ортопедическое </a:t>
            </a:r>
            <a:r>
              <a:rPr lang="ru-RU" dirty="0">
                <a:latin typeface="Carlito"/>
                <a:cs typeface="Carlito"/>
              </a:rPr>
              <a:t>лечение </a:t>
            </a:r>
            <a:r>
              <a:rPr lang="ru-RU" spc="-5" dirty="0">
                <a:latin typeface="Carlito"/>
                <a:cs typeface="Carlito"/>
              </a:rPr>
              <a:t>несъемными протезами </a:t>
            </a:r>
            <a:r>
              <a:rPr lang="ru-RU" dirty="0">
                <a:latin typeface="Carlito"/>
                <a:cs typeface="Carlito"/>
              </a:rPr>
              <a:t>/ </a:t>
            </a:r>
            <a:r>
              <a:rPr lang="ru-RU" spc="-35" dirty="0">
                <a:latin typeface="Carlito"/>
                <a:cs typeface="Carlito"/>
              </a:rPr>
              <a:t>С.Ф.  </a:t>
            </a:r>
            <a:r>
              <a:rPr lang="ru-RU" spc="-5" dirty="0" err="1">
                <a:latin typeface="Carlito"/>
                <a:cs typeface="Carlito"/>
              </a:rPr>
              <a:t>Розенштиль</a:t>
            </a:r>
            <a:r>
              <a:rPr lang="ru-RU" spc="-5" dirty="0">
                <a:latin typeface="Carlito"/>
                <a:cs typeface="Carlito"/>
              </a:rPr>
              <a:t>, </a:t>
            </a:r>
            <a:r>
              <a:rPr lang="ru-RU" spc="-35" dirty="0">
                <a:latin typeface="Carlito"/>
                <a:cs typeface="Carlito"/>
              </a:rPr>
              <a:t>М.Ф. </a:t>
            </a:r>
            <a:r>
              <a:rPr lang="ru-RU" spc="10" dirty="0">
                <a:latin typeface="Carlito"/>
                <a:cs typeface="Carlito"/>
              </a:rPr>
              <a:t>Лэнд, </a:t>
            </a:r>
            <a:r>
              <a:rPr lang="ru-RU" spc="-20" dirty="0">
                <a:latin typeface="Carlito"/>
                <a:cs typeface="Carlito"/>
              </a:rPr>
              <a:t>Ю. </a:t>
            </a:r>
            <a:r>
              <a:rPr lang="ru-RU" spc="-15" dirty="0" err="1">
                <a:latin typeface="Carlito"/>
                <a:cs typeface="Carlito"/>
              </a:rPr>
              <a:t>Фуджимото</a:t>
            </a:r>
            <a:r>
              <a:rPr lang="ru-RU" spc="-15" dirty="0">
                <a:latin typeface="Carlito"/>
                <a:cs typeface="Carlito"/>
              </a:rPr>
              <a:t>. </a:t>
            </a:r>
            <a:r>
              <a:rPr lang="ru-RU" dirty="0">
                <a:latin typeface="Carlito"/>
                <a:cs typeface="Carlito"/>
              </a:rPr>
              <a:t>- М.: </a:t>
            </a:r>
            <a:r>
              <a:rPr lang="ru-RU" spc="-5" dirty="0">
                <a:latin typeface="Carlito"/>
                <a:cs typeface="Carlito"/>
              </a:rPr>
              <a:t>Рид </a:t>
            </a:r>
            <a:r>
              <a:rPr lang="ru-RU" spc="-10" dirty="0" err="1">
                <a:latin typeface="Carlito"/>
                <a:cs typeface="Carlito"/>
              </a:rPr>
              <a:t>Элсивер</a:t>
            </a:r>
            <a:r>
              <a:rPr lang="ru-RU" spc="-10" dirty="0">
                <a:latin typeface="Carlito"/>
                <a:cs typeface="Carlito"/>
              </a:rPr>
              <a:t>, </a:t>
            </a:r>
            <a:r>
              <a:rPr lang="ru-RU" dirty="0">
                <a:latin typeface="Carlito"/>
                <a:cs typeface="Carlito"/>
              </a:rPr>
              <a:t>2010. - 940</a:t>
            </a:r>
            <a:r>
              <a:rPr lang="ru-RU" spc="95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c.</a:t>
            </a:r>
            <a:endParaRPr lang="ru-RU" dirty="0">
              <a:latin typeface="Carlito"/>
              <a:cs typeface="Carlito"/>
            </a:endParaRPr>
          </a:p>
          <a:p>
            <a:pPr marL="12700" marR="198120">
              <a:buAutoNum type="arabicPeriod" startAt="3"/>
              <a:tabLst>
                <a:tab pos="238125" algn="l"/>
              </a:tabLst>
            </a:pPr>
            <a:r>
              <a:rPr lang="ru-RU" spc="-20" dirty="0">
                <a:latin typeface="Carlito"/>
                <a:cs typeface="Carlito"/>
              </a:rPr>
              <a:t>Смит, </a:t>
            </a:r>
            <a:r>
              <a:rPr lang="ru-RU" spc="-10" dirty="0">
                <a:latin typeface="Carlito"/>
                <a:cs typeface="Carlito"/>
              </a:rPr>
              <a:t>Бернард Коронки </a:t>
            </a:r>
            <a:r>
              <a:rPr lang="ru-RU" dirty="0">
                <a:latin typeface="Carlito"/>
                <a:cs typeface="Carlito"/>
              </a:rPr>
              <a:t>и </a:t>
            </a:r>
            <a:r>
              <a:rPr lang="ru-RU" spc="-10" dirty="0">
                <a:latin typeface="Carlito"/>
                <a:cs typeface="Carlito"/>
              </a:rPr>
              <a:t>мостовидные </a:t>
            </a:r>
            <a:r>
              <a:rPr lang="ru-RU" spc="-5" dirty="0">
                <a:latin typeface="Carlito"/>
                <a:cs typeface="Carlito"/>
              </a:rPr>
              <a:t>протезы </a:t>
            </a:r>
            <a:r>
              <a:rPr lang="ru-RU" dirty="0">
                <a:latin typeface="Carlito"/>
                <a:cs typeface="Carlito"/>
              </a:rPr>
              <a:t>в </a:t>
            </a:r>
            <a:r>
              <a:rPr lang="ru-RU" spc="-10" dirty="0">
                <a:latin typeface="Carlito"/>
                <a:cs typeface="Carlito"/>
              </a:rPr>
              <a:t>ортопедической  </a:t>
            </a:r>
            <a:r>
              <a:rPr lang="ru-RU" spc="-15" dirty="0">
                <a:latin typeface="Carlito"/>
                <a:cs typeface="Carlito"/>
              </a:rPr>
              <a:t>стоматологии </a:t>
            </a:r>
            <a:r>
              <a:rPr lang="ru-RU" dirty="0">
                <a:latin typeface="Carlito"/>
                <a:cs typeface="Carlito"/>
              </a:rPr>
              <a:t>/ </a:t>
            </a:r>
            <a:r>
              <a:rPr lang="ru-RU" spc="-10" dirty="0">
                <a:latin typeface="Carlito"/>
                <a:cs typeface="Carlito"/>
              </a:rPr>
              <a:t>Бернард </a:t>
            </a:r>
            <a:r>
              <a:rPr lang="ru-RU" spc="-5" dirty="0">
                <a:latin typeface="Carlito"/>
                <a:cs typeface="Carlito"/>
              </a:rPr>
              <a:t>Смит </a:t>
            </a:r>
            <a:r>
              <a:rPr lang="ru-RU" dirty="0">
                <a:latin typeface="Carlito"/>
                <a:cs typeface="Carlito"/>
              </a:rPr>
              <a:t>, </a:t>
            </a:r>
            <a:r>
              <a:rPr lang="ru-RU" spc="-5" dirty="0">
                <a:latin typeface="Carlito"/>
                <a:cs typeface="Carlito"/>
              </a:rPr>
              <a:t>Лесли </a:t>
            </a:r>
            <a:r>
              <a:rPr lang="ru-RU" spc="-25" dirty="0" err="1">
                <a:latin typeface="Carlito"/>
                <a:cs typeface="Carlito"/>
              </a:rPr>
              <a:t>Хоу</a:t>
            </a:r>
            <a:r>
              <a:rPr lang="ru-RU" spc="-25" dirty="0">
                <a:latin typeface="Carlito"/>
                <a:cs typeface="Carlito"/>
              </a:rPr>
              <a:t>. </a:t>
            </a:r>
            <a:r>
              <a:rPr lang="ru-RU" dirty="0">
                <a:latin typeface="Carlito"/>
                <a:cs typeface="Carlito"/>
              </a:rPr>
              <a:t>- М.: </a:t>
            </a:r>
            <a:r>
              <a:rPr lang="ru-RU" spc="-5" dirty="0" err="1">
                <a:latin typeface="Carlito"/>
                <a:cs typeface="Carlito"/>
              </a:rPr>
              <a:t>МЕДпресс-информ</a:t>
            </a:r>
            <a:r>
              <a:rPr lang="ru-RU" spc="-5" dirty="0">
                <a:latin typeface="Carlito"/>
                <a:cs typeface="Carlito"/>
              </a:rPr>
              <a:t>, </a:t>
            </a:r>
            <a:r>
              <a:rPr lang="ru-RU" dirty="0">
                <a:latin typeface="Carlito"/>
                <a:cs typeface="Carlito"/>
              </a:rPr>
              <a:t>2010. - 344</a:t>
            </a:r>
            <a:r>
              <a:rPr lang="ru-RU" spc="175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c.</a:t>
            </a:r>
            <a:endParaRPr lang="ru-RU" dirty="0">
              <a:latin typeface="Carlito"/>
              <a:cs typeface="Carlito"/>
            </a:endParaRPr>
          </a:p>
          <a:p>
            <a:pPr marL="237490" indent="-225425">
              <a:buAutoNum type="arabicPeriod" startAt="3"/>
              <a:tabLst>
                <a:tab pos="238125" algn="l"/>
              </a:tabLst>
            </a:pPr>
            <a:r>
              <a:rPr lang="ru-RU" spc="-20" dirty="0">
                <a:latin typeface="Carlito"/>
                <a:cs typeface="Carlito"/>
              </a:rPr>
              <a:t>Трезубов, </a:t>
            </a:r>
            <a:r>
              <a:rPr lang="ru-RU" dirty="0">
                <a:latin typeface="Carlito"/>
                <a:cs typeface="Carlito"/>
              </a:rPr>
              <a:t>В. </a:t>
            </a:r>
            <a:r>
              <a:rPr lang="ru-RU" spc="-5" dirty="0">
                <a:latin typeface="Carlito"/>
                <a:cs typeface="Carlito"/>
              </a:rPr>
              <a:t>Н. </a:t>
            </a:r>
            <a:r>
              <a:rPr lang="ru-RU" spc="-10" dirty="0">
                <a:latin typeface="Carlito"/>
                <a:cs typeface="Carlito"/>
              </a:rPr>
              <a:t>Ортопедическое </a:t>
            </a:r>
            <a:r>
              <a:rPr lang="ru-RU" dirty="0">
                <a:latin typeface="Carlito"/>
                <a:cs typeface="Carlito"/>
              </a:rPr>
              <a:t>лечение с </a:t>
            </a:r>
            <a:r>
              <a:rPr lang="ru-RU" spc="-5" dirty="0">
                <a:latin typeface="Carlito"/>
                <a:cs typeface="Carlito"/>
              </a:rPr>
              <a:t>применением</a:t>
            </a:r>
            <a:r>
              <a:rPr lang="ru-RU" spc="100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металлокерамических</a:t>
            </a:r>
            <a:endParaRPr lang="ru-RU" dirty="0">
              <a:latin typeface="Carlito"/>
              <a:cs typeface="Carlito"/>
            </a:endParaRPr>
          </a:p>
          <a:p>
            <a:pPr marL="12700"/>
            <a:r>
              <a:rPr lang="ru-RU" spc="-5" dirty="0">
                <a:latin typeface="Carlito"/>
                <a:cs typeface="Carlito"/>
              </a:rPr>
              <a:t>зубных протезов </a:t>
            </a:r>
            <a:r>
              <a:rPr lang="ru-RU" dirty="0">
                <a:latin typeface="Carlito"/>
                <a:cs typeface="Carlito"/>
              </a:rPr>
              <a:t>/ В.Н. </a:t>
            </a:r>
            <a:r>
              <a:rPr lang="ru-RU" spc="-20" dirty="0">
                <a:latin typeface="Carlito"/>
                <a:cs typeface="Carlito"/>
              </a:rPr>
              <a:t>Трезубов, </a:t>
            </a:r>
            <a:r>
              <a:rPr lang="ru-RU" dirty="0">
                <a:latin typeface="Carlito"/>
                <a:cs typeface="Carlito"/>
              </a:rPr>
              <a:t>В.С. </a:t>
            </a:r>
            <a:r>
              <a:rPr lang="ru-RU" spc="-10" dirty="0" err="1">
                <a:latin typeface="Carlito"/>
                <a:cs typeface="Carlito"/>
              </a:rPr>
              <a:t>Емгахов</a:t>
            </a:r>
            <a:r>
              <a:rPr lang="ru-RU" spc="-10" dirty="0">
                <a:latin typeface="Carlito"/>
                <a:cs typeface="Carlito"/>
              </a:rPr>
              <a:t>, </a:t>
            </a:r>
            <a:r>
              <a:rPr lang="ru-RU" spc="-15" dirty="0">
                <a:latin typeface="Carlito"/>
                <a:cs typeface="Carlito"/>
              </a:rPr>
              <a:t>О.Н. </a:t>
            </a:r>
            <a:r>
              <a:rPr lang="ru-RU" spc="-5" dirty="0">
                <a:latin typeface="Carlito"/>
                <a:cs typeface="Carlito"/>
              </a:rPr>
              <a:t>Сапронова. </a:t>
            </a:r>
            <a:r>
              <a:rPr lang="ru-RU" dirty="0">
                <a:latin typeface="Carlito"/>
                <a:cs typeface="Carlito"/>
              </a:rPr>
              <a:t>- М.:</a:t>
            </a:r>
            <a:r>
              <a:rPr lang="ru-RU" spc="120" dirty="0">
                <a:latin typeface="Carlito"/>
                <a:cs typeface="Carlito"/>
              </a:rPr>
              <a:t> </a:t>
            </a:r>
            <a:r>
              <a:rPr lang="ru-RU" spc="-10" dirty="0">
                <a:latin typeface="Carlito"/>
                <a:cs typeface="Carlito"/>
              </a:rPr>
              <a:t>Медицинское</a:t>
            </a:r>
            <a:endParaRPr lang="ru-RU" dirty="0">
              <a:latin typeface="Carlito"/>
              <a:cs typeface="Carlito"/>
            </a:endParaRPr>
          </a:p>
          <a:p>
            <a:pPr marL="12700"/>
            <a:r>
              <a:rPr lang="ru-RU" spc="-5" dirty="0">
                <a:latin typeface="Carlito"/>
                <a:cs typeface="Carlito"/>
              </a:rPr>
              <a:t>информационное </a:t>
            </a:r>
            <a:r>
              <a:rPr lang="ru-RU" spc="-10" dirty="0">
                <a:latin typeface="Carlito"/>
                <a:cs typeface="Carlito"/>
              </a:rPr>
              <a:t>агентство, </a:t>
            </a:r>
            <a:r>
              <a:rPr lang="ru-RU" dirty="0">
                <a:latin typeface="Carlito"/>
                <a:cs typeface="Carlito"/>
              </a:rPr>
              <a:t>2007. - 200</a:t>
            </a:r>
            <a:r>
              <a:rPr lang="ru-RU" spc="65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c.</a:t>
            </a:r>
            <a:endParaRPr lang="ru-RU" dirty="0">
              <a:latin typeface="Carlito"/>
              <a:cs typeface="Carlito"/>
            </a:endParaRPr>
          </a:p>
          <a:p>
            <a:pPr marL="12700" marR="1112520">
              <a:buAutoNum type="arabicPeriod" startAt="6"/>
              <a:tabLst>
                <a:tab pos="238125" algn="l"/>
              </a:tabLst>
            </a:pPr>
            <a:r>
              <a:rPr lang="ru-RU" spc="-10" dirty="0">
                <a:latin typeface="Carlito"/>
                <a:cs typeface="Carlito"/>
              </a:rPr>
              <a:t>Копейкин </a:t>
            </a:r>
            <a:r>
              <a:rPr lang="ru-RU" spc="-5" dirty="0">
                <a:latin typeface="Carlito"/>
                <a:cs typeface="Carlito"/>
              </a:rPr>
              <a:t>В.Н., </a:t>
            </a:r>
            <a:r>
              <a:rPr lang="ru-RU" spc="-5" dirty="0" err="1">
                <a:latin typeface="Carlito"/>
                <a:cs typeface="Carlito"/>
              </a:rPr>
              <a:t>Миргазизов</a:t>
            </a:r>
            <a:r>
              <a:rPr lang="ru-RU" spc="-5" dirty="0">
                <a:latin typeface="Carlito"/>
                <a:cs typeface="Carlito"/>
              </a:rPr>
              <a:t> </a:t>
            </a:r>
            <a:r>
              <a:rPr lang="ru-RU" dirty="0">
                <a:latin typeface="Carlito"/>
                <a:cs typeface="Carlito"/>
              </a:rPr>
              <a:t>М.З. </a:t>
            </a:r>
            <a:r>
              <a:rPr lang="ru-RU" spc="-10" dirty="0">
                <a:latin typeface="Carlito"/>
                <a:cs typeface="Carlito"/>
              </a:rPr>
              <a:t>Ортопедическая </a:t>
            </a:r>
            <a:r>
              <a:rPr lang="ru-RU" spc="-15" dirty="0">
                <a:latin typeface="Carlito"/>
                <a:cs typeface="Carlito"/>
              </a:rPr>
              <a:t>стоматология. </a:t>
            </a:r>
            <a:r>
              <a:rPr lang="ru-RU" dirty="0">
                <a:latin typeface="Carlito"/>
                <a:cs typeface="Carlito"/>
              </a:rPr>
              <a:t>- М.:  </a:t>
            </a:r>
            <a:r>
              <a:rPr lang="ru-RU" spc="-10" dirty="0">
                <a:latin typeface="Carlito"/>
                <a:cs typeface="Carlito"/>
              </a:rPr>
              <a:t>Медицина,</a:t>
            </a:r>
            <a:r>
              <a:rPr lang="ru-RU" dirty="0">
                <a:latin typeface="Carlito"/>
                <a:cs typeface="Carlito"/>
              </a:rPr>
              <a:t> 2001.</a:t>
            </a:r>
          </a:p>
          <a:p>
            <a:pPr marL="12700" marR="285115">
              <a:spcBef>
                <a:spcPts val="434"/>
              </a:spcBef>
              <a:buAutoNum type="arabicPeriod" startAt="6"/>
              <a:tabLst>
                <a:tab pos="238125" algn="l"/>
              </a:tabLst>
            </a:pPr>
            <a:r>
              <a:rPr lang="ru-RU" spc="-10" dirty="0">
                <a:latin typeface="Carlito"/>
                <a:cs typeface="Carlito"/>
              </a:rPr>
              <a:t>Копейкин </a:t>
            </a:r>
            <a:r>
              <a:rPr lang="ru-RU" spc="-5" dirty="0">
                <a:latin typeface="Carlito"/>
                <a:cs typeface="Carlito"/>
              </a:rPr>
              <a:t>В.Н., </a:t>
            </a:r>
            <a:r>
              <a:rPr lang="ru-RU" spc="-10" dirty="0" err="1">
                <a:latin typeface="Carlito"/>
                <a:cs typeface="Carlito"/>
              </a:rPr>
              <a:t>Долбнев</a:t>
            </a:r>
            <a:r>
              <a:rPr lang="ru-RU" spc="-10" dirty="0">
                <a:latin typeface="Carlito"/>
                <a:cs typeface="Carlito"/>
              </a:rPr>
              <a:t> </a:t>
            </a:r>
            <a:r>
              <a:rPr lang="ru-RU" dirty="0">
                <a:latin typeface="Carlito"/>
                <a:cs typeface="Carlito"/>
              </a:rPr>
              <a:t>И.Б., </a:t>
            </a:r>
            <a:r>
              <a:rPr lang="ru-RU" spc="-5" dirty="0">
                <a:latin typeface="Carlito"/>
                <a:cs typeface="Carlito"/>
              </a:rPr>
              <a:t>Зубопротезная </a:t>
            </a:r>
            <a:r>
              <a:rPr lang="ru-RU" spc="-10" dirty="0">
                <a:latin typeface="Carlito"/>
                <a:cs typeface="Carlito"/>
              </a:rPr>
              <a:t>техника. </a:t>
            </a:r>
            <a:r>
              <a:rPr lang="ru-RU" dirty="0">
                <a:latin typeface="Carlito"/>
                <a:cs typeface="Carlito"/>
              </a:rPr>
              <a:t>- М.: </a:t>
            </a:r>
            <a:r>
              <a:rPr lang="ru-RU" spc="-10" dirty="0">
                <a:latin typeface="Carlito"/>
                <a:cs typeface="Carlito"/>
              </a:rPr>
              <a:t>Медицина, </a:t>
            </a:r>
            <a:r>
              <a:rPr lang="ru-RU" dirty="0">
                <a:latin typeface="Carlito"/>
                <a:cs typeface="Carlito"/>
              </a:rPr>
              <a:t>1997. -  </a:t>
            </a:r>
            <a:r>
              <a:rPr lang="ru-RU" spc="-5" dirty="0">
                <a:latin typeface="Carlito"/>
                <a:cs typeface="Carlito"/>
              </a:rPr>
              <a:t>178с.</a:t>
            </a:r>
            <a:endParaRPr lang="ru-RU" dirty="0">
              <a:latin typeface="Carlito"/>
              <a:cs typeface="Carlito"/>
            </a:endParaRPr>
          </a:p>
          <a:p>
            <a:pPr marL="238125" indent="-226060">
              <a:buAutoNum type="arabicPeriod" startAt="6"/>
              <a:tabLst>
                <a:tab pos="238760" algn="l"/>
              </a:tabLst>
            </a:pPr>
            <a:r>
              <a:rPr lang="ru-RU" spc="-10" dirty="0">
                <a:latin typeface="Carlito"/>
                <a:cs typeface="Carlito"/>
              </a:rPr>
              <a:t>Курляндский В.Ю. </a:t>
            </a:r>
            <a:r>
              <a:rPr lang="ru-RU" spc="-5" dirty="0">
                <a:latin typeface="Carlito"/>
                <a:cs typeface="Carlito"/>
              </a:rPr>
              <a:t>Керамические </a:t>
            </a:r>
            <a:r>
              <a:rPr lang="ru-RU" dirty="0">
                <a:latin typeface="Carlito"/>
                <a:cs typeface="Carlito"/>
              </a:rPr>
              <a:t>и </a:t>
            </a:r>
            <a:r>
              <a:rPr lang="ru-RU" spc="-10" dirty="0" err="1">
                <a:latin typeface="Carlito"/>
                <a:cs typeface="Carlito"/>
              </a:rPr>
              <a:t>цельнолитные</a:t>
            </a:r>
            <a:r>
              <a:rPr lang="ru-RU" spc="-10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несъемные зубные протезы.</a:t>
            </a:r>
            <a:r>
              <a:rPr lang="ru-RU" spc="65" dirty="0">
                <a:latin typeface="Carlito"/>
                <a:cs typeface="Carlito"/>
              </a:rPr>
              <a:t> </a:t>
            </a:r>
            <a:r>
              <a:rPr lang="ru-RU" dirty="0">
                <a:latin typeface="Carlito"/>
                <a:cs typeface="Carlito"/>
              </a:rPr>
              <a:t>-</a:t>
            </a:r>
          </a:p>
          <a:p>
            <a:pPr marL="12700"/>
            <a:r>
              <a:rPr lang="ru-RU" dirty="0">
                <a:latin typeface="Carlito"/>
                <a:cs typeface="Carlito"/>
              </a:rPr>
              <a:t>М.: </a:t>
            </a:r>
            <a:r>
              <a:rPr lang="ru-RU" spc="-10" dirty="0">
                <a:latin typeface="Carlito"/>
                <a:cs typeface="Carlito"/>
              </a:rPr>
              <a:t>Медицина, </a:t>
            </a:r>
            <a:r>
              <a:rPr lang="ru-RU" dirty="0">
                <a:latin typeface="Carlito"/>
                <a:cs typeface="Carlito"/>
              </a:rPr>
              <a:t>1998 -</a:t>
            </a:r>
            <a:r>
              <a:rPr lang="ru-RU" spc="35" dirty="0">
                <a:latin typeface="Carlito"/>
                <a:cs typeface="Carlito"/>
              </a:rPr>
              <a:t> </a:t>
            </a:r>
            <a:r>
              <a:rPr lang="ru-RU" spc="-5" dirty="0">
                <a:latin typeface="Carlito"/>
                <a:cs typeface="Carlito"/>
              </a:rPr>
              <a:t>100с.</a:t>
            </a:r>
            <a:endParaRPr lang="ru-RU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905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284585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БЛАГОДАРЮ ЗА ВНИМАНИЕ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3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 </a:t>
            </a:r>
            <a:r>
              <a:rPr lang="ru-RU" b="1" dirty="0" smtClean="0"/>
              <a:t>лекции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Актуальность</a:t>
            </a: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Состояния </a:t>
            </a:r>
            <a:r>
              <a:rPr lang="ru-RU" dirty="0"/>
              <a:t>зубных рядов, </a:t>
            </a:r>
            <a:r>
              <a:rPr lang="ru-RU" dirty="0" smtClean="0"/>
              <a:t>прикуса.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Классификация </a:t>
            </a:r>
            <a:r>
              <a:rPr lang="ru-RU" dirty="0"/>
              <a:t>дефектов зубных рядов. Методы обследования больных с частичным отсутствием зубов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Показания </a:t>
            </a:r>
            <a:r>
              <a:rPr lang="ru-RU" dirty="0"/>
              <a:t>и противопоказания к методам  лечения несъёмного протезирования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Особенности </a:t>
            </a:r>
            <a:r>
              <a:rPr lang="ru-RU" dirty="0"/>
              <a:t>препарирования опорных зубов под мостовидные протезы, в зависимости от предлагаемой конструкции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Возможные </a:t>
            </a:r>
            <a:r>
              <a:rPr lang="ru-RU" dirty="0"/>
              <a:t>осложнения и ошибки при лечении мостовидными протезами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0926"/>
            <a:ext cx="10515600" cy="6170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Актуальность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4159"/>
            <a:ext cx="10515600" cy="18658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Изучаемая </a:t>
            </a:r>
            <a:r>
              <a:rPr lang="ru-RU" sz="2400" b="1" dirty="0"/>
              <a:t>тема</a:t>
            </a:r>
            <a:r>
              <a:rPr lang="ru-RU" sz="2400" dirty="0"/>
              <a:t> актуальна по </a:t>
            </a:r>
            <a:r>
              <a:rPr lang="ru-RU" sz="2400" dirty="0" smtClean="0"/>
              <a:t>причине того, что на сегодняшний день появляются, новый технологии, новые материалы, другие актуальные теории и практические примеры. И соответственно меняется подход к изготовлению ортопедическим конструкциям и к их использованию.</a:t>
            </a:r>
          </a:p>
        </p:txBody>
      </p:sp>
    </p:spTree>
    <p:extLst>
      <p:ext uri="{BB962C8B-B14F-4D97-AF65-F5344CB8AC3E}">
        <p14:creationId xmlns:p14="http://schemas.microsoft.com/office/powerpoint/2010/main" val="393071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6085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Состояния зубных рядов, прикуса</a:t>
            </a:r>
            <a:r>
              <a:rPr lang="ru-RU" sz="3600" b="1" dirty="0" smtClean="0">
                <a:latin typeface="+mn-lt"/>
              </a:rPr>
              <a:t>.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13867" cy="267017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solidFill>
                  <a:srgbClr val="333333"/>
                </a:solidFill>
              </a:rPr>
              <a:t>I - двусторонние концевые дефекты;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solidFill>
                  <a:srgbClr val="333333"/>
                </a:solidFill>
              </a:rPr>
              <a:t>II - односторонний концевой дефект;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400" b="1" dirty="0">
                <a:solidFill>
                  <a:srgbClr val="333333"/>
                </a:solidFill>
              </a:rPr>
              <a:t>III - включенный дефект в 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solidFill>
                  <a:srgbClr val="333333"/>
                </a:solidFill>
              </a:rPr>
              <a:t>боковом отделе;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400" b="1" dirty="0">
                <a:solidFill>
                  <a:srgbClr val="333333"/>
                </a:solidFill>
              </a:rPr>
              <a:t>IV - включенный дефект в переднем 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400" b="1" dirty="0">
                <a:solidFill>
                  <a:srgbClr val="333333"/>
                </a:solidFill>
              </a:rPr>
              <a:t>отделе зубного ряда</a:t>
            </a:r>
            <a:r>
              <a:rPr lang="ru-RU" sz="2400" b="1" dirty="0" smtClean="0">
                <a:solidFill>
                  <a:srgbClr val="333333"/>
                </a:solidFill>
              </a:rPr>
              <a:t>.</a:t>
            </a:r>
            <a:endParaRPr lang="ru-RU" sz="2400" b="1" dirty="0"/>
          </a:p>
        </p:txBody>
      </p:sp>
      <p:pic>
        <p:nvPicPr>
          <p:cNvPr id="1028" name="Picture 4" descr="Дефекты зубных рядов по Кеннед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3136" r="11580" b="2132"/>
          <a:stretch/>
        </p:blipFill>
        <p:spPr bwMode="auto">
          <a:xfrm>
            <a:off x="6269566" y="1825625"/>
            <a:ext cx="5218430" cy="42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3552" y="932646"/>
            <a:ext cx="4064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2800" b="1" dirty="0"/>
              <a:t>Классификация Кеннеди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8799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Autofit/>
          </a:bodyPr>
          <a:lstStyle/>
          <a:p>
            <a:pPr algn="ctr"/>
            <a:r>
              <a:rPr lang="ru" sz="3200" b="1" dirty="0" smtClean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Классификация </a:t>
            </a:r>
            <a:r>
              <a:rPr lang="ru" sz="3200" b="1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дефектов зубных рядов по Е.И. Гаврилову</a:t>
            </a: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292186"/>
            <a:ext cx="10100734" cy="22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1 - односторонний концевой дефект; </a:t>
            </a:r>
          </a:p>
          <a:p>
            <a:pPr lvl="0">
              <a:lnSpc>
                <a:spcPts val="1000"/>
              </a:lnSpc>
              <a:spcBef>
                <a:spcPts val="1600"/>
              </a:spcBef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2 - двусторонние концевые дефекты; </a:t>
            </a:r>
          </a:p>
          <a:p>
            <a:pPr lvl="0">
              <a:lnSpc>
                <a:spcPts val="1000"/>
              </a:lnSpc>
              <a:spcBef>
                <a:spcPts val="1600"/>
              </a:spcBef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3 - односторонний включенный дефект бокового отдела зубного ряда; </a:t>
            </a:r>
          </a:p>
          <a:p>
            <a:pPr lvl="0">
              <a:lnSpc>
                <a:spcPts val="1000"/>
              </a:lnSpc>
              <a:spcBef>
                <a:spcPts val="1600"/>
              </a:spcBef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4 - двусторонние включенные дефекты боковых отделов зубного ряда; </a:t>
            </a:r>
          </a:p>
          <a:p>
            <a:pPr lvl="0">
              <a:lnSpc>
                <a:spcPts val="1000"/>
              </a:lnSpc>
              <a:spcBef>
                <a:spcPts val="1600"/>
              </a:spcBef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5 - включенный дефект переднего отдела зубного ряда; </a:t>
            </a:r>
          </a:p>
          <a:p>
            <a:pPr lvl="0">
              <a:lnSpc>
                <a:spcPts val="1000"/>
              </a:lnSpc>
              <a:spcBef>
                <a:spcPts val="1600"/>
              </a:spcBef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6 - комбинированные дефекты; </a:t>
            </a:r>
          </a:p>
          <a:p>
            <a:pPr lvl="0">
              <a:lnSpc>
                <a:spcPts val="1000"/>
              </a:lnSpc>
              <a:spcBef>
                <a:spcPts val="1600"/>
              </a:spcBef>
              <a:spcAft>
                <a:spcPts val="1600"/>
              </a:spcAft>
            </a:pPr>
            <a:r>
              <a:rPr lang="ru-RU" sz="2000" b="1" dirty="0">
                <a:solidFill>
                  <a:srgbClr val="333333"/>
                </a:solidFill>
                <a:highlight>
                  <a:srgbClr val="FFFFFF"/>
                </a:highlight>
              </a:rPr>
              <a:t>7 - одиночно сохранившийся зуб</a:t>
            </a:r>
            <a:endParaRPr lang="ru-RU" sz="2000" b="1" dirty="0"/>
          </a:p>
        </p:txBody>
      </p:sp>
      <p:pic>
        <p:nvPicPr>
          <p:cNvPr id="7" name="Google Shape;10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9916" y="3666065"/>
            <a:ext cx="8172167" cy="298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72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6" y="221193"/>
            <a:ext cx="10515600" cy="538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Виды прикуса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 descr="https://innovastom.ru/wp-content/uploads/2019/04/mozhno-li-ispravit-prik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65" y="3294691"/>
            <a:ext cx="6807201" cy="33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0999" y="877889"/>
            <a:ext cx="11650135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ru-RU" sz="1800" dirty="0"/>
              <a:t>1.</a:t>
            </a:r>
            <a:r>
              <a:rPr lang="ru-RU" sz="1800" b="1" dirty="0"/>
              <a:t> Дистальный</a:t>
            </a:r>
            <a:r>
              <a:rPr lang="ru-RU" sz="1800" dirty="0"/>
              <a:t>. Характеризуется заметным выдвижением передних резцов на верхней челюсти.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ru-RU" sz="1800" dirty="0"/>
              <a:t>2. </a:t>
            </a:r>
            <a:r>
              <a:rPr lang="ru-RU" sz="1800" b="1" dirty="0" err="1"/>
              <a:t>Мезиальный</a:t>
            </a:r>
            <a:r>
              <a:rPr lang="ru-RU" sz="1800" dirty="0"/>
              <a:t>. Также как и при дистальном прикусе, только выдвигается нижняя челюсть.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ru-RU" sz="1800" dirty="0"/>
              <a:t>3.</a:t>
            </a:r>
            <a:r>
              <a:rPr lang="ru-RU" sz="1800" b="1" dirty="0"/>
              <a:t> Глубокий</a:t>
            </a:r>
            <a:r>
              <a:rPr lang="ru-RU" sz="1800" dirty="0"/>
              <a:t>. Когда зубы верхней челюсти покрывают нижнюю больше, чем на ½.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ru-RU" sz="1800" dirty="0"/>
              <a:t>4.</a:t>
            </a:r>
            <a:r>
              <a:rPr lang="ru-RU" sz="1800" b="1" dirty="0"/>
              <a:t> Открытый.</a:t>
            </a:r>
            <a:r>
              <a:rPr lang="ru-RU" sz="1800" dirty="0"/>
              <a:t> Из-за аномалии прикуса в этом случае челюсти не могут полностью сомкнуться.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ru-RU" sz="1800" dirty="0"/>
              <a:t>5. </a:t>
            </a:r>
            <a:r>
              <a:rPr lang="ru-RU" sz="1800" b="1" dirty="0"/>
              <a:t>Перекрестный</a:t>
            </a:r>
            <a:r>
              <a:rPr lang="ru-RU" sz="1800" dirty="0"/>
              <a:t>. Когда в одних местах наблюдается неправильное смыкание челюстей, а в других верное.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ru-RU" sz="1800" dirty="0"/>
              <a:t>При правильном прикусе зубы верхней челюсти закрывают нижнюю челюсть примерно на 1/3. Все зубы верхней челюсти правильно контактируют с зубами нижней челюсти, нет промежутков между зубами. Срединная линия лица проходит между центральными зубами верхнего и нижнего ряда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9692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34" y="280429"/>
            <a:ext cx="10515600" cy="6085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FF"/>
                </a:solidFill>
                <a:latin typeface="+mn-lt"/>
              </a:rPr>
              <a:t>Адентия</a:t>
            </a:r>
            <a:r>
              <a:rPr lang="ru-RU" sz="2400" dirty="0">
                <a:latin typeface="+mn-lt"/>
              </a:rPr>
              <a:t> – полное или частичное отсутствие молочных или постоянных зубов.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9026"/>
            <a:ext cx="10515600" cy="15187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None/>
              <a:defRPr/>
            </a:pPr>
            <a:r>
              <a:rPr lang="ru-RU" sz="1600" b="1" dirty="0">
                <a:solidFill>
                  <a:srgbClr val="3333FF"/>
                </a:solidFill>
              </a:rPr>
              <a:t>Наиболее часто встречающиеся формы адентии</a:t>
            </a:r>
            <a:r>
              <a:rPr lang="ru-RU" sz="1600" b="1" dirty="0" smtClean="0">
                <a:solidFill>
                  <a:srgbClr val="3333FF"/>
                </a:solidFill>
              </a:rPr>
              <a:t>:</a:t>
            </a:r>
            <a:endParaRPr lang="ru-RU" sz="1600" dirty="0"/>
          </a:p>
          <a:p>
            <a:pPr>
              <a:buClr>
                <a:schemeClr val="tx1"/>
              </a:buClr>
              <a:buNone/>
              <a:defRPr/>
            </a:pPr>
            <a:r>
              <a:rPr lang="ru-RU" sz="1600" dirty="0"/>
              <a:t>• Полная первичная </a:t>
            </a:r>
            <a:r>
              <a:rPr lang="ru-RU" sz="1600" dirty="0" smtClean="0"/>
              <a:t>адентия.</a:t>
            </a:r>
            <a:endParaRPr lang="ru-RU" sz="1600" dirty="0"/>
          </a:p>
          <a:p>
            <a:pPr>
              <a:buClr>
                <a:schemeClr val="tx1"/>
              </a:buClr>
              <a:buNone/>
              <a:defRPr/>
            </a:pPr>
            <a:r>
              <a:rPr lang="ru-RU" sz="1600" dirty="0"/>
              <a:t>• Частичная первичная адентия.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ru-RU" sz="1600" dirty="0"/>
              <a:t>• Полная вторичная адентия.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ru-RU" sz="1600" dirty="0"/>
              <a:t>• Частичная вторичная адентия.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534" y="2723092"/>
            <a:ext cx="10041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FF"/>
                </a:solidFill>
              </a:rPr>
              <a:t>Частичная вторичная адентия</a:t>
            </a:r>
            <a:r>
              <a:rPr lang="ru-RU" dirty="0"/>
              <a:t> – частичное отсутствие зубов на верхней или/и нижней челюсти.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9534" y="3123202"/>
            <a:ext cx="866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FF00"/>
                </a:solidFill>
              </a:rPr>
              <a:t>Главный </a:t>
            </a:r>
            <a:r>
              <a:rPr lang="ru-RU" b="1" i="1" dirty="0">
                <a:solidFill>
                  <a:srgbClr val="00FF00"/>
                </a:solidFill>
              </a:rPr>
              <a:t>признак</a:t>
            </a:r>
            <a:r>
              <a:rPr lang="ru-RU" dirty="0">
                <a:solidFill>
                  <a:srgbClr val="00FF00"/>
                </a:solidFill>
              </a:rPr>
              <a:t> </a:t>
            </a:r>
            <a:r>
              <a:rPr lang="ru-RU" b="1" i="1" dirty="0">
                <a:solidFill>
                  <a:srgbClr val="00FF00"/>
                </a:solidFill>
              </a:rPr>
              <a:t>частичного отсутствия зубов</a:t>
            </a:r>
            <a:r>
              <a:rPr lang="ru-RU" dirty="0"/>
              <a:t> (частичной вторичной адентии)  - отсутствие в зубном ряду от одного до пятнадцати зубов на одной из челюстей. </a:t>
            </a:r>
          </a:p>
        </p:txBody>
      </p:sp>
      <p:pic>
        <p:nvPicPr>
          <p:cNvPr id="6" name="Picture 8" descr="01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769533"/>
            <a:ext cx="5266266" cy="2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ru" b="1" dirty="0">
                <a:solidFill>
                  <a:srgbClr val="333333"/>
                </a:solidFill>
                <a:highlight>
                  <a:srgbClr val="FFFFFF"/>
                </a:highlight>
              </a:rPr>
              <a:t>Классификации деформаций зубных рядов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2133"/>
            <a:ext cx="10515600" cy="535093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Вертикальная деформация: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</a:t>
            </a:r>
            <a:r>
              <a:rPr lang="ru-RU" sz="2000" dirty="0" err="1" smtClean="0">
                <a:solidFill>
                  <a:srgbClr val="333333"/>
                </a:solidFill>
              </a:rPr>
              <a:t>зубоальвеолярное</a:t>
            </a:r>
            <a:r>
              <a:rPr lang="ru-RU" sz="2000" dirty="0" smtClean="0">
                <a:solidFill>
                  <a:srgbClr val="333333"/>
                </a:solidFill>
              </a:rPr>
              <a:t> удлинение (деформация, сопровождаемая гипертрофией альвеолярного отростка, длина коронки без изменений);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зубное удлинение (деформация с обнажением корня зуба и атрофией альвеолярного отростка, клиническая коронка больше анатомической коронки зуба).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Вертикальная деформация зубных рядов: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I степень - удлинение на 1/3 коронки зуба;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II степень - удлинение на 1/2 коронки зуба;</a:t>
            </a:r>
          </a:p>
          <a:p>
            <a:pPr marL="0" lvl="0" indent="0">
              <a:spcBef>
                <a:spcPts val="800"/>
              </a:spcBef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III степень - удлинение на 2/3 коронки зуба и более.</a:t>
            </a:r>
          </a:p>
          <a:p>
            <a:pPr marL="0" lvl="0" indent="0">
              <a:spcBef>
                <a:spcPts val="800"/>
              </a:spcBef>
              <a:buNone/>
            </a:pPr>
            <a:endParaRPr lang="ru-RU" sz="2000" dirty="0" smtClean="0">
              <a:solidFill>
                <a:srgbClr val="333333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•  Горизонтальная деформация зубных рядов: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I степень - наклон зуба до 15°;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II степень - наклон зуба на 16-30°;</a:t>
            </a:r>
          </a:p>
          <a:p>
            <a:pPr marL="0" lv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ru-RU" sz="2000" dirty="0" smtClean="0">
                <a:solidFill>
                  <a:srgbClr val="333333"/>
                </a:solidFill>
              </a:rPr>
              <a:t> —   III степень - наклон зуба более чем на 30°.</a:t>
            </a:r>
          </a:p>
        </p:txBody>
      </p:sp>
    </p:spTree>
    <p:extLst>
      <p:ext uri="{BB962C8B-B14F-4D97-AF65-F5344CB8AC3E}">
        <p14:creationId xmlns:p14="http://schemas.microsoft.com/office/powerpoint/2010/main" val="34249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2052</Words>
  <Application>Microsoft Office PowerPoint</Application>
  <PresentationFormat>Широкоэкранный</PresentationFormat>
  <Paragraphs>160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Carlito</vt:lpstr>
      <vt:lpstr>Тема Office</vt:lpstr>
      <vt:lpstr>Федеральное государственное бюджетное образовательное учреждение высшего образования  "Красноярский государственный медицинский университет имени профессора В.Ф. Войно-Ясенецкого" Министерства здравоохранения Российской Федерации</vt:lpstr>
      <vt:lpstr>Цель лекции</vt:lpstr>
      <vt:lpstr>План лекции</vt:lpstr>
      <vt:lpstr>Актуальность</vt:lpstr>
      <vt:lpstr>Состояния зубных рядов, прикуса.</vt:lpstr>
      <vt:lpstr>Классификация дефектов зубных рядов по Е.И. Гаврилову</vt:lpstr>
      <vt:lpstr>Виды прикуса</vt:lpstr>
      <vt:lpstr>Адентия – полное или частичное отсутствие молочных или постоянных зубов.</vt:lpstr>
      <vt:lpstr>Классификации деформаций зубных рядов</vt:lpstr>
      <vt:lpstr>Показания к мостовидному протезированию</vt:lpstr>
      <vt:lpstr>Противопоказания к мостовидному протезированию:</vt:lpstr>
      <vt:lpstr>Подготовка зубочелюстной системы к протезированию.</vt:lpstr>
      <vt:lpstr>Цельнолитые мостовидные протезы</vt:lpstr>
      <vt:lpstr>Паяные мостовидные протезы</vt:lpstr>
      <vt:lpstr>Металлокерамический мостовидный протез</vt:lpstr>
      <vt:lpstr>Комбинированный мостовидный металлокерамический протез на цельнолитой основе</vt:lpstr>
      <vt:lpstr>Конструктивные части несъемного мостовидно протеза</vt:lpstr>
      <vt:lpstr>Презентация PowerPoint</vt:lpstr>
      <vt:lpstr>Презентация PowerPoint</vt:lpstr>
      <vt:lpstr>Этапы изготовление протеза </vt:lpstr>
      <vt:lpstr>Ошибки и осложнения при замещении дефектов зубных рядов мостовидными протезами</vt:lpstr>
      <vt:lpstr>Ошибки и осложнения при замещении дефектов зубных рядов мостовидными протезами</vt:lpstr>
      <vt:lpstr>Вывод:</vt:lpstr>
      <vt:lpstr>Список литературы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 "Красноярский государственный медицинский университет имени профессора В.Ф. Войно-Ясенецкого" Министерства здравоохранения Российской Федерации</dc:title>
  <dc:creator>Хотам Юлдошходжаев</dc:creator>
  <cp:lastModifiedBy>Хотам Юлдошходжаев</cp:lastModifiedBy>
  <cp:revision>23</cp:revision>
  <dcterms:created xsi:type="dcterms:W3CDTF">2021-05-16T12:49:23Z</dcterms:created>
  <dcterms:modified xsi:type="dcterms:W3CDTF">2021-06-10T16:28:10Z</dcterms:modified>
</cp:coreProperties>
</file>