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63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11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82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60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74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38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1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10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58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52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63EFA5E-FA76-400D-B3DC-F0BA90E6D107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6/15/21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32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Garamond" panose="02020404030301010803" pitchFamily="18" charset="0"/>
              </a:rPr>
              <a:t>Введение в химическую травму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269396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Garamond" panose="02020404030301010803" pitchFamily="18" charset="0"/>
              </a:rPr>
              <a:t>Выполнил: </a:t>
            </a:r>
          </a:p>
          <a:p>
            <a:r>
              <a:rPr lang="ru-RU" dirty="0">
                <a:latin typeface="Garamond" panose="02020404030301010803" pitchFamily="18" charset="0"/>
              </a:rPr>
              <a:t>ординатор кафедры Судебной медицины ИПО 109 группы</a:t>
            </a:r>
          </a:p>
          <a:p>
            <a:r>
              <a:rPr lang="ru-RU" b="1" dirty="0">
                <a:latin typeface="Garamond" panose="02020404030301010803" pitchFamily="18" charset="0"/>
              </a:rPr>
              <a:t>Черных Инесса Андреевна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80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2226919"/>
            <a:ext cx="9603275" cy="1049235"/>
          </a:xfrm>
        </p:spPr>
        <p:txBody>
          <a:bodyPr/>
          <a:lstStyle/>
          <a:p>
            <a:pPr algn="ctr"/>
            <a:r>
              <a:rPr lang="ru-RU" dirty="0">
                <a:latin typeface="Garamond" panose="02020404030301010803" pitchFamily="18" charset="0"/>
              </a:rPr>
              <a:t>Спасибо за внимание </a:t>
            </a:r>
          </a:p>
        </p:txBody>
      </p:sp>
    </p:spTree>
    <p:extLst>
      <p:ext uri="{BB962C8B-B14F-4D97-AF65-F5344CB8AC3E}">
        <p14:creationId xmlns:p14="http://schemas.microsoft.com/office/powerpoint/2010/main" val="140316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Garamond" panose="02020404030301010803" pitchFamily="18" charset="0"/>
              </a:rPr>
              <a:t>Понятия химической травмы и яда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Под химической травмой понимают структурно-функциональные нарушения, вызванные химическим или физико-химическим действием веществ, введенных в организм извне.</a:t>
            </a:r>
            <a:endParaRPr lang="en-US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Ядом называют вещество, даже малое количество которого способно вызвать отравление.</a:t>
            </a:r>
          </a:p>
        </p:txBody>
      </p:sp>
    </p:spTree>
    <p:extLst>
      <p:ext uri="{BB962C8B-B14F-4D97-AF65-F5344CB8AC3E}">
        <p14:creationId xmlns:p14="http://schemas.microsoft.com/office/powerpoint/2010/main" val="35755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786" y="804519"/>
            <a:ext cx="11087099" cy="1049235"/>
          </a:xfrm>
        </p:spPr>
        <p:txBody>
          <a:bodyPr/>
          <a:lstStyle/>
          <a:p>
            <a:r>
              <a:rPr lang="ru-RU" dirty="0">
                <a:latin typeface="Garamond" panose="02020404030301010803" pitchFamily="18" charset="0"/>
              </a:rPr>
              <a:t>Условия токсического действия веществ на организм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95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Garamond" panose="02020404030301010803" pitchFamily="18" charset="0"/>
              </a:rPr>
              <a:t>Наличие и характер морфофункциональных изменений при отравлениях зависят от совокупного влияния многих условий.</a:t>
            </a:r>
          </a:p>
          <a:p>
            <a:pPr lvl="1"/>
            <a:r>
              <a:rPr lang="ru-RU" dirty="0">
                <a:latin typeface="Garamond" panose="02020404030301010803" pitchFamily="18" charset="0"/>
              </a:rPr>
              <a:t>свойства вещества</a:t>
            </a:r>
          </a:p>
          <a:p>
            <a:pPr lvl="1"/>
            <a:r>
              <a:rPr lang="ru-RU" dirty="0">
                <a:latin typeface="Garamond" panose="02020404030301010803" pitchFamily="18" charset="0"/>
              </a:rPr>
              <a:t>его доза</a:t>
            </a:r>
          </a:p>
          <a:p>
            <a:pPr lvl="1"/>
            <a:r>
              <a:rPr lang="ru-RU" dirty="0">
                <a:latin typeface="Garamond" panose="02020404030301010803" pitchFamily="18" charset="0"/>
              </a:rPr>
              <a:t>пути введения</a:t>
            </a:r>
          </a:p>
          <a:p>
            <a:pPr lvl="1"/>
            <a:r>
              <a:rPr lang="ru-RU" dirty="0">
                <a:latin typeface="Garamond" panose="02020404030301010803" pitchFamily="18" charset="0"/>
              </a:rPr>
              <a:t>распределение</a:t>
            </a:r>
          </a:p>
          <a:p>
            <a:pPr lvl="1"/>
            <a:r>
              <a:rPr lang="ru-RU" dirty="0">
                <a:latin typeface="Garamond" panose="02020404030301010803" pitchFamily="18" charset="0"/>
              </a:rPr>
              <a:t>депонирование </a:t>
            </a:r>
          </a:p>
          <a:p>
            <a:pPr lvl="1"/>
            <a:r>
              <a:rPr lang="ru-RU" dirty="0">
                <a:latin typeface="Garamond" panose="02020404030301010803" pitchFamily="18" charset="0"/>
              </a:rPr>
              <a:t>пути выведения из организма</a:t>
            </a:r>
          </a:p>
          <a:p>
            <a:pPr lvl="1"/>
            <a:r>
              <a:rPr lang="ru-RU" dirty="0">
                <a:latin typeface="Garamond" panose="02020404030301010803" pitchFamily="18" charset="0"/>
              </a:rPr>
              <a:t>условия внешней среды</a:t>
            </a:r>
          </a:p>
          <a:p>
            <a:pPr lvl="1"/>
            <a:r>
              <a:rPr lang="ru-RU" dirty="0">
                <a:latin typeface="Garamond" panose="02020404030301010803" pitchFamily="18" charset="0"/>
              </a:rPr>
              <a:t>комбинация с другими веществами</a:t>
            </a:r>
          </a:p>
          <a:p>
            <a:pPr lvl="1"/>
            <a:r>
              <a:rPr lang="ru-RU" dirty="0">
                <a:latin typeface="Garamond" panose="02020404030301010803" pitchFamily="18" charset="0"/>
              </a:rPr>
              <a:t>состояние организма</a:t>
            </a:r>
          </a:p>
        </p:txBody>
      </p:sp>
    </p:spTree>
    <p:extLst>
      <p:ext uri="{BB962C8B-B14F-4D97-AF65-F5344CB8AC3E}">
        <p14:creationId xmlns:p14="http://schemas.microsoft.com/office/powerpoint/2010/main" val="64024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Garamond" panose="02020404030301010803" pitchFamily="18" charset="0"/>
              </a:rPr>
              <a:t>Свойства яда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Garamond" panose="02020404030301010803" pitchFamily="18" charset="0"/>
              </a:rPr>
              <a:t>Доза</a:t>
            </a:r>
          </a:p>
          <a:p>
            <a:r>
              <a:rPr lang="ru-RU" dirty="0">
                <a:latin typeface="Garamond" panose="02020404030301010803" pitchFamily="18" charset="0"/>
              </a:rPr>
              <a:t>Концентрацию</a:t>
            </a:r>
          </a:p>
          <a:p>
            <a:r>
              <a:rPr lang="ru-RU" dirty="0">
                <a:latin typeface="Garamond" panose="02020404030301010803" pitchFamily="18" charset="0"/>
              </a:rPr>
              <a:t>Агрегатное состояние</a:t>
            </a:r>
          </a:p>
          <a:p>
            <a:r>
              <a:rPr lang="ru-RU" dirty="0">
                <a:latin typeface="Garamond" panose="02020404030301010803" pitchFamily="18" charset="0"/>
              </a:rPr>
              <a:t>Растворимость </a:t>
            </a:r>
          </a:p>
          <a:p>
            <a:r>
              <a:rPr lang="ru-RU" dirty="0" err="1">
                <a:latin typeface="Garamond" panose="02020404030301010803" pitchFamily="18" charset="0"/>
              </a:rPr>
              <a:t>Сохраняемость</a:t>
            </a:r>
            <a:r>
              <a:rPr lang="ru-RU" dirty="0">
                <a:latin typeface="Garamond" panose="02020404030301010803" pitchFamily="18" charset="0"/>
              </a:rPr>
              <a:t> во внешней среде</a:t>
            </a:r>
          </a:p>
        </p:txBody>
      </p:sp>
    </p:spTree>
    <p:extLst>
      <p:ext uri="{BB962C8B-B14F-4D97-AF65-F5344CB8AC3E}">
        <p14:creationId xmlns:p14="http://schemas.microsoft.com/office/powerpoint/2010/main" val="369691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Garamond" panose="02020404030301010803" pitchFamily="18" charset="0"/>
              </a:rPr>
              <a:t>Тахифилаксия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Это понижение чувствительности к некоторым веществам при их повторных введениях, развивающееся через короткие промежутки времени</a:t>
            </a:r>
          </a:p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К числу вызывающих ее веществ можно отнести некоторые сосудосуживающие средства — эфедрин, фенамин, питуитрин и др. </a:t>
            </a:r>
          </a:p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Толерантность к </a:t>
            </a:r>
            <a:r>
              <a:rPr lang="ru-RU" dirty="0" err="1">
                <a:latin typeface="Garamond" panose="02020404030301010803" pitchFamily="18" charset="0"/>
              </a:rPr>
              <a:t>психоактивным</a:t>
            </a:r>
            <a:r>
              <a:rPr lang="ru-RU" dirty="0">
                <a:latin typeface="Garamond" panose="02020404030301010803" pitchFamily="18" charset="0"/>
              </a:rPr>
              <a:t> веществам, вызывающим зависимость, развивается медленнее. Действуя на кору головного мозга, эти вещества вызывают эйфорию и формируют нарастающую потребность в повторных приемах; прекращение приема вызывает тяжелые субъективные ощущения и вегетативные нарушения (абстиненция). Наркоманы остаются в живых при введении в организм доз наркотиков, многократно превышающих смертельные уровни.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41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Garamond" panose="02020404030301010803" pitchFamily="18" charset="0"/>
              </a:rPr>
              <a:t>Значение путей введения яда в организм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Менее всего опасны накожные аппликации яда, хотя некоторые из них (фенол, тетраэтилсвинец, некоторые жирорастворимые вещества) достаточно агрессивны при контакте с поверхностью кожи в зависимости от площади и продолжительности контакта. </a:t>
            </a:r>
          </a:p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Наиболее опасно аэрогенное и парентеральное поступления ядов, хотя и встречаются такие вещества, которые представляют опасность в основном при приеме внутрь и почти безвредны при подкожном введении (углекислый барий). </a:t>
            </a:r>
          </a:p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Аэрогенный путь введения приводит к отравлениям в производственных условиях при превышении предельно допустимых концентраций (ПДК) в воздухе рабочей зоны.</a:t>
            </a:r>
          </a:p>
        </p:txBody>
      </p:sp>
    </p:spTree>
    <p:extLst>
      <p:ext uri="{BB962C8B-B14F-4D97-AF65-F5344CB8AC3E}">
        <p14:creationId xmlns:p14="http://schemas.microsoft.com/office/powerpoint/2010/main" val="257386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Яд может быстро всасываться в кровь и через слизистую оболочку влагалища при промывании его растворами ядовитых препаратов. Особенности течения отравлений при введении ядов через прямую кишку и влагалище обусловливаются тем, что яды поступают в кровь, минуя печеночный барьер, и тем самым оказывают более выраженное токсическое действие, чем при поступлении тех же ядов и в тех же дозах через рот.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29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066" y="737897"/>
            <a:ext cx="10430934" cy="1049235"/>
          </a:xfrm>
        </p:spPr>
        <p:txBody>
          <a:bodyPr/>
          <a:lstStyle/>
          <a:p>
            <a:r>
              <a:rPr lang="ru-RU" dirty="0">
                <a:latin typeface="Garamond" panose="02020404030301010803" pitchFamily="18" charset="0"/>
              </a:rPr>
              <a:t>Распределение и депонирование яда в организме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Жирорастворимые яды (дихлорэтан, четыреххлористый углерод, бензол и др.) накапливаются в жировой ткани, печени, головном мозге. Водорастворимые яды, распространяясь во всем организме, преимущественно концентрируются в мышечной ткани, головном мозге, печени, почках. </a:t>
            </a:r>
          </a:p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Наибольшие концентрации ядов в крови обычно бывают в период их всасывания, наименьшие — в стадии выведения. Некоторые яды могут депонироваться в костях и волосах (мышьяк, свинец, фосфор и др.).</a:t>
            </a:r>
          </a:p>
        </p:txBody>
      </p:sp>
    </p:spTree>
    <p:extLst>
      <p:ext uri="{BB962C8B-B14F-4D97-AF65-F5344CB8AC3E}">
        <p14:creationId xmlns:p14="http://schemas.microsoft.com/office/powerpoint/2010/main" val="349789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Garamond" panose="02020404030301010803" pitchFamily="18" charset="0"/>
              </a:rPr>
              <a:t>Выделение ядов из организма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Garamond" panose="02020404030301010803" pitchFamily="18" charset="0"/>
              </a:rPr>
              <a:t>В большинстве случаев через почки и легкие. </a:t>
            </a:r>
          </a:p>
          <a:p>
            <a:pPr lvl="1" algn="just"/>
            <a:r>
              <a:rPr lang="ru-RU" dirty="0">
                <a:latin typeface="Garamond" panose="02020404030301010803" pitchFamily="18" charset="0"/>
              </a:rPr>
              <a:t>Через почки выводятся в основном растворимые в воде и нелетучие яды, через легкие — летучие и газообразные вещества, многие метаболиты. </a:t>
            </a:r>
          </a:p>
          <a:p>
            <a:pPr lvl="1" algn="just"/>
            <a:r>
              <a:rPr lang="ru-RU" dirty="0">
                <a:latin typeface="Garamond" panose="02020404030301010803" pitchFamily="18" charset="0"/>
              </a:rPr>
              <a:t>Менее активно выводятся яды через желудочно-кишечный тракт (алкалоиды, соли тяжелых металлов, метиловый спирт и др.). </a:t>
            </a:r>
          </a:p>
          <a:p>
            <a:pPr lvl="1" algn="just"/>
            <a:r>
              <a:rPr lang="ru-RU" dirty="0">
                <a:latin typeface="Garamond" panose="02020404030301010803" pitchFamily="18" charset="0"/>
              </a:rPr>
              <a:t>С желчью выводятся спирты, наркотики, эфирные масла; через слюнные и молочные железы — соли тяжелых металлов, морфин, этиловый алкоголь, пилокарпин и бертолетова соль; через потовые железы — фенол, галоиды.</a:t>
            </a:r>
          </a:p>
        </p:txBody>
      </p:sp>
    </p:spTree>
    <p:extLst>
      <p:ext uri="{BB962C8B-B14F-4D97-AF65-F5344CB8AC3E}">
        <p14:creationId xmlns:p14="http://schemas.microsoft.com/office/powerpoint/2010/main" val="88864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39</TotalTime>
  <Words>536</Words>
  <Application>Microsoft Macintosh PowerPoint</Application>
  <PresentationFormat>Широкоэкранный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Garamond</vt:lpstr>
      <vt:lpstr>Gill Sans MT</vt:lpstr>
      <vt:lpstr>Gallery</vt:lpstr>
      <vt:lpstr>Введение в химическую травму</vt:lpstr>
      <vt:lpstr>Понятия химической травмы и яда</vt:lpstr>
      <vt:lpstr>Условия токсического действия веществ на организм</vt:lpstr>
      <vt:lpstr>Свойства яда</vt:lpstr>
      <vt:lpstr>Тахифилаксия</vt:lpstr>
      <vt:lpstr>Значение путей введения яда в организм</vt:lpstr>
      <vt:lpstr>Презентация PowerPoint</vt:lpstr>
      <vt:lpstr>Распределение и депонирование яда в организме</vt:lpstr>
      <vt:lpstr>Выделение ядов из организма </vt:lpstr>
      <vt:lpstr>Спасибо за внимание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инесса черных</cp:lastModifiedBy>
  <cp:revision>8</cp:revision>
  <dcterms:created xsi:type="dcterms:W3CDTF">2020-10-28T00:12:14Z</dcterms:created>
  <dcterms:modified xsi:type="dcterms:W3CDTF">2021-06-15T16:30:07Z</dcterms:modified>
</cp:coreProperties>
</file>