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4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72" r:id="rId10"/>
    <p:sldId id="278" r:id="rId11"/>
    <p:sldId id="279" r:id="rId12"/>
    <p:sldId id="280" r:id="rId13"/>
    <p:sldId id="281" r:id="rId14"/>
    <p:sldId id="273" r:id="rId15"/>
    <p:sldId id="274" r:id="rId16"/>
    <p:sldId id="263" r:id="rId17"/>
    <p:sldId id="264" r:id="rId18"/>
    <p:sldId id="265" r:id="rId19"/>
    <p:sldId id="282" r:id="rId20"/>
    <p:sldId id="283" r:id="rId21"/>
    <p:sldId id="271" r:id="rId22"/>
    <p:sldId id="275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A4"/>
    <a:srgbClr val="489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98" autoAdjust="0"/>
  </p:normalViewPr>
  <p:slideViewPr>
    <p:cSldViewPr>
      <p:cViewPr varScale="1">
        <p:scale>
          <a:sx n="83" d="100"/>
          <a:sy n="83" d="100"/>
        </p:scale>
        <p:origin x="145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60648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dirty="0" err="1"/>
              <a:t>Войно-Ясенецкого</a:t>
            </a:r>
            <a:r>
              <a:rPr lang="ru-RU" dirty="0"/>
              <a:t>» </a:t>
            </a:r>
            <a:br>
              <a:rPr lang="ru-RU" dirty="0"/>
            </a:br>
            <a:r>
              <a:rPr lang="ru-RU" dirty="0"/>
              <a:t>Министерства здравоохранения Российской Федерации</a:t>
            </a:r>
            <a:br>
              <a:rPr lang="ru-RU" dirty="0"/>
            </a:br>
            <a:r>
              <a:rPr lang="ru-RU" dirty="0"/>
              <a:t>Кафедра стоматологии ИПО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07785" y="2238027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Аппаратурный метод лечения. Классификация. Механически действующие </a:t>
            </a:r>
            <a:r>
              <a:rPr lang="ru-RU" sz="2400" b="1" dirty="0" err="1"/>
              <a:t>ортодонтические</a:t>
            </a:r>
            <a:r>
              <a:rPr lang="ru-RU" sz="2400" b="1" dirty="0"/>
              <a:t> аппараты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87044" y="4416524"/>
            <a:ext cx="4608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Выполнил ординатор </a:t>
            </a:r>
          </a:p>
          <a:p>
            <a:pPr algn="ctr"/>
            <a:r>
              <a:rPr lang="ru-RU" dirty="0"/>
              <a:t>кафедры стоматологии ИПО</a:t>
            </a:r>
          </a:p>
          <a:p>
            <a:pPr algn="ctr"/>
            <a:r>
              <a:rPr lang="ru-RU" dirty="0"/>
              <a:t>по специальности «Ортодонтия»</a:t>
            </a:r>
          </a:p>
          <a:p>
            <a:pPr algn="ctr"/>
            <a:r>
              <a:rPr lang="ru-RU" dirty="0"/>
              <a:t>Сулейманов </a:t>
            </a:r>
            <a:r>
              <a:rPr lang="ru-RU" dirty="0" err="1"/>
              <a:t>Нариман</a:t>
            </a:r>
            <a:r>
              <a:rPr lang="ru-RU" dirty="0"/>
              <a:t> </a:t>
            </a:r>
            <a:r>
              <a:rPr lang="ru-RU" dirty="0" err="1"/>
              <a:t>Алилович</a:t>
            </a:r>
            <a:endParaRPr lang="ru-RU" dirty="0"/>
          </a:p>
          <a:p>
            <a:pPr algn="ctr"/>
            <a:r>
              <a:rPr lang="ru-RU" dirty="0"/>
              <a:t>рецензент к.м.н., доцент </a:t>
            </a:r>
            <a:r>
              <a:rPr lang="ru-RU" dirty="0" err="1"/>
              <a:t>Дуж</a:t>
            </a:r>
            <a:r>
              <a:rPr lang="ru-RU" dirty="0"/>
              <a:t> Анатолий Николаевич.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91458" y="6304002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Красноярск.  2023</a:t>
            </a:r>
          </a:p>
        </p:txBody>
      </p:sp>
    </p:spTree>
    <p:extLst>
      <p:ext uri="{BB962C8B-B14F-4D97-AF65-F5344CB8AC3E}">
        <p14:creationId xmlns:p14="http://schemas.microsoft.com/office/powerpoint/2010/main" val="2646119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453764"/>
            <a:ext cx="6375077" cy="3888432"/>
          </a:xfrm>
        </p:spPr>
        <p:txBody>
          <a:bodyPr>
            <a:normAutofit fontScale="92500"/>
          </a:bodyPr>
          <a:lstStyle/>
          <a:p>
            <a:pPr marL="18288" indent="0">
              <a:buNone/>
            </a:pPr>
            <a:r>
              <a:rPr lang="ru-RU" dirty="0"/>
              <a:t> </a:t>
            </a:r>
            <a:r>
              <a:rPr lang="ru-RU" dirty="0" err="1"/>
              <a:t>Ортодонтические</a:t>
            </a:r>
            <a:r>
              <a:rPr lang="ru-RU" dirty="0"/>
              <a:t> лицевые дуги предназначены для лечения пациентов, у которых неправильно развита челюсть или не хватает места в зубном ряду — есть скученность или неправильное положение зубов.</a:t>
            </a:r>
          </a:p>
          <a:p>
            <a:endParaRPr lang="ru-RU" dirty="0"/>
          </a:p>
          <a:p>
            <a:pPr marL="18288" indent="0">
              <a:buNone/>
            </a:pPr>
            <a:r>
              <a:rPr lang="ru-RU" dirty="0"/>
              <a:t>Лицевая дуга в ортодонтии выглядит как упругая вогнутая дуга из металла со специальными петлями по краям и середине для фиксации. Центральная петля закрепляется на опорных кольцах, которые устанавливаются на зубы. А боковые петли скрепляются с повязкой, которую крепят на шее или голове.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505" y="548680"/>
            <a:ext cx="2881263" cy="369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79538"/>
            <a:ext cx="4322762" cy="216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5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342271"/>
            <a:ext cx="4536504" cy="765923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2400" dirty="0" smtClean="0"/>
              <a:t>Эффекты лицевой дуги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01243" y="2996952"/>
            <a:ext cx="4446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Направление силы действия лицевой дуги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48151"/>
            <a:ext cx="5782543" cy="224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8194"/>
            <a:ext cx="3858209" cy="25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72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934938"/>
            <a:ext cx="62646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Лицевая маска </a:t>
            </a:r>
            <a:r>
              <a:rPr lang="ru-RU" dirty="0" err="1" smtClean="0"/>
              <a:t>Диляра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Аппарат </a:t>
            </a:r>
            <a:r>
              <a:rPr lang="ru-RU" dirty="0"/>
              <a:t>состоит из нескольких конструктивных элементов, объединенных в одну систему. Это:</a:t>
            </a:r>
          </a:p>
          <a:p>
            <a:r>
              <a:rPr lang="ru-RU" dirty="0" smtClean="0"/>
              <a:t> - </a:t>
            </a:r>
            <a:r>
              <a:rPr lang="ru-RU" dirty="0"/>
              <a:t>Мягкие опоры, предназначенные для установки на лбу и подбородке или щеках.</a:t>
            </a:r>
          </a:p>
          <a:p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ru-RU" dirty="0"/>
              <a:t>Вертикальные металлические дуги с петлями.</a:t>
            </a:r>
          </a:p>
          <a:p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ru-RU" dirty="0" err="1"/>
              <a:t>Внутриротовая</a:t>
            </a:r>
            <a:r>
              <a:rPr lang="ru-RU" dirty="0"/>
              <a:t> конструкция с крючками, закрепляемая на опорных зубах верхней челюсти.</a:t>
            </a:r>
          </a:p>
          <a:p>
            <a:r>
              <a:rPr lang="ru-RU" dirty="0" smtClean="0"/>
              <a:t>Внешняя </a:t>
            </a:r>
            <a:r>
              <a:rPr lang="ru-RU" dirty="0"/>
              <a:t>и внутренняя части системы соединяются между собой фиксаторами. При этом обеспечивается необходимая горизонтальная и </a:t>
            </a:r>
            <a:r>
              <a:rPr lang="ru-RU" dirty="0" err="1"/>
              <a:t>мезиальная</a:t>
            </a:r>
            <a:r>
              <a:rPr lang="ru-RU" dirty="0"/>
              <a:t> тяга, которая способствует выдвижению вперед верхней челюсти. </a:t>
            </a:r>
          </a:p>
          <a:p>
            <a:r>
              <a:rPr lang="ru-RU" dirty="0" smtClean="0"/>
              <a:t>Возрастной </a:t>
            </a:r>
            <a:r>
              <a:rPr lang="ru-RU" dirty="0"/>
              <a:t>период, в котором лицевая маска </a:t>
            </a:r>
            <a:r>
              <a:rPr lang="ru-RU" dirty="0" err="1"/>
              <a:t>Диляра</a:t>
            </a:r>
            <a:r>
              <a:rPr lang="ru-RU" dirty="0"/>
              <a:t> для исправления прикуса наиболее эффективна,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случайно ограничен детством. В это время анатомические структуры лица еще формируются, а направление роста костной ткани поддается коррекции.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55948"/>
            <a:ext cx="2342054" cy="316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91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478722"/>
            <a:ext cx="6433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Как работает </a:t>
            </a:r>
            <a:r>
              <a:rPr lang="ru-RU" sz="2800" dirty="0"/>
              <a:t>лицевая </a:t>
            </a:r>
            <a:r>
              <a:rPr lang="ru-RU" sz="3200" dirty="0"/>
              <a:t>маска</a:t>
            </a:r>
            <a:r>
              <a:rPr lang="ru-RU" sz="2800" dirty="0"/>
              <a:t> </a:t>
            </a:r>
            <a:r>
              <a:rPr lang="ru-RU" sz="2800" dirty="0" err="1"/>
              <a:t>Диляра</a:t>
            </a:r>
            <a:endParaRPr lang="ru-R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01" y="1340768"/>
            <a:ext cx="4032448" cy="302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2" y="4474319"/>
            <a:ext cx="853440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320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3446" y="476672"/>
            <a:ext cx="8208912" cy="4525963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механически действующих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ортодонтических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аппаратах активными элементами являются пружины, винты, дуги, лигатуры и др. Они развивают тягу или давление благодаря особенностям конструкции аппарата или свойств его материала. Для устранения аномалий положения отдельных зубов в различных направлениях применяют несъемные и съемные механически действующие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ортодонтические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аппараты. </a:t>
            </a:r>
            <a:r>
              <a:rPr lang="ru-RU" dirty="0">
                <a:effectLst/>
              </a:rPr>
              <a:t>Из несъемных широкое применение нашли </a:t>
            </a:r>
            <a:r>
              <a:rPr lang="ru-RU" dirty="0" smtClean="0">
                <a:effectLst/>
              </a:rPr>
              <a:t>аппараты </a:t>
            </a:r>
            <a:r>
              <a:rPr lang="ru-RU" dirty="0" err="1" smtClean="0">
                <a:effectLst/>
              </a:rPr>
              <a:t>Коркхауза</a:t>
            </a:r>
            <a:r>
              <a:rPr lang="ru-RU" dirty="0">
                <a:effectLst/>
              </a:rPr>
              <a:t>,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Энгля</a:t>
            </a:r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>и также </a:t>
            </a:r>
            <a:r>
              <a:rPr lang="ru-RU" dirty="0" err="1" smtClean="0">
                <a:effectLst/>
              </a:rPr>
              <a:t>брекет</a:t>
            </a:r>
            <a:r>
              <a:rPr lang="ru-RU" dirty="0" smtClean="0">
                <a:effectLst/>
              </a:rPr>
              <a:t>-система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775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664" y="628067"/>
            <a:ext cx="5436096" cy="3456384"/>
          </a:xfrm>
        </p:spPr>
        <p:txBody>
          <a:bodyPr>
            <a:normAutofit fontScale="92500" lnSpcReduction="20000"/>
          </a:bodyPr>
          <a:lstStyle/>
          <a:p>
            <a:pPr marL="365760" lvl="1" indent="0">
              <a:buNone/>
            </a:pPr>
            <a:r>
              <a:rPr lang="ru-RU" dirty="0"/>
              <a:t>Аппарат </a:t>
            </a:r>
            <a:r>
              <a:rPr lang="ru-RU" dirty="0" err="1"/>
              <a:t>Коркхауза</a:t>
            </a:r>
            <a:r>
              <a:rPr lang="ru-RU" dirty="0"/>
              <a:t> состоит из металлических колец, надеваемых на центральные резцы, с вертикальными штангами, припаянными на вестибулярной поверхности ближе к медиальному краю. Концы штанги изогнуты в виде крючков, между которыми натягивают резину. Для создания корпусного перемещения зубов (при </a:t>
            </a:r>
            <a:r>
              <a:rPr lang="ru-RU" dirty="0" err="1" smtClean="0"/>
              <a:t>диастеме</a:t>
            </a:r>
            <a:r>
              <a:rPr lang="ru-RU" dirty="0"/>
              <a:t>) лучше применять рельсовые конструкции, в которых на вестибулярной поверхности коронок поперечно припаяны канюли с крючками. В канюли вставляют балку, предупреждающую поворот зуба вокруг </a:t>
            </a:r>
            <a:r>
              <a:rPr lang="ru-RU" dirty="0" smtClean="0"/>
              <a:t>оси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53691"/>
            <a:ext cx="4571712" cy="270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95240" y="764704"/>
            <a:ext cx="37531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dirty="0"/>
              <a:t>Для этого же можно применить дугу </a:t>
            </a:r>
            <a:r>
              <a:rPr lang="ru-RU" dirty="0" err="1"/>
              <a:t>Энгля</a:t>
            </a:r>
            <a:r>
              <a:rPr lang="ru-RU" dirty="0"/>
              <a:t>, которую вставляют в распиленные снаружи трубки, припаянные к вестибулярной поверхности колец на центральных резцах. Сближение зубов производят резиновой тягой.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139" y="4053691"/>
            <a:ext cx="3167515" cy="175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622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5688632" cy="38884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Брекеты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(металлические, сапфировые, керамические) являются универсальной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ортодонтической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системой для исправления зубочелюстных проблем. С их помощью меняют: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положение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зубов (при их повороте, наклоне);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прикус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смыкание зубов;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пропорции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лица (устраняют асимметрию, нижняя челюсть занимает правильное место).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24744"/>
            <a:ext cx="2555776" cy="35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61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1"/>
            <a:ext cx="5112568" cy="4248471"/>
          </a:xfrm>
        </p:spPr>
        <p:txBody>
          <a:bodyPr>
            <a:normAutofit/>
          </a:bodyPr>
          <a:lstStyle/>
          <a:p>
            <a:r>
              <a:rPr lang="ru-RU" sz="1800" dirty="0"/>
              <a:t>Съемные механически действующие аппараты применяются :</a:t>
            </a:r>
          </a:p>
          <a:p>
            <a:r>
              <a:rPr lang="ru-RU" sz="1800" dirty="0" smtClean="0"/>
              <a:t>1 · </a:t>
            </a:r>
            <a:r>
              <a:rPr lang="ru-RU" sz="1800" dirty="0"/>
              <a:t>для расширения зубных рядов: пластинка со срединным винтом или расширяющей пружиной </a:t>
            </a:r>
            <a:r>
              <a:rPr lang="ru-RU" sz="1800" dirty="0" err="1"/>
              <a:t>Коффина</a:t>
            </a:r>
            <a:endParaRPr lang="ru-RU" sz="1800" dirty="0"/>
          </a:p>
          <a:p>
            <a:r>
              <a:rPr lang="ru-RU" sz="1800" dirty="0" smtClean="0"/>
              <a:t>2 · </a:t>
            </a:r>
            <a:r>
              <a:rPr lang="ru-RU" sz="1800" dirty="0"/>
              <a:t>одновременного расширения и удлинения зубных дуг - пластинка с секторальными распилами</a:t>
            </a:r>
          </a:p>
          <a:p>
            <a:r>
              <a:rPr lang="ru-RU" sz="1800" dirty="0" smtClean="0"/>
              <a:t>3 · </a:t>
            </a:r>
            <a:r>
              <a:rPr lang="ru-RU" sz="1800" dirty="0"/>
              <a:t>для перемещения зубов по дуге - пластинка с </a:t>
            </a:r>
            <a:r>
              <a:rPr lang="ru-RU" sz="1800" dirty="0" err="1"/>
              <a:t>протрагирующими</a:t>
            </a:r>
            <a:r>
              <a:rPr lang="ru-RU" sz="1800" dirty="0"/>
              <a:t> и </a:t>
            </a:r>
            <a:r>
              <a:rPr lang="ru-RU" sz="1800" dirty="0" err="1"/>
              <a:t>рукообразными</a:t>
            </a:r>
            <a:r>
              <a:rPr lang="ru-RU" sz="1800" dirty="0"/>
              <a:t> отростками</a:t>
            </a:r>
          </a:p>
          <a:p>
            <a:r>
              <a:rPr lang="ru-RU" sz="1800" dirty="0" smtClean="0"/>
              <a:t>4 · </a:t>
            </a:r>
            <a:r>
              <a:rPr lang="ru-RU" sz="1800" dirty="0"/>
              <a:t>Для ретракции фронтального отдела - </a:t>
            </a:r>
            <a:r>
              <a:rPr lang="ru-RU" sz="1800" dirty="0" err="1"/>
              <a:t>ретракционная</a:t>
            </a:r>
            <a:r>
              <a:rPr lang="ru-RU" sz="1800" dirty="0"/>
              <a:t> (вестибулярная) дуга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304256" cy="326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31592"/>
            <a:ext cx="24955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580" y="456672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29" y="4941168"/>
            <a:ext cx="333414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2190" y="641457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97067" y="641457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58263" y="416226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39061" y="600058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280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5" y="418932"/>
            <a:ext cx="3217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Пластинки </a:t>
            </a:r>
            <a:r>
              <a:rPr lang="ru-RU" sz="2800" dirty="0" err="1"/>
              <a:t>Хинца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69904"/>
            <a:ext cx="811458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самых маленьких пациентов в возрасте 3-6 лет успешно применяются съёмные аппараты </a:t>
            </a:r>
            <a:r>
              <a:rPr lang="ru-RU" dirty="0" err="1"/>
              <a:t>Хинца</a:t>
            </a:r>
            <a:r>
              <a:rPr lang="ru-RU" dirty="0"/>
              <a:t>, или так называемые </a:t>
            </a:r>
            <a:r>
              <a:rPr lang="ru-RU" dirty="0" err="1"/>
              <a:t>ортодонтические</a:t>
            </a:r>
            <a:r>
              <a:rPr lang="ru-RU" dirty="0"/>
              <a:t> пустышки. Они выпускаются в нескольких вариантах, могут быть любого оттенка, в зависимости от поставленной задачи — жёсткие либо эластичные, в виде диска или с элементом-бусинкой для катания во рту. Эффективны при ношении дома и во время занятий с логопедом. Предназначены для решения таких задач, как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/>
              <a:t>  </a:t>
            </a:r>
            <a:r>
              <a:rPr lang="ru-RU" dirty="0" smtClean="0"/>
              <a:t>- </a:t>
            </a:r>
            <a:r>
              <a:rPr lang="ru-RU" dirty="0"/>
              <a:t>правильное формирование </a:t>
            </a:r>
            <a:r>
              <a:rPr lang="ru-RU" dirty="0" smtClean="0"/>
              <a:t>прикуса</a:t>
            </a:r>
            <a:endParaRPr lang="ru-RU" dirty="0"/>
          </a:p>
          <a:p>
            <a:r>
              <a:rPr lang="ru-RU" dirty="0"/>
              <a:t>  </a:t>
            </a:r>
            <a:r>
              <a:rPr lang="ru-RU" dirty="0" smtClean="0"/>
              <a:t>- </a:t>
            </a:r>
            <a:r>
              <a:rPr lang="ru-RU" dirty="0"/>
              <a:t>устранение дефектов </a:t>
            </a:r>
            <a:r>
              <a:rPr lang="ru-RU" dirty="0" smtClean="0"/>
              <a:t>речи</a:t>
            </a:r>
            <a:endParaRPr lang="ru-RU" dirty="0"/>
          </a:p>
          <a:p>
            <a:r>
              <a:rPr lang="ru-RU" dirty="0"/>
              <a:t>  </a:t>
            </a:r>
            <a:r>
              <a:rPr lang="ru-RU" dirty="0" smtClean="0"/>
              <a:t>- </a:t>
            </a:r>
            <a:r>
              <a:rPr lang="ru-RU" dirty="0"/>
              <a:t>нормализация функций дыхания и </a:t>
            </a:r>
            <a:r>
              <a:rPr lang="ru-RU" dirty="0" smtClean="0"/>
              <a:t>жевания</a:t>
            </a:r>
            <a:endParaRPr lang="ru-RU" dirty="0"/>
          </a:p>
          <a:p>
            <a:r>
              <a:rPr lang="ru-RU" dirty="0"/>
              <a:t>  </a:t>
            </a:r>
            <a:r>
              <a:rPr lang="ru-RU" dirty="0" smtClean="0"/>
              <a:t>- </a:t>
            </a:r>
            <a:r>
              <a:rPr lang="ru-RU" dirty="0"/>
              <a:t>правильное развитие жевательных мышц и мускулов </a:t>
            </a:r>
            <a:r>
              <a:rPr lang="ru-RU" dirty="0" smtClean="0"/>
              <a:t>языка</a:t>
            </a:r>
            <a:endParaRPr lang="ru-RU" dirty="0"/>
          </a:p>
          <a:p>
            <a:r>
              <a:rPr lang="ru-RU" dirty="0"/>
              <a:t>  </a:t>
            </a:r>
            <a:r>
              <a:rPr lang="ru-RU" dirty="0" smtClean="0"/>
              <a:t>- </a:t>
            </a:r>
            <a:r>
              <a:rPr lang="ru-RU" dirty="0"/>
              <a:t>избавление от вредных привычек (сосание пальца, закусывание губ и т.п.)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60" y="4509120"/>
            <a:ext cx="2247262" cy="205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48918"/>
            <a:ext cx="2135055" cy="217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723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60648"/>
            <a:ext cx="792088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«Пластинки»</a:t>
            </a:r>
          </a:p>
          <a:p>
            <a:r>
              <a:rPr lang="ru-RU" dirty="0" smtClean="0"/>
              <a:t>Исправление </a:t>
            </a:r>
            <a:r>
              <a:rPr lang="ru-RU" dirty="0"/>
              <a:t>прикуса у детей и подростков часто происходит при помощи </a:t>
            </a:r>
            <a:r>
              <a:rPr lang="ru-RU" dirty="0" err="1"/>
              <a:t>одночелюстных</a:t>
            </a:r>
            <a:r>
              <a:rPr lang="ru-RU" dirty="0"/>
              <a:t> или </a:t>
            </a:r>
            <a:r>
              <a:rPr lang="ru-RU" dirty="0" err="1"/>
              <a:t>двучелюстных</a:t>
            </a:r>
            <a:r>
              <a:rPr lang="ru-RU" dirty="0"/>
              <a:t> съёмных </a:t>
            </a:r>
            <a:r>
              <a:rPr lang="ru-RU" dirty="0" err="1"/>
              <a:t>ортодонтических</a:t>
            </a:r>
            <a:r>
              <a:rPr lang="ru-RU" dirty="0"/>
              <a:t> аппаратов, которые наиболее известны, как «пластинки». Изготовленные индивидуально, по слепкам зубов пациента, они представляют собой пластиковый базис, в котором закреплены необходимые элементы: </a:t>
            </a:r>
            <a:r>
              <a:rPr lang="ru-RU" dirty="0" err="1"/>
              <a:t>кламмеры</a:t>
            </a:r>
            <a:r>
              <a:rPr lang="ru-RU" dirty="0"/>
              <a:t>, дуги, пружины или винты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Пластинки могут использоваться как для полноценного лечения, так и для закрепления полученного результата. Также эффективны и как подготовительный этап перед установкой </a:t>
            </a:r>
            <a:r>
              <a:rPr lang="ru-RU" dirty="0" err="1"/>
              <a:t>брекетов</a:t>
            </a:r>
            <a:r>
              <a:rPr lang="ru-RU" dirty="0"/>
              <a:t>. Как правило, пластинки предназначены для постоянного ношения и снимаются только во время чистки и принятия пищи (если доктор не рекомендовал обратного). </a:t>
            </a:r>
            <a:r>
              <a:rPr lang="ru-RU" dirty="0" err="1"/>
              <a:t>Двучелюстные</a:t>
            </a:r>
            <a:r>
              <a:rPr lang="ru-RU" dirty="0"/>
              <a:t> аппараты используются преимущественно в ночное время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В период активного роста костей — такой вопрос, как исправление прикуса, пластинки решают наиболее успешно.  Используются для получения таких результатов, как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/>
              <a:t>   </a:t>
            </a:r>
            <a:r>
              <a:rPr lang="ru-RU" dirty="0" smtClean="0"/>
              <a:t>- </a:t>
            </a:r>
            <a:r>
              <a:rPr lang="ru-RU" dirty="0"/>
              <a:t>расширение зубных </a:t>
            </a:r>
            <a:r>
              <a:rPr lang="ru-RU" dirty="0" smtClean="0"/>
              <a:t>дуг</a:t>
            </a:r>
            <a:endParaRPr lang="ru-RU" dirty="0"/>
          </a:p>
          <a:p>
            <a:r>
              <a:rPr lang="ru-RU" dirty="0"/>
              <a:t>   </a:t>
            </a:r>
            <a:r>
              <a:rPr lang="ru-RU" dirty="0" smtClean="0"/>
              <a:t>- </a:t>
            </a:r>
            <a:r>
              <a:rPr lang="ru-RU" dirty="0"/>
              <a:t>стимуляция роста </a:t>
            </a:r>
            <a:r>
              <a:rPr lang="ru-RU" dirty="0" smtClean="0"/>
              <a:t>челюсти</a:t>
            </a:r>
            <a:endParaRPr lang="ru-RU" dirty="0"/>
          </a:p>
          <a:p>
            <a:r>
              <a:rPr lang="ru-RU" dirty="0"/>
              <a:t>   </a:t>
            </a:r>
            <a:r>
              <a:rPr lang="ru-RU" dirty="0" smtClean="0"/>
              <a:t>- </a:t>
            </a:r>
            <a:r>
              <a:rPr lang="ru-RU" dirty="0"/>
              <a:t>перемещение зубов для достижения функциональной </a:t>
            </a:r>
            <a:r>
              <a:rPr lang="ru-RU" dirty="0" smtClean="0"/>
              <a:t>окклюзии</a:t>
            </a:r>
            <a:endParaRPr lang="ru-RU" dirty="0"/>
          </a:p>
          <a:p>
            <a:r>
              <a:rPr lang="ru-RU" dirty="0"/>
              <a:t>   </a:t>
            </a:r>
            <a:r>
              <a:rPr lang="ru-RU" dirty="0" smtClean="0"/>
              <a:t>- </a:t>
            </a:r>
            <a:r>
              <a:rPr lang="ru-RU" dirty="0"/>
              <a:t>стимуляция правильной мышечной функции</a:t>
            </a:r>
          </a:p>
        </p:txBody>
      </p:sp>
    </p:spTree>
    <p:extLst>
      <p:ext uri="{BB962C8B-B14F-4D97-AF65-F5344CB8AC3E}">
        <p14:creationId xmlns:p14="http://schemas.microsoft.com/office/powerpoint/2010/main" val="114475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632942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Изучить 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ортодонтические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аппараты,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классификацию. Изучить показания к применению аппаратов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механического действия.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35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2266" y="601792"/>
            <a:ext cx="2848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Аппарат </a:t>
            </a:r>
            <a:r>
              <a:rPr lang="ru-RU" dirty="0" err="1"/>
              <a:t>Дерихсвайлера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6" y="1165662"/>
            <a:ext cx="3724678" cy="238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58801" y="613034"/>
            <a:ext cx="202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Аппарат </a:t>
            </a:r>
            <a:r>
              <a:rPr lang="ru-RU" dirty="0" err="1"/>
              <a:t>Гербста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33" y="1175956"/>
            <a:ext cx="3173455" cy="241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61558" y="3657649"/>
            <a:ext cx="4222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Аппарат для </a:t>
            </a:r>
            <a:r>
              <a:rPr lang="ru-RU" dirty="0" err="1"/>
              <a:t>дистализации</a:t>
            </a:r>
            <a:r>
              <a:rPr lang="ru-RU" dirty="0"/>
              <a:t> </a:t>
            </a:r>
            <a:r>
              <a:rPr lang="ru-RU" dirty="0" smtClean="0"/>
              <a:t>моляров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Pendulum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32" y="4320216"/>
            <a:ext cx="2508041" cy="232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1" y="4303980"/>
            <a:ext cx="3002258" cy="234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267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9"/>
            <a:ext cx="2592288" cy="769961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</a:p>
          <a:p>
            <a:pPr marL="0" indent="0" algn="ctr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008956"/>
            <a:ext cx="76444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Как следует из названия, съемные </a:t>
            </a:r>
            <a:r>
              <a:rPr lang="ru-RU" dirty="0" err="1"/>
              <a:t>ортодонтические</a:t>
            </a:r>
            <a:r>
              <a:rPr lang="ru-RU" dirty="0"/>
              <a:t> аппараты относятся к стоматологическим устройствам, которые можно легко снять во время еды, а затем снова поставить на место. Стоматологи часто рекомендуют их для исправления незначительных проблем с зубами и челюстью. В качестве альтернативы, его можно использовать после </a:t>
            </a:r>
            <a:r>
              <a:rPr lang="ru-RU" dirty="0" err="1"/>
              <a:t>ортодонтического</a:t>
            </a:r>
            <a:r>
              <a:rPr lang="ru-RU" dirty="0"/>
              <a:t> лечения для получения прямой и привлекательной улыбки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Они изготавливаются на заказ, чтобы соответствовать вашему рту и помочь вам в </a:t>
            </a:r>
            <a:r>
              <a:rPr lang="ru-RU" dirty="0" err="1"/>
              <a:t>ортодонтическом</a:t>
            </a:r>
            <a:r>
              <a:rPr lang="ru-RU" dirty="0"/>
              <a:t> лечении. Аппараты способны исправить простые аномалии прикуса. План лечения составит ваш </a:t>
            </a:r>
            <a:r>
              <a:rPr lang="ru-RU" dirty="0" err="1"/>
              <a:t>ортодонт</a:t>
            </a:r>
            <a:r>
              <a:rPr lang="ru-RU" dirty="0"/>
              <a:t>. В целом приборы делят на две группы. Первая категория подходит для базовых движений зубов. Второй вид съемных </a:t>
            </a:r>
            <a:r>
              <a:rPr lang="ru-RU" dirty="0" err="1"/>
              <a:t>ортодонтических</a:t>
            </a:r>
            <a:r>
              <a:rPr lang="ru-RU" dirty="0"/>
              <a:t> аппаратов предназначен для перемещения челюсти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Общая эффективность съемных </a:t>
            </a:r>
            <a:r>
              <a:rPr lang="ru-RU" dirty="0" err="1"/>
              <a:t>ортодонтических</a:t>
            </a:r>
            <a:r>
              <a:rPr lang="ru-RU" dirty="0"/>
              <a:t> аппаратов в основном зависит от сотрудничества пациентов. Хотя есть несколько ограничений, связанных с процедурой, тщательный уход и соблюдение инструкций стоматолога уменьшают их. Это также способствует достижению желаемых результатов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211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effectLst/>
              </a:rPr>
              <a:t>•Алимова, М. Я. </a:t>
            </a:r>
            <a:r>
              <a:rPr lang="ru-RU" sz="2000" dirty="0" err="1" smtClean="0">
                <a:effectLst/>
              </a:rPr>
              <a:t>Ортодонтические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ретенционные</a:t>
            </a:r>
            <a:r>
              <a:rPr lang="ru-RU" sz="2000" dirty="0" smtClean="0">
                <a:effectLst/>
              </a:rPr>
              <a:t> аппараты : учебное пособие / М. Я. Алимова, И. М. Макеева. – 3-е изд. – Москва : </a:t>
            </a:r>
            <a:r>
              <a:rPr lang="ru-RU" sz="2000" dirty="0" err="1" smtClean="0">
                <a:effectLst/>
              </a:rPr>
              <a:t>МЕДпресс-информ</a:t>
            </a:r>
            <a:r>
              <a:rPr lang="ru-RU" sz="2000" dirty="0" smtClean="0">
                <a:effectLst/>
              </a:rPr>
              <a:t>, 2018. – 72 c</a:t>
            </a:r>
          </a:p>
          <a:p>
            <a:pPr marL="0" indent="0"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effectLst/>
              </a:rPr>
              <a:t>•</a:t>
            </a:r>
            <a:r>
              <a:rPr lang="ru-RU" sz="2000" dirty="0" err="1">
                <a:effectLst/>
              </a:rPr>
              <a:t>Жулев</a:t>
            </a:r>
            <a:r>
              <a:rPr lang="ru-RU" sz="2000" dirty="0">
                <a:effectLst/>
              </a:rPr>
              <a:t> Е.Н., Арутюнов С.Д., Лебеденко И.Ю. Челюстно-лицевая ортопедическая </a:t>
            </a:r>
            <a:r>
              <a:rPr lang="ru-RU" sz="2000" dirty="0" smtClean="0">
                <a:effectLst/>
              </a:rPr>
              <a:t>стоматология, 20</a:t>
            </a:r>
            <a:r>
              <a:rPr lang="en-US" sz="2000" dirty="0" smtClean="0">
                <a:effectLst/>
              </a:rPr>
              <a:t>15</a:t>
            </a:r>
            <a:r>
              <a:rPr lang="ru-RU" sz="2000" dirty="0" smtClean="0">
                <a:effectLst/>
              </a:rPr>
              <a:t>г. с. 143-156</a:t>
            </a:r>
          </a:p>
          <a:p>
            <a:pPr marL="0" indent="0"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effectLst/>
              </a:rPr>
              <a:t>•Л. Л. Колесникова, С. Д. Арутюнова, И. Ю. Лебеденко, В. П. Дегтярева. Анатомия, физиология и биомеханика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effectLst/>
              </a:rPr>
              <a:t>зубочелюстной системы., ГЭОТАР-Медиа, 20</a:t>
            </a:r>
            <a:r>
              <a:rPr lang="en-US" sz="2000" dirty="0" smtClean="0">
                <a:effectLst/>
              </a:rPr>
              <a:t>14</a:t>
            </a:r>
            <a:r>
              <a:rPr lang="ru-RU" sz="2000" dirty="0" smtClean="0">
                <a:effectLst/>
              </a:rPr>
              <a:t> г. с. 68-73</a:t>
            </a:r>
          </a:p>
          <a:p>
            <a:pPr marL="0" indent="0"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effectLst/>
              </a:rPr>
              <a:t>•</a:t>
            </a:r>
            <a:r>
              <a:rPr lang="ru-RU" sz="1800" b="1" dirty="0"/>
              <a:t>"Зубочелюстное протезирование у детей и </a:t>
            </a:r>
            <a:r>
              <a:rPr lang="ru-RU" sz="1800" b="1" dirty="0" smtClean="0"/>
              <a:t>подростков« / Под редакцией А. В. Гуськов, А. В. </a:t>
            </a:r>
            <a:r>
              <a:rPr lang="ru-RU" sz="1800" b="1" dirty="0" err="1" smtClean="0"/>
              <a:t>Севбитов</a:t>
            </a:r>
            <a:r>
              <a:rPr lang="ru-RU" sz="1800" b="1" dirty="0" smtClean="0"/>
              <a:t>, Н. Е. Митин // </a:t>
            </a:r>
            <a:r>
              <a:rPr lang="ru-RU" sz="2000" dirty="0" smtClean="0">
                <a:effectLst/>
              </a:rPr>
              <a:t>201</a:t>
            </a:r>
            <a:r>
              <a:rPr lang="en-US" sz="2000" dirty="0" smtClean="0">
                <a:effectLst/>
              </a:rPr>
              <a:t>8</a:t>
            </a:r>
            <a:r>
              <a:rPr lang="ru-RU" sz="2000" dirty="0" smtClean="0">
                <a:effectLst/>
              </a:rPr>
              <a:t>г. с. 78-82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основных использованных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805581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74139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Ознакомиться с </a:t>
            </a:r>
            <a:r>
              <a:rPr lang="ru-RU" sz="2800" dirty="0" err="1" smtClean="0"/>
              <a:t>ортодонтическими</a:t>
            </a:r>
            <a:r>
              <a:rPr lang="ru-RU" sz="2800" dirty="0" smtClean="0"/>
              <a:t> аппаратами используемые в детском возрасте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Изучить классификацию </a:t>
            </a:r>
            <a:r>
              <a:rPr lang="ru-RU" sz="2800" dirty="0" smtClean="0"/>
              <a:t>ортодонтических аппаратов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Ознакомиться  с показаниями </a:t>
            </a:r>
            <a:r>
              <a:rPr lang="ru-RU" sz="2800" dirty="0"/>
              <a:t>использования </a:t>
            </a:r>
            <a:r>
              <a:rPr lang="ru-RU" sz="2800" dirty="0" smtClean="0"/>
              <a:t>механически действующих ортодонтических аппаратов 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543800" cy="9144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работы:</a:t>
            </a:r>
          </a:p>
        </p:txBody>
      </p:sp>
    </p:spTree>
    <p:extLst>
      <p:ext uri="{BB962C8B-B14F-4D97-AF65-F5344CB8AC3E}">
        <p14:creationId xmlns:p14="http://schemas.microsoft.com/office/powerpoint/2010/main" val="255674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0310" y="892175"/>
            <a:ext cx="6993977" cy="3256905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000" dirty="0" err="1"/>
              <a:t>Ортодонтические</a:t>
            </a:r>
            <a:r>
              <a:rPr lang="ru-RU" sz="2000" dirty="0"/>
              <a:t> аппараты исполь­зуют для лечения зубочелюстных аномалий, сохранения результата после его окончания и профилак­тики осложнений. Основным мето­дом лечения аномалий </a:t>
            </a:r>
            <a:r>
              <a:rPr lang="ru-RU" sz="2000" dirty="0" smtClean="0"/>
              <a:t>зубочелюстной </a:t>
            </a:r>
            <a:r>
              <a:rPr lang="ru-RU" sz="2000" dirty="0"/>
              <a:t>системы является </a:t>
            </a:r>
            <a:r>
              <a:rPr lang="ru-RU" sz="2000" dirty="0" smtClean="0"/>
              <a:t>аппаратурный. В </a:t>
            </a:r>
            <a:r>
              <a:rPr lang="ru-RU" sz="2000" dirty="0"/>
              <a:t>зависимости от источника нагрузок различают ле­чебные аппараты механического, функционального и комбинирован­ного </a:t>
            </a:r>
            <a:r>
              <a:rPr lang="ru-RU" sz="2000" dirty="0" smtClean="0"/>
              <a:t>действия. 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-22225"/>
            <a:ext cx="7543800" cy="914400"/>
          </a:xfrm>
        </p:spPr>
        <p:txBody>
          <a:bodyPr/>
          <a:lstStyle/>
          <a:p>
            <a:pPr algn="ctr"/>
            <a:r>
              <a:rPr lang="ru-RU" sz="2800" dirty="0" smtClean="0"/>
              <a:t>Аппаратурный метод лечения</a:t>
            </a:r>
            <a:endParaRPr lang="ru-RU" sz="2800" dirty="0"/>
          </a:p>
        </p:txBody>
      </p:sp>
      <p:sp>
        <p:nvSpPr>
          <p:cNvPr id="4" name="AutoShape 2" descr="Главное о съемных ортодонтических аппаратах"/>
          <p:cNvSpPr>
            <a:spLocks noChangeAspect="1" noChangeArrowheads="1"/>
          </p:cNvSpPr>
          <p:nvPr/>
        </p:nvSpPr>
        <p:spPr bwMode="auto">
          <a:xfrm>
            <a:off x="155575" y="-822325"/>
            <a:ext cx="25622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681" y="4149080"/>
            <a:ext cx="420267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4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аппаратов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46FFBC-E932-2B05-C757-03D8BB6BD2BE}"/>
              </a:ext>
            </a:extLst>
          </p:cNvPr>
          <p:cNvSpPr txBox="1"/>
          <p:nvPr/>
        </p:nvSpPr>
        <p:spPr>
          <a:xfrm>
            <a:off x="752764" y="1711349"/>
            <a:ext cx="46874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err="1"/>
              <a:t>Внеротовые</a:t>
            </a:r>
            <a:endParaRPr lang="ru-RU" sz="2400" dirty="0"/>
          </a:p>
          <a:p>
            <a:pPr marL="457200" indent="-457200">
              <a:buAutoNum type="arabicPeriod"/>
            </a:pPr>
            <a:r>
              <a:rPr lang="ru-RU" sz="2400" dirty="0" err="1"/>
              <a:t>Внутриротовые</a:t>
            </a:r>
            <a:endParaRPr lang="ru-RU" sz="2400" dirty="0"/>
          </a:p>
          <a:p>
            <a:pPr marL="457200" indent="-457200">
              <a:buAutoNum type="arabicPeriod"/>
            </a:pPr>
            <a:r>
              <a:rPr lang="ru-RU" sz="2400" dirty="0" err="1"/>
              <a:t>Одночелюстны</a:t>
            </a:r>
            <a:endParaRPr lang="ru-RU" sz="2400" dirty="0"/>
          </a:p>
          <a:p>
            <a:pPr marL="457200" indent="-457200">
              <a:buAutoNum type="arabicPeriod"/>
            </a:pPr>
            <a:r>
              <a:rPr lang="ru-RU" sz="2400" dirty="0" err="1"/>
              <a:t>Двучелюстные</a:t>
            </a:r>
            <a:r>
              <a:rPr lang="ru-RU" sz="2400" dirty="0"/>
              <a:t> </a:t>
            </a:r>
          </a:p>
          <a:p>
            <a:pPr marL="457200" indent="-457200">
              <a:buAutoNum type="arabicPeriod"/>
            </a:pPr>
            <a:r>
              <a:rPr lang="ru-RU" sz="2400" dirty="0"/>
              <a:t>Съемные </a:t>
            </a:r>
          </a:p>
          <a:p>
            <a:pPr marL="457200" indent="-457200">
              <a:buAutoNum type="arabicPeriod"/>
            </a:pPr>
            <a:r>
              <a:rPr lang="ru-RU" sz="2400" dirty="0" err="1"/>
              <a:t>Несьемные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9871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388" y="15007"/>
            <a:ext cx="8363272" cy="11395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расположению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BA68D-F724-7AA6-FF8F-712F32A369FD}"/>
              </a:ext>
            </a:extLst>
          </p:cNvPr>
          <p:cNvSpPr txBox="1"/>
          <p:nvPr/>
        </p:nvSpPr>
        <p:spPr>
          <a:xfrm>
            <a:off x="1266325" y="1227704"/>
            <a:ext cx="2419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/>
              <a:t>Внеротовые</a:t>
            </a:r>
            <a:endParaRPr lang="ru-RU" sz="2400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F780D1D-DC00-FAE1-754C-FFFFEEDA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9" y="1908461"/>
            <a:ext cx="3048421" cy="3126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FB0A60-9F88-C310-2E90-2A3D6BB1D292}"/>
              </a:ext>
            </a:extLst>
          </p:cNvPr>
          <p:cNvSpPr txBox="1"/>
          <p:nvPr/>
        </p:nvSpPr>
        <p:spPr>
          <a:xfrm>
            <a:off x="4999181" y="1154545"/>
            <a:ext cx="5980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/>
              <a:t>Внутриротовые</a:t>
            </a:r>
            <a:endParaRPr lang="ru-RU" sz="2400" dirty="0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8B6F3261-8DDD-52BE-D5CA-A38531977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98" y="2294083"/>
            <a:ext cx="3965523" cy="27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90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19256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РАСПОЛОЖЕНИЮ НА ЧЕЛЮСТЯХ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7740" y="1556792"/>
            <a:ext cx="2744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ОДНОЧЕЛЮСТНЫЕ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69769" y="1537973"/>
            <a:ext cx="2228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ДВУЧЕЛЮСТНЫЕ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1544"/>
            <a:ext cx="481582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65722"/>
            <a:ext cx="3462337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2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0"/>
            <a:ext cx="8229600" cy="11247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ФИКСАЦИИ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1818" y="1558969"/>
            <a:ext cx="1560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СЪЕМНЫЕ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65630" y="1558969"/>
            <a:ext cx="1930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НЕСЪЕМНЫЕ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367665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91" y="2336180"/>
            <a:ext cx="37798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6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636"/>
            <a:ext cx="8219256" cy="12961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МЕХАНИЗМУ ДЕЙСТВИЯ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556792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МЕХАНИЧЕСКИЕ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1537973"/>
            <a:ext cx="2650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ФУНКЦИОНАЛЬНЫЕ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4052230"/>
            <a:ext cx="3132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КОМБИНИРОВАННЫЕ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7" y="2174218"/>
            <a:ext cx="2451100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23" y="2100582"/>
            <a:ext cx="26765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61" y="4653136"/>
            <a:ext cx="2609850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5037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386</TotalTime>
  <Words>1257</Words>
  <Application>Microsoft Office PowerPoint</Application>
  <PresentationFormat>Экран (4:3)</PresentationFormat>
  <Paragraphs>96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Palatino Linotype</vt:lpstr>
      <vt:lpstr>Times New Roman</vt:lpstr>
      <vt:lpstr>Wingdings</vt:lpstr>
      <vt:lpstr>Базовая</vt:lpstr>
      <vt:lpstr>Презентация PowerPoint</vt:lpstr>
      <vt:lpstr>Цель работы:</vt:lpstr>
      <vt:lpstr>Задачи работы:</vt:lpstr>
      <vt:lpstr>Аппаратурный метод лечения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основных использованных источников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Министерства здравоохранения Российской Федерации Кафедра стоматологии ИПО</dc:title>
  <dc:creator>Богдан</dc:creator>
  <cp:lastModifiedBy>Anatoly Duzh</cp:lastModifiedBy>
  <cp:revision>56</cp:revision>
  <dcterms:created xsi:type="dcterms:W3CDTF">2021-10-23T06:56:59Z</dcterms:created>
  <dcterms:modified xsi:type="dcterms:W3CDTF">2023-01-30T05:24:34Z</dcterms:modified>
</cp:coreProperties>
</file>