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84"/>
  </p:notesMasterIdLst>
  <p:handoutMasterIdLst>
    <p:handoutMasterId r:id="rId85"/>
  </p:handoutMasterIdLst>
  <p:sldIdLst>
    <p:sldId id="376" r:id="rId2"/>
    <p:sldId id="377" r:id="rId3"/>
    <p:sldId id="257" r:id="rId4"/>
    <p:sldId id="378" r:id="rId5"/>
    <p:sldId id="356" r:id="rId6"/>
    <p:sldId id="379" r:id="rId7"/>
    <p:sldId id="380" r:id="rId8"/>
    <p:sldId id="381" r:id="rId9"/>
    <p:sldId id="262" r:id="rId10"/>
    <p:sldId id="259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8" r:id="rId19"/>
    <p:sldId id="268" r:id="rId20"/>
    <p:sldId id="303" r:id="rId21"/>
    <p:sldId id="302" r:id="rId22"/>
    <p:sldId id="280" r:id="rId23"/>
    <p:sldId id="266" r:id="rId24"/>
    <p:sldId id="267" r:id="rId25"/>
    <p:sldId id="283" r:id="rId26"/>
    <p:sldId id="328" r:id="rId27"/>
    <p:sldId id="324" r:id="rId28"/>
    <p:sldId id="323" r:id="rId29"/>
    <p:sldId id="325" r:id="rId30"/>
    <p:sldId id="326" r:id="rId31"/>
    <p:sldId id="304" r:id="rId32"/>
    <p:sldId id="286" r:id="rId33"/>
    <p:sldId id="305" r:id="rId34"/>
    <p:sldId id="285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06" r:id="rId55"/>
    <p:sldId id="313" r:id="rId56"/>
    <p:sldId id="309" r:id="rId57"/>
    <p:sldId id="310" r:id="rId58"/>
    <p:sldId id="311" r:id="rId59"/>
    <p:sldId id="314" r:id="rId60"/>
    <p:sldId id="312" r:id="rId61"/>
    <p:sldId id="329" r:id="rId62"/>
    <p:sldId id="337" r:id="rId63"/>
    <p:sldId id="330" r:id="rId64"/>
    <p:sldId id="338" r:id="rId65"/>
    <p:sldId id="341" r:id="rId66"/>
    <p:sldId id="340" r:id="rId67"/>
    <p:sldId id="342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350" r:id="rId76"/>
    <p:sldId id="351" r:id="rId77"/>
    <p:sldId id="352" r:id="rId78"/>
    <p:sldId id="353" r:id="rId79"/>
    <p:sldId id="354" r:id="rId80"/>
    <p:sldId id="355" r:id="rId81"/>
    <p:sldId id="322" r:id="rId82"/>
    <p:sldId id="300" r:id="rId83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53" autoAdjust="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011EA9C-7500-4ED7-8C64-1D780134318E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0DF288-7852-44C0-ACD8-A32EEAFA18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157CF7-FAAD-4CE9-A276-742FE8A0F53D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E77523-381C-4811-AEBE-ADE763FD3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D5A23-C35A-43DF-B981-2D38D526107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47F701-D34E-495F-9FD0-B66310A17C4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FB0FE-9D2D-42A8-9BFD-41B86041FB4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48B53D-214C-49E9-8D7B-83D98DAB71D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ru-R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4B0F9B-46C7-4624-AB34-1D99B2B2A37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ru-RU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14A7F6-3E85-40DB-8C86-5E2D6CB79B1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ru-RU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477127-12FB-464A-B850-D9ED7433D9E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ru-RU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ru-RU" sz="9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4DD9F-C7C3-43A0-BA5F-52A7E4E9F57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ru-RU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sz="10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4024C-135F-44DB-B0C9-916A0EAF5F4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ru-R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sz="10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1CBF4-D0AE-4385-9233-F1D789FDDA2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ru-RU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z="10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52178B-1302-4747-BAC7-6460FD9ABEF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ru-RU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2EE8CC-086A-4BD3-9AA9-0A1159303F0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B7980-B193-4DCD-BFA7-2A6810A366D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ru-RU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C75A25-4BFD-4A78-984D-2113F09EEC2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lnSpc>
                <a:spcPct val="80000"/>
              </a:lnSpc>
              <a:spcBef>
                <a:spcPct val="0"/>
              </a:spcBef>
            </a:pPr>
            <a:endParaRPr lang="ru-RU" sz="10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945097-CA75-461C-813A-398454F0262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</a:pPr>
            <a:endParaRPr lang="ru-RU" sz="10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D01DCE-12CE-45F7-BF0A-17E3C145BEC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656A19-DC85-48A0-A9DB-A66DDEBCDAF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8A634F-F776-4B0C-BE41-0BDFC02FEC6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E05E2B-8182-46E8-9497-C64FDBBB3EA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E58A01-B5A7-4821-85BD-0ABF0CF8015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7C853-4B00-4347-9A6C-3B6A34D45497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2158C-5445-4E83-9B9C-8F7DE10D6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2C436-7958-493F-B21E-0F3B261192B2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E5415-53BD-428C-A139-8B1CAA371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47DE2-A6AA-450D-BAF2-807A4E105B26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20D74-A1D6-4A05-AA9A-71F9653DF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4B9C-4BB7-4405-931C-671EB7912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5362A-A641-4847-9D25-4B3A07E694C9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E9582-CE60-41D6-AF70-27A1C5493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26295-C6B4-4AD5-9D66-93060A14E16C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7591B-B3E0-43AB-85CB-5499C9516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DF60-0708-44E5-B413-50C3DAB375E8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C8BDD-CDBF-4154-AB5D-8B2B8AB1E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8D30B-F6CC-4791-8B88-722D945B2892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CCF3C-66E7-4B9E-9A38-6C295AC02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C66A8-3AE6-47ED-8E68-8B928FF7DD5B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526E0-E899-422F-98DE-9C9561362E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8A213-ABE2-435A-8769-AA129D2AB587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B149B-08CA-4663-A584-36A1CCE77E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676F6-9F1B-4B06-A026-91895BB1AC45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9D8FE-724C-4A2E-8BBA-B599AE5E19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064D5-1A38-4407-903E-7F23D4C898F1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8FDBC-C4F0-4945-A528-DB3FD09F16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3CB09FD-2104-4470-A7B8-D0EE1CF2DEB9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CA56B1-C8D1-4994-BC5D-F610334432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34" Type="http://schemas.openxmlformats.org/officeDocument/2006/relationships/image" Target="../media/image46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jpeg"/><Relationship Id="rId3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29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32" Type="http://schemas.openxmlformats.org/officeDocument/2006/relationships/image" Target="../media/image44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28" Type="http://schemas.openxmlformats.org/officeDocument/2006/relationships/image" Target="../media/image40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31" Type="http://schemas.openxmlformats.org/officeDocument/2006/relationships/image" Target="../media/image43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42.jpeg"/><Relationship Id="rId35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hyperlink" Target="http://img-2008-02.photosight.ru/05/253635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-2006-12.photosight.ru/16/1820439.jpg" TargetMode="External"/><Relationship Id="rId5" Type="http://schemas.openxmlformats.org/officeDocument/2006/relationships/image" Target="../media/image56.jpeg"/><Relationship Id="rId4" Type="http://schemas.openxmlformats.org/officeDocument/2006/relationships/hyperlink" Target="http://www.nerve.ru/works/182/1076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713" y="1341438"/>
            <a:ext cx="6172200" cy="1871662"/>
          </a:xfrm>
          <a:solidFill>
            <a:schemeClr val="accent6"/>
          </a:solidFill>
          <a:ln w="25400">
            <a:solidFill>
              <a:srgbClr val="C00000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Лекция 14-15.</a:t>
            </a:r>
            <a:br>
              <a:rPr lang="ru-RU" sz="3200" dirty="0" smtClean="0"/>
            </a:br>
            <a:r>
              <a:rPr lang="ru-RU" sz="3200" dirty="0" smtClean="0"/>
              <a:t>ВВЕДЕНИЕ В ЭКОЛОГИЮ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250" y="6092825"/>
            <a:ext cx="6172200" cy="51435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 К.б.н., доцент Зубарева Е.В.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8175" y="404813"/>
            <a:ext cx="5832475" cy="4619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Кафедра биологии и экологии</a:t>
            </a:r>
          </a:p>
        </p:txBody>
      </p:sp>
      <p:pic>
        <p:nvPicPr>
          <p:cNvPr id="2053" name="Picture 2" descr="Приморские школьники - призеры международного конкурса &quot;Экология планеты - 2011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3284538"/>
            <a:ext cx="6091238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627313" y="476250"/>
            <a:ext cx="4249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990000"/>
                </a:solidFill>
                <a:latin typeface="Calibri" pitchFamily="34" charset="0"/>
              </a:rPr>
              <a:t>ОБЪЕКТЫ ЭКОЛОГИИ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1152525" cy="404812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folHlink"/>
                </a:solidFill>
                <a:latin typeface="Calibri" pitchFamily="34" charset="0"/>
              </a:rPr>
              <a:t>ОСОБЬ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908175" y="1484313"/>
            <a:ext cx="3311525" cy="514350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6600"/>
                </a:solidFill>
                <a:latin typeface="Calibri" pitchFamily="34" charset="0"/>
              </a:rPr>
              <a:t>ПОПУЛЯЦИЯ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3851275" y="2420938"/>
            <a:ext cx="5041900" cy="523220"/>
          </a:xfrm>
          <a:prstGeom prst="rect">
            <a:avLst/>
          </a:prstGeom>
          <a:noFill/>
          <a:ln w="57150">
            <a:solidFill>
              <a:srgbClr val="8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669900"/>
                </a:solidFill>
                <a:latin typeface="Calibri" pitchFamily="34" charset="0"/>
              </a:rPr>
              <a:t>СООБЩЕСТВО (</a:t>
            </a:r>
            <a:r>
              <a:rPr lang="ru-RU" sz="2800" b="1" dirty="0" smtClean="0">
                <a:solidFill>
                  <a:srgbClr val="669900"/>
                </a:solidFill>
                <a:latin typeface="Calibri" pitchFamily="34" charset="0"/>
              </a:rPr>
              <a:t>биоценоз</a:t>
            </a:r>
            <a:r>
              <a:rPr lang="ru-RU" sz="2800" b="1" dirty="0">
                <a:solidFill>
                  <a:srgbClr val="669900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4643438" y="3933825"/>
            <a:ext cx="3384550" cy="10779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0000"/>
                </a:solidFill>
                <a:latin typeface="Calibri" pitchFamily="34" charset="0"/>
              </a:rPr>
              <a:t>ЭКОСИСТЕМА (биогеоценоз)</a:t>
            </a: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2411413" y="5445125"/>
            <a:ext cx="4105275" cy="698500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>
                <a:solidFill>
                  <a:srgbClr val="990000"/>
                </a:solidFill>
                <a:latin typeface="Calibri" pitchFamily="34" charset="0"/>
              </a:rPr>
              <a:t>БИОСФЕРА</a:t>
            </a:r>
          </a:p>
        </p:txBody>
      </p:sp>
      <p:sp>
        <p:nvSpPr>
          <p:cNvPr id="8200" name="Line 10"/>
          <p:cNvSpPr>
            <a:spLocks noChangeShapeType="1"/>
          </p:cNvSpPr>
          <p:nvPr/>
        </p:nvSpPr>
        <p:spPr bwMode="auto">
          <a:xfrm>
            <a:off x="1258888" y="1557338"/>
            <a:ext cx="576262" cy="287337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01" name="Line 11"/>
          <p:cNvSpPr>
            <a:spLocks noChangeShapeType="1"/>
          </p:cNvSpPr>
          <p:nvPr/>
        </p:nvSpPr>
        <p:spPr bwMode="auto">
          <a:xfrm>
            <a:off x="2843213" y="2133600"/>
            <a:ext cx="865187" cy="576263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02" name="Line 12"/>
          <p:cNvSpPr>
            <a:spLocks noChangeShapeType="1"/>
          </p:cNvSpPr>
          <p:nvPr/>
        </p:nvSpPr>
        <p:spPr bwMode="auto">
          <a:xfrm>
            <a:off x="4140200" y="3068638"/>
            <a:ext cx="647700" cy="865187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03" name="Line 13"/>
          <p:cNvSpPr>
            <a:spLocks noChangeShapeType="1"/>
          </p:cNvSpPr>
          <p:nvPr/>
        </p:nvSpPr>
        <p:spPr bwMode="auto">
          <a:xfrm flipH="1">
            <a:off x="3995738" y="4652963"/>
            <a:ext cx="504825" cy="72072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771775" y="404813"/>
            <a:ext cx="3024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latin typeface="Calibri" pitchFamily="34" charset="0"/>
              </a:rPr>
              <a:t>ЭКОЛОГИЯ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476375" y="1412875"/>
            <a:ext cx="2989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</a:pPr>
            <a:r>
              <a:rPr lang="ru-RU" sz="2800" b="1">
                <a:latin typeface="Calibri" pitchFamily="34" charset="0"/>
              </a:rPr>
              <a:t>АУТЭКОЛОГИЯ</a:t>
            </a:r>
            <a:endParaRPr lang="ru-RU" sz="2800">
              <a:latin typeface="Calibri" pitchFamily="34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692275" y="2133600"/>
            <a:ext cx="2736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latin typeface="Calibri" pitchFamily="34" charset="0"/>
              </a:rPr>
              <a:t> </a:t>
            </a:r>
            <a:r>
              <a:rPr lang="ru-RU" sz="2800" b="1">
                <a:solidFill>
                  <a:srgbClr val="006600"/>
                </a:solidFill>
                <a:latin typeface="Calibri" pitchFamily="34" charset="0"/>
              </a:rPr>
              <a:t>ДЕМЭКОЛОГИЯ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331913" y="2997200"/>
            <a:ext cx="3095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latin typeface="Calibri" pitchFamily="34" charset="0"/>
              </a:rPr>
              <a:t> </a:t>
            </a:r>
            <a:r>
              <a:rPr lang="ru-RU" sz="3200" b="1">
                <a:solidFill>
                  <a:schemeClr val="accent2"/>
                </a:solidFill>
                <a:latin typeface="Calibri" pitchFamily="34" charset="0"/>
              </a:rPr>
              <a:t>СИНЭКОЛОГИЯ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68313" y="3789363"/>
            <a:ext cx="4103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latin typeface="Calibri" pitchFamily="34" charset="0"/>
              </a:rPr>
              <a:t> </a:t>
            </a:r>
            <a:r>
              <a:rPr lang="ru-RU" sz="2800" b="1">
                <a:solidFill>
                  <a:srgbClr val="990000"/>
                </a:solidFill>
                <a:latin typeface="Calibri" pitchFamily="34" charset="0"/>
              </a:rPr>
              <a:t>ГЛОБАЛЬНАЯ ЭКОЛОГИЯ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971550" y="4508500"/>
            <a:ext cx="3673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latin typeface="Calibri" pitchFamily="34" charset="0"/>
              </a:rPr>
              <a:t>ЭКОЛОГИЯ ЧЕЛОВЕКА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795963" y="1125538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435600" y="1484313"/>
            <a:ext cx="1081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Calibri" pitchFamily="34" charset="0"/>
              </a:rPr>
              <a:t>особь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435600" y="2205038"/>
            <a:ext cx="16573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6600"/>
                </a:solidFill>
                <a:latin typeface="Calibri" pitchFamily="34" charset="0"/>
              </a:rPr>
              <a:t>Популяция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292725" y="3068638"/>
            <a:ext cx="3384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accent2"/>
                </a:solidFill>
                <a:latin typeface="Calibri" pitchFamily="34" charset="0"/>
              </a:rPr>
              <a:t>Сообщество (биоценоз)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867400" y="3860800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990000"/>
                </a:solidFill>
                <a:latin typeface="Calibri" pitchFamily="34" charset="0"/>
              </a:rPr>
              <a:t>биосфера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867400" y="4581525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Calibri" pitchFamily="34" charset="0"/>
              </a:rPr>
              <a:t>человек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317500" y="5281613"/>
            <a:ext cx="4537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latin typeface="Calibri" pitchFamily="34" charset="0"/>
              </a:rPr>
              <a:t> </a:t>
            </a:r>
            <a:r>
              <a:rPr lang="ru-RU" sz="2800" b="1">
                <a:solidFill>
                  <a:srgbClr val="800080"/>
                </a:solidFill>
                <a:latin typeface="Calibri" pitchFamily="34" charset="0"/>
              </a:rPr>
              <a:t>ЭНДОЭКОЛОГИЯ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4140200" y="5300663"/>
            <a:ext cx="4608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800080"/>
                </a:solidFill>
                <a:latin typeface="Calibri" pitchFamily="34" charset="0"/>
              </a:rPr>
              <a:t>Клетки в многоклеточном организме, внутриклеточные структуры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827088" y="549275"/>
            <a:ext cx="172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latin typeface="Calibri" pitchFamily="34" charset="0"/>
              </a:rPr>
              <a:t>раздел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6011863" y="620713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latin typeface="Calibri" pitchFamily="34" charset="0"/>
              </a:rPr>
              <a:t>объект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572000" y="1700213"/>
            <a:ext cx="86360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716463" y="4797425"/>
            <a:ext cx="86360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643438" y="4076700"/>
            <a:ext cx="86360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572000" y="2420938"/>
            <a:ext cx="86360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427538" y="3284538"/>
            <a:ext cx="86360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203575" y="5516563"/>
            <a:ext cx="86360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260350"/>
            <a:ext cx="8642350" cy="4248150"/>
          </a:xfrm>
          <a:ln w="57150">
            <a:solidFill>
              <a:srgbClr val="CC33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smtClean="0"/>
              <a:t>Аутэкология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mtClean="0"/>
              <a:t>ИЗУЧАЕТ: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1- </a:t>
            </a:r>
            <a:r>
              <a:rPr lang="ru-RU" sz="3600" b="1" smtClean="0"/>
              <a:t>морфологические особенности</a:t>
            </a:r>
            <a:r>
              <a:rPr lang="ru-RU" sz="3600" smtClean="0"/>
              <a:t>:</a:t>
            </a:r>
            <a:r>
              <a:rPr lang="ru-RU" smtClean="0"/>
              <a:t> зависимость </a:t>
            </a:r>
            <a:r>
              <a:rPr lang="ru-RU" b="1" i="1" u="sng" smtClean="0">
                <a:solidFill>
                  <a:srgbClr val="CC3300"/>
                </a:solidFill>
              </a:rPr>
              <a:t>строения и образа жизни</a:t>
            </a:r>
            <a:r>
              <a:rPr lang="ru-RU" smtClean="0"/>
              <a:t> организмов от среды обитания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2 –  </a:t>
            </a:r>
            <a:r>
              <a:rPr lang="ru-RU" sz="3600" b="1" smtClean="0"/>
              <a:t>физиологические и поведенческие особенности</a:t>
            </a:r>
            <a:r>
              <a:rPr lang="ru-RU" i="1" smtClean="0"/>
              <a:t>,</a:t>
            </a:r>
            <a:r>
              <a:rPr lang="ru-RU" smtClean="0"/>
              <a:t> в том числе </a:t>
            </a:r>
            <a:r>
              <a:rPr lang="ru-RU" b="1" i="1" u="sng" smtClean="0">
                <a:solidFill>
                  <a:srgbClr val="CC3300"/>
                </a:solidFill>
              </a:rPr>
              <a:t>ритмы жизни: </a:t>
            </a:r>
            <a:r>
              <a:rPr lang="ru-RU" b="1" i="1" smtClean="0"/>
              <a:t>суточные, годовые, приливно-отливные</a:t>
            </a:r>
            <a:r>
              <a:rPr lang="ru-RU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95288" y="6165850"/>
            <a:ext cx="828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11267" name="AutoShape 7" descr="https://www.syl.ru/misc/i/ai/141244/402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8" name="Picture 9" descr="http://900igr.net/up/datas/72861/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8507413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8640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>
                <a:latin typeface="Calibri" pitchFamily="34" charset="0"/>
              </a:rPr>
              <a:t>ДЕМЭКОЛОГИЯ – экология популяций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50825" y="908050"/>
            <a:ext cx="3889128" cy="5755422"/>
          </a:xfrm>
          <a:prstGeom prst="rect">
            <a:avLst/>
          </a:prstGeom>
          <a:solidFill>
            <a:srgbClr val="FFCC99"/>
          </a:solidFill>
          <a:ln w="57150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>
                <a:latin typeface="Calibri" pitchFamily="34" charset="0"/>
              </a:rPr>
              <a:t>Популяция</a:t>
            </a:r>
            <a:r>
              <a:rPr lang="ru-RU" sz="2800" b="1" dirty="0">
                <a:latin typeface="Calibri" pitchFamily="34" charset="0"/>
              </a:rPr>
              <a:t> – группа особей одного вида, обладающих способностью свободно скрещиваться и давать плодовитое </a:t>
            </a:r>
            <a:r>
              <a:rPr lang="ru-RU" sz="2800" b="1" dirty="0" err="1">
                <a:latin typeface="Calibri" pitchFamily="34" charset="0"/>
              </a:rPr>
              <a:t>потомстово</a:t>
            </a:r>
            <a:r>
              <a:rPr lang="ru-RU" sz="2800" b="1" dirty="0">
                <a:latin typeface="Calibri" pitchFamily="34" charset="0"/>
              </a:rPr>
              <a:t>, т.е. неограниченно долго поддерживать свое существование  в определенном местообитании</a:t>
            </a:r>
          </a:p>
        </p:txBody>
      </p:sp>
      <p:pic>
        <p:nvPicPr>
          <p:cNvPr id="12292" name="Picture 6" descr="http://www.zoofirma.ru/images/knigi/0986/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150" y="1700213"/>
            <a:ext cx="48958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250825" y="188913"/>
            <a:ext cx="8497888" cy="193833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i="1">
                <a:solidFill>
                  <a:schemeClr val="accent2"/>
                </a:solidFill>
                <a:latin typeface="Calibri" pitchFamily="34" charset="0"/>
              </a:rPr>
              <a:t>Демэкология</a:t>
            </a:r>
            <a:r>
              <a:rPr lang="ru-RU" sz="4000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ru-RU" sz="4000" i="1">
                <a:latin typeface="Calibri" pitchFamily="34" charset="0"/>
              </a:rPr>
              <a:t>-</a:t>
            </a:r>
          </a:p>
          <a:p>
            <a:pPr algn="ctr">
              <a:spcBef>
                <a:spcPct val="50000"/>
              </a:spcBef>
            </a:pPr>
            <a:r>
              <a:rPr lang="ru-RU" sz="3200" b="1">
                <a:latin typeface="Calibri" pitchFamily="34" charset="0"/>
              </a:rPr>
              <a:t>раздел экологии, изучает взаимоотношения популяции с окружающей ее средой </a:t>
            </a:r>
          </a:p>
        </p:txBody>
      </p:sp>
      <p:pic>
        <p:nvPicPr>
          <p:cNvPr id="13315" name="Picture 7" descr="http://mmgp.ru.zapoved.net/uploads/posts/mexika/4.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205038"/>
            <a:ext cx="54737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5219700" y="6237288"/>
            <a:ext cx="392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400" b="1">
              <a:latin typeface="Calibri" pitchFamily="34" charset="0"/>
            </a:endParaRPr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395288" y="115888"/>
            <a:ext cx="8640762" cy="1385887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chemeClr val="accent2"/>
                </a:solidFill>
                <a:latin typeface="Calibri" pitchFamily="34" charset="0"/>
              </a:rPr>
              <a:t>Синэкология</a:t>
            </a:r>
            <a:r>
              <a:rPr lang="ru-RU" sz="2800" b="1">
                <a:latin typeface="Calibri" pitchFamily="34" charset="0"/>
              </a:rPr>
              <a:t> –</a:t>
            </a:r>
            <a:r>
              <a:rPr lang="ru-RU" sz="2800">
                <a:latin typeface="Calibri" pitchFamily="34" charset="0"/>
              </a:rPr>
              <a:t> ведущее направление в экологии изучает взаимоотношение сообществ (биоценозов) с их средой обитания, потоки Е и вещества.</a:t>
            </a:r>
          </a:p>
        </p:txBody>
      </p:sp>
      <p:pic>
        <p:nvPicPr>
          <p:cNvPr id="14340" name="Picture 6" descr="http://ngl2006.narod.ru/Contents/Bio/Pictures/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28775"/>
            <a:ext cx="71437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0" y="188913"/>
            <a:ext cx="9036050" cy="708025"/>
          </a:xfrm>
          <a:prstGeom prst="rect">
            <a:avLst/>
          </a:prstGeom>
          <a:noFill/>
          <a:ln w="5715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990000"/>
                </a:solidFill>
                <a:latin typeface="Calibri" pitchFamily="34" charset="0"/>
              </a:rPr>
              <a:t>Глобальная экология</a:t>
            </a:r>
            <a:r>
              <a:rPr lang="ru-RU" sz="2000">
                <a:latin typeface="Calibri" pitchFamily="34" charset="0"/>
              </a:rPr>
              <a:t> – раздел экологии, который изучает сложные процессы, протекающие в </a:t>
            </a:r>
            <a:r>
              <a:rPr lang="ru-RU" sz="2000" b="1">
                <a:latin typeface="Calibri" pitchFamily="34" charset="0"/>
              </a:rPr>
              <a:t>биосфере.</a:t>
            </a:r>
          </a:p>
        </p:txBody>
      </p:sp>
      <p:pic>
        <p:nvPicPr>
          <p:cNvPr id="15363" name="Picture 6" descr="https://fs00.infourok.ru/images/doc/232/82637/1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981075"/>
            <a:ext cx="74882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3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13787" cy="25781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C00000"/>
                </a:solidFill>
              </a:rPr>
              <a:t>Среда обитания </a:t>
            </a:r>
            <a:r>
              <a:rPr lang="ru-RU" sz="3200" b="1" smtClean="0"/>
              <a:t>- это совокупность факторов, </a:t>
            </a:r>
            <a:br>
              <a:rPr lang="ru-RU" sz="3200" b="1" smtClean="0"/>
            </a:br>
            <a:r>
              <a:rPr lang="ru-RU" sz="3200" b="1" smtClean="0"/>
              <a:t>действующих на организм или популяцию в процессе их жизнедеятельности.    </a:t>
            </a:r>
            <a:br>
              <a:rPr lang="ru-RU" sz="3200" b="1" smtClean="0"/>
            </a:br>
            <a:r>
              <a:rPr lang="ru-RU" sz="3200" b="1" smtClean="0"/>
              <a:t/>
            </a:r>
            <a:br>
              <a:rPr lang="ru-RU" sz="3200" b="1" smtClean="0"/>
            </a:br>
            <a:r>
              <a:rPr lang="ru-RU" sz="3200" b="1" smtClean="0">
                <a:solidFill>
                  <a:srgbClr val="C00000"/>
                </a:solidFill>
              </a:rPr>
              <a:t>Классификация сред обитания:</a:t>
            </a:r>
            <a:endParaRPr lang="ru-RU" sz="3200" smtClean="0">
              <a:solidFill>
                <a:srgbClr val="C00000"/>
              </a:solidFill>
            </a:endParaRPr>
          </a:p>
        </p:txBody>
      </p:sp>
      <p:sp>
        <p:nvSpPr>
          <p:cNvPr id="16387" name="Содержимое 4"/>
          <p:cNvSpPr>
            <a:spLocks noGrp="1"/>
          </p:cNvSpPr>
          <p:nvPr>
            <p:ph idx="1"/>
          </p:nvPr>
        </p:nvSpPr>
        <p:spPr>
          <a:xfrm>
            <a:off x="323850" y="2852738"/>
            <a:ext cx="8229600" cy="3557587"/>
          </a:xfrm>
        </p:spPr>
        <p:txBody>
          <a:bodyPr/>
          <a:lstStyle/>
          <a:p>
            <a:pPr eaLnBrk="1" hangingPunct="1"/>
            <a:r>
              <a:rPr lang="ru-RU" smtClean="0"/>
              <a:t>Наземно-воздушная</a:t>
            </a:r>
          </a:p>
          <a:p>
            <a:pPr eaLnBrk="1" hangingPunct="1"/>
            <a:r>
              <a:rPr lang="ru-RU" smtClean="0"/>
              <a:t>Водная</a:t>
            </a:r>
          </a:p>
          <a:p>
            <a:pPr eaLnBrk="1" hangingPunct="1"/>
            <a:r>
              <a:rPr lang="ru-RU" smtClean="0"/>
              <a:t>Почвенная (эдафическая)</a:t>
            </a:r>
          </a:p>
          <a:p>
            <a:pPr eaLnBrk="1" hangingPunct="1"/>
            <a:r>
              <a:rPr lang="ru-RU" smtClean="0"/>
              <a:t>Живой организм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525963"/>
          </a:xfrm>
        </p:spPr>
        <p:txBody>
          <a:bodyPr/>
          <a:lstStyle/>
          <a:p>
            <a:pPr algn="just"/>
            <a:r>
              <a:rPr lang="ru-RU" dirty="0" smtClean="0"/>
              <a:t>"... Человеческая жизнь может быть сохранена только при определённых физико-химических параметрах биосферы".</a:t>
            </a:r>
          </a:p>
          <a:p>
            <a:pPr algn="r">
              <a:buNone/>
            </a:pPr>
            <a:r>
              <a:rPr lang="ru-RU" dirty="0" smtClean="0"/>
              <a:t>Низами </a:t>
            </a:r>
            <a:r>
              <a:rPr lang="ru-RU" dirty="0" err="1" smtClean="0"/>
              <a:t>Мустафаевич</a:t>
            </a:r>
            <a:r>
              <a:rPr lang="ru-RU" dirty="0" smtClean="0"/>
              <a:t> Мамедов</a:t>
            </a:r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Академик и член Президиума Российской экологической академии</a:t>
            </a:r>
          </a:p>
          <a:p>
            <a:pPr algn="r">
              <a:buNone/>
            </a:pPr>
            <a:r>
              <a:rPr lang="ru-RU" sz="1800" dirty="0" smtClean="0"/>
              <a:t>Академик Российской академии естественных наук</a:t>
            </a:r>
          </a:p>
          <a:p>
            <a:pPr algn="r">
              <a:buNone/>
            </a:pPr>
            <a:r>
              <a:rPr lang="ru-RU" sz="1800" dirty="0" smtClean="0"/>
              <a:t>Эксперт ЮНЕСКО в области культуры и образования</a:t>
            </a:r>
          </a:p>
          <a:p>
            <a:pPr algn="r">
              <a:buNone/>
            </a:pPr>
            <a:r>
              <a:rPr lang="ru-RU" sz="1800" dirty="0" smtClean="0"/>
              <a:t>Почетный работник высшего профессионального образования РФ</a:t>
            </a:r>
          </a:p>
          <a:p>
            <a:pPr algn="r">
              <a:buNone/>
            </a:pPr>
            <a:r>
              <a:rPr lang="ru-RU" sz="1800" dirty="0" smtClean="0"/>
              <a:t>директор Института глобализации и устойчивого развития «Академии МНЭПУ»</a:t>
            </a:r>
            <a:endParaRPr lang="ru-RU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95288" y="333375"/>
            <a:ext cx="4038600" cy="4525963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Наземно-воздушная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характеризуется тем, что она является газообразной (ее воздушная часть) и твердой (наземная часть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333375"/>
            <a:ext cx="4038600" cy="4032250"/>
          </a:xfrm>
          <a:solidFill>
            <a:schemeClr val="tx2">
              <a:lumMod val="40000"/>
              <a:lumOff val="60000"/>
            </a:schemeClr>
          </a:solidFill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Водная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характеризуется жидким агрегатным состоянием и в зависимости от глубины может быть как аэробной (поверхностные слои различных водоемов), так и анаэробной (на больших глубинах океана, в водоемах с высокой температурой).</a:t>
            </a:r>
          </a:p>
        </p:txBody>
      </p:sp>
      <p:pic>
        <p:nvPicPr>
          <p:cNvPr id="17412" name="Picture 2" descr="Водная среда обитания рефера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076700"/>
            <a:ext cx="390366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Наземно - воздушная среда - Фото 13912/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500438"/>
            <a:ext cx="4287837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68313" y="260350"/>
            <a:ext cx="4038600" cy="5040313"/>
          </a:xfrm>
          <a:solidFill>
            <a:schemeClr val="accent6"/>
          </a:solidFill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Почвенная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Это </a:t>
            </a:r>
            <a:r>
              <a:rPr lang="ru-RU" dirty="0"/>
              <a:t>среда твердая, трудная для перемещения, характеризуется отсутствием света, насыщена молекулярным кислородом, может содержать капельножидкую воду, способную быть средой обитания простейших, богата минеральными солями и различными органическими веществами.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260350"/>
            <a:ext cx="4038600" cy="4525963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Живой организм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специфическая среда </a:t>
            </a:r>
            <a:r>
              <a:rPr lang="ru-RU" dirty="0"/>
              <a:t>обитания для паразитических организмов</a:t>
            </a:r>
          </a:p>
        </p:txBody>
      </p:sp>
      <p:pic>
        <p:nvPicPr>
          <p:cNvPr id="18436" name="Picture 2" descr="Приспособление к жизни жителей почвенной среды обит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4437063"/>
            <a:ext cx="3024187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Определите среду обитания: - Фото 5290/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060575"/>
            <a:ext cx="36671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Живые организмы как среда обитания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4876800"/>
            <a:ext cx="42672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ru-RU" b="1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mtClean="0"/>
          </a:p>
        </p:txBody>
      </p:sp>
      <p:pic>
        <p:nvPicPr>
          <p:cNvPr id="19460" name="Picture 4" descr="че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75" y="2020888"/>
            <a:ext cx="801688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371600"/>
            <a:ext cx="2703513" cy="2479675"/>
            <a:chOff x="113" y="164"/>
            <a:chExt cx="2903" cy="1905"/>
          </a:xfrm>
        </p:grpSpPr>
        <p:sp>
          <p:nvSpPr>
            <p:cNvPr id="19522" name="Line 6"/>
            <p:cNvSpPr>
              <a:spLocks noChangeShapeType="1"/>
            </p:cNvSpPr>
            <p:nvPr/>
          </p:nvSpPr>
          <p:spPr bwMode="auto">
            <a:xfrm>
              <a:off x="839" y="890"/>
              <a:ext cx="1996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23" name="Line 7"/>
            <p:cNvSpPr>
              <a:spLocks noChangeShapeType="1"/>
            </p:cNvSpPr>
            <p:nvPr/>
          </p:nvSpPr>
          <p:spPr bwMode="auto">
            <a:xfrm>
              <a:off x="1565" y="1752"/>
              <a:ext cx="1406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24" name="Line 8"/>
            <p:cNvSpPr>
              <a:spLocks noChangeShapeType="1"/>
            </p:cNvSpPr>
            <p:nvPr/>
          </p:nvSpPr>
          <p:spPr bwMode="auto">
            <a:xfrm>
              <a:off x="839" y="890"/>
              <a:ext cx="2132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25" name="Line 9"/>
            <p:cNvSpPr>
              <a:spLocks noChangeShapeType="1"/>
            </p:cNvSpPr>
            <p:nvPr/>
          </p:nvSpPr>
          <p:spPr bwMode="auto">
            <a:xfrm>
              <a:off x="476" y="1071"/>
              <a:ext cx="2495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9526" name="Picture 10" descr="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6" y="1344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27" name="Picture 11" descr="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02" y="164"/>
              <a:ext cx="387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28" name="Picture 12" descr="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9" y="391"/>
              <a:ext cx="386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29" name="Picture 13" descr="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572"/>
              <a:ext cx="39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0" name="Picture 14" descr="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39" y="1525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1" name="Picture 15" descr="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02" y="1661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2" name="Picture 16" descr="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3" y="754"/>
              <a:ext cx="382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33" name="Line 17"/>
            <p:cNvSpPr>
              <a:spLocks noChangeShapeType="1"/>
            </p:cNvSpPr>
            <p:nvPr/>
          </p:nvSpPr>
          <p:spPr bwMode="auto">
            <a:xfrm>
              <a:off x="1202" y="709"/>
              <a:ext cx="1769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34" name="Line 18"/>
            <p:cNvSpPr>
              <a:spLocks noChangeShapeType="1"/>
            </p:cNvSpPr>
            <p:nvPr/>
          </p:nvSpPr>
          <p:spPr bwMode="auto">
            <a:xfrm>
              <a:off x="1565" y="482"/>
              <a:ext cx="1406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9535" name="Picture 19" descr="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3" y="1162"/>
              <a:ext cx="386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36" name="Line 20"/>
            <p:cNvSpPr>
              <a:spLocks noChangeShapeType="1"/>
            </p:cNvSpPr>
            <p:nvPr/>
          </p:nvSpPr>
          <p:spPr bwMode="auto">
            <a:xfrm>
              <a:off x="476" y="1253"/>
              <a:ext cx="254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37" name="Line 21"/>
            <p:cNvSpPr>
              <a:spLocks noChangeShapeType="1"/>
            </p:cNvSpPr>
            <p:nvPr/>
          </p:nvSpPr>
          <p:spPr bwMode="auto">
            <a:xfrm>
              <a:off x="839" y="1434"/>
              <a:ext cx="195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38" name="Line 22"/>
            <p:cNvSpPr>
              <a:spLocks noChangeShapeType="1"/>
            </p:cNvSpPr>
            <p:nvPr/>
          </p:nvSpPr>
          <p:spPr bwMode="auto">
            <a:xfrm>
              <a:off x="1202" y="1570"/>
              <a:ext cx="1633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514600" y="1524000"/>
            <a:ext cx="2767013" cy="3897313"/>
            <a:chOff x="2789" y="300"/>
            <a:chExt cx="2971" cy="2994"/>
          </a:xfrm>
        </p:grpSpPr>
        <p:pic>
          <p:nvPicPr>
            <p:cNvPr id="19487" name="Picture 24" descr="2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04" y="572"/>
              <a:ext cx="386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8" name="Picture 25" descr="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967" y="1389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9" name="Picture 26" descr="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604" y="1480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0" name="Picture 27" descr="1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468" y="2432"/>
              <a:ext cx="387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1" name="Picture 28" descr="1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41" y="1525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2" name="Picture 29" descr="1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830" y="2568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3" name="Picture 30" descr="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515" y="300"/>
              <a:ext cx="381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4" name="Picture 31" descr="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78" y="391"/>
              <a:ext cx="382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5" name="Picture 32" descr="2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742" y="2069"/>
              <a:ext cx="390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6" name="Picture 33" descr="2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967" y="663"/>
              <a:ext cx="388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7" name="Picture 34" descr="2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241" y="482"/>
              <a:ext cx="386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8" name="Picture 35" descr="2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878" y="1661"/>
              <a:ext cx="386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9" name="Picture 36" descr="25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32" y="1207"/>
              <a:ext cx="428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00" name="Picture 37" descr="2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29" y="754"/>
              <a:ext cx="430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01" name="Picture 38" descr="2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105" y="2251"/>
              <a:ext cx="386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02" name="Line 39"/>
            <p:cNvSpPr>
              <a:spLocks noChangeShapeType="1"/>
            </p:cNvSpPr>
            <p:nvPr/>
          </p:nvSpPr>
          <p:spPr bwMode="auto">
            <a:xfrm flipH="1">
              <a:off x="2925" y="527"/>
              <a:ext cx="59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03" name="Line 40"/>
            <p:cNvSpPr>
              <a:spLocks noChangeShapeType="1"/>
            </p:cNvSpPr>
            <p:nvPr/>
          </p:nvSpPr>
          <p:spPr bwMode="auto">
            <a:xfrm flipH="1">
              <a:off x="3107" y="709"/>
              <a:ext cx="499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04" name="Line 41"/>
            <p:cNvSpPr>
              <a:spLocks noChangeShapeType="1"/>
            </p:cNvSpPr>
            <p:nvPr/>
          </p:nvSpPr>
          <p:spPr bwMode="auto">
            <a:xfrm flipH="1">
              <a:off x="3107" y="799"/>
              <a:ext cx="862" cy="16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05" name="Line 42"/>
            <p:cNvSpPr>
              <a:spLocks noChangeShapeType="1"/>
            </p:cNvSpPr>
            <p:nvPr/>
          </p:nvSpPr>
          <p:spPr bwMode="auto">
            <a:xfrm flipH="1" flipV="1">
              <a:off x="2835" y="1570"/>
              <a:ext cx="907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06" name="Line 43"/>
            <p:cNvSpPr>
              <a:spLocks noChangeShapeType="1"/>
            </p:cNvSpPr>
            <p:nvPr/>
          </p:nvSpPr>
          <p:spPr bwMode="auto">
            <a:xfrm flipH="1">
              <a:off x="2971" y="1071"/>
              <a:ext cx="1996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07" name="Line 44"/>
            <p:cNvSpPr>
              <a:spLocks noChangeShapeType="1"/>
            </p:cNvSpPr>
            <p:nvPr/>
          </p:nvSpPr>
          <p:spPr bwMode="auto">
            <a:xfrm flipH="1">
              <a:off x="2880" y="845"/>
              <a:ext cx="1361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08" name="Line 45"/>
            <p:cNvSpPr>
              <a:spLocks noChangeShapeType="1"/>
            </p:cNvSpPr>
            <p:nvPr/>
          </p:nvSpPr>
          <p:spPr bwMode="auto">
            <a:xfrm flipH="1" flipV="1">
              <a:off x="3061" y="1797"/>
              <a:ext cx="817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09" name="Line 46"/>
            <p:cNvSpPr>
              <a:spLocks noChangeShapeType="1"/>
            </p:cNvSpPr>
            <p:nvPr/>
          </p:nvSpPr>
          <p:spPr bwMode="auto">
            <a:xfrm flipH="1">
              <a:off x="3107" y="1344"/>
              <a:ext cx="22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10" name="Line 47"/>
            <p:cNvSpPr>
              <a:spLocks noChangeShapeType="1"/>
            </p:cNvSpPr>
            <p:nvPr/>
          </p:nvSpPr>
          <p:spPr bwMode="auto">
            <a:xfrm flipH="1" flipV="1">
              <a:off x="3651" y="2568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11" name="Line 48"/>
            <p:cNvSpPr>
              <a:spLocks noChangeShapeType="1"/>
            </p:cNvSpPr>
            <p:nvPr/>
          </p:nvSpPr>
          <p:spPr bwMode="auto">
            <a:xfrm flipH="1">
              <a:off x="3061" y="1117"/>
              <a:ext cx="2268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12" name="Line 49"/>
            <p:cNvSpPr>
              <a:spLocks noChangeShapeType="1"/>
            </p:cNvSpPr>
            <p:nvPr/>
          </p:nvSpPr>
          <p:spPr bwMode="auto">
            <a:xfrm flipH="1">
              <a:off x="3107" y="981"/>
              <a:ext cx="1497" cy="9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13" name="Line 50"/>
            <p:cNvSpPr>
              <a:spLocks noChangeShapeType="1"/>
            </p:cNvSpPr>
            <p:nvPr/>
          </p:nvSpPr>
          <p:spPr bwMode="auto">
            <a:xfrm flipH="1">
              <a:off x="2789" y="1525"/>
              <a:ext cx="1815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14" name="Line 51"/>
            <p:cNvSpPr>
              <a:spLocks noChangeShapeType="1"/>
            </p:cNvSpPr>
            <p:nvPr/>
          </p:nvSpPr>
          <p:spPr bwMode="auto">
            <a:xfrm flipH="1">
              <a:off x="2789" y="1434"/>
              <a:ext cx="217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9515" name="Picture 52" descr="1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148" y="2659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16" name="Line 53"/>
            <p:cNvSpPr>
              <a:spLocks noChangeShapeType="1"/>
            </p:cNvSpPr>
            <p:nvPr/>
          </p:nvSpPr>
          <p:spPr bwMode="auto">
            <a:xfrm flipH="1">
              <a:off x="3152" y="2931"/>
              <a:ext cx="167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17" name="Line 54"/>
            <p:cNvSpPr>
              <a:spLocks noChangeShapeType="1"/>
            </p:cNvSpPr>
            <p:nvPr/>
          </p:nvSpPr>
          <p:spPr bwMode="auto">
            <a:xfrm flipH="1" flipV="1">
              <a:off x="3606" y="2704"/>
              <a:ext cx="862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18" name="Line 55"/>
            <p:cNvSpPr>
              <a:spLocks noChangeShapeType="1"/>
            </p:cNvSpPr>
            <p:nvPr/>
          </p:nvSpPr>
          <p:spPr bwMode="auto">
            <a:xfrm flipH="1" flipV="1">
              <a:off x="3424" y="2840"/>
              <a:ext cx="1769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19" name="Line 56"/>
            <p:cNvSpPr>
              <a:spLocks noChangeShapeType="1"/>
            </p:cNvSpPr>
            <p:nvPr/>
          </p:nvSpPr>
          <p:spPr bwMode="auto">
            <a:xfrm flipH="1" flipV="1">
              <a:off x="3016" y="1842"/>
              <a:ext cx="408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20" name="Line 57"/>
            <p:cNvSpPr>
              <a:spLocks noChangeShapeType="1"/>
            </p:cNvSpPr>
            <p:nvPr/>
          </p:nvSpPr>
          <p:spPr bwMode="auto">
            <a:xfrm flipH="1" flipV="1">
              <a:off x="3061" y="1888"/>
              <a:ext cx="545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21" name="Line 58"/>
            <p:cNvSpPr>
              <a:spLocks noChangeShapeType="1"/>
            </p:cNvSpPr>
            <p:nvPr/>
          </p:nvSpPr>
          <p:spPr bwMode="auto">
            <a:xfrm flipH="1" flipV="1">
              <a:off x="3061" y="1797"/>
              <a:ext cx="590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0" y="4087813"/>
            <a:ext cx="3359150" cy="2693987"/>
            <a:chOff x="113" y="2251"/>
            <a:chExt cx="3608" cy="2069"/>
          </a:xfrm>
        </p:grpSpPr>
        <p:sp>
          <p:nvSpPr>
            <p:cNvPr id="19467" name="Line 60"/>
            <p:cNvSpPr>
              <a:spLocks noChangeShapeType="1"/>
            </p:cNvSpPr>
            <p:nvPr/>
          </p:nvSpPr>
          <p:spPr bwMode="auto">
            <a:xfrm flipV="1">
              <a:off x="1066" y="2750"/>
              <a:ext cx="172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9468" name="Picture 61" descr="30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793" y="2886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9" name="Picture 62" descr="18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519" y="3203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63" descr="29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476" y="2704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1" name="Picture 64" descr="15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113" y="2478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2" name="Picture 65" descr="16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245" y="3521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Picture 66" descr="17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1882" y="3385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4" name="Picture 67" descr="31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1156" y="3067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5" name="Picture 68" descr="32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3334" y="3911"/>
              <a:ext cx="387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6" name="Picture 69" descr="33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2971" y="3793"/>
              <a:ext cx="387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7" name="Picture 70" descr="34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2608" y="3612"/>
              <a:ext cx="387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8" name="Line 71"/>
            <p:cNvSpPr>
              <a:spLocks noChangeShapeType="1"/>
            </p:cNvSpPr>
            <p:nvPr/>
          </p:nvSpPr>
          <p:spPr bwMode="auto">
            <a:xfrm flipV="1">
              <a:off x="2245" y="3022"/>
              <a:ext cx="635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9" name="Line 72"/>
            <p:cNvSpPr>
              <a:spLocks noChangeShapeType="1"/>
            </p:cNvSpPr>
            <p:nvPr/>
          </p:nvSpPr>
          <p:spPr bwMode="auto">
            <a:xfrm flipH="1" flipV="1">
              <a:off x="3152" y="2886"/>
              <a:ext cx="454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0" name="Line 73"/>
            <p:cNvSpPr>
              <a:spLocks noChangeShapeType="1"/>
            </p:cNvSpPr>
            <p:nvPr/>
          </p:nvSpPr>
          <p:spPr bwMode="auto">
            <a:xfrm flipH="1" flipV="1">
              <a:off x="3107" y="3067"/>
              <a:ext cx="91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1" name="Line 74"/>
            <p:cNvSpPr>
              <a:spLocks noChangeShapeType="1"/>
            </p:cNvSpPr>
            <p:nvPr/>
          </p:nvSpPr>
          <p:spPr bwMode="auto">
            <a:xfrm flipV="1">
              <a:off x="476" y="2251"/>
              <a:ext cx="2177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2" name="Line 75"/>
            <p:cNvSpPr>
              <a:spLocks noChangeShapeType="1"/>
            </p:cNvSpPr>
            <p:nvPr/>
          </p:nvSpPr>
          <p:spPr bwMode="auto">
            <a:xfrm flipH="1" flipV="1">
              <a:off x="2880" y="3113"/>
              <a:ext cx="45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3" name="Line 76"/>
            <p:cNvSpPr>
              <a:spLocks noChangeShapeType="1"/>
            </p:cNvSpPr>
            <p:nvPr/>
          </p:nvSpPr>
          <p:spPr bwMode="auto">
            <a:xfrm flipV="1">
              <a:off x="839" y="2387"/>
              <a:ext cx="1996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4" name="Line 77"/>
            <p:cNvSpPr>
              <a:spLocks noChangeShapeType="1"/>
            </p:cNvSpPr>
            <p:nvPr/>
          </p:nvSpPr>
          <p:spPr bwMode="auto">
            <a:xfrm flipV="1">
              <a:off x="1519" y="2840"/>
              <a:ext cx="1270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5" name="Line 78"/>
            <p:cNvSpPr>
              <a:spLocks noChangeShapeType="1"/>
            </p:cNvSpPr>
            <p:nvPr/>
          </p:nvSpPr>
          <p:spPr bwMode="auto">
            <a:xfrm flipV="1">
              <a:off x="1837" y="2886"/>
              <a:ext cx="104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6" name="Line 79"/>
            <p:cNvSpPr>
              <a:spLocks noChangeShapeType="1"/>
            </p:cNvSpPr>
            <p:nvPr/>
          </p:nvSpPr>
          <p:spPr bwMode="auto">
            <a:xfrm flipV="1">
              <a:off x="2517" y="3067"/>
              <a:ext cx="363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9464" name="Text Box 80"/>
          <p:cNvSpPr txBox="1">
            <a:spLocks noChangeArrowheads="1"/>
          </p:cNvSpPr>
          <p:nvPr/>
        </p:nvSpPr>
        <p:spPr bwMode="auto">
          <a:xfrm>
            <a:off x="5546725" y="1524000"/>
            <a:ext cx="3597275" cy="1800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Verdana" pitchFamily="34" charset="0"/>
              </a:rPr>
              <a:t>Совокупность всех паразитов называется </a:t>
            </a:r>
            <a:r>
              <a:rPr lang="ru-RU" sz="2800" b="1">
                <a:solidFill>
                  <a:srgbClr val="FF3300"/>
                </a:solidFill>
                <a:latin typeface="Verdana" pitchFamily="34" charset="0"/>
              </a:rPr>
              <a:t>паразитоценоз</a:t>
            </a:r>
          </a:p>
        </p:txBody>
      </p:sp>
      <p:sp>
        <p:nvSpPr>
          <p:cNvPr id="19465" name="Text Box 81"/>
          <p:cNvSpPr txBox="1">
            <a:spLocks noChangeArrowheads="1"/>
          </p:cNvSpPr>
          <p:nvPr/>
        </p:nvSpPr>
        <p:spPr bwMode="auto">
          <a:xfrm>
            <a:off x="5105400" y="3308350"/>
            <a:ext cx="3505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19466" name="Text Box 82"/>
          <p:cNvSpPr txBox="1">
            <a:spLocks noChangeArrowheads="1"/>
          </p:cNvSpPr>
          <p:nvPr/>
        </p:nvSpPr>
        <p:spPr bwMode="auto">
          <a:xfrm>
            <a:off x="5181600" y="3810000"/>
            <a:ext cx="3749675" cy="2227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Verdana" pitchFamily="34" charset="0"/>
              </a:rPr>
              <a:t>Организм хозяина является биотопом для  </a:t>
            </a:r>
            <a:r>
              <a:rPr lang="ru-RU" sz="2800" b="1">
                <a:solidFill>
                  <a:srgbClr val="FF3300"/>
                </a:solidFill>
                <a:latin typeface="Verdana" pitchFamily="34" charset="0"/>
              </a:rPr>
              <a:t>паразитоценоза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Экологические факторы среды:</a:t>
            </a:r>
          </a:p>
        </p:txBody>
      </p:sp>
      <p:sp>
        <p:nvSpPr>
          <p:cNvPr id="204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 eaLnBrk="1" hangingPunct="1"/>
            <a:r>
              <a:rPr lang="ru-RU" smtClean="0"/>
              <a:t>1. Абиотические (климатические, эдафические - почвенные, топографические).</a:t>
            </a:r>
          </a:p>
          <a:p>
            <a:pPr eaLnBrk="1" hangingPunct="1"/>
            <a:r>
              <a:rPr lang="ru-RU" smtClean="0"/>
              <a:t>2. Биотические (влияние растений друг на друга, животных, микроорганизмов).</a:t>
            </a:r>
          </a:p>
          <a:p>
            <a:pPr eaLnBrk="1" hangingPunct="1"/>
            <a:r>
              <a:rPr lang="ru-RU" smtClean="0"/>
              <a:t>3. Антропогенные.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5085184"/>
            <a:ext cx="80994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Воздействие любого фактора определяется дозой и временем</a:t>
            </a:r>
            <a:r>
              <a:rPr lang="ru-RU" sz="2000" b="1" dirty="0" smtClean="0">
                <a:latin typeface="+mn-lt"/>
              </a:rPr>
              <a:t>.</a:t>
            </a:r>
            <a:endParaRPr lang="ru-RU" sz="2000" b="1" dirty="0">
              <a:latin typeface="+mn-lt"/>
            </a:endParaRP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539552" y="5445224"/>
            <a:ext cx="7993062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Экологическая валентность - степень приспособляемости </a:t>
            </a:r>
          </a:p>
          <a:p>
            <a:r>
              <a:rPr lang="ru-RU" sz="2000" b="1" dirty="0">
                <a:latin typeface="Calibri" pitchFamily="34" charset="0"/>
              </a:rPr>
              <a:t>живого организма к изменениям условий среды. </a:t>
            </a:r>
          </a:p>
          <a:p>
            <a:r>
              <a:rPr lang="ru-RU" sz="2000" b="1" dirty="0">
                <a:solidFill>
                  <a:srgbClr val="FF0000"/>
                </a:solidFill>
                <a:latin typeface="Calibri" pitchFamily="34" charset="0"/>
              </a:rPr>
              <a:t>Стенотопные и эвритопные виды</a:t>
            </a:r>
            <a:r>
              <a:rPr lang="ru-RU" sz="2000" b="1" dirty="0">
                <a:latin typeface="Calibri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677983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8569325" cy="511175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95288" y="188913"/>
            <a:ext cx="81375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latin typeface="Calibri" pitchFamily="34" charset="0"/>
              </a:rPr>
              <a:t>ПРЕДЕЛЫ ВЫНОСЛИВОСТИ организмов</a:t>
            </a:r>
            <a:r>
              <a:rPr lang="ru-RU" sz="2800">
                <a:latin typeface="Calibri" pitchFamily="34" charset="0"/>
              </a:rPr>
              <a:t>  </a:t>
            </a:r>
            <a:r>
              <a:rPr lang="ru-RU" sz="2800" b="1">
                <a:latin typeface="Calibri" pitchFamily="34" charset="0"/>
              </a:rPr>
              <a:t>(кривая толерантности)</a:t>
            </a:r>
          </a:p>
        </p:txBody>
      </p:sp>
      <p:sp>
        <p:nvSpPr>
          <p:cNvPr id="22532" name="Line 7"/>
          <p:cNvSpPr>
            <a:spLocks noChangeShapeType="1"/>
          </p:cNvSpPr>
          <p:nvPr/>
        </p:nvSpPr>
        <p:spPr bwMode="auto">
          <a:xfrm>
            <a:off x="2411413" y="4005263"/>
            <a:ext cx="431800" cy="6477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33" name="Line 8"/>
          <p:cNvSpPr>
            <a:spLocks noChangeShapeType="1"/>
          </p:cNvSpPr>
          <p:nvPr/>
        </p:nvSpPr>
        <p:spPr bwMode="auto">
          <a:xfrm flipH="1">
            <a:off x="7092950" y="4005263"/>
            <a:ext cx="431800" cy="792162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2771775" y="5373688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мин</a:t>
            </a: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6443663" y="5373688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мах</a:t>
            </a: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1403350" y="3357563"/>
            <a:ext cx="1728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bg2"/>
                </a:solidFill>
                <a:latin typeface="Calibri" pitchFamily="34" charset="0"/>
              </a:rPr>
              <a:t>Зона пессимума</a:t>
            </a: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7019925" y="3357563"/>
            <a:ext cx="1584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bg2"/>
                </a:solidFill>
                <a:latin typeface="Calibri" pitchFamily="34" charset="0"/>
              </a:rPr>
              <a:t>Зона пессимума</a:t>
            </a:r>
          </a:p>
        </p:txBody>
      </p:sp>
      <p:sp>
        <p:nvSpPr>
          <p:cNvPr id="22538" name="Line 13"/>
          <p:cNvSpPr>
            <a:spLocks noChangeShapeType="1"/>
          </p:cNvSpPr>
          <p:nvPr/>
        </p:nvSpPr>
        <p:spPr bwMode="auto">
          <a:xfrm flipV="1">
            <a:off x="2411413" y="4941888"/>
            <a:ext cx="215900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39" name="Line 14"/>
          <p:cNvSpPr>
            <a:spLocks noChangeShapeType="1"/>
          </p:cNvSpPr>
          <p:nvPr/>
        </p:nvSpPr>
        <p:spPr bwMode="auto">
          <a:xfrm flipH="1" flipV="1">
            <a:off x="7164388" y="4868863"/>
            <a:ext cx="144462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0" name="Text Box 15"/>
          <p:cNvSpPr txBox="1">
            <a:spLocks noChangeArrowheads="1"/>
          </p:cNvSpPr>
          <p:nvPr/>
        </p:nvSpPr>
        <p:spPr bwMode="auto">
          <a:xfrm>
            <a:off x="900113" y="4508500"/>
            <a:ext cx="165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Критическая точка</a:t>
            </a:r>
          </a:p>
        </p:txBody>
      </p:sp>
      <p:sp>
        <p:nvSpPr>
          <p:cNvPr id="22541" name="Text Box 16"/>
          <p:cNvSpPr txBox="1">
            <a:spLocks noChangeArrowheads="1"/>
          </p:cNvSpPr>
          <p:nvPr/>
        </p:nvSpPr>
        <p:spPr bwMode="auto">
          <a:xfrm>
            <a:off x="7235825" y="4581525"/>
            <a:ext cx="15843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Критическая точка</a:t>
            </a:r>
          </a:p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Основные формы биотических связей (пространственных и пищевых)</a:t>
            </a:r>
            <a:r>
              <a:rPr lang="ru-RU" sz="3200" smtClean="0"/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600200"/>
            <a:ext cx="8640960" cy="4060825"/>
          </a:xfrm>
          <a:ln w="5715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sz="2400" dirty="0" smtClean="0"/>
              <a:t>Взаимовыгодные - </a:t>
            </a:r>
            <a:r>
              <a:rPr lang="ru-RU" sz="2400" b="1" dirty="0" smtClean="0">
                <a:solidFill>
                  <a:srgbClr val="800000"/>
                </a:solidFill>
              </a:rPr>
              <a:t>СИМБИОЗ </a:t>
            </a:r>
            <a:r>
              <a:rPr lang="en-US" sz="2400" b="1" dirty="0" smtClean="0">
                <a:solidFill>
                  <a:srgbClr val="990000"/>
                </a:solidFill>
              </a:rPr>
              <a:t> </a:t>
            </a:r>
            <a:r>
              <a:rPr lang="en-US" sz="2400" b="1" dirty="0" smtClean="0"/>
              <a:t>(</a:t>
            </a:r>
            <a:r>
              <a:rPr lang="en-US" sz="2400" dirty="0" smtClean="0">
                <a:solidFill>
                  <a:srgbClr val="990000"/>
                </a:solidFill>
              </a:rPr>
              <a:t>sym</a:t>
            </a:r>
            <a:r>
              <a:rPr lang="ru-RU" sz="2400" dirty="0" smtClean="0">
                <a:solidFill>
                  <a:srgbClr val="990000"/>
                </a:solidFill>
              </a:rPr>
              <a:t>- </a:t>
            </a:r>
            <a:r>
              <a:rPr lang="ru-RU" sz="2400" dirty="0" smtClean="0"/>
              <a:t>рядом</a:t>
            </a:r>
            <a:r>
              <a:rPr lang="en-US" sz="2400" dirty="0" smtClean="0">
                <a:solidFill>
                  <a:srgbClr val="990000"/>
                </a:solidFill>
              </a:rPr>
              <a:t> bios</a:t>
            </a:r>
            <a:r>
              <a:rPr lang="ru-RU" sz="2400" dirty="0" smtClean="0">
                <a:solidFill>
                  <a:srgbClr val="990000"/>
                </a:solidFill>
              </a:rPr>
              <a:t>- </a:t>
            </a:r>
            <a:r>
              <a:rPr lang="ru-RU" sz="2400" dirty="0" smtClean="0"/>
              <a:t>жизнь</a:t>
            </a:r>
            <a:r>
              <a:rPr lang="ru-RU" sz="2400" b="1" dirty="0" smtClean="0"/>
              <a:t>)= МУТУАЛИЗМ.</a:t>
            </a:r>
            <a:endParaRPr lang="en-US" sz="2400" b="1" dirty="0" smtClean="0"/>
          </a:p>
          <a:p>
            <a:pPr eaLnBrk="1" hangingPunct="1"/>
            <a:endParaRPr lang="ru-RU" sz="2400" b="1" dirty="0" smtClean="0"/>
          </a:p>
          <a:p>
            <a:pPr eaLnBrk="1" hangingPunct="1"/>
            <a:r>
              <a:rPr lang="ru-RU" sz="2400" dirty="0" smtClean="0"/>
              <a:t>Полезно-нейтральные - </a:t>
            </a:r>
            <a:r>
              <a:rPr lang="ru-RU" sz="2400" b="1" dirty="0" smtClean="0">
                <a:solidFill>
                  <a:srgbClr val="333333"/>
                </a:solidFill>
              </a:rPr>
              <a:t>КВАРТИРАНСТВО, КОММЕНСАЛИЗМ: 1. НАХЛЕБНИЧЕСТВО, 2. СОТРАПЕЗНИЧЕСТВО</a:t>
            </a:r>
            <a:r>
              <a:rPr lang="ru-RU" sz="2400" b="1" dirty="0" smtClean="0"/>
              <a:t>.</a:t>
            </a:r>
          </a:p>
          <a:p>
            <a:pPr eaLnBrk="1" hangingPunct="1"/>
            <a:endParaRPr lang="ru-RU" sz="2400" b="1" dirty="0" smtClean="0">
              <a:solidFill>
                <a:srgbClr val="800000"/>
              </a:solidFill>
            </a:endParaRPr>
          </a:p>
          <a:p>
            <a:pPr eaLnBrk="1" hangingPunct="1"/>
            <a:r>
              <a:rPr lang="ru-RU" sz="2400" dirty="0" smtClean="0"/>
              <a:t>Угнетенные – </a:t>
            </a:r>
            <a:r>
              <a:rPr lang="ru-RU" sz="2400" b="1" dirty="0" smtClean="0"/>
              <a:t>КОНКУРЕНЦИЯ (прямая и косвенная).</a:t>
            </a:r>
          </a:p>
          <a:p>
            <a:pPr eaLnBrk="1" hangingPunct="1"/>
            <a:r>
              <a:rPr lang="ru-RU" sz="2400" dirty="0" smtClean="0"/>
              <a:t>Полезно-вредные - </a:t>
            </a:r>
            <a:r>
              <a:rPr lang="ru-RU" sz="2400" b="1" dirty="0" smtClean="0"/>
              <a:t>ХИЩНИЧЕСТВО, ПАРАЗИТИЗМ</a:t>
            </a:r>
            <a:r>
              <a:rPr lang="en-US" sz="2400" dirty="0" smtClean="0"/>
              <a:t> (</a:t>
            </a:r>
            <a:r>
              <a:rPr lang="en-US" sz="2400" dirty="0" err="1" smtClean="0">
                <a:solidFill>
                  <a:srgbClr val="800000"/>
                </a:solidFill>
              </a:rPr>
              <a:t>para</a:t>
            </a:r>
            <a:r>
              <a:rPr lang="ru-RU" sz="2400" dirty="0" smtClean="0">
                <a:solidFill>
                  <a:srgbClr val="800000"/>
                </a:solidFill>
              </a:rPr>
              <a:t> </a:t>
            </a:r>
            <a:r>
              <a:rPr lang="ru-RU" sz="2400" dirty="0" smtClean="0">
                <a:solidFill>
                  <a:srgbClr val="CC0000"/>
                </a:solidFill>
              </a:rPr>
              <a:t>- </a:t>
            </a:r>
            <a:r>
              <a:rPr lang="ru-RU" sz="2400" dirty="0" smtClean="0"/>
              <a:t>около</a:t>
            </a:r>
            <a:r>
              <a:rPr lang="en-US" sz="2400" dirty="0" smtClean="0">
                <a:solidFill>
                  <a:srgbClr val="CC0000"/>
                </a:solidFill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</a:rPr>
              <a:t>sitos</a:t>
            </a:r>
            <a:r>
              <a:rPr lang="ru-RU" sz="2400" dirty="0" smtClean="0">
                <a:solidFill>
                  <a:srgbClr val="800000"/>
                </a:solidFill>
              </a:rPr>
              <a:t> </a:t>
            </a:r>
            <a:r>
              <a:rPr lang="ru-RU" sz="2400" dirty="0" smtClean="0">
                <a:solidFill>
                  <a:srgbClr val="CC0000"/>
                </a:solidFill>
              </a:rPr>
              <a:t>- </a:t>
            </a:r>
            <a:r>
              <a:rPr lang="ru-RU" sz="2400" dirty="0" smtClean="0"/>
              <a:t>питание)</a:t>
            </a:r>
            <a:r>
              <a:rPr lang="ru-RU" sz="24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4427538" y="1052513"/>
            <a:ext cx="41767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Calibri" pitchFamily="34" charset="0"/>
              </a:rPr>
              <a:t>СИМБИОЗ = МУТУАЛИЗМ</a:t>
            </a:r>
          </a:p>
          <a:p>
            <a:pPr algn="ctr">
              <a:spcBef>
                <a:spcPct val="50000"/>
              </a:spcBef>
            </a:pPr>
            <a:r>
              <a:rPr lang="ru-RU" sz="2400">
                <a:latin typeface="Calibri" pitchFamily="34" charset="0"/>
              </a:rPr>
              <a:t>АКТИНИЯ  И  РАК- ОТШЕЛЬНИК</a:t>
            </a:r>
          </a:p>
        </p:txBody>
      </p:sp>
      <p:pic>
        <p:nvPicPr>
          <p:cNvPr id="24579" name="Picture 6" descr="иещеактиния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4643438" y="3429000"/>
            <a:ext cx="4048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отшельник и актинияанем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57563"/>
            <a:ext cx="39957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раквраковине"/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</a:blip>
          <a:srcRect/>
          <a:stretch>
            <a:fillRect/>
          </a:stretch>
        </p:blipFill>
        <p:spPr bwMode="auto">
          <a:xfrm>
            <a:off x="323850" y="333375"/>
            <a:ext cx="380682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88913"/>
            <a:ext cx="4006850" cy="4849812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323850" y="5229225"/>
            <a:ext cx="381635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КВАРТИРАНСТВО</a:t>
            </a:r>
          </a:p>
          <a:p>
            <a:pPr algn="ctr">
              <a:spcBef>
                <a:spcPct val="50000"/>
              </a:spcBef>
            </a:pPr>
            <a:r>
              <a:rPr lang="ru-RU" sz="2000">
                <a:latin typeface="Calibri" pitchFamily="34" charset="0"/>
              </a:rPr>
              <a:t>РЫБА ГОРЧАК - МОЛЛЮСК БЕЗЗУБКА</a:t>
            </a: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4427538" y="1628775"/>
            <a:ext cx="46085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latin typeface="Calibri" pitchFamily="34" charset="0"/>
              </a:rPr>
              <a:t>НАХЛЕБНИЧЕСТВО/СОТРАПЕЗНИЧЕСТВО </a:t>
            </a:r>
            <a:endParaRPr lang="ru-RU" b="1" dirty="0"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ru-RU" dirty="0">
                <a:latin typeface="Calibri" pitchFamily="34" charset="0"/>
              </a:rPr>
              <a:t>РЫБЫ КЛОУНЫ НА АКТИНИИ</a:t>
            </a:r>
          </a:p>
        </p:txBody>
      </p:sp>
      <p:pic>
        <p:nvPicPr>
          <p:cNvPr id="25605" name="Picture 9" descr="актиния и рыбыклоуны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4284663" y="2708275"/>
            <a:ext cx="4859337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4643438" y="404813"/>
            <a:ext cx="4032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Полезно-нейтральные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Картинка 18 из 564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4284663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6" descr="Картинка 11 из 3323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765175"/>
            <a:ext cx="33464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2" descr="Картинка 3 из 618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6238" y="4508500"/>
            <a:ext cx="275431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2195513" y="4076700"/>
            <a:ext cx="4319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latin typeface="Calibri" pitchFamily="34" charset="0"/>
              </a:rPr>
              <a:t>МЕЖВИДОВАЯ КОНКУРЕНЦИЯ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908175" y="3789363"/>
            <a:ext cx="1079500" cy="1008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724525" y="3933825"/>
            <a:ext cx="1727200" cy="93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632" name="TextBox 9"/>
          <p:cNvSpPr txBox="1">
            <a:spLocks noChangeArrowheads="1"/>
          </p:cNvSpPr>
          <p:nvPr/>
        </p:nvSpPr>
        <p:spPr bwMode="auto">
          <a:xfrm>
            <a:off x="900113" y="333375"/>
            <a:ext cx="2663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Ночной хищник</a:t>
            </a:r>
          </a:p>
        </p:txBody>
      </p:sp>
      <p:sp>
        <p:nvSpPr>
          <p:cNvPr id="26633" name="TextBox 10"/>
          <p:cNvSpPr txBox="1">
            <a:spLocks noChangeArrowheads="1"/>
          </p:cNvSpPr>
          <p:nvPr/>
        </p:nvSpPr>
        <p:spPr bwMode="auto">
          <a:xfrm>
            <a:off x="5508625" y="404813"/>
            <a:ext cx="2951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Дневной хищник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eaLnBrk="1" hangingPunct="1"/>
            <a:r>
              <a:rPr lang="ru-RU" dirty="0" smtClean="0"/>
              <a:t>План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750" y="908720"/>
            <a:ext cx="8229600" cy="495868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1. Взаимосвязь «Организм – Окружающая среда».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2. Определение экологии. Классификация сред обитания.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3. Экологические факторы. Закономерности действия факторов.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4.  Формы взаимоотношения между организмами. 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5. Экосистема. Биогеоценоз. </a:t>
            </a:r>
            <a:r>
              <a:rPr lang="ru-RU" dirty="0" err="1" smtClean="0"/>
              <a:t>Антропоценоз</a:t>
            </a:r>
            <a:r>
              <a:rPr lang="ru-RU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6. Глобальные экологические проблемы.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179388" y="620713"/>
            <a:ext cx="8782050" cy="6067425"/>
          </a:xfrm>
          <a:prstGeom prst="rect">
            <a:avLst/>
          </a:prstGeom>
          <a:noFill/>
          <a:ln w="57150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Calibri" pitchFamily="34" charset="0"/>
              </a:rPr>
              <a:t>ХИЩНИЧЕСТВО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1863" y="188913"/>
            <a:ext cx="27368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atin typeface="+mj-lt"/>
              </a:rPr>
              <a:t>НАХЛЕБНИЧЕСТВО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Биогеоценоз. Экосистема.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Биогеоценоз (В.Н. Сукачев) – динамическое и устойчивое сообщество растений, животных и микроорганизмов, находящихся в постоянном взаимодействии и непосредственном контакте с компонентами атмосферы, гидросферы и литосферы = </a:t>
            </a:r>
            <a:r>
              <a:rPr lang="ru-RU" dirty="0" err="1" smtClean="0"/>
              <a:t>биоценоз+экотоп</a:t>
            </a:r>
            <a:r>
              <a:rPr lang="ru-RU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Границы БГЦ задаются рамками фитоценоза (растительного сообщества).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2525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95288" y="333375"/>
            <a:ext cx="8748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Calibri" pitchFamily="34" charset="0"/>
              </a:rPr>
              <a:t>Структура  БИОГЕОЦЕНОЗА (схема)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Экосистема (А. Тенсли, 1935г)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395288" y="1052513"/>
            <a:ext cx="8229600" cy="2692400"/>
          </a:xfrm>
        </p:spPr>
        <p:txBody>
          <a:bodyPr/>
          <a:lstStyle/>
          <a:p>
            <a:pPr eaLnBrk="1" hangingPunct="1"/>
            <a:r>
              <a:rPr lang="ru-RU" sz="2800" smtClean="0"/>
              <a:t>В отличие от БГЦ, границы которых задаются рамками фитоценозов, экосистемы не имеют определенного объема и могут охватывать пространства разной протяженности – от капли воды до всей поверхности земли.</a:t>
            </a:r>
          </a:p>
        </p:txBody>
      </p:sp>
      <p:pic>
        <p:nvPicPr>
          <p:cNvPr id="30724" name="Picture 2" descr="http://www.dream-island.ru/products_pictures/hailea_fa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3284538"/>
            <a:ext cx="324008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91440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Calibri" pitchFamily="34" charset="0"/>
              </a:rPr>
              <a:t>КОМПОНЕНТЫ ЭКОСИСТЕМЫ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Характеристика биогеоценоза. 1. Источник энергии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067175" y="2227263"/>
            <a:ext cx="49339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</a:pPr>
            <a:r>
              <a:rPr lang="ru-RU">
                <a:latin typeface="Calibri" pitchFamily="34" charset="0"/>
              </a:rPr>
              <a:t>Для существования любого биогеоценоза необходима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энергия</a:t>
            </a:r>
            <a:r>
              <a:rPr lang="ru-RU">
                <a:latin typeface="Calibri" pitchFamily="34" charset="0"/>
              </a:rPr>
              <a:t>. Источником энергии для большинства биогеоценозов является </a:t>
            </a:r>
            <a:r>
              <a:rPr lang="ru-RU" i="1">
                <a:solidFill>
                  <a:srgbClr val="FF3300"/>
                </a:solidFill>
                <a:latin typeface="Calibri" pitchFamily="34" charset="0"/>
              </a:rPr>
              <a:t>солнечный свет</a:t>
            </a:r>
            <a:r>
              <a:rPr lang="ru-RU">
                <a:latin typeface="Calibri" pitchFamily="34" charset="0"/>
              </a:rPr>
              <a:t>, энергия которого используется для синтеза органических соединений из неорганических веществ. Эти организмы – 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фотоавтотрофы</a:t>
            </a:r>
            <a:r>
              <a:rPr lang="ru-RU">
                <a:latin typeface="Calibri" pitchFamily="34" charset="0"/>
              </a:rPr>
              <a:t>.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35433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4000500" y="1581150"/>
            <a:ext cx="49339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30000"/>
              </a:spcBef>
              <a:buFontTx/>
              <a:buAutoNum type="arabicPeriod" startAt="2"/>
            </a:pPr>
            <a:r>
              <a:rPr lang="ru-RU">
                <a:latin typeface="Calibri" pitchFamily="34" charset="0"/>
              </a:rPr>
              <a:t>Некоторые экологические системы существуют в полной темноте (морское дно, куда не доходит солнечные свет, пещеры). Источником энергии для их существования будет попадающее в эту экосистему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органическое вещество</a:t>
            </a:r>
            <a:r>
              <a:rPr lang="ru-RU">
                <a:latin typeface="Calibri" pitchFamily="34" charset="0"/>
              </a:rPr>
              <a:t> погибших или живых организмов.</a:t>
            </a:r>
          </a:p>
          <a:p>
            <a:pPr marL="342900" indent="-342900">
              <a:spcBef>
                <a:spcPct val="30000"/>
              </a:spcBef>
              <a:buFontTx/>
              <a:buAutoNum type="arabicPeriod" startAt="2"/>
            </a:pPr>
            <a:r>
              <a:rPr lang="ru-RU">
                <a:latin typeface="Calibri" pitchFamily="34" charset="0"/>
              </a:rPr>
              <a:t>Кроме того, некоторые экосистемы существуют за счет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хемоавтотрофных организмов</a:t>
            </a:r>
            <a:r>
              <a:rPr lang="ru-RU">
                <a:latin typeface="Calibri" pitchFamily="34" charset="0"/>
              </a:rPr>
              <a:t>, способных образовывать органическое вещество, используя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энергию окисления неорганических соединений</a:t>
            </a:r>
            <a:r>
              <a:rPr lang="ru-RU">
                <a:solidFill>
                  <a:srgbClr val="0000FF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35433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611188" y="26035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Характеристика биогеоценоза. 1. Источник энергии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611188" y="26035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2. Функциональные группы организмов в сообществе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95288" y="5132388"/>
            <a:ext cx="8353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Основу биоценоза составляют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автотрофные организмы</a:t>
            </a:r>
            <a:r>
              <a:rPr lang="ru-RU">
                <a:solidFill>
                  <a:srgbClr val="0000FF"/>
                </a:solidFill>
                <a:latin typeface="Calibri" pitchFamily="34" charset="0"/>
              </a:rPr>
              <a:t> —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продуценты (образователи)</a:t>
            </a:r>
            <a:r>
              <a:rPr lang="ru-RU">
                <a:latin typeface="Calibri" pitchFamily="34" charset="0"/>
              </a:rPr>
              <a:t> органического вещества. В процессе фотосинтеза происходит образование органического вещества, за счет которого питаются гетеротрофы.</a:t>
            </a:r>
            <a:endParaRPr lang="ru-RU" i="1">
              <a:latin typeface="Calibri" pitchFamily="34" charset="0"/>
            </a:endParaRPr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765175"/>
            <a:ext cx="46799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2. Функциональные группы организмов в сообществе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95288" y="5157788"/>
            <a:ext cx="8353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Гетеротрофные организмы</a:t>
            </a:r>
            <a:r>
              <a:rPr lang="ru-RU">
                <a:latin typeface="Calibri" pitchFamily="34" charset="0"/>
              </a:rPr>
              <a:t> делятся на две группы: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консументы</a:t>
            </a:r>
            <a:r>
              <a:rPr lang="ru-RU">
                <a:solidFill>
                  <a:srgbClr val="0000FF"/>
                </a:solidFill>
                <a:latin typeface="Calibri" pitchFamily="34" charset="0"/>
              </a:rPr>
              <a:t> —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потребители</a:t>
            </a:r>
            <a:r>
              <a:rPr lang="ru-RU">
                <a:solidFill>
                  <a:srgbClr val="0000FF"/>
                </a:solidFill>
                <a:latin typeface="Calibri" pitchFamily="34" charset="0"/>
              </a:rPr>
              <a:t> и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редуценты</a:t>
            </a:r>
            <a:r>
              <a:rPr lang="ru-RU">
                <a:solidFill>
                  <a:srgbClr val="0000FF"/>
                </a:solidFill>
                <a:latin typeface="Calibri" pitchFamily="34" charset="0"/>
              </a:rPr>
              <a:t> —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разрушители</a:t>
            </a:r>
            <a:r>
              <a:rPr lang="ru-RU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ru-RU">
                <a:latin typeface="Calibri" pitchFamily="34" charset="0"/>
              </a:rPr>
              <a:t>органического вещества.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Консументы 1-го порядка — растительноядные, консументы 2-го, 3-го порядка — хищники</a:t>
            </a:r>
            <a:r>
              <a:rPr lang="ru-RU">
                <a:latin typeface="Calibri" pitchFamily="34" charset="0"/>
              </a:rPr>
              <a:t>.</a:t>
            </a:r>
            <a:endParaRPr lang="ru-RU" i="1">
              <a:latin typeface="Calibri" pitchFamily="34" charset="0"/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765175"/>
            <a:ext cx="46799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2. Функциональные группы организмов в сообществе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68313" y="5132388"/>
            <a:ext cx="446405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Редуценты</a:t>
            </a:r>
            <a:r>
              <a:rPr lang="ru-RU">
                <a:latin typeface="Calibri" pitchFamily="34" charset="0"/>
              </a:rPr>
              <a:t> разлагают органическое вещество до углекислого газа и минеральных веществ, замыкают круговорот биогенных элементов в природе.</a:t>
            </a:r>
            <a:r>
              <a:rPr lang="en-US">
                <a:latin typeface="Calibri" pitchFamily="34" charset="0"/>
              </a:rPr>
              <a:t> </a:t>
            </a:r>
            <a:endParaRPr lang="ru-RU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765175"/>
            <a:ext cx="46799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827088"/>
            <a:ext cx="3671888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183188" y="3781425"/>
            <a:ext cx="3746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3300"/>
                </a:solidFill>
                <a:latin typeface="Calibri" pitchFamily="34" charset="0"/>
              </a:rPr>
              <a:t>Мелкие животные, питающиеся неживыми органическими веществами — дождевые черви, жуки-мертвоеды, навозники относятся к консументам—детритофагам.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5688632"/>
          </a:xfrm>
        </p:spPr>
        <p:txBody>
          <a:bodyPr/>
          <a:lstStyle/>
          <a:p>
            <a:r>
              <a:rPr lang="ru-RU" sz="2400" dirty="0" smtClean="0"/>
              <a:t>Российский эколог, зоолог </a:t>
            </a:r>
            <a:r>
              <a:rPr lang="ru-RU" sz="2400" dirty="0" smtClean="0">
                <a:solidFill>
                  <a:srgbClr val="FF0000"/>
                </a:solidFill>
              </a:rPr>
              <a:t>Николай Федорович </a:t>
            </a:r>
            <a:r>
              <a:rPr lang="ru-RU" sz="2400" dirty="0" err="1" smtClean="0">
                <a:solidFill>
                  <a:srgbClr val="FF0000"/>
                </a:solidFill>
              </a:rPr>
              <a:t>Реймерс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говорил: «. . . до 85 % всех заболеваний современного человека и 90 % раковых новообразований связаны с неблагоприятными условиями среды жизни человека, возникающими по его вине (шум, загрязнение среды, курение и т. п.)».</a:t>
            </a:r>
          </a:p>
          <a:p>
            <a:r>
              <a:rPr lang="ru-RU" sz="2400" b="1" dirty="0" smtClean="0"/>
              <a:t>По мнению ряда ученых, в настоящее время около 95% всей патологии прямо или косвенно связано с окружающей средой, которая является либо причиной возникновения заболеваний, либо способствует их развитию.</a:t>
            </a:r>
            <a:r>
              <a:rPr lang="ru-RU" sz="2400" dirty="0" smtClean="0"/>
              <a:t>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Экологическая патология (</a:t>
            </a:r>
            <a:r>
              <a:rPr lang="ru-RU" sz="2400" b="1" dirty="0" err="1" smtClean="0">
                <a:solidFill>
                  <a:srgbClr val="FF0000"/>
                </a:solidFill>
              </a:rPr>
              <a:t>экопатология</a:t>
            </a:r>
            <a:r>
              <a:rPr lang="ru-RU" sz="2400" dirty="0" smtClean="0">
                <a:solidFill>
                  <a:srgbClr val="FF0000"/>
                </a:solidFill>
              </a:rPr>
              <a:t>) (ЭП) </a:t>
            </a:r>
            <a:r>
              <a:rPr lang="ru-RU" sz="2400" dirty="0" smtClean="0"/>
              <a:t>— это </a:t>
            </a:r>
            <a:r>
              <a:rPr lang="ru-RU" sz="2400" dirty="0" err="1" smtClean="0"/>
              <a:t>общепатологические</a:t>
            </a:r>
            <a:r>
              <a:rPr lang="ru-RU" sz="2400" dirty="0" smtClean="0"/>
              <a:t> изменения в клетках органов и тканях под влиянием окружающей среды, измененной </a:t>
            </a:r>
            <a:r>
              <a:rPr lang="ru-RU" sz="2400" b="1" dirty="0" smtClean="0"/>
              <a:t>человеком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2. Функциональные группы организмов в сообществе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23850" y="5219700"/>
            <a:ext cx="85693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>
                <a:latin typeface="Calibri" pitchFamily="34" charset="0"/>
              </a:rPr>
              <a:t>Живые организмы биоценоза связаны в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цепи питания</a:t>
            </a:r>
            <a:r>
              <a:rPr lang="ru-RU">
                <a:latin typeface="Calibri" pitchFamily="34" charset="0"/>
              </a:rPr>
              <a:t>. Простой пример пищевой цепи: растительность — насекомое, питающееся растительностью — хищное насекомое — насекомоядная птица — хищная птица. </a:t>
            </a: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345363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2. Функциональные группы организмов в сообществе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23850" y="5443538"/>
            <a:ext cx="8569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>
                <a:latin typeface="Calibri" pitchFamily="34" charset="0"/>
              </a:rPr>
              <a:t>Но растительноядное насекомое питается на нескольких видах растений, хищное насекомое — многими видами насекомых, насекомоядная и хищная птицы — многими видами животных. Таким образом, цепи питания образуют пищевые сети,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сети питания</a:t>
            </a:r>
            <a:r>
              <a:rPr lang="ru-RU">
                <a:solidFill>
                  <a:srgbClr val="0000FF"/>
                </a:solidFill>
                <a:latin typeface="Calibri" pitchFamily="34" charset="0"/>
              </a:rPr>
              <a:t>. 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692150"/>
            <a:ext cx="4752975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785813" y="1857375"/>
            <a:ext cx="76438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Поток энергии и круговорот веществ в экосистемах</a:t>
            </a:r>
            <a:endParaRPr lang="ru-RU" sz="4000" b="1" i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9"/>
          <p:cNvSpPr txBox="1">
            <a:spLocks noChangeArrowheads="1"/>
          </p:cNvSpPr>
          <p:nvPr/>
        </p:nvSpPr>
        <p:spPr bwMode="auto">
          <a:xfrm>
            <a:off x="250825" y="5022850"/>
            <a:ext cx="86423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>
                <a:latin typeface="Calibri" pitchFamily="34" charset="0"/>
              </a:rPr>
              <a:t>В любом биогеоценозе происходит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круговорот веществ</a:t>
            </a:r>
            <a:r>
              <a:rPr lang="ru-RU">
                <a:latin typeface="Calibri" pitchFamily="34" charset="0"/>
              </a:rPr>
              <a:t>. Продуценты извлекают из атмосферы углекислый газ, из почвы — воду и минеральные соли, и, используя энергию солнечного света, образуют органическое вещество. В дубраве, например,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около 1%</a:t>
            </a:r>
            <a:r>
              <a:rPr lang="ru-RU">
                <a:latin typeface="Calibri" pitchFamily="34" charset="0"/>
              </a:rPr>
              <a:t> солнечной энергии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преобразуется в химические связи образованного органического вещества</a:t>
            </a:r>
            <a:r>
              <a:rPr lang="ru-RU">
                <a:latin typeface="Calibri" pitchFamily="34" charset="0"/>
              </a:rPr>
              <a:t>. </a:t>
            </a:r>
          </a:p>
        </p:txBody>
      </p:sp>
      <p:sp>
        <p:nvSpPr>
          <p:cNvPr id="41987" name="Text Box 10"/>
          <p:cNvSpPr txBox="1">
            <a:spLocks noChangeArrowheads="1"/>
          </p:cNvSpPr>
          <p:nvPr/>
        </p:nvSpPr>
        <p:spPr bwMode="auto">
          <a:xfrm>
            <a:off x="395288" y="260350"/>
            <a:ext cx="8208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1. Круговорот веществ и поток энергии</a:t>
            </a:r>
            <a:endParaRPr lang="ru-RU" sz="240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4198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836613"/>
            <a:ext cx="6858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1. Круговорот веществ и поток энергии</a:t>
            </a:r>
            <a:endParaRPr lang="ru-RU" sz="240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95288" y="4429125"/>
            <a:ext cx="8424862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>
                <a:solidFill>
                  <a:srgbClr val="0000FF"/>
                </a:solidFill>
                <a:latin typeface="Calibri" pitchFamily="34" charset="0"/>
              </a:rPr>
              <a:t>   Затем химические элементы движутся по цепям питания</a:t>
            </a:r>
            <a:r>
              <a:rPr lang="ru-RU">
                <a:latin typeface="Calibri" pitchFamily="34" charset="0"/>
              </a:rPr>
              <a:t>. И вновь от звена к звену часть органического вещества используется как источник энергии, а часть — как строительный материал.</a:t>
            </a:r>
          </a:p>
          <a:p>
            <a:pPr>
              <a:spcBef>
                <a:spcPct val="30000"/>
              </a:spcBef>
            </a:pPr>
            <a:r>
              <a:rPr lang="ru-RU">
                <a:latin typeface="Calibri" pitchFamily="34" charset="0"/>
              </a:rPr>
              <a:t>   В каждом звене пищевой цепи при дыхании углекислый газ возвращается в атмосферу, непереваренные остатки пищи и погибшие организмы разлагаются с помощью редуцентов, которые завершают круговорот химических элементов.</a:t>
            </a:r>
          </a:p>
        </p:txBody>
      </p:sp>
      <p:pic>
        <p:nvPicPr>
          <p:cNvPr id="430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785813"/>
            <a:ext cx="5741987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1. Круговорот веществ и поток энергии</a:t>
            </a:r>
            <a:endParaRPr lang="ru-RU" sz="240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23850" y="5105400"/>
            <a:ext cx="84248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>
                <a:latin typeface="Calibri" pitchFamily="34" charset="0"/>
              </a:rPr>
              <a:t>Минеральные вещества вновь извлекаются продуцентами (углекислый газ из атмосферы, вода и минеральные соли из почвы, </a:t>
            </a:r>
            <a:r>
              <a:rPr lang="ru-RU">
                <a:solidFill>
                  <a:srgbClr val="FF3300"/>
                </a:solidFill>
                <a:latin typeface="Calibri" pitchFamily="34" charset="0"/>
              </a:rPr>
              <a:t>происходит постоянный круговорот веществ в биогеоценозах.</a:t>
            </a:r>
          </a:p>
        </p:txBody>
      </p:sp>
      <p:pic>
        <p:nvPicPr>
          <p:cNvPr id="440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785813"/>
            <a:ext cx="5741987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1. Круговорот веществ и поток энергии</a:t>
            </a:r>
            <a:endParaRPr lang="ru-RU" sz="240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95288" y="5084763"/>
            <a:ext cx="84248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>
                <a:latin typeface="Calibri" pitchFamily="34" charset="0"/>
              </a:rPr>
              <a:t>Пищевые цепи разделяют на два типа.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Цепь выедания (пастбищная)</a:t>
            </a:r>
            <a:r>
              <a:rPr lang="ru-RU">
                <a:latin typeface="Calibri" pitchFamily="34" charset="0"/>
              </a:rPr>
              <a:t> начинается с </a:t>
            </a:r>
            <a:r>
              <a:rPr lang="ru-RU">
                <a:solidFill>
                  <a:srgbClr val="FF3300"/>
                </a:solidFill>
                <a:latin typeface="Calibri" pitchFamily="34" charset="0"/>
              </a:rPr>
              <a:t>продуцентов</a:t>
            </a:r>
            <a:r>
              <a:rPr lang="ru-RU">
                <a:latin typeface="Calibri" pitchFamily="34" charset="0"/>
              </a:rPr>
              <a:t>, идет к консументам 1-го, 2-го и заканчивается консументами 3-го порядка.</a:t>
            </a: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196975"/>
            <a:ext cx="69850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1. Круговорот веществ и поток энергии</a:t>
            </a:r>
            <a:endParaRPr lang="ru-RU" sz="240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95288" y="5084763"/>
            <a:ext cx="84248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Цепь разложения (детритная) цепь</a:t>
            </a:r>
            <a:r>
              <a:rPr lang="ru-RU">
                <a:latin typeface="Calibri" pitchFamily="34" charset="0"/>
              </a:rPr>
              <a:t> начинается </a:t>
            </a:r>
            <a:r>
              <a:rPr lang="ru-RU">
                <a:solidFill>
                  <a:srgbClr val="FF3300"/>
                </a:solidFill>
                <a:latin typeface="Calibri" pitchFamily="34" charset="0"/>
              </a:rPr>
              <a:t>от растительных и животных остатков, экскрементов животных</a:t>
            </a:r>
            <a:r>
              <a:rPr lang="ru-RU">
                <a:latin typeface="Calibri" pitchFamily="34" charset="0"/>
              </a:rPr>
              <a:t> и идет к микроорганизмам и мелким животным (детритофагам), которые ими питаются.</a:t>
            </a: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196975"/>
            <a:ext cx="7993063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2. Экологическая пирамида биомассы</a:t>
            </a:r>
          </a:p>
        </p:txBody>
      </p:sp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4787900" y="908050"/>
            <a:ext cx="4032250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Когда растительность поедается консументами, </a:t>
            </a:r>
            <a:r>
              <a:rPr lang="ru-RU">
                <a:solidFill>
                  <a:srgbClr val="0000FF"/>
                </a:solidFill>
                <a:latin typeface="Calibri" pitchFamily="34" charset="0"/>
              </a:rPr>
              <a:t>большая часть съеденного органического вещества растений окисляется и служит источником энергии</a:t>
            </a:r>
            <a:r>
              <a:rPr lang="ru-RU">
                <a:latin typeface="Calibri" pitchFamily="34" charset="0"/>
              </a:rPr>
              <a:t>, </a:t>
            </a:r>
            <a:r>
              <a:rPr lang="ru-RU">
                <a:solidFill>
                  <a:srgbClr val="FF3300"/>
                </a:solidFill>
                <a:latin typeface="Calibri" pitchFamily="34" charset="0"/>
              </a:rPr>
              <a:t>меньшая часть является строительным материалом и идет на прирост или восстановление биомассы</a:t>
            </a:r>
            <a:r>
              <a:rPr lang="ru-RU">
                <a:latin typeface="Calibri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В 1942 г. Р.Линдеман сформулировал закон пирамиды энергии (или закон 10%).</a:t>
            </a:r>
          </a:p>
        </p:txBody>
      </p:sp>
      <p:pic>
        <p:nvPicPr>
          <p:cNvPr id="4710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84313"/>
            <a:ext cx="42862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8"/>
          <p:cNvSpPr txBox="1">
            <a:spLocks noChangeArrowheads="1"/>
          </p:cNvSpPr>
          <p:nvPr/>
        </p:nvSpPr>
        <p:spPr bwMode="auto">
          <a:xfrm>
            <a:off x="250825" y="5372100"/>
            <a:ext cx="8642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Согласно этому закону с одного трофического уровня на другой переходит в среднем 10% от поступившей на предыдущий уровень энергии. Остальная ее часть теряется в виде теплового излучения, в результате энергетического обмена.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2. Экологическая пирамида биомассы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787900" y="765175"/>
            <a:ext cx="403225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Если для простоты взять на прирост биомассы 10% от съеденной пищи, то медведь массой 500 кг съел тюленей:</a:t>
            </a:r>
          </a:p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5 т, которым понадобилось рыбы:</a:t>
            </a:r>
          </a:p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50 т, рыба съела зоопланктона:</a:t>
            </a:r>
          </a:p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500 т, а в основании этой экологической пирамиды будут находиться съеденные зоопланктоном:</a:t>
            </a:r>
          </a:p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5000 т фитопланктона.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196975"/>
            <a:ext cx="42862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50825" y="5084763"/>
            <a:ext cx="86423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Это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правило экологической пирамиды биомассы</a:t>
            </a:r>
            <a:r>
              <a:rPr lang="ru-RU">
                <a:latin typeface="Calibri" pitchFamily="34" charset="0"/>
              </a:rPr>
              <a:t> — биомасса каждого последующего уровня в пищевой цепи прогрессивно уменьшается —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верно для большинства экосистем</a:t>
            </a:r>
            <a:r>
              <a:rPr lang="ru-RU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7200800" cy="569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48064" y="616530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Видеофрагмент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2. Экологическая пирамида биомассы</a:t>
            </a:r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250825" y="4797425"/>
            <a:ext cx="864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Но в морских экосистемах биомасса каждого последующего уровня увеличивается, наблюдается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перевернутая пирамида биомассы</a:t>
            </a:r>
            <a:r>
              <a:rPr lang="ru-RU">
                <a:latin typeface="Calibri" pitchFamily="34" charset="0"/>
              </a:rPr>
              <a:t>.</a:t>
            </a:r>
          </a:p>
        </p:txBody>
      </p:sp>
      <p:pic>
        <p:nvPicPr>
          <p:cNvPr id="491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836613"/>
            <a:ext cx="7272337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2. Экологическая пирамида биомассы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50825" y="4581525"/>
            <a:ext cx="8642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Это связано с тем, что основным продуцентом является </a:t>
            </a:r>
            <a:r>
              <a:rPr lang="ru-RU" i="1">
                <a:solidFill>
                  <a:srgbClr val="0000FF"/>
                </a:solidFill>
                <a:latin typeface="Calibri" pitchFamily="34" charset="0"/>
              </a:rPr>
              <a:t>фитопланктон</a:t>
            </a:r>
            <a:r>
              <a:rPr lang="ru-RU">
                <a:latin typeface="Calibri" pitchFamily="34" charset="0"/>
              </a:rPr>
              <a:t>, водоросли, преобладающие в нем живут недолго, большая часть их выедается, но очень они очень быстро размножаются. Организмы каждого последующего уровня живут дольше и накапливают большую биомассу.</a:t>
            </a:r>
          </a:p>
        </p:txBody>
      </p:sp>
      <p:pic>
        <p:nvPicPr>
          <p:cNvPr id="5018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836613"/>
            <a:ext cx="7272337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2. Экологическая пирамида биомассы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643438" y="1023938"/>
            <a:ext cx="4284662" cy="413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dirty="0">
                <a:solidFill>
                  <a:srgbClr val="0000FF"/>
                </a:solidFill>
                <a:latin typeface="Calibri" pitchFamily="34" charset="0"/>
              </a:rPr>
              <a:t>Большая часть энергии, заключенной в пище, выделяется в результате энергетического обмена и используется для поддержания всех жизненных процессов</a:t>
            </a:r>
            <a:r>
              <a:rPr lang="ru-RU" dirty="0">
                <a:latin typeface="Calibri" pitchFamily="34" charset="0"/>
              </a:rPr>
              <a:t>, </a:t>
            </a:r>
            <a:r>
              <a:rPr lang="ru-RU" dirty="0">
                <a:solidFill>
                  <a:srgbClr val="FF3300"/>
                </a:solidFill>
                <a:latin typeface="Calibri" pitchFamily="34" charset="0"/>
              </a:rPr>
              <a:t>меньшая часть используется для прироста биомассы и </a:t>
            </a:r>
            <a:r>
              <a:rPr lang="ru-RU" dirty="0">
                <a:solidFill>
                  <a:srgbClr val="0066CC"/>
                </a:solidFill>
                <a:latin typeface="Calibri" pitchFamily="34" charset="0"/>
              </a:rPr>
              <a:t>часть энергии выводится из организма вместе с неусвоенной пищей, выделенной в виде экскрементов.</a:t>
            </a:r>
          </a:p>
          <a:p>
            <a:pPr>
              <a:spcBef>
                <a:spcPct val="30000"/>
              </a:spcBef>
            </a:pPr>
            <a:r>
              <a:rPr lang="ru-RU" dirty="0">
                <a:latin typeface="Calibri" pitchFamily="34" charset="0"/>
              </a:rPr>
              <a:t>Запас энергии, накопленный зелеными растениями, стремительно иссякает и вся энергия рассеивается в форме тепла. </a:t>
            </a:r>
          </a:p>
          <a:p>
            <a:pPr>
              <a:spcBef>
                <a:spcPct val="30000"/>
              </a:spcBef>
            </a:pPr>
            <a:r>
              <a:rPr lang="ru-RU" dirty="0">
                <a:solidFill>
                  <a:srgbClr val="FF3300"/>
                </a:solidFill>
                <a:latin typeface="Calibri" pitchFamily="34" charset="0"/>
              </a:rPr>
              <a:t>Поэтому пищевая цепь обычно включает всего 4—5 звеньев. 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424815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428625" y="5354638"/>
            <a:ext cx="83518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Таким образом, можно ли утверждать, что в любом биогеоценозе происходит круговорот веществ и энергии?</a:t>
            </a:r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8208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2. Экологическая пирамида биомассы</a:t>
            </a:r>
          </a:p>
        </p:txBody>
      </p:sp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836613"/>
            <a:ext cx="6858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Главные природные экосистемы: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850" y="908050"/>
            <a:ext cx="82296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Тропические леса.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Леса умеренной климатической зоны.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Пастбищные земли (степь, саванна, </a:t>
            </a:r>
            <a:r>
              <a:rPr lang="ru-RU" dirty="0" err="1" smtClean="0"/>
              <a:t>тудра</a:t>
            </a:r>
            <a:r>
              <a:rPr lang="ru-RU" dirty="0" smtClean="0"/>
              <a:t>, травянистые ландшафты).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Пустыни и полупустыни.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Озера, болота, реки.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Горы.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Острова.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Океаны.</a:t>
            </a:r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fun-space.ru/public/users/articles/20140218/f4e3979864c3a14f9b0bdcffdcf9a69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20713"/>
            <a:ext cx="81089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2051050" y="5661025"/>
            <a:ext cx="5329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</a:rPr>
              <a:t>Тропический лес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692150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124075" y="5805488"/>
            <a:ext cx="5903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>
                <a:latin typeface="Calibri" pitchFamily="34" charset="0"/>
              </a:rPr>
              <a:t>Сосновый лес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476250"/>
            <a:ext cx="6553200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2124075" y="5949950"/>
            <a:ext cx="5543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>
                <a:latin typeface="Calibri" pitchFamily="34" charset="0"/>
              </a:rPr>
              <a:t>Еловый лес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549275"/>
            <a:ext cx="781367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419475" y="6092825"/>
            <a:ext cx="1871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124075" y="6021388"/>
            <a:ext cx="5976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>
                <a:latin typeface="Calibri" pitchFamily="34" charset="0"/>
              </a:rPr>
              <a:t>Ковыльная степь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ova-golova.ru/wp-content/uploads/2011/05/%D1%82%D0%B5%D1%81%D1%82-%D0%BE%D1%81%D1%82%D1%80%D0%BE%D0%B2-%D0%B7%D0%B0%D1%85%D0%BE%D0%B4%D0%BD%D0%B0%D1%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692150"/>
            <a:ext cx="762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2916238" y="5732463"/>
            <a:ext cx="3600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</a:rPr>
              <a:t>Остров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Основные показатели состояния здоровья населения: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заболеваемость детей и взрослых;</a:t>
            </a:r>
          </a:p>
          <a:p>
            <a:r>
              <a:rPr lang="ru-RU" dirty="0" smtClean="0"/>
              <a:t>смертность (младенческая и детская);</a:t>
            </a:r>
          </a:p>
          <a:p>
            <a:r>
              <a:rPr lang="ru-RU" dirty="0" smtClean="0"/>
              <a:t>частота врожденных пороков, онкологических заболеваний, специфических заболеваний, </a:t>
            </a:r>
            <a:r>
              <a:rPr lang="ru-RU" dirty="0" err="1" smtClean="0"/>
              <a:t>этиологически</a:t>
            </a:r>
            <a:r>
              <a:rPr lang="ru-RU" dirty="0" smtClean="0"/>
              <a:t> связанных с характером загрязнения территории.</a:t>
            </a:r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638175"/>
            <a:ext cx="67691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916238" y="5949950"/>
            <a:ext cx="360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>
                <a:latin typeface="Calibri" pitchFamily="34" charset="0"/>
              </a:rPr>
              <a:t>Болото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333375"/>
            <a:ext cx="7056438" cy="5032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Антропогенные экосистемы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9144000" cy="5184775"/>
          </a:xfrm>
        </p:spPr>
        <p:txBody>
          <a:bodyPr rtlCol="0">
            <a:normAutofit/>
          </a:bodyPr>
          <a:lstStyle/>
          <a:p>
            <a:pPr indent="1800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/>
              <a:t>   система , созданная человеком для рационального использования биологических ресурсов и получения высокого урожая.</a:t>
            </a:r>
          </a:p>
          <a:p>
            <a:pPr marL="360000" indent="5400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u="sng" dirty="0" smtClean="0"/>
              <a:t>Особенности:</a:t>
            </a:r>
          </a:p>
          <a:p>
            <a:pPr marL="360000" indent="540000" eaLnBrk="1" fontAlgn="auto" hangingPunct="1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ru-RU" sz="2600" dirty="0" smtClean="0"/>
              <a:t>1. Резко снижено разнообразие видов.</a:t>
            </a:r>
          </a:p>
          <a:p>
            <a:pPr marL="360000" indent="540000" eaLnBrk="1" fontAlgn="auto" hangingPunct="1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ru-RU" sz="2600" dirty="0" smtClean="0"/>
              <a:t>2. Виды растений и животных «эволюционируют» за  счет искусственного отбора.</a:t>
            </a:r>
          </a:p>
          <a:p>
            <a:pPr marL="360000" indent="540000" eaLnBrk="1" fontAlgn="auto" hangingPunct="1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ru-RU" sz="2600" dirty="0" smtClean="0"/>
              <a:t>3. Продукция (урожай) удаляется из экосистемы и не возвращается полностью в цепи питания биоценозов.</a:t>
            </a:r>
          </a:p>
          <a:p>
            <a:pPr marL="360000" indent="540000" eaLnBrk="1" fontAlgn="auto" hangingPunct="1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ru-RU" sz="2600" dirty="0" smtClean="0"/>
              <a:t>4. Неспособность к </a:t>
            </a:r>
            <a:r>
              <a:rPr lang="ru-RU" sz="2600" dirty="0" err="1" smtClean="0"/>
              <a:t>саморегуляции</a:t>
            </a:r>
            <a:r>
              <a:rPr lang="ru-RU" sz="2600" dirty="0" smtClean="0"/>
              <a:t> и невозможность  существовать без поддержки человека.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268538" y="1052513"/>
            <a:ext cx="4606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ru-RU" sz="3200">
                <a:solidFill>
                  <a:srgbClr val="FF0000"/>
                </a:solidFill>
                <a:latin typeface="Times New Roman" pitchFamily="18" charset="0"/>
              </a:rPr>
              <a:t>Агросистема 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ds03.infourok.ru/uploads/ex/029b/0005f60a-9876ec9b/img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60463" y="44450"/>
            <a:ext cx="7443787" cy="944563"/>
          </a:xfrm>
        </p:spPr>
        <p:txBody>
          <a:bodyPr/>
          <a:lstStyle/>
          <a:p>
            <a:pPr eaLnBrk="1" hangingPunct="1"/>
            <a:r>
              <a:rPr lang="ru-RU" sz="4000" b="1" smtClean="0"/>
              <a:t>Антропогенные экосистемы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908050"/>
            <a:ext cx="6265862" cy="585788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lang="ru-RU" sz="3200" smtClean="0">
                <a:solidFill>
                  <a:srgbClr val="FF0000"/>
                </a:solidFill>
              </a:rPr>
              <a:t>Урбосистема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971550" y="2060575"/>
            <a:ext cx="581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>
              <a:latin typeface="Times New Roman" pitchFamily="18" charset="0"/>
            </a:endParaRP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50825" y="1557338"/>
            <a:ext cx="835342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ru-RU" sz="3200">
                <a:solidFill>
                  <a:srgbClr val="000099"/>
                </a:solidFill>
                <a:latin typeface="Times New Roman" pitchFamily="18" charset="0"/>
              </a:rPr>
              <a:t>Урбанизация</a:t>
            </a:r>
            <a:r>
              <a:rPr kumimoji="1" lang="ru-RU" sz="32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kumimoji="1" lang="ru-RU" sz="2800">
                <a:latin typeface="Times New Roman" pitchFamily="18" charset="0"/>
              </a:rPr>
              <a:t>- рост и развитие городов, увеличение доли городского населения в стране  за счет сельской местности, процесс повышения роли городов в развитии общества.</a:t>
            </a:r>
          </a:p>
        </p:txBody>
      </p:sp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323850" y="3500438"/>
            <a:ext cx="83518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Calibri" pitchFamily="34" charset="0"/>
              </a:rPr>
              <a:t>Урбанистическая система (урбосистема)</a:t>
            </a:r>
            <a:r>
              <a:rPr lang="ru-RU" sz="2400">
                <a:latin typeface="Calibri" pitchFamily="34" charset="0"/>
              </a:rPr>
              <a:t> — «неустойчивая природно-антропогенная система, состоящая из архитектурно-строительных объектов и резко нарушенных естественных экосистем» (Реймерс, 1990). По мере развития города в нем все более дифференцируются его функциональные зоны — это промышленная, селитебная, лесопарковая.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r>
              <a:rPr lang="ru-RU" sz="3600" i="1" dirty="0" smtClean="0">
                <a:solidFill>
                  <a:schemeClr val="tx2">
                    <a:lumMod val="75000"/>
                  </a:schemeClr>
                </a:solidFill>
              </a:rPr>
              <a:t>«Животное только пользуется внешней природой и производит в ней изменения просто в силу своего присутствия; человек же вносимыми им изменениями заставляет ее служить своим целям, </a:t>
            </a:r>
            <a:r>
              <a:rPr lang="ru-RU" sz="3600" i="1" dirty="0" smtClean="0">
                <a:solidFill>
                  <a:srgbClr val="C00000"/>
                </a:solidFill>
              </a:rPr>
              <a:t>господствует</a:t>
            </a:r>
            <a:r>
              <a:rPr lang="ru-RU" sz="3600" i="1" dirty="0" smtClean="0">
                <a:solidFill>
                  <a:schemeClr val="tx2">
                    <a:lumMod val="75000"/>
                  </a:schemeClr>
                </a:solidFill>
              </a:rPr>
              <a:t> над ней».</a:t>
            </a:r>
          </a:p>
          <a:p>
            <a:pPr algn="r">
              <a:buNone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Ф. Энгельс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1258888" y="404813"/>
            <a:ext cx="6985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C00000"/>
                </a:solidFill>
                <a:latin typeface="Calibri" pitchFamily="34" charset="0"/>
              </a:rPr>
              <a:t>Воздействия человека на среду обитания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339975" y="981075"/>
            <a:ext cx="1800225" cy="3603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500563" y="981075"/>
            <a:ext cx="1943100" cy="431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539750" y="1628775"/>
            <a:ext cx="3600450" cy="36988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Положительные</a:t>
            </a:r>
          </a:p>
        </p:txBody>
      </p:sp>
      <p:sp>
        <p:nvSpPr>
          <p:cNvPr id="34822" name="TextBox 10"/>
          <p:cNvSpPr txBox="1">
            <a:spLocks noChangeArrowheads="1"/>
          </p:cNvSpPr>
          <p:nvPr/>
        </p:nvSpPr>
        <p:spPr bwMode="auto">
          <a:xfrm>
            <a:off x="5003800" y="1628775"/>
            <a:ext cx="3313113" cy="369888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Отрицательные</a:t>
            </a:r>
          </a:p>
        </p:txBody>
      </p:sp>
      <p:sp>
        <p:nvSpPr>
          <p:cNvPr id="34823" name="TextBox 11"/>
          <p:cNvSpPr txBox="1">
            <a:spLocks noChangeArrowheads="1"/>
          </p:cNvSpPr>
          <p:nvPr/>
        </p:nvSpPr>
        <p:spPr bwMode="auto">
          <a:xfrm>
            <a:off x="4787900" y="2349500"/>
            <a:ext cx="36004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- Расходование естественных богатств</a:t>
            </a:r>
          </a:p>
          <a:p>
            <a:endParaRPr lang="ru-RU" sz="2000">
              <a:latin typeface="Calibri" pitchFamily="34" charset="0"/>
            </a:endParaRPr>
          </a:p>
          <a:p>
            <a:r>
              <a:rPr lang="ru-RU" sz="2000">
                <a:latin typeface="Calibri" pitchFamily="34" charset="0"/>
              </a:rPr>
              <a:t>- Загрязнение среды</a:t>
            </a:r>
          </a:p>
          <a:p>
            <a:endParaRPr lang="ru-RU" sz="2000">
              <a:latin typeface="Calibri" pitchFamily="34" charset="0"/>
            </a:endParaRPr>
          </a:p>
          <a:p>
            <a:r>
              <a:rPr lang="ru-RU" sz="2000">
                <a:latin typeface="Calibri" pitchFamily="34" charset="0"/>
              </a:rPr>
              <a:t>- Истребление видов</a:t>
            </a:r>
          </a:p>
          <a:p>
            <a:endParaRPr lang="ru-RU" sz="2000">
              <a:latin typeface="Calibri" pitchFamily="34" charset="0"/>
            </a:endParaRPr>
          </a:p>
          <a:p>
            <a:r>
              <a:rPr lang="ru-RU" sz="2000">
                <a:latin typeface="Calibri" pitchFamily="34" charset="0"/>
              </a:rPr>
              <a:t>- Разрушение биогеоценозов и т.д.</a:t>
            </a:r>
          </a:p>
        </p:txBody>
      </p:sp>
      <p:sp>
        <p:nvSpPr>
          <p:cNvPr id="34824" name="TextBox 12"/>
          <p:cNvSpPr txBox="1">
            <a:spLocks noChangeArrowheads="1"/>
          </p:cNvSpPr>
          <p:nvPr/>
        </p:nvSpPr>
        <p:spPr bwMode="auto">
          <a:xfrm>
            <a:off x="611188" y="2276475"/>
            <a:ext cx="3529012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Выведение новых пород животных и сортов сельскохозяйственных растений</a:t>
            </a:r>
          </a:p>
          <a:p>
            <a:pPr>
              <a:buFontTx/>
              <a:buChar char="-"/>
            </a:pPr>
            <a:endParaRPr lang="ru-RU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 Создание культурных биогеоценозов</a:t>
            </a:r>
          </a:p>
          <a:p>
            <a:endParaRPr lang="ru-RU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Развитие микробиологии и новых, полезных штаммов микрооорганизмов</a:t>
            </a:r>
          </a:p>
          <a:p>
            <a:pPr>
              <a:buFontTx/>
              <a:buChar char="-"/>
            </a:pPr>
            <a:endParaRPr lang="ru-RU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ru-RU">
                <a:latin typeface="Calibri" pitchFamily="34" charset="0"/>
              </a:rPr>
              <a:t>Интродукция полезных растений в новые условия среды и т.д.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262"/>
          </a:xfrm>
          <a:solidFill>
            <a:schemeClr val="accent5">
              <a:lumMod val="40000"/>
              <a:lumOff val="6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Последствия неконтролируемой человеческой деятельности осознавали естествоиспытатели уже в конце </a:t>
            </a:r>
            <a:r>
              <a:rPr lang="en-US" dirty="0" smtClean="0"/>
              <a:t>XVIII-</a:t>
            </a:r>
            <a:r>
              <a:rPr lang="ru-RU" dirty="0" smtClean="0"/>
              <a:t>начале</a:t>
            </a:r>
            <a:r>
              <a:rPr lang="en-US" dirty="0" smtClean="0"/>
              <a:t>XIX</a:t>
            </a:r>
            <a:r>
              <a:rPr lang="ru-RU" dirty="0" smtClean="0"/>
              <a:t>в.</a:t>
            </a:r>
            <a:br>
              <a:rPr lang="ru-RU" dirty="0" smtClean="0"/>
            </a:br>
            <a:r>
              <a:rPr lang="ru-RU" dirty="0" smtClean="0"/>
              <a:t>Ж.-Л.-Л Бюффон и Ж.-Б. Ламарк</a:t>
            </a:r>
            <a:endParaRPr lang="ru-RU" dirty="0"/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39750" y="3933825"/>
            <a:ext cx="81359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>
                <a:latin typeface="Calibri" pitchFamily="34" charset="0"/>
              </a:rPr>
              <a:t>В настоящее время есть угроза </a:t>
            </a:r>
            <a:r>
              <a:rPr lang="ru-RU" sz="4000">
                <a:solidFill>
                  <a:srgbClr val="C00000"/>
                </a:solidFill>
                <a:latin typeface="Calibri" pitchFamily="34" charset="0"/>
              </a:rPr>
              <a:t>ЭКОЛОГИЧЕСКОГО КРИЗИСА, который по природе антропогенный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6"/>
          <p:cNvSpPr txBox="1">
            <a:spLocks noChangeArrowheads="1"/>
          </p:cNvSpPr>
          <p:nvPr/>
        </p:nvSpPr>
        <p:spPr bwMode="auto">
          <a:xfrm>
            <a:off x="323850" y="1412875"/>
            <a:ext cx="7993063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 sz="4000" b="1" i="1">
                <a:solidFill>
                  <a:srgbClr val="FF3300"/>
                </a:solidFill>
                <a:latin typeface="Times New Roman" pitchFamily="18" charset="0"/>
              </a:rPr>
              <a:t>Глобальные экологические проблемы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971550" y="188913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Глобальные экологические проблемы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924300" y="1125538"/>
            <a:ext cx="489585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 последние два столетия, расширяя промышленную деятельность, человечество активно вторглось в живой мир Земли.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Человек воздействует на биосферу локально — в сотнях миллионов мест выбрасываются загрязняющие вещества в реки и воздух, сносится плодородный слой почвы, вырубаются леса, разрушаются местообитания растений и животных. 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Однако биосфера — единая система, охваченная круговоротами веществ, и миллионы локальных воздействий, сливаясь и усиливая друг друга, вызывают глобальные изменения во всех компонентах биосферы.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628775"/>
            <a:ext cx="3529013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971550" y="188913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Климатические изменения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067175" y="692150"/>
            <a:ext cx="4895850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Потепление на Земле связывают с добавочным парниковым эффектом. С 1860 г. средняя температура на земном шаре повысилась на 0,5—0,7°С. </a:t>
            </a:r>
            <a:r>
              <a:rPr lang="ru-RU" i="1">
                <a:solidFill>
                  <a:srgbClr val="0000CC"/>
                </a:solidFill>
                <a:latin typeface="Calibri" pitchFamily="34" charset="0"/>
              </a:rPr>
              <a:t>Некоторые газы, подобно стеклу в теплице не пропускают инфракрасное излучение, испускаемое земной поверхностью, и тем самым способствуют сохранению тепла в атмосфере.</a:t>
            </a:r>
            <a:r>
              <a:rPr lang="ru-RU" i="1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ru-RU">
                <a:latin typeface="Calibri" pitchFamily="34" charset="0"/>
              </a:rPr>
              <a:t>Этот эффект и называют парниковым, а газы, молекулы которых способствуют накоплению тепла, — парниковыми газами.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К ним относят </a:t>
            </a:r>
            <a:r>
              <a:rPr lang="ru-RU" i="1">
                <a:solidFill>
                  <a:srgbClr val="FF3300"/>
                </a:solidFill>
                <a:latin typeface="Calibri" pitchFamily="34" charset="0"/>
              </a:rPr>
              <a:t>диоксид углерода, метан, оксиды азота и фреоны </a:t>
            </a:r>
            <a:r>
              <a:rPr lang="ru-RU">
                <a:solidFill>
                  <a:srgbClr val="FF3300"/>
                </a:solidFill>
                <a:latin typeface="Calibri" pitchFamily="34" charset="0"/>
              </a:rPr>
              <a:t>(хлорфторуглероды, ХФУ)</a:t>
            </a:r>
            <a:r>
              <a:rPr lang="ru-RU" i="1">
                <a:solidFill>
                  <a:srgbClr val="FF3300"/>
                </a:solidFill>
                <a:latin typeface="Calibri" pitchFamily="34" charset="0"/>
              </a:rPr>
              <a:t>,</a:t>
            </a:r>
            <a:r>
              <a:rPr lang="ru-RU">
                <a:latin typeface="Calibri" pitchFamily="34" charset="0"/>
              </a:rPr>
              <a:t> которые в XX в. начали широко применять для распыления лаков, красителей и в качестве хладагентов в холодильниках и кондиционерах.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25538"/>
            <a:ext cx="3402012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Дополнительные показатели состояния здоровья населения: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968552"/>
          </a:xfrm>
        </p:spPr>
        <p:txBody>
          <a:bodyPr/>
          <a:lstStyle/>
          <a:p>
            <a:r>
              <a:rPr lang="ru-RU" dirty="0" smtClean="0"/>
              <a:t>нарушения репродуктивной функции у женщин, средней продолжительности жизни мужчин и женщин по сравнению с аналогичными показателями на контрольных территориях;</a:t>
            </a:r>
          </a:p>
          <a:p>
            <a:r>
              <a:rPr lang="ru-RU" dirty="0" smtClean="0"/>
              <a:t>отклонения в физическом и психическом развитии у детей;</a:t>
            </a:r>
          </a:p>
          <a:p>
            <a:r>
              <a:rPr lang="ru-RU" dirty="0" smtClean="0"/>
              <a:t>генетические нарушения.</a:t>
            </a:r>
            <a:endParaRPr lang="ru-RU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971550" y="188913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Климатические изменения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067175" y="1508125"/>
            <a:ext cx="48958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Значительно возросла концентрация СО</a:t>
            </a:r>
            <a:r>
              <a:rPr lang="ru-RU" baseline="-25000">
                <a:latin typeface="Calibri" pitchFamily="34" charset="0"/>
              </a:rPr>
              <a:t>2</a:t>
            </a:r>
            <a:r>
              <a:rPr lang="ru-RU">
                <a:latin typeface="Calibri" pitchFamily="34" charset="0"/>
              </a:rPr>
              <a:t>, концентрация СН</a:t>
            </a:r>
            <a:r>
              <a:rPr lang="ru-RU" baseline="-25000">
                <a:latin typeface="Calibri" pitchFamily="34" charset="0"/>
              </a:rPr>
              <a:t>4</a:t>
            </a:r>
            <a:r>
              <a:rPr lang="ru-RU">
                <a:latin typeface="Calibri" pitchFamily="34" charset="0"/>
              </a:rPr>
              <a:t> с начала XIX в. почти удвоилась. Добавочное поступление СО</a:t>
            </a:r>
            <a:r>
              <a:rPr lang="ru-RU" baseline="-25000">
                <a:latin typeface="Calibri" pitchFamily="34" charset="0"/>
              </a:rPr>
              <a:t>2</a:t>
            </a:r>
            <a:r>
              <a:rPr lang="ru-RU">
                <a:latin typeface="Calibri" pitchFamily="34" charset="0"/>
              </a:rPr>
              <a:t> связано в основном со сжиганием топлива, а также со сведением лесов и минерализацией гумуса пахотных почв.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Возрастание концентрации метана в атмосфере объясняют увеличением поголовья скота (СН</a:t>
            </a:r>
            <a:r>
              <a:rPr lang="ru-RU" baseline="-25000">
                <a:latin typeface="Calibri" pitchFamily="34" charset="0"/>
              </a:rPr>
              <a:t>4</a:t>
            </a:r>
            <a:r>
              <a:rPr lang="ru-RU">
                <a:latin typeface="Calibri" pitchFamily="34" charset="0"/>
              </a:rPr>
              <a:t> — один из продуктов метаболизма жвачных животных), переувлажнением земель при культивации риса и возрастанием добычи угля, в залежах которого этот газ накапливается.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25538"/>
            <a:ext cx="3402012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971550" y="188913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Климатические изменения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140200" y="2244725"/>
            <a:ext cx="48228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Глобальный нагрев атмосферы, по мнению ученых, </a:t>
            </a:r>
            <a:r>
              <a:rPr lang="ru-RU" i="1">
                <a:solidFill>
                  <a:srgbClr val="0000CC"/>
                </a:solidFill>
                <a:latin typeface="Calibri" pitchFamily="34" charset="0"/>
              </a:rPr>
              <a:t>на 50% связан с СО</a:t>
            </a:r>
            <a:r>
              <a:rPr lang="ru-RU" i="1" baseline="-25000">
                <a:solidFill>
                  <a:srgbClr val="0000CC"/>
                </a:solidFill>
                <a:latin typeface="Calibri" pitchFamily="34" charset="0"/>
              </a:rPr>
              <a:t>2</a:t>
            </a:r>
            <a:r>
              <a:rPr lang="ru-RU" i="1">
                <a:solidFill>
                  <a:srgbClr val="0000CC"/>
                </a:solidFill>
                <a:latin typeface="Calibri" pitchFamily="34" charset="0"/>
              </a:rPr>
              <a:t>, на 18% — с СН</a:t>
            </a:r>
            <a:r>
              <a:rPr lang="ru-RU" i="1" baseline="-25000">
                <a:solidFill>
                  <a:srgbClr val="0000CC"/>
                </a:solidFill>
                <a:latin typeface="Calibri" pitchFamily="34" charset="0"/>
              </a:rPr>
              <a:t>4</a:t>
            </a:r>
            <a:r>
              <a:rPr lang="ru-RU" i="1">
                <a:solidFill>
                  <a:srgbClr val="0000CC"/>
                </a:solidFill>
                <a:latin typeface="Calibri" pitchFamily="34" charset="0"/>
              </a:rPr>
              <a:t>, на 14% — с фреонами и на 18% — с другими газами, включая N</a:t>
            </a:r>
            <a:r>
              <a:rPr lang="ru-RU" i="1" baseline="-25000">
                <a:solidFill>
                  <a:srgbClr val="0000CC"/>
                </a:solidFill>
                <a:latin typeface="Calibri" pitchFamily="34" charset="0"/>
              </a:rPr>
              <a:t>2</a:t>
            </a:r>
            <a:r>
              <a:rPr lang="ru-RU" i="1">
                <a:solidFill>
                  <a:srgbClr val="0000CC"/>
                </a:solidFill>
                <a:latin typeface="Calibri" pitchFamily="34" charset="0"/>
              </a:rPr>
              <a:t>O.</a:t>
            </a:r>
            <a:r>
              <a:rPr lang="en-US" i="1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ru-RU" i="1">
                <a:solidFill>
                  <a:srgbClr val="0000CC"/>
                </a:solidFill>
                <a:latin typeface="Calibri" pitchFamily="34" charset="0"/>
              </a:rPr>
              <a:t>Пары воды и озон также усиливают парниковый эффект.</a:t>
            </a:r>
            <a:endParaRPr lang="en-US">
              <a:latin typeface="Calibri" pitchFamily="34" charset="0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81075"/>
            <a:ext cx="375285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971550" y="188913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Климатические изменения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140200" y="1052513"/>
            <a:ext cx="4895850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Потепление может изменить привычную, частично прогнозируемую схему зарождения тайфунов, привести к уменьшению количества осадков в основных зерновых районах — в США, Китае, Казахстане, к резкому уменьшению урожая риса в Азии (в этом регионе 60% населения потребляют рис как основной продукт), вызвать усиление опустынивания в Африке и на Среднем Востоке, стать причиной гибели тропических лесов в Африке и Южной Азии.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Частичное таяние льдов и подъем уровня Мирового океана, вызванные потеплением, страшны тем, что большинство людей живет на побережьях. 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81075"/>
            <a:ext cx="375285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971550" y="188913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Климатические изменения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067175" y="1390650"/>
            <a:ext cx="489585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Подъем моря на 1 м приведет к затоплению 25% культивируемой дельты Нила в Египте, а в Бангладеш под водой может оказаться от 12 до 28% территории страны. Под угрозой находятся огромные прибрежные города США, Индии, Китая.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Таким образом, изменение климата, обусловленное изменением газового режима атмосферы, неизбежно вызовет сдвиги экологического и социального характера в биосфере и мировом сообществе.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44675"/>
            <a:ext cx="3529013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971550" y="188913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Нарушение озонового слоя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79388" y="3573463"/>
            <a:ext cx="8783637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Максимальных величин концентрация О</a:t>
            </a:r>
            <a:r>
              <a:rPr lang="ru-RU" baseline="-25000">
                <a:latin typeface="Calibri" pitchFamily="34" charset="0"/>
              </a:rPr>
              <a:t>3</a:t>
            </a:r>
            <a:r>
              <a:rPr lang="ru-RU">
                <a:latin typeface="Calibri" pitchFamily="34" charset="0"/>
              </a:rPr>
              <a:t> достигает на высоте 20—25 км над поверхностью Земли. Роль озонового слоя для биосферы исключительная: он поглощает, не пропуская к поверхности Земли, ультрафиолетовое излучение, смертоносное для живых организмов.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Уже ряд лет отмечается ослабление озонового слоя, что, вероятно, связано с попаданием в верхние слои </a:t>
            </a:r>
            <a:r>
              <a:rPr lang="ru-RU">
                <a:solidFill>
                  <a:srgbClr val="FF3300"/>
                </a:solidFill>
                <a:latin typeface="Calibri" pitchFamily="34" charset="0"/>
              </a:rPr>
              <a:t>атмосферы фреонов</a:t>
            </a:r>
            <a:r>
              <a:rPr lang="en-US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ru-RU">
                <a:solidFill>
                  <a:srgbClr val="FF3300"/>
                </a:solidFill>
                <a:latin typeface="Calibri" pitchFamily="34" charset="0"/>
              </a:rPr>
              <a:t>(хлорфторуглеродов, ХФУ).</a:t>
            </a:r>
          </a:p>
          <a:p>
            <a:r>
              <a:rPr lang="ru-RU">
                <a:latin typeface="Calibri" pitchFamily="34" charset="0"/>
              </a:rPr>
              <a:t>В 80-е гг. появился новый тревожный феномен — образование озоновых дыр (в 1982 г. такая дыра была обнаружена над Антарктидой, а в 1987 г. — над Северным полюсом). В 1987 г. 50 стран подписали в Монреале соглашение, предусматривающее снижение производства фреонов на 50%.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>
            <a:lum bright="-18000" contrast="48000"/>
          </a:blip>
          <a:srcRect/>
          <a:stretch>
            <a:fillRect/>
          </a:stretch>
        </p:blipFill>
        <p:spPr bwMode="auto">
          <a:xfrm>
            <a:off x="1476375" y="1052513"/>
            <a:ext cx="316706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052513"/>
            <a:ext cx="184943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971550" y="188913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Загрязнение атмосферы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51275" y="1628775"/>
            <a:ext cx="49672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Две трети массы загрязнителей поступают в атмосферу. Основные загрязнители воздуха — </a:t>
            </a:r>
            <a:r>
              <a:rPr lang="ru-RU" i="1">
                <a:solidFill>
                  <a:srgbClr val="0000CC"/>
                </a:solidFill>
                <a:latin typeface="Calibri" pitchFamily="34" charset="0"/>
              </a:rPr>
              <a:t>оксиды серы, азота, твердые частицы и оксиды углерода.</a:t>
            </a:r>
            <a:r>
              <a:rPr lang="ru-RU">
                <a:latin typeface="Calibri" pitchFamily="34" charset="0"/>
              </a:rPr>
              <a:t> В 1996 г. в течение года в атмосферу было выброшено около 100 млн.т. оксидов серы, 70 млн.т. оксидов азота, около 180 млн.т. углекислого газа и 60 млн т. твердых частиц. Основная часть выбросов приходится на развитые страны. 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>
            <a:lum bright="-18000" contrast="48000"/>
          </a:blip>
          <a:srcRect/>
          <a:stretch>
            <a:fillRect/>
          </a:stretch>
        </p:blipFill>
        <p:spPr bwMode="auto">
          <a:xfrm>
            <a:off x="323850" y="1773238"/>
            <a:ext cx="3179763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971550" y="188913"/>
            <a:ext cx="72723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Загрязнение атмосферы и нарушение озонового слоя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067175" y="1201738"/>
            <a:ext cx="4751388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Главные источники выбросов в атмосферу — это потребители энергии, сжигающие ископаемое топливо: промышленность, коммунальное хозяйство и транспорт.</a:t>
            </a:r>
          </a:p>
          <a:p>
            <a:endParaRPr lang="ru-RU" i="1">
              <a:solidFill>
                <a:srgbClr val="0000CC"/>
              </a:solidFill>
              <a:latin typeface="Calibri" pitchFamily="34" charset="0"/>
            </a:endParaRPr>
          </a:p>
          <a:p>
            <a:r>
              <a:rPr lang="ru-RU" i="1">
                <a:solidFill>
                  <a:srgbClr val="0000CC"/>
                </a:solidFill>
                <a:latin typeface="Calibri" pitchFamily="34" charset="0"/>
              </a:rPr>
              <a:t>Особую тревогу вызывает загрязнение воздуха сернистым газом, порождающее кислотные дожди.</a:t>
            </a:r>
            <a:r>
              <a:rPr lang="ru-RU">
                <a:latin typeface="Calibri" pitchFamily="34" charset="0"/>
              </a:rPr>
              <a:t> 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Последствия кислотных дождей для биосферы исключительно тяжелые. Они превращают озера, реки и пруды в безжизненные водоемы, уничтожая сообщества животных и растений. В США около 200 озер лишились рыбы, в Швеции приблизительно 20% озер уже мертвы или умирают.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214313" y="2071688"/>
            <a:ext cx="3552825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971550" y="188913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Загрязнение гидросферы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781425" y="998538"/>
            <a:ext cx="5183188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3300"/>
                </a:solidFill>
                <a:latin typeface="Calibri" pitchFamily="34" charset="0"/>
              </a:rPr>
              <a:t>Загрязненными оказались и океаны.</a:t>
            </a:r>
          </a:p>
          <a:p>
            <a:r>
              <a:rPr lang="ru-RU">
                <a:solidFill>
                  <a:srgbClr val="FF3300"/>
                </a:solidFill>
                <a:latin typeface="Calibri" pitchFamily="34" charset="0"/>
              </a:rPr>
              <a:t>Выбросы нефти могут резко замедлить газовый обмен атмосферы с гидросферой, нарушить сложившиеся равновесные процессы, убить планктонные организмы океана, а вместе с ними — жизнь океанских глубин.</a:t>
            </a:r>
          </a:p>
          <a:p>
            <a:r>
              <a:rPr lang="ru-RU">
                <a:latin typeface="Calibri" pitchFamily="34" charset="0"/>
              </a:rPr>
              <a:t>Смыв удобрений, сбросы отходов животноводства и канализационных вод приводят к загрязнению водоемов избыточными концентрациями азота и фосфора. </a:t>
            </a:r>
            <a:r>
              <a:rPr lang="ru-RU" i="1">
                <a:solidFill>
                  <a:srgbClr val="0000CC"/>
                </a:solidFill>
                <a:latin typeface="Calibri" pitchFamily="34" charset="0"/>
              </a:rPr>
              <a:t>Высокое содержание этих элементов стимулирует быстрый рост водорослей. Начинается «цветение» водоемов. </a:t>
            </a:r>
            <a:r>
              <a:rPr lang="ru-RU">
                <a:latin typeface="Calibri" pitchFamily="34" charset="0"/>
              </a:rPr>
              <a:t>После отмирания большой массы водорослей они быстро разлагаются. Запасы кислорода в воде истощаются. Обитатели водоемов начинают задыхаться без кислорода, в результате чего рыба гибнет.</a:t>
            </a: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714375"/>
            <a:ext cx="3429000" cy="2571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548063"/>
            <a:ext cx="3441700" cy="2809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971550" y="188913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solidFill>
                  <a:srgbClr val="FF3300"/>
                </a:solidFill>
                <a:latin typeface="Calibri" pitchFamily="34" charset="0"/>
              </a:rPr>
              <a:t>Влияние на живые организмы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203575" y="1247775"/>
            <a:ext cx="5688013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rgbClr val="0000CC"/>
                </a:solidFill>
                <a:latin typeface="Calibri" pitchFamily="34" charset="0"/>
              </a:rPr>
              <a:t>Потеря биоразнообразия.</a:t>
            </a:r>
          </a:p>
          <a:p>
            <a:r>
              <a:rPr lang="ru-RU">
                <a:latin typeface="Calibri" pitchFamily="34" charset="0"/>
              </a:rPr>
              <a:t>По вине человека происходит сокращение численности популяций многих видов, происходит и полное исчезновение видов. Одними из первых были уничтожены такие крупные животные, как мамонты, дикие туры. </a:t>
            </a:r>
          </a:p>
          <a:p>
            <a:endParaRPr lang="ru-RU" i="1">
              <a:solidFill>
                <a:srgbClr val="FF3300"/>
              </a:solidFill>
              <a:latin typeface="Calibri" pitchFamily="34" charset="0"/>
            </a:endParaRPr>
          </a:p>
          <a:p>
            <a:r>
              <a:rPr lang="ru-RU" i="1">
                <a:solidFill>
                  <a:srgbClr val="FF3300"/>
                </a:solidFill>
                <a:latin typeface="Calibri" pitchFamily="34" charset="0"/>
              </a:rPr>
              <a:t>Тарпан, стеллерова корова, нелетающий голубь дронт, бескрылая гагарка, странствующий голубь</a:t>
            </a:r>
            <a:r>
              <a:rPr lang="ru-RU">
                <a:solidFill>
                  <a:srgbClr val="FF3300"/>
                </a:solidFill>
                <a:latin typeface="Calibri" pitchFamily="34" charset="0"/>
              </a:rPr>
              <a:t> и еще около 200 видов птиц и млекопитающих исчезли с лица Земли к 1900 году.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Мы употребляем в пищу лишь около 50 видов растений, в то время как 75 тыс. растений имеют съедобные части и гораздо богаче питательными веществами, чем употребляемая сейчас растительная пища.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313"/>
            <a:ext cx="27670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357188"/>
            <a:ext cx="6000750" cy="6205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Думай глобально, действуй локально!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6832"/>
          </a:xfrm>
        </p:spPr>
        <p:txBody>
          <a:bodyPr/>
          <a:lstStyle/>
          <a:p>
            <a:r>
              <a:rPr lang="ru-RU" dirty="0" err="1" smtClean="0"/>
              <a:t>Think</a:t>
            </a:r>
            <a:r>
              <a:rPr lang="ru-RU" dirty="0" smtClean="0"/>
              <a:t> </a:t>
            </a:r>
            <a:r>
              <a:rPr lang="ru-RU" dirty="0" err="1" smtClean="0"/>
              <a:t>globally</a:t>
            </a:r>
            <a:r>
              <a:rPr lang="ru-RU" dirty="0" smtClean="0"/>
              <a:t>, </a:t>
            </a:r>
            <a:r>
              <a:rPr lang="ru-RU" dirty="0" err="1" smtClean="0"/>
              <a:t>act</a:t>
            </a:r>
            <a:r>
              <a:rPr lang="ru-RU" dirty="0" smtClean="0"/>
              <a:t> </a:t>
            </a:r>
            <a:r>
              <a:rPr lang="ru-RU" dirty="0" err="1" smtClean="0"/>
              <a:t>locally</a:t>
            </a:r>
            <a:r>
              <a:rPr lang="ru-RU" dirty="0" smtClean="0"/>
              <a:t>. Считается, что автор этой фразы Патрик </a:t>
            </a:r>
            <a:r>
              <a:rPr lang="ru-RU" dirty="0" err="1" smtClean="0"/>
              <a:t>Геддес</a:t>
            </a:r>
            <a:r>
              <a:rPr lang="ru-RU" dirty="0" smtClean="0"/>
              <a:t> (</a:t>
            </a:r>
            <a:r>
              <a:rPr lang="ru-RU" dirty="0" err="1" smtClean="0"/>
              <a:t>Patrick</a:t>
            </a:r>
            <a:r>
              <a:rPr lang="ru-RU" dirty="0" smtClean="0"/>
              <a:t> </a:t>
            </a:r>
            <a:r>
              <a:rPr lang="ru-RU" dirty="0" err="1" smtClean="0"/>
              <a:t>Geddes</a:t>
            </a:r>
            <a:r>
              <a:rPr lang="ru-RU" dirty="0" smtClean="0"/>
              <a:t>; 1854 – 1932) — </a:t>
            </a:r>
            <a:r>
              <a:rPr lang="ru-RU" dirty="0" smtClean="0">
                <a:solidFill>
                  <a:srgbClr val="FF0000"/>
                </a:solidFill>
              </a:rPr>
              <a:t>шотландский биолог</a:t>
            </a:r>
            <a:r>
              <a:rPr lang="ru-RU" dirty="0" smtClean="0"/>
              <a:t>, социолог и градостроитель.</a:t>
            </a:r>
            <a:endParaRPr lang="ru-RU" dirty="0"/>
          </a:p>
        </p:txBody>
      </p:sp>
      <p:sp>
        <p:nvSpPr>
          <p:cNvPr id="1026" name="AutoShape 2" descr="https://upload.wikimedia.org/wikipedia/commons/4/49/Patrick_Geddes_%28cropped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789040"/>
            <a:ext cx="72961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542925"/>
            <a:ext cx="8001000" cy="5772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ЗАКЛЮЧЕНИЕ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Вопрос экологической безопасности является очень важным для человечества. Поскольку антропогенные воздействия и экологические поражения - от локальных техногенных катастроф до глобального экологического кризиса - свидетельствуют о том, что современное состояние системы </a:t>
            </a:r>
            <a:r>
              <a:rPr lang="ru-RU" dirty="0" err="1" smtClean="0"/>
              <a:t>экосферы</a:t>
            </a:r>
            <a:r>
              <a:rPr lang="ru-RU" dirty="0" smtClean="0"/>
              <a:t> представляет собой значительную опасность для всего человечества, биосферы и </a:t>
            </a:r>
            <a:r>
              <a:rPr lang="ru-RU" dirty="0" err="1" smtClean="0"/>
              <a:t>техносферы</a:t>
            </a:r>
            <a:r>
              <a:rPr lang="ru-RU" dirty="0" smtClean="0"/>
              <a:t> Земли.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Именно поэтому своевременное изучение и предотвращение экологических поражений так необходимо в настоящее время.</a:t>
            </a:r>
            <a:endParaRPr lang="ru-RU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323850" y="620713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70C0"/>
                </a:solidFill>
              </a:rPr>
              <a:t>Спасибо за внимание!</a:t>
            </a:r>
          </a:p>
        </p:txBody>
      </p:sp>
      <p:pic>
        <p:nvPicPr>
          <p:cNvPr id="67587" name="Picture 2" descr="Услуги e.gov в области экологии в России - Навигатор по странам Таможенного Союз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205038"/>
            <a:ext cx="584835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468313" y="476250"/>
            <a:ext cx="7704137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chemeClr val="accent2"/>
                </a:solidFill>
                <a:latin typeface="Calibri" pitchFamily="34" charset="0"/>
              </a:rPr>
              <a:t>ЭКОЛОГИЯ</a:t>
            </a:r>
            <a:r>
              <a:rPr lang="ru-RU" sz="2400" dirty="0">
                <a:solidFill>
                  <a:schemeClr val="accent2"/>
                </a:solidFill>
                <a:latin typeface="Calibri" pitchFamily="34" charset="0"/>
              </a:rPr>
              <a:t>    </a:t>
            </a:r>
            <a:r>
              <a:rPr lang="ru-RU" sz="2400" dirty="0">
                <a:latin typeface="Calibri" pitchFamily="34" charset="0"/>
              </a:rPr>
              <a:t>                     </a:t>
            </a:r>
            <a:r>
              <a:rPr lang="ru-RU" sz="2400" b="1" dirty="0">
                <a:latin typeface="Calibri" pitchFamily="34" charset="0"/>
              </a:rPr>
              <a:t>Эрнст Геккель </a:t>
            </a:r>
            <a:r>
              <a:rPr lang="ru-RU" sz="2400" b="1" dirty="0" smtClean="0">
                <a:latin typeface="Calibri" pitchFamily="34" charset="0"/>
              </a:rPr>
              <a:t>1866</a:t>
            </a:r>
            <a:r>
              <a:rPr lang="ru-RU" dirty="0" smtClean="0">
                <a:latin typeface="Calibri" pitchFamily="34" charset="0"/>
              </a:rPr>
              <a:t> </a:t>
            </a:r>
            <a:endParaRPr lang="ru-RU" sz="24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2400" dirty="0">
                <a:latin typeface="Calibri" pitchFamily="34" charset="0"/>
              </a:rPr>
              <a:t>в переводе с греческого: </a:t>
            </a:r>
            <a:r>
              <a:rPr lang="ru-RU" sz="2400" b="1" dirty="0">
                <a:solidFill>
                  <a:schemeClr val="accent2"/>
                </a:solidFill>
                <a:latin typeface="Calibri" pitchFamily="34" charset="0"/>
              </a:rPr>
              <a:t>«НАУКА О ДОМЕ»</a:t>
            </a:r>
          </a:p>
          <a:p>
            <a:pPr>
              <a:spcBef>
                <a:spcPct val="50000"/>
              </a:spcBef>
            </a:pPr>
            <a:r>
              <a:rPr lang="ru-RU" sz="2800" b="1" dirty="0">
                <a:latin typeface="Calibri" pitchFamily="34" charset="0"/>
              </a:rPr>
              <a:t>о</a:t>
            </a:r>
            <a:r>
              <a:rPr lang="en-US" sz="2800" b="1" dirty="0" err="1">
                <a:latin typeface="Calibri" pitchFamily="34" charset="0"/>
              </a:rPr>
              <a:t>ikos</a:t>
            </a:r>
            <a:r>
              <a:rPr lang="ru-RU" sz="2400" dirty="0">
                <a:latin typeface="Calibri" pitchFamily="34" charset="0"/>
              </a:rPr>
              <a:t> – жилище</a:t>
            </a:r>
            <a:r>
              <a:rPr lang="ru-RU" sz="2400" dirty="0" smtClean="0">
                <a:latin typeface="Calibri" pitchFamily="34" charset="0"/>
              </a:rPr>
              <a:t>, местопребывание</a:t>
            </a:r>
            <a:endParaRPr lang="ru-RU" sz="24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 </a:t>
            </a:r>
            <a:r>
              <a:rPr lang="en-US" sz="2800" b="1" dirty="0">
                <a:latin typeface="Calibri" pitchFamily="34" charset="0"/>
              </a:rPr>
              <a:t>logos</a:t>
            </a:r>
            <a:r>
              <a:rPr lang="ru-RU" sz="2800" b="1" dirty="0">
                <a:latin typeface="Calibri" pitchFamily="34" charset="0"/>
              </a:rPr>
              <a:t> </a:t>
            </a:r>
            <a:r>
              <a:rPr lang="ru-RU" sz="2400" dirty="0">
                <a:latin typeface="Calibri" pitchFamily="34" charset="0"/>
              </a:rPr>
              <a:t>– понятие, учение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539750" y="3429000"/>
            <a:ext cx="5545138" cy="2370138"/>
          </a:xfrm>
          <a:prstGeom prst="rect">
            <a:avLst/>
          </a:prstGeom>
          <a:noFill/>
          <a:ln w="7620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4000" b="1">
                <a:solidFill>
                  <a:schemeClr val="accent2"/>
                </a:solidFill>
                <a:latin typeface="Calibri" pitchFamily="34" charset="0"/>
              </a:rPr>
              <a:t>ЭКОЛОГИЯ</a:t>
            </a:r>
            <a:r>
              <a:rPr lang="ru-RU" sz="4000" b="1">
                <a:latin typeface="Calibri" pitchFamily="34" charset="0"/>
              </a:rPr>
              <a:t> </a:t>
            </a:r>
            <a:r>
              <a:rPr lang="ru-RU" sz="3200" b="1">
                <a:latin typeface="Calibri" pitchFamily="34" charset="0"/>
              </a:rPr>
              <a:t>– </a:t>
            </a:r>
            <a:r>
              <a:rPr lang="ru-RU" sz="3600" b="1">
                <a:latin typeface="Calibri" pitchFamily="34" charset="0"/>
              </a:rPr>
              <a:t>наука о взаимоотношениях организмов </a:t>
            </a:r>
            <a:r>
              <a:rPr lang="ru-RU" sz="3600">
                <a:latin typeface="Calibri" pitchFamily="34" charset="0"/>
              </a:rPr>
              <a:t> </a:t>
            </a:r>
            <a:r>
              <a:rPr lang="ru-RU" sz="3600" b="1">
                <a:latin typeface="Calibri" pitchFamily="34" charset="0"/>
              </a:rPr>
              <a:t>между собой и с окружающей средой</a:t>
            </a: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1341438"/>
            <a:ext cx="23336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</TotalTime>
  <Words>3102</Words>
  <Application>Microsoft Office PowerPoint</Application>
  <PresentationFormat>Экран (4:3)</PresentationFormat>
  <Paragraphs>296</Paragraphs>
  <Slides>82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Лекция 14-15. ВВЕДЕНИЕ В ЭКОЛОГИЮ</vt:lpstr>
      <vt:lpstr>Слайд 2</vt:lpstr>
      <vt:lpstr>План</vt:lpstr>
      <vt:lpstr>Слайд 4</vt:lpstr>
      <vt:lpstr>Слайд 5</vt:lpstr>
      <vt:lpstr>Основные показатели состояния здоровья населения:</vt:lpstr>
      <vt:lpstr>Дополнительные показатели состояния здоровья населения:</vt:lpstr>
      <vt:lpstr>Думай глобально, действуй локально!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Среда обитания - это совокупность факторов,  действующих на организм или популяцию в процессе их жизнедеятельности.      Классификация сред обитания:</vt:lpstr>
      <vt:lpstr>Слайд 20</vt:lpstr>
      <vt:lpstr>Слайд 21</vt:lpstr>
      <vt:lpstr>Живые организмы как среда обитания</vt:lpstr>
      <vt:lpstr>Экологические факторы среды:</vt:lpstr>
      <vt:lpstr>Слайд 24</vt:lpstr>
      <vt:lpstr>Слайд 25</vt:lpstr>
      <vt:lpstr>Основные формы биотических связей (пространственных и пищевых) </vt:lpstr>
      <vt:lpstr>Слайд 27</vt:lpstr>
      <vt:lpstr>Слайд 28</vt:lpstr>
      <vt:lpstr>Слайд 29</vt:lpstr>
      <vt:lpstr>Слайд 30</vt:lpstr>
      <vt:lpstr>Биогеоценоз. Экосистема. </vt:lpstr>
      <vt:lpstr>Слайд 32</vt:lpstr>
      <vt:lpstr>Экосистема (А. Тенсли, 1935г)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Главные природные экосистемы:</vt:lpstr>
      <vt:lpstr>Слайд 55</vt:lpstr>
      <vt:lpstr>Слайд 56</vt:lpstr>
      <vt:lpstr>Слайд 57</vt:lpstr>
      <vt:lpstr>Слайд 58</vt:lpstr>
      <vt:lpstr>Слайд 59</vt:lpstr>
      <vt:lpstr>Слайд 60</vt:lpstr>
      <vt:lpstr>Антропогенные экосистемы</vt:lpstr>
      <vt:lpstr>Слайд 62</vt:lpstr>
      <vt:lpstr>Антропогенные экосистемы</vt:lpstr>
      <vt:lpstr>Слайд 64</vt:lpstr>
      <vt:lpstr>Слайд 65</vt:lpstr>
      <vt:lpstr>Последствия неконтролируемой человеческой деятельности осознавали естествоиспытатели уже в конце XVIII-началеXIXв. Ж.-Л.-Л Бюффон и Ж.-Б. Ламарк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 В ЭКОЛОГИЮ</dc:title>
  <cp:lastModifiedBy>usr</cp:lastModifiedBy>
  <cp:revision>111</cp:revision>
  <dcterms:modified xsi:type="dcterms:W3CDTF">2021-04-20T13:00:14Z</dcterms:modified>
</cp:coreProperties>
</file>