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721" autoAdjust="0"/>
    <p:restoredTop sz="94660"/>
  </p:normalViewPr>
  <p:slideViewPr>
    <p:cSldViewPr snapToGrid="0">
      <p:cViewPr varScale="1">
        <p:scale>
          <a:sx n="73" d="100"/>
          <a:sy n="73" d="100"/>
        </p:scale>
        <p:origin x="-51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727200" y="3200400"/>
            <a:ext cx="85344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9A082-CA81-4F46-BE8F-2C760286706C}" type="datetimeFigureOut">
              <a:rPr lang="ru-RU" smtClean="0"/>
              <a:pPr/>
              <a:t>31.03.2019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C320A954-2021-44BE-B409-91200FB335B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83909" y="1449304"/>
            <a:ext cx="12028716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83909" y="1396720"/>
            <a:ext cx="12028716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83909" y="2976649"/>
            <a:ext cx="12028716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09600" y="1505931"/>
            <a:ext cx="109728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9A082-CA81-4F46-BE8F-2C760286706C}" type="datetimeFigureOut">
              <a:rPr lang="ru-RU" smtClean="0"/>
              <a:pPr/>
              <a:t>31.03.2019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0A954-2021-44BE-B409-91200FB335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42"/>
            <a:ext cx="268224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219200" y="274641"/>
            <a:ext cx="7416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9A082-CA81-4F46-BE8F-2C760286706C}" type="datetimeFigureOut">
              <a:rPr lang="ru-RU" smtClean="0"/>
              <a:pPr/>
              <a:t>31.03.2019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0A954-2021-44BE-B409-91200FB335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9A082-CA81-4F46-BE8F-2C760286706C}" type="datetimeFigureOut">
              <a:rPr lang="ru-RU" smtClean="0"/>
              <a:pPr/>
              <a:t>31.03.2019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0A954-2021-44BE-B409-91200FB335B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103632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952501"/>
            <a:ext cx="103632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547938"/>
            <a:ext cx="103632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9A082-CA81-4F46-BE8F-2C760286706C}" type="datetimeFigureOut">
              <a:rPr lang="ru-RU" smtClean="0"/>
              <a:pPr/>
              <a:t>31.03.2019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066800" y="6172200"/>
            <a:ext cx="53340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92550" y="2376830"/>
            <a:ext cx="120180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2195" y="2341476"/>
            <a:ext cx="12018375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91075" y="2468880"/>
            <a:ext cx="12019495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C320A954-2021-44BE-B409-91200FB335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9A082-CA81-4F46-BE8F-2C760286706C}" type="datetimeFigureOut">
              <a:rPr lang="ru-RU" smtClean="0"/>
              <a:pPr/>
              <a:t>31.03.2019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0A954-2021-44BE-B409-91200FB335B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5786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6040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9A082-CA81-4F46-BE8F-2C760286706C}" type="datetimeFigureOut">
              <a:rPr lang="ru-RU" smtClean="0"/>
              <a:pPr/>
              <a:t>31.03.2019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0A954-2021-44BE-B409-91200FB335B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12192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66040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9A082-CA81-4F46-BE8F-2C760286706C}" type="datetimeFigureOut">
              <a:rPr lang="ru-RU" smtClean="0"/>
              <a:pPr/>
              <a:t>31.03.2019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0A954-2021-44BE-B409-91200FB335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9A082-CA81-4F46-BE8F-2C760286706C}" type="datetimeFigureOut">
              <a:rPr lang="ru-RU" smtClean="0"/>
              <a:pPr/>
              <a:t>31.03.2019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0A954-2021-44BE-B409-91200FB335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219200" y="1600200"/>
            <a:ext cx="2540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9A082-CA81-4F46-BE8F-2C760286706C}" type="datetimeFigureOut">
              <a:rPr lang="ru-RU" smtClean="0"/>
              <a:pPr/>
              <a:t>31.03.2019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0A954-2021-44BE-B409-91200FB335B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3962400" y="1600200"/>
            <a:ext cx="7620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4900550"/>
            <a:ext cx="97536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219200" y="5445825"/>
            <a:ext cx="97536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9A082-CA81-4F46-BE8F-2C760286706C}" type="datetimeFigureOut">
              <a:rPr lang="ru-RU" smtClean="0"/>
              <a:pPr/>
              <a:t>31.03.2019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219200" y="6172200"/>
            <a:ext cx="51816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C320A954-2021-44BE-B409-91200FB335B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91076" y="4683555"/>
            <a:ext cx="120091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91345" y="4650475"/>
            <a:ext cx="12008852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91348" y="4773225"/>
            <a:ext cx="12008849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91078" y="66676"/>
            <a:ext cx="12002497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103632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103632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8229600" y="6191250"/>
            <a:ext cx="33020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7C9A082-CA81-4F46-BE8F-2C760286706C}" type="datetimeFigureOut">
              <a:rPr lang="ru-RU" smtClean="0"/>
              <a:pPr/>
              <a:t>31.03.2019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95072" y="6210300"/>
            <a:ext cx="6096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C320A954-2021-44BE-B409-91200FB335B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61121" y="5296715"/>
            <a:ext cx="2747554" cy="1199704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Выполнила: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Василевская Ольга 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417пед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5132" y="1711236"/>
            <a:ext cx="10807337" cy="2681026"/>
          </a:xfrm>
        </p:spPr>
        <p:txBody>
          <a:bodyPr>
            <a:noAutofit/>
          </a:bodyPr>
          <a:lstStyle/>
          <a:p>
            <a:r>
              <a:rPr lang="ru-RU" sz="8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Гиперосмолярная </a:t>
            </a:r>
            <a:br>
              <a:rPr lang="ru-RU" sz="8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8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кома</a:t>
            </a:r>
            <a:endParaRPr lang="ru-RU" sz="88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331028" y="195942"/>
            <a:ext cx="8621485" cy="6413863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/>
              <a:t>Особенности инсулинотерапии: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С учетом высокой чувствительности к инсулину при ГГС, в начале </a:t>
            </a:r>
            <a:r>
              <a:rPr lang="ru-RU" dirty="0" err="1" smtClean="0"/>
              <a:t>инфузионной</a:t>
            </a:r>
            <a:r>
              <a:rPr lang="ru-RU" dirty="0" smtClean="0"/>
              <a:t> терапии инсулин не вводят или вводят в очень малых дозах – 0,5–2 </a:t>
            </a:r>
            <a:r>
              <a:rPr lang="ru-RU" dirty="0" err="1" smtClean="0"/>
              <a:t>ед</a:t>
            </a:r>
            <a:r>
              <a:rPr lang="ru-RU" dirty="0" smtClean="0"/>
              <a:t>/ч, максимум 4 </a:t>
            </a:r>
            <a:r>
              <a:rPr lang="ru-RU" dirty="0" err="1" smtClean="0"/>
              <a:t>ед</a:t>
            </a:r>
            <a:r>
              <a:rPr lang="ru-RU" dirty="0" smtClean="0"/>
              <a:t>/ч в/</a:t>
            </a:r>
            <a:r>
              <a:rPr lang="ru-RU" dirty="0" err="1" smtClean="0"/>
              <a:t>в</a:t>
            </a:r>
            <a:r>
              <a:rPr lang="ru-RU" dirty="0" smtClean="0"/>
              <a:t>. Техника в/</a:t>
            </a:r>
            <a:r>
              <a:rPr lang="ru-RU" dirty="0" err="1" smtClean="0"/>
              <a:t>в</a:t>
            </a:r>
            <a:r>
              <a:rPr lang="ru-RU" dirty="0" smtClean="0"/>
              <a:t> введения инсулина – см. разд. 7.1.</a:t>
            </a:r>
          </a:p>
          <a:p>
            <a:pPr>
              <a:buNone/>
            </a:pPr>
            <a:r>
              <a:rPr lang="ru-RU" dirty="0" smtClean="0"/>
              <a:t>Если через 4–5 ч от начала </a:t>
            </a:r>
            <a:r>
              <a:rPr lang="ru-RU" dirty="0" err="1" smtClean="0"/>
              <a:t>инфузии</a:t>
            </a:r>
            <a:r>
              <a:rPr lang="ru-RU" dirty="0" smtClean="0"/>
              <a:t>, после частичной </a:t>
            </a:r>
            <a:r>
              <a:rPr lang="ru-RU" dirty="0" err="1" smtClean="0"/>
              <a:t>регидратации</a:t>
            </a:r>
            <a:r>
              <a:rPr lang="ru-RU" dirty="0" smtClean="0"/>
              <a:t> и снижения уровня </a:t>
            </a:r>
            <a:r>
              <a:rPr lang="ru-RU" dirty="0" err="1" smtClean="0"/>
              <a:t>Na+</a:t>
            </a:r>
            <a:r>
              <a:rPr lang="ru-RU" dirty="0" smtClean="0"/>
              <a:t> сохраняется выраженная гипергликемия, переходят на режим дозирования инсулина, рекомендованный для лечения ДКА.</a:t>
            </a:r>
          </a:p>
          <a:p>
            <a:pPr>
              <a:buNone/>
            </a:pPr>
            <a:r>
              <a:rPr lang="ru-RU" dirty="0" smtClean="0"/>
              <a:t>Если одновременно с началом </a:t>
            </a:r>
            <a:r>
              <a:rPr lang="ru-RU" dirty="0" err="1" smtClean="0"/>
              <a:t>регидратации</a:t>
            </a:r>
            <a:r>
              <a:rPr lang="ru-RU" dirty="0" smtClean="0"/>
              <a:t> 0,45 % (гипотоническим) </a:t>
            </a:r>
            <a:r>
              <a:rPr lang="ru-RU" dirty="0" err="1" smtClean="0"/>
              <a:t>NaCl</a:t>
            </a:r>
            <a:r>
              <a:rPr lang="ru-RU" dirty="0" smtClean="0"/>
              <a:t> ошибочно вводятся более высокие дозы ИКД (≥ 6–8 </a:t>
            </a:r>
            <a:r>
              <a:rPr lang="ru-RU" dirty="0" err="1" smtClean="0"/>
              <a:t>ед</a:t>
            </a:r>
            <a:r>
              <a:rPr lang="ru-RU" dirty="0" smtClean="0"/>
              <a:t>/ч), возможно быстрое снижение </a:t>
            </a:r>
            <a:r>
              <a:rPr lang="ru-RU" dirty="0" err="1" smtClean="0"/>
              <a:t>осмолярности</a:t>
            </a:r>
            <a:r>
              <a:rPr lang="ru-RU" dirty="0" smtClean="0"/>
              <a:t> с развитием отека легких и отека мозга.</a:t>
            </a:r>
          </a:p>
          <a:p>
            <a:r>
              <a:rPr lang="ru-RU" b="1" dirty="0" smtClean="0"/>
              <a:t>Уровень глюкозы плазмы не следует снижать быстрее, чем на 4 </a:t>
            </a:r>
            <a:r>
              <a:rPr lang="ru-RU" b="1" dirty="0" err="1" smtClean="0"/>
              <a:t>ммоль</a:t>
            </a:r>
            <a:r>
              <a:rPr lang="ru-RU" b="1" dirty="0" smtClean="0"/>
              <a:t>/л/ч, а </a:t>
            </a:r>
            <a:r>
              <a:rPr lang="ru-RU" b="1" dirty="0" err="1" smtClean="0"/>
              <a:t>осмолярность</a:t>
            </a:r>
            <a:r>
              <a:rPr lang="ru-RU" b="1" dirty="0" smtClean="0"/>
              <a:t> сыворотки – не более, чем на 3–5 </a:t>
            </a:r>
            <a:r>
              <a:rPr lang="ru-RU" b="1" dirty="0" err="1" smtClean="0"/>
              <a:t>мосмоль</a:t>
            </a:r>
            <a:r>
              <a:rPr lang="ru-RU" b="1" dirty="0" smtClean="0"/>
              <a:t>/л/ч.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1028" name="Picture 4" descr="https://appgrooves.com/cdn/mc/MEDICAL/24_w1200.jpg"/>
          <p:cNvPicPr>
            <a:picLocks noChangeAspect="1" noChangeArrowheads="1"/>
          </p:cNvPicPr>
          <p:nvPr/>
        </p:nvPicPr>
        <p:blipFill>
          <a:blip r:embed="rId2" cstate="print"/>
          <a:srcRect l="18661" t="7222" r="7087" b="12639"/>
          <a:stretch>
            <a:fillRect/>
          </a:stretch>
        </p:blipFill>
        <p:spPr bwMode="auto">
          <a:xfrm>
            <a:off x="378823" y="4467497"/>
            <a:ext cx="2599509" cy="1303830"/>
          </a:xfrm>
          <a:prstGeom prst="rect">
            <a:avLst/>
          </a:prstGeom>
          <a:noFill/>
        </p:spPr>
      </p:pic>
      <p:pic>
        <p:nvPicPr>
          <p:cNvPr id="1030" name="Picture 6" descr="https://t1dtoolkit.org/wp-content/uploads/2016/11/insulin-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478" y="1828800"/>
            <a:ext cx="2819375" cy="18810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051" y="376645"/>
            <a:ext cx="11464835" cy="624622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Гиперосмолярная кома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-осложнение сахарного диабета, являющееся следствием дефицита инсулина.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Чаще встречается у лиц пожилого возраста, страдающих сахарным диабетом 2 типа.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Этиологические факторы: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Все причины, ведущие к дегидратации(избыточное употребление мочегонных средств, ожоги)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Состояния, усиливающие инсулиновую недостаточность: хирургические вмешательства и травмы, хроническая терапия антагонистами инсулина.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Избыточное употребление углеводов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Массивные кровотечения.</a:t>
            </a:r>
          </a:p>
          <a:p>
            <a:endParaRPr lang="ru-RU" dirty="0" smtClean="0"/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Клиника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65610" y="1473926"/>
            <a:ext cx="11255829" cy="4572000"/>
          </a:xfrm>
        </p:spPr>
        <p:txBody>
          <a:bodyPr/>
          <a:lstStyle/>
          <a:p>
            <a:r>
              <a:rPr lang="ru-RU" dirty="0" smtClean="0"/>
              <a:t>Развивается медленно</a:t>
            </a:r>
          </a:p>
          <a:p>
            <a:r>
              <a:rPr lang="ru-RU" dirty="0" smtClean="0"/>
              <a:t>Сильная жажда, сухость во рту, нарастающая общая слабость, частое и  обильное мочеиспускание, сонливость.</a:t>
            </a:r>
          </a:p>
          <a:p>
            <a:r>
              <a:rPr lang="ru-RU" dirty="0" smtClean="0"/>
              <a:t>Кожа становится сухой, тургор и эластичность ее резко снижаются. </a:t>
            </a:r>
          </a:p>
          <a:p>
            <a:pPr>
              <a:buNone/>
            </a:pPr>
            <a:r>
              <a:rPr lang="ru-RU" b="1" dirty="0" smtClean="0"/>
              <a:t>КОМА</a:t>
            </a:r>
          </a:p>
          <a:p>
            <a:r>
              <a:rPr lang="ru-RU" dirty="0" smtClean="0"/>
              <a:t>сознание полностью утрачено. Кожа, губы, язык очень сухие, тургор кожи резко снижен, черты лица заострившиеся, глаза запавшие, глазные яблоки мягкие, возможен отек мошонки, одышка, но нет дыхания </a:t>
            </a:r>
            <a:r>
              <a:rPr lang="ru-RU" dirty="0" err="1" smtClean="0"/>
              <a:t>Куссмауля</a:t>
            </a:r>
            <a:r>
              <a:rPr lang="ru-RU" dirty="0" smtClean="0"/>
              <a:t>, и отсутствует запах ацетона в выдыхаемом воздухе.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5132" y="1136787"/>
            <a:ext cx="11347269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Основными отличительными признаками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гиперосмолярной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комы от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кетоацидотической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являются: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2548" y="1894114"/>
            <a:ext cx="10363200" cy="5144589"/>
          </a:xfrm>
        </p:spPr>
        <p:txBody>
          <a:bodyPr>
            <a:normAutofit/>
          </a:bodyPr>
          <a:lstStyle/>
          <a:p>
            <a:r>
              <a:rPr lang="ru-RU" dirty="0" smtClean="0"/>
              <a:t>более длительное развитие (10-15 дней)</a:t>
            </a:r>
          </a:p>
          <a:p>
            <a:r>
              <a:rPr lang="ru-RU" dirty="0" smtClean="0"/>
              <a:t>отсутствие дыхания </a:t>
            </a:r>
            <a:r>
              <a:rPr lang="ru-RU" dirty="0" err="1" smtClean="0"/>
              <a:t>Куссмауля</a:t>
            </a:r>
            <a:r>
              <a:rPr lang="ru-RU" dirty="0" smtClean="0"/>
              <a:t> (отсутствие </a:t>
            </a:r>
            <a:r>
              <a:rPr lang="ru-RU" dirty="0" err="1" smtClean="0"/>
              <a:t>кетоацидоза</a:t>
            </a:r>
            <a:r>
              <a:rPr lang="ru-RU" dirty="0" smtClean="0"/>
              <a:t>)</a:t>
            </a:r>
          </a:p>
          <a:p>
            <a:r>
              <a:rPr lang="ru-RU" dirty="0" smtClean="0"/>
              <a:t>отсутствие запаха ацетона в выдыхаемом воздухе</a:t>
            </a:r>
          </a:p>
          <a:p>
            <a:r>
              <a:rPr lang="ru-RU" dirty="0" smtClean="0"/>
              <a:t>более высокая гипергликемия (более 30 </a:t>
            </a:r>
            <a:r>
              <a:rPr lang="ru-RU" dirty="0" err="1" smtClean="0"/>
              <a:t>ммоль</a:t>
            </a:r>
            <a:r>
              <a:rPr lang="ru-RU" dirty="0" smtClean="0"/>
              <a:t>/л)</a:t>
            </a:r>
          </a:p>
          <a:p>
            <a:r>
              <a:rPr lang="ru-RU" dirty="0" smtClean="0"/>
              <a:t>выраженная неврологическая симптоматика</a:t>
            </a:r>
          </a:p>
          <a:p>
            <a:r>
              <a:rPr lang="ru-RU" dirty="0" err="1" smtClean="0"/>
              <a:t>гипернатриемия</a:t>
            </a:r>
            <a:endParaRPr lang="ru-RU" dirty="0" smtClean="0"/>
          </a:p>
          <a:p>
            <a:r>
              <a:rPr lang="ru-RU" dirty="0" err="1" smtClean="0"/>
              <a:t>гиперосмолярность</a:t>
            </a:r>
            <a:r>
              <a:rPr lang="ru-RU" dirty="0" smtClean="0"/>
              <a:t> более выражена (330 </a:t>
            </a:r>
            <a:r>
              <a:rPr lang="ru-RU" dirty="0" err="1" smtClean="0"/>
              <a:t>мосмоль</a:t>
            </a:r>
            <a:r>
              <a:rPr lang="ru-RU" dirty="0" smtClean="0"/>
              <a:t>/л и более).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Диагностика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2366" y="1695994"/>
            <a:ext cx="10363200" cy="457200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 Общий клинический анализ крови: Лейкоцитоз:&lt; 15000 – стрессовый, &gt; 15000 – инфекция</a:t>
            </a:r>
          </a:p>
          <a:p>
            <a:r>
              <a:rPr lang="ru-RU" dirty="0" smtClean="0"/>
              <a:t>- Общий анализ мочи: Массивная </a:t>
            </a:r>
            <a:r>
              <a:rPr lang="ru-RU" dirty="0" err="1" smtClean="0"/>
              <a:t>глюкозурия</a:t>
            </a:r>
            <a:r>
              <a:rPr lang="ru-RU" dirty="0" smtClean="0"/>
              <a:t>, протеинурия (непостоянно); </a:t>
            </a:r>
            <a:r>
              <a:rPr lang="ru-RU" b="1" dirty="0" err="1" smtClean="0"/>
              <a:t>кетонурии</a:t>
            </a:r>
            <a:r>
              <a:rPr lang="ru-RU" b="1" dirty="0" smtClean="0"/>
              <a:t> нет</a:t>
            </a:r>
            <a:endParaRPr lang="ru-RU" dirty="0" smtClean="0"/>
          </a:p>
          <a:p>
            <a:r>
              <a:rPr lang="ru-RU" dirty="0" smtClean="0"/>
              <a:t>- Биохимический анализ крови: Крайне высокая гипергликемия (выше 33,3 до 110 </a:t>
            </a:r>
            <a:r>
              <a:rPr lang="ru-RU" dirty="0" err="1" smtClean="0"/>
              <a:t>ммоль</a:t>
            </a:r>
            <a:r>
              <a:rPr lang="ru-RU" dirty="0" smtClean="0"/>
              <a:t>/л), </a:t>
            </a:r>
            <a:r>
              <a:rPr lang="ru-RU" b="1" dirty="0" err="1" smtClean="0"/>
              <a:t>кетонемии</a:t>
            </a:r>
            <a:r>
              <a:rPr lang="ru-RU" b="1" dirty="0" smtClean="0"/>
              <a:t> нет</a:t>
            </a:r>
            <a:endParaRPr lang="ru-RU" dirty="0" smtClean="0"/>
          </a:p>
          <a:p>
            <a:r>
              <a:rPr lang="ru-RU" dirty="0" smtClean="0"/>
              <a:t>- Высокая </a:t>
            </a:r>
            <a:r>
              <a:rPr lang="ru-RU" dirty="0" err="1" smtClean="0"/>
              <a:t>осмолярность</a:t>
            </a:r>
            <a:r>
              <a:rPr lang="ru-RU" dirty="0" smtClean="0"/>
              <a:t> плазмы: &gt; 320 </a:t>
            </a:r>
            <a:r>
              <a:rPr lang="ru-RU" dirty="0" err="1" smtClean="0"/>
              <a:t>мосмоль</a:t>
            </a:r>
            <a:r>
              <a:rPr lang="ru-RU" dirty="0" smtClean="0"/>
              <a:t>/л</a:t>
            </a:r>
          </a:p>
          <a:p>
            <a:r>
              <a:rPr lang="ru-RU" dirty="0" smtClean="0"/>
              <a:t>- Повышение </a:t>
            </a:r>
            <a:r>
              <a:rPr lang="ru-RU" dirty="0" err="1" smtClean="0"/>
              <a:t>креатинина</a:t>
            </a:r>
            <a:r>
              <a:rPr lang="ru-RU" dirty="0" smtClean="0"/>
              <a:t> (непостоянно; чаще всего указывает на транзиторную почечную недостаточность, вызванную </a:t>
            </a:r>
            <a:r>
              <a:rPr lang="ru-RU" dirty="0" err="1" smtClean="0"/>
              <a:t>гиповолемией</a:t>
            </a:r>
            <a:r>
              <a:rPr lang="ru-RU" dirty="0" smtClean="0"/>
              <a:t>)</a:t>
            </a:r>
          </a:p>
          <a:p>
            <a:r>
              <a:rPr lang="ru-RU" dirty="0" smtClean="0"/>
              <a:t>- Уровень </a:t>
            </a:r>
            <a:r>
              <a:rPr lang="ru-RU" dirty="0" err="1" smtClean="0"/>
              <a:t>Na+</a:t>
            </a:r>
            <a:r>
              <a:rPr lang="ru-RU" dirty="0" smtClean="0"/>
              <a:t> повышен*</a:t>
            </a:r>
          </a:p>
          <a:p>
            <a:r>
              <a:rPr lang="ru-RU" dirty="0" smtClean="0"/>
              <a:t>- Уровень К+ нормальный, реже снижен, при ХПН может быть повышен</a:t>
            </a:r>
          </a:p>
          <a:p>
            <a:r>
              <a:rPr lang="ru-RU" dirty="0" smtClean="0"/>
              <a:t>- КЩС </a:t>
            </a:r>
            <a:r>
              <a:rPr lang="ru-RU" b="1" dirty="0" smtClean="0"/>
              <a:t>Ацидоза нет: </a:t>
            </a:r>
            <a:r>
              <a:rPr lang="ru-RU" b="1" dirty="0" err="1" smtClean="0"/>
              <a:t>рН</a:t>
            </a:r>
            <a:r>
              <a:rPr lang="ru-RU" b="1" dirty="0" smtClean="0"/>
              <a:t> &gt; 7.3, бикарбонат &gt; 15 </a:t>
            </a:r>
            <a:r>
              <a:rPr lang="ru-RU" b="1" dirty="0" err="1" smtClean="0"/>
              <a:t>ммоль</a:t>
            </a:r>
            <a:r>
              <a:rPr lang="ru-RU" b="1" dirty="0" smtClean="0"/>
              <a:t>/л, анионная разница &lt; 12 </a:t>
            </a:r>
            <a:r>
              <a:rPr lang="ru-RU" b="1" dirty="0" err="1" smtClean="0"/>
              <a:t>ммоль</a:t>
            </a:r>
            <a:r>
              <a:rPr lang="ru-RU" b="1" dirty="0" smtClean="0"/>
              <a:t>/л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84068" y="716280"/>
            <a:ext cx="10363200" cy="4572000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Расчет </a:t>
            </a:r>
            <a:r>
              <a:rPr lang="ru-RU" sz="4400" b="1" dirty="0" err="1" smtClean="0">
                <a:latin typeface="Times New Roman" pitchFamily="18" charset="0"/>
                <a:cs typeface="Times New Roman" pitchFamily="18" charset="0"/>
              </a:rPr>
              <a:t>осмолярности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плазмы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(норма 285-295 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мосмоль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/л): </a:t>
            </a:r>
          </a:p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2 (</a:t>
            </a:r>
            <a:r>
              <a:rPr lang="ru-RU" sz="4400" b="1" dirty="0" err="1" smtClean="0">
                <a:latin typeface="Times New Roman" pitchFamily="18" charset="0"/>
                <a:cs typeface="Times New Roman" pitchFamily="18" charset="0"/>
              </a:rPr>
              <a:t>Na+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400" b="1" dirty="0" err="1" smtClean="0">
                <a:latin typeface="Times New Roman" pitchFamily="18" charset="0"/>
                <a:cs typeface="Times New Roman" pitchFamily="18" charset="0"/>
              </a:rPr>
              <a:t>ммоль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/л + K+, </a:t>
            </a:r>
            <a:r>
              <a:rPr lang="ru-RU" sz="4400" b="1" dirty="0" err="1" smtClean="0">
                <a:latin typeface="Times New Roman" pitchFamily="18" charset="0"/>
                <a:cs typeface="Times New Roman" pitchFamily="18" charset="0"/>
              </a:rPr>
              <a:t>ммоль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/л) + глюкоза, </a:t>
            </a:r>
            <a:r>
              <a:rPr lang="ru-RU" sz="4400" b="1" dirty="0" err="1" smtClean="0">
                <a:latin typeface="Times New Roman" pitchFamily="18" charset="0"/>
                <a:cs typeface="Times New Roman" pitchFamily="18" charset="0"/>
              </a:rPr>
              <a:t>ммоль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/л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Лечение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91736" y="1682931"/>
            <a:ext cx="11713029" cy="4572000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На </a:t>
            </a:r>
            <a:r>
              <a:rPr lang="ru-RU" b="1" dirty="0" err="1" smtClean="0"/>
              <a:t>догоспитальном</a:t>
            </a:r>
            <a:r>
              <a:rPr lang="ru-RU" b="1" dirty="0" smtClean="0"/>
              <a:t> этапе или в приемном отделении:</a:t>
            </a:r>
            <a:endParaRPr lang="ru-RU" dirty="0" smtClean="0"/>
          </a:p>
          <a:p>
            <a:r>
              <a:rPr lang="ru-RU" dirty="0" smtClean="0"/>
              <a:t>Экспресс-анализ глюкозы плазмы и любой порции мочи на кетоновые тела;</a:t>
            </a:r>
          </a:p>
          <a:p>
            <a:r>
              <a:rPr lang="ru-RU" dirty="0" smtClean="0"/>
              <a:t>0,9 % </a:t>
            </a:r>
            <a:r>
              <a:rPr lang="ru-RU" dirty="0" err="1" smtClean="0"/>
              <a:t>NaCl</a:t>
            </a:r>
            <a:r>
              <a:rPr lang="ru-RU" dirty="0" smtClean="0"/>
              <a:t> в/</a:t>
            </a:r>
            <a:r>
              <a:rPr lang="ru-RU" dirty="0" err="1" smtClean="0"/>
              <a:t>в</a:t>
            </a:r>
            <a:r>
              <a:rPr lang="ru-RU" dirty="0" smtClean="0"/>
              <a:t> </a:t>
            </a:r>
            <a:r>
              <a:rPr lang="ru-RU" dirty="0" err="1" smtClean="0"/>
              <a:t>капельно</a:t>
            </a:r>
            <a:r>
              <a:rPr lang="ru-RU" dirty="0" smtClean="0"/>
              <a:t> со скоростью 1 л/ч.</a:t>
            </a:r>
          </a:p>
          <a:p>
            <a:endParaRPr lang="ru-RU" dirty="0"/>
          </a:p>
        </p:txBody>
      </p:sp>
      <p:pic>
        <p:nvPicPr>
          <p:cNvPr id="4098" name="Picture 2" descr="https://im0-tub-ru.yandex.net/i?id=efe8380b444b8bafbe7d7589d60bb402-l&amp;n=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35921" y="3622637"/>
            <a:ext cx="4856079" cy="32353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Реанимационное отделение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43988" y="1630679"/>
            <a:ext cx="10654937" cy="4822371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Лабораторный мониторинг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 при ДКА, со следующими особенностями: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Расчет скорректированного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Na+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(для выбора раствора для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инфузии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скорректированный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Na+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= измеренный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Na+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+ 1.6 (глюкоза – 5,5) / 5,5.</a:t>
            </a:r>
          </a:p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Желательно – уровень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лактата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(частое сочетанное наличие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лактат-ацидоза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Коагулограмма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(минимум –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протромбиновое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время).</a:t>
            </a:r>
          </a:p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Инструментальные исследования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 при ДКА.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Если после явного снижения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гиперосмолярности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неврологические симптомы не уменьшаются, показана компьютерная томография головного мозга.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96389" y="600891"/>
            <a:ext cx="11086011" cy="5418909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i="1" dirty="0" err="1" smtClean="0"/>
              <a:t>Регидратация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Как при ДКА, со следующими особенностями:</a:t>
            </a:r>
          </a:p>
          <a:p>
            <a:pPr>
              <a:buNone/>
            </a:pPr>
            <a:r>
              <a:rPr lang="ru-RU" dirty="0" smtClean="0"/>
              <a:t>в первый час – 1 л 0,9 % </a:t>
            </a:r>
            <a:r>
              <a:rPr lang="ru-RU" dirty="0" err="1" smtClean="0"/>
              <a:t>NaCl</a:t>
            </a:r>
            <a:r>
              <a:rPr lang="ru-RU" dirty="0" smtClean="0"/>
              <a:t>, затем – в зависимости от уровня </a:t>
            </a:r>
            <a:r>
              <a:rPr lang="ru-RU" dirty="0" err="1" smtClean="0"/>
              <a:t>Na+</a:t>
            </a:r>
            <a:r>
              <a:rPr lang="ru-RU" dirty="0" smtClean="0"/>
              <a:t>:</a:t>
            </a:r>
          </a:p>
          <a:p>
            <a:r>
              <a:rPr lang="ru-RU" dirty="0" smtClean="0"/>
              <a:t>- при скорректированном </a:t>
            </a:r>
            <a:r>
              <a:rPr lang="ru-RU" dirty="0" err="1" smtClean="0"/>
              <a:t>Na+</a:t>
            </a:r>
            <a:r>
              <a:rPr lang="ru-RU" dirty="0" smtClean="0"/>
              <a:t> &gt;165 </a:t>
            </a:r>
            <a:r>
              <a:rPr lang="ru-RU" dirty="0" err="1" smtClean="0"/>
              <a:t>ммоль</a:t>
            </a:r>
            <a:r>
              <a:rPr lang="ru-RU" dirty="0" smtClean="0"/>
              <a:t>/л: солевые растворы противопоказаны, </a:t>
            </a:r>
            <a:r>
              <a:rPr lang="ru-RU" dirty="0" err="1" smtClean="0"/>
              <a:t>регидратацию</a:t>
            </a:r>
            <a:r>
              <a:rPr lang="ru-RU" dirty="0" smtClean="0"/>
              <a:t> начинают с 2 % глюкозы;</a:t>
            </a:r>
          </a:p>
          <a:p>
            <a:r>
              <a:rPr lang="ru-RU" dirty="0" smtClean="0"/>
              <a:t>- при скорректированном </a:t>
            </a:r>
            <a:r>
              <a:rPr lang="ru-RU" dirty="0" err="1" smtClean="0"/>
              <a:t>Na+</a:t>
            </a:r>
            <a:r>
              <a:rPr lang="ru-RU" dirty="0" smtClean="0"/>
              <a:t> 145–165 </a:t>
            </a:r>
            <a:r>
              <a:rPr lang="ru-RU" dirty="0" err="1" smtClean="0"/>
              <a:t>ммоль</a:t>
            </a:r>
            <a:r>
              <a:rPr lang="ru-RU" dirty="0" smtClean="0"/>
              <a:t>/л: </a:t>
            </a:r>
            <a:r>
              <a:rPr lang="ru-RU" dirty="0" err="1" smtClean="0"/>
              <a:t>регидратацию</a:t>
            </a:r>
            <a:r>
              <a:rPr lang="ru-RU" dirty="0" smtClean="0"/>
              <a:t> проводят 0,45 % (гипотоническим) </a:t>
            </a:r>
            <a:r>
              <a:rPr lang="ru-RU" dirty="0" err="1" smtClean="0"/>
              <a:t>NaCl</a:t>
            </a:r>
            <a:r>
              <a:rPr lang="ru-RU" dirty="0" smtClean="0"/>
              <a:t>;</a:t>
            </a:r>
          </a:p>
          <a:p>
            <a:r>
              <a:rPr lang="ru-RU" dirty="0" smtClean="0"/>
              <a:t>- при снижении скорректированного </a:t>
            </a:r>
            <a:r>
              <a:rPr lang="ru-RU" dirty="0" err="1" smtClean="0"/>
              <a:t>Na+</a:t>
            </a:r>
            <a:r>
              <a:rPr lang="ru-RU" dirty="0" smtClean="0"/>
              <a:t> до &lt; 145 </a:t>
            </a:r>
            <a:r>
              <a:rPr lang="ru-RU" dirty="0" err="1" smtClean="0"/>
              <a:t>ммоль</a:t>
            </a:r>
            <a:r>
              <a:rPr lang="ru-RU" dirty="0" smtClean="0"/>
              <a:t>/л переходят на 0,9 % </a:t>
            </a:r>
            <a:r>
              <a:rPr lang="ru-RU" dirty="0" err="1" smtClean="0"/>
              <a:t>NaCl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При </a:t>
            </a:r>
            <a:r>
              <a:rPr lang="ru-RU" b="1" dirty="0" err="1" smtClean="0"/>
              <a:t>гиповолемическом</a:t>
            </a:r>
            <a:r>
              <a:rPr lang="ru-RU" b="1" dirty="0" smtClean="0"/>
              <a:t> шоке </a:t>
            </a:r>
            <a:r>
              <a:rPr lang="ru-RU" dirty="0" smtClean="0"/>
              <a:t>(АД &lt; 80/50 мм </a:t>
            </a:r>
            <a:r>
              <a:rPr lang="ru-RU" dirty="0" err="1" smtClean="0"/>
              <a:t>рт</a:t>
            </a:r>
            <a:r>
              <a:rPr lang="ru-RU" dirty="0" smtClean="0"/>
              <a:t>. ст.) вначале в/</a:t>
            </a:r>
            <a:r>
              <a:rPr lang="ru-RU" dirty="0" err="1" smtClean="0"/>
              <a:t>в</a:t>
            </a:r>
            <a:r>
              <a:rPr lang="ru-RU" dirty="0" smtClean="0"/>
              <a:t> очень быстро вводят 1 л 0,9 % </a:t>
            </a:r>
            <a:r>
              <a:rPr lang="ru-RU" dirty="0" err="1" smtClean="0"/>
              <a:t>NaCl</a:t>
            </a:r>
            <a:r>
              <a:rPr lang="ru-RU" dirty="0" smtClean="0"/>
              <a:t> или коллоидные растворы.</a:t>
            </a:r>
          </a:p>
          <a:p>
            <a:pPr>
              <a:buNone/>
            </a:pPr>
            <a:r>
              <a:rPr lang="ru-RU" dirty="0" smtClean="0"/>
              <a:t>Скорость </a:t>
            </a:r>
            <a:r>
              <a:rPr lang="ru-RU" dirty="0" err="1" smtClean="0"/>
              <a:t>регидратации</a:t>
            </a:r>
            <a:r>
              <a:rPr lang="ru-RU" dirty="0" smtClean="0"/>
              <a:t>: 1-й час – 1–1,5 л жидкости, 2-й и 3-й час – по 0,5–1 л, затем по 0,25–0,5 л (под контролем ЦВД; объем вводимой за час жидкости не должен превышать часового диуреза более, чем на 0,5–1 л).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464</TotalTime>
  <Words>592</Words>
  <Application>Microsoft Office PowerPoint</Application>
  <PresentationFormat>Произвольный</PresentationFormat>
  <Paragraphs>67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Справедливость</vt:lpstr>
      <vt:lpstr>Гиперосмолярная  кома</vt:lpstr>
      <vt:lpstr>Слайд 2</vt:lpstr>
      <vt:lpstr>Клиника</vt:lpstr>
      <vt:lpstr>Основными отличительными признаками гиперосмолярной комы от кетоацидотической являются: </vt:lpstr>
      <vt:lpstr>Диагностика</vt:lpstr>
      <vt:lpstr>Слайд 6</vt:lpstr>
      <vt:lpstr>Лечение</vt:lpstr>
      <vt:lpstr>Реанимационное отделение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Petr Barborik</dc:creator>
  <cp:lastModifiedBy>HP</cp:lastModifiedBy>
  <cp:revision>52</cp:revision>
  <dcterms:created xsi:type="dcterms:W3CDTF">2013-07-31T16:26:46Z</dcterms:created>
  <dcterms:modified xsi:type="dcterms:W3CDTF">2019-03-31T12:47:00Z</dcterms:modified>
</cp:coreProperties>
</file>