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7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283" r:id="rId30"/>
    <p:sldId id="26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901FC-A9E9-4B0C-A525-981F5A0F20F1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ACFAF-800A-43E3-BFD3-D27C679DA2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24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89ACC4-3759-4851-98C2-2A29CE57137A}" type="datetimeFigureOut">
              <a:rPr lang="ru-RU" smtClean="0"/>
              <a:pPr/>
              <a:t>21.12.2019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urait.ru/viewer/istoriya-zarubezhnoy-literatury-xix-veka-433194" TargetMode="External"/><Relationship Id="rId2" Type="http://schemas.openxmlformats.org/officeDocument/2006/relationships/hyperlink" Target="https://urait.ru/viewer/zarubezhnaya-literatura-konca-xix-nachala-xx-veka-44415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657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Лекция по дисциплине </a:t>
            </a:r>
          </a:p>
          <a:p>
            <a:r>
              <a:rPr lang="ru-RU" dirty="0" smtClean="0"/>
              <a:t>«Литература»</a:t>
            </a:r>
          </a:p>
          <a:p>
            <a:r>
              <a:rPr lang="ru-RU" dirty="0" smtClean="0"/>
              <a:t>Автор: А.С. Белозор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Красноярск, 2019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Зарубежная драматургия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конца </a:t>
            </a:r>
            <a:r>
              <a:rPr b="1" smtClean="0"/>
              <a:t>XIX</a:t>
            </a:r>
            <a:r>
              <a:rPr lang="ru-RU" b="1" dirty="0" smtClean="0"/>
              <a:t> – XX </a:t>
            </a:r>
            <a:r>
              <a:rPr lang="ru-RU" b="1" dirty="0" smtClean="0"/>
              <a:t>веков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0"/>
            <a:ext cx="8072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</a:t>
            </a:r>
          </a:p>
          <a:p>
            <a:pPr algn="ctr"/>
            <a:r>
              <a:rPr lang="ru-RU" sz="1400" dirty="0" smtClean="0"/>
              <a:t>МИНИСТЕРСТВА ЗДРАВООХРАНЕНИЯ </a:t>
            </a:r>
          </a:p>
          <a:p>
            <a:pPr algn="ctr"/>
            <a:r>
              <a:rPr lang="ru-RU" sz="1400" dirty="0" smtClean="0"/>
              <a:t>РОССИЙСКОЙ ФЕДЕРАЦИИ </a:t>
            </a:r>
          </a:p>
          <a:p>
            <a:pPr algn="ctr"/>
            <a:r>
              <a:rPr lang="ru-RU" sz="1400" dirty="0" smtClean="0"/>
              <a:t>ФАРМАЦЕВТИЧЕСКИЙ КОЛЛЕДЖ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09249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64360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Норвегия дала миру художника-новатора, ставшего основоположником, «архитектором» «новой драмы» – Генрика Ибсена. По художественной силе, глубине нравственно-этической и психологической проблематики его пьесы стоят в одном ряду с произведениями Золя, Верхарна, Т. Манна, Франса, Гамсуна. Творчество Ибсена стимулировало реформу театра, обновление драматургии. </a:t>
            </a:r>
            <a:endParaRPr lang="ru-RU" dirty="0" smtClean="0"/>
          </a:p>
          <a:p>
            <a:pPr algn="just"/>
            <a:r>
              <a:rPr lang="ru-RU" dirty="0" smtClean="0"/>
              <a:t>Его </a:t>
            </a:r>
            <a:r>
              <a:rPr lang="ru-RU" dirty="0" smtClean="0"/>
              <a:t>младшие современники: Чехов, Горький, </a:t>
            </a:r>
            <a:r>
              <a:rPr lang="ru-RU" dirty="0" err="1" smtClean="0"/>
              <a:t>Гауптман</a:t>
            </a:r>
            <a:r>
              <a:rPr lang="ru-RU" dirty="0" smtClean="0"/>
              <a:t>, Шоу, Метерлинк, </a:t>
            </a:r>
            <a:r>
              <a:rPr lang="ru-RU" dirty="0" err="1" smtClean="0"/>
              <a:t>О'Нил</a:t>
            </a:r>
            <a:r>
              <a:rPr lang="ru-RU" dirty="0" smtClean="0"/>
              <a:t>, Стриндберг – при всей их оригинальности и самобытности, нашли немало ценного в опыте Ибсена. Действующими лицами его пьес были его соотечественники, но автор придал их чувствам и конфликтам общечеловеческое звучание, одухотворил их жизненной правдой. Его пьесы – классика драматургии.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92935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 smtClean="0"/>
              <a:t>1850-е годы уже </a:t>
            </a:r>
            <a:r>
              <a:rPr lang="ru-RU" dirty="0" smtClean="0"/>
              <a:t>начали выкристаллизовываться положения эстетики Ибсена, которые воплотились в его творчестве примерно до начала 1860-х годов. Прежде всего он ратует за возрождение в Норвегии национально-самобытного искусства и драмы, отмеченной исторической правдой, психологическим реализмом, постановкой серьезных социальных проблем. Такая драма призвана выражать глубинные жизненные тенденции, прибегая порой к языку символов. </a:t>
            </a:r>
            <a:endParaRPr lang="ru-RU" dirty="0" smtClean="0"/>
          </a:p>
          <a:p>
            <a:pPr algn="just"/>
            <a:r>
              <a:rPr lang="ru-RU" dirty="0" smtClean="0"/>
              <a:t>Критическая </a:t>
            </a:r>
            <a:r>
              <a:rPr lang="ru-RU" dirty="0" smtClean="0"/>
              <a:t>оценка изображаемого должна сочетаться с художественным выявлением идеала автора. Задача драматурга показывать не противоборство неких отвлеченных концепций, но коллизии характеров или социальных групп, носителей этих идей. В столкновении эти идеи либо торжествуют, либо обнаруживают свою несостоятельность. В это время Ибсену, драматургу и поэту, был особенно близок свободолюбивый пафос романтиков Байрона и Гейне.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523400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Вторая половина 1870 – начало 1880-х – новый этап в творчестве Ибсена. Драматург переходит на почву реальных проблем и характеров, создает пьесы социально-психологические, обращенные к живой современности. Их называют «драмами идей». В основе целого ряда пьес («Столпы общества», 1877; «Нора», 1879; «Привидения», 1881; и </a:t>
            </a:r>
            <a:r>
              <a:rPr lang="ru-RU" dirty="0" err="1" smtClean="0"/>
              <a:t>лр</a:t>
            </a:r>
            <a:r>
              <a:rPr lang="ru-RU" dirty="0" smtClean="0"/>
              <a:t>.) лежит типичная ситуация. Перед нами – внешне благополучное общество, семья, упорядоченный быт. Но за этим обманчивым фасадом таится замаскированная пропасть.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1142984"/>
            <a:ext cx="7772400" cy="4214842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«Кукольный дом»: прозрение Норы </a:t>
            </a:r>
            <a:r>
              <a:rPr lang="ru-RU" b="1" dirty="0" err="1" smtClean="0"/>
              <a:t>Хельмер</a:t>
            </a:r>
            <a:r>
              <a:rPr lang="ru-RU" b="1" dirty="0" smtClean="0"/>
              <a:t>.</a:t>
            </a:r>
            <a:r>
              <a:rPr lang="ru-RU" dirty="0" smtClean="0"/>
              <a:t> Эта пьеса (иногда она идет под названием «Нора»), один из шедевров Ибсена, остается украшением мирового театрального репертуара. Она обычно рассматривается как сугубо семейная, как выступление драматурга в защиту женского равноправия. Однако смысл пьесы значительно шире и глубже: она о неправде, о лицемерных покровах, окутавших общество, о социальном неравенстве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55721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До Ибсена в семейных драмах преобладали разного рода любовные коллизии, сюжет часто строился на адюльтере, измене – этой фатальной угрозе брака. Ибсен подошел к проблеме супружества с новой, неожиданной стороны. Он показал внутреннюю фальшь буржуазного супружества, внешне благополучного, но основанного на неравенстве. </a:t>
            </a:r>
            <a:endParaRPr lang="ru-RU" dirty="0" smtClean="0"/>
          </a:p>
          <a:p>
            <a:pPr algn="just"/>
            <a:r>
              <a:rPr lang="ru-RU" dirty="0" smtClean="0"/>
              <a:t>Ибсена </a:t>
            </a:r>
            <a:r>
              <a:rPr lang="ru-RU" dirty="0" smtClean="0"/>
              <a:t>упрекали в том, что с житейской, психологической точки зрения разрыв Норы с </a:t>
            </a:r>
            <a:r>
              <a:rPr lang="ru-RU" dirty="0" err="1" smtClean="0"/>
              <a:t>Хельмером</a:t>
            </a:r>
            <a:r>
              <a:rPr lang="ru-RU" dirty="0" smtClean="0"/>
              <a:t> мало убедителен, забыв, что в театре – немало условного. Драматург не просто показал духовный рост героини. Открытый финал пьесы лишь заострил поставленную в ней проблему. В Норе видятся черты «новой женщины», создав ее образ драматург опережает </a:t>
            </a:r>
            <a:r>
              <a:rPr lang="ru-RU" dirty="0" err="1" smtClean="0"/>
              <a:t>сное</a:t>
            </a:r>
            <a:r>
              <a:rPr lang="ru-RU" dirty="0" smtClean="0"/>
              <a:t> время, заглядывает в завтрашний день.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 творчестве драматурга сильно просветительское начало. Цель Ибсена – побудить читателя и зрителя задуматься над поставленными им проблемами, будь то общественное устройство, семейные отношения или искусство. Его герои любят, ревнуют, страдают. Перед нами на сцене – не только конфликты материальных интересов, возникающие на бытовом уровне, но и противостояние взглядов, жизненных позиций, идей. Отсюда – публицистический налет в портретах его персонажей.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5911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Две важнейшие особенности определили новаторство Ибсена-художника. Во-первых, это аналитическая композиция его пьес, многие из которых построены как развязки событий, случившихся в прошлом, за пределами действия, происходящего непосредственно на сцене. Событие, играющее роль завязки, прямо не показывается: о нем вспоминают герои, оно может быть реконструировано из их реплик. </a:t>
            </a:r>
            <a:endParaRPr lang="ru-RU" dirty="0" smtClean="0"/>
          </a:p>
          <a:p>
            <a:pPr algn="just"/>
            <a:r>
              <a:rPr lang="ru-RU" dirty="0" smtClean="0"/>
              <a:t>Во-вторых, в драмах Ибсена имеется «второй план», обогащающий смысл его произведений. «Второй план» просматривается в диалогах, паузах, ритме пьес, перепадах настроения, в деталях, обладающих повышенной выразительностью.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Морис Метерлинк</a:t>
            </a:r>
          </a:p>
          <a:p>
            <a:pPr algn="ctr">
              <a:buNone/>
            </a:pPr>
            <a:r>
              <a:rPr lang="ru-RU" b="1" dirty="0" smtClean="0"/>
              <a:t>29 августа 1862 – </a:t>
            </a:r>
          </a:p>
          <a:p>
            <a:pPr algn="ctr">
              <a:buNone/>
            </a:pPr>
            <a:r>
              <a:rPr lang="ru-RU" b="1" dirty="0" smtClean="0"/>
              <a:t>6 мая 1949</a:t>
            </a:r>
            <a:endParaRPr lang="ru-RU" b="1" dirty="0"/>
          </a:p>
        </p:txBody>
      </p:sp>
      <p:pic>
        <p:nvPicPr>
          <p:cNvPr id="5" name="Содержимое 4" descr="Метерлинк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00628" y="1475850"/>
            <a:ext cx="3566333" cy="445348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592935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Метерлинка справедливо отнести к не столь уж многочисленному типу писателей, жизнь и творческую судьбу которых можно назвать счастливыми. Он прожил 87 лет, отличался прекрасным здоровьем, его творческий гений был безоговорочно признан и увенчан высшей литературной наградой – Нобелевской премией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Появившиеся затем новые пьесы Метерлинка, совершенно оригинальные по стилю, поэтике, тематике, имели огромный успех. Они по-своему отвечали потребностям эпохи. Метерлинк стал создателем оригинальной концепции «театра молчания». «Театр молчания» запечатлевал </a:t>
            </a:r>
            <a:r>
              <a:rPr lang="ru-RU" dirty="0" err="1" smtClean="0"/>
              <a:t>бессобытийную</a:t>
            </a:r>
            <a:r>
              <a:rPr lang="ru-RU" dirty="0" smtClean="0"/>
              <a:t> повседневную жизнь, ее тайны и скрытое движение. А это требовало особой системы художественных приемов и средств.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607223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Сюжеты его пьес, прежде всего ранних, статичны, неподвижны. Это сознательный авторский прием. Смысл пьесы не во внешнем, а во внутреннем действии, в движении души персонажей, в том, что незаметно неискушенному глазу, что коренится где-то в подсознании. Герои раскрываются не в поступках, не в активности мысли, а в созерцании, в бездействии, наконец, в молчании. </a:t>
            </a:r>
            <a:endParaRPr lang="ru-RU" dirty="0" smtClean="0"/>
          </a:p>
          <a:p>
            <a:pPr algn="just"/>
            <a:r>
              <a:rPr lang="ru-RU" dirty="0" smtClean="0"/>
              <a:t>Пафос пьес Метерлинка определяет психологическая атмосфера, подтекст, который передает ощущение неизбежности, чего-то страшного. Герои на подсознательном уровне чувствуют приближение какой-то опасности, ее незримое присутствие. Это делает справедливым еще одно определение театра Метерлинка – «театр ожидания».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1. Эволюция западного театра в конце </a:t>
            </a:r>
            <a:r>
              <a:rPr lang="en-US" dirty="0" smtClean="0"/>
              <a:t>XIX</a:t>
            </a:r>
            <a:r>
              <a:rPr lang="ru-RU" dirty="0" smtClean="0"/>
              <a:t> – XX веках.</a:t>
            </a:r>
          </a:p>
          <a:p>
            <a:pPr algn="just"/>
            <a:r>
              <a:rPr lang="ru-RU" dirty="0" smtClean="0"/>
              <a:t>2. «Интеллектуальная драма», театр абсурда и «новая драма».</a:t>
            </a:r>
          </a:p>
          <a:p>
            <a:pPr algn="just"/>
            <a:r>
              <a:rPr lang="ru-RU" dirty="0" smtClean="0"/>
              <a:t>3. Особенности творчества Б. Шоу, Г. Ибсена,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</a:t>
            </a:r>
            <a:r>
              <a:rPr lang="ru-RU" dirty="0" smtClean="0"/>
              <a:t>. Метерлинка.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78647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Всемирно прославленная «Синяя птица» (1908) – вершина творчества Метерлинка, синтез его философско-нравственных исканий. Это плод неистощимой фантазии драматурга, произведение, равно обращенное и к детям и к взрослым. Символистская драма «Синяя птица» – произведение оригинальное в жанровом отношении. </a:t>
            </a:r>
            <a:endParaRPr lang="ru-RU" dirty="0" smtClean="0"/>
          </a:p>
          <a:p>
            <a:pPr algn="just"/>
            <a:r>
              <a:rPr lang="ru-RU" dirty="0" smtClean="0"/>
              <a:t>Это </a:t>
            </a:r>
            <a:r>
              <a:rPr lang="ru-RU" dirty="0" smtClean="0"/>
              <a:t>сказка – столь любимый романтиками жанр фольклора, облеченный в драматургическую форму. Метерлинк вышел за пределы провозглашенной им концепции «театра молчания» с его нарочитой статикой. Сюжет «Синей птицы» предопределил динамизм пьесы, ее сюжетно-событийную насыщенность, многоголосие. Произведение исполнено намеков, аллегорий, иносказаний, которые не всегда легко и точно расшифровываются.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357166"/>
            <a:ext cx="7772400" cy="56626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Мотив </a:t>
            </a:r>
            <a:r>
              <a:rPr lang="ru-RU" dirty="0" err="1" smtClean="0"/>
              <a:t>двоемирия</a:t>
            </a:r>
            <a:r>
              <a:rPr lang="ru-RU" dirty="0" smtClean="0"/>
              <a:t> в разных его проявлениях – важная сторона поэтики Метерлинка. Типология сказки знает несколько личин добра и зла. Фея </a:t>
            </a:r>
            <a:r>
              <a:rPr lang="ru-RU" dirty="0" err="1" smtClean="0"/>
              <a:t>Берилюна</a:t>
            </a:r>
            <a:r>
              <a:rPr lang="ru-RU" dirty="0" smtClean="0"/>
              <a:t>, внешне уродливая, на самом деле добрая волшебница. Она одаривает </a:t>
            </a:r>
            <a:r>
              <a:rPr lang="ru-RU" dirty="0" err="1" smtClean="0"/>
              <a:t>Тильтиля</a:t>
            </a:r>
            <a:r>
              <a:rPr lang="ru-RU" dirty="0" smtClean="0"/>
              <a:t> волшебной палочкой, которая позволяет увидеть «душу вещей», т. е. проникнуть в тайны мира. «Надо быть смелым, чтобы видеть скрытое», – учит она. Фея отправляет детей на поиски Синей птицы.</a:t>
            </a:r>
          </a:p>
          <a:p>
            <a:pPr algn="just"/>
            <a:r>
              <a:rPr lang="ru-RU" dirty="0" smtClean="0"/>
              <a:t>Смысл этого символа достаточно широк: это и счастье, и истина, и высшее значение бытия. Метерлинк предлагает читателю и зрителю самому поразмышлять об этом. Очень важен цвет птицы – синий (в некоторых переводах – </a:t>
            </a:r>
            <a:r>
              <a:rPr lang="ru-RU" dirty="0" err="1" smtClean="0"/>
              <a:t>голубой</a:t>
            </a:r>
            <a:r>
              <a:rPr lang="ru-RU" dirty="0" smtClean="0"/>
              <a:t>). Это цвет неба и он символизирует бесконечность, высокий полет, постоянное дерзание.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Джордж Бернард Шоу</a:t>
            </a:r>
          </a:p>
          <a:p>
            <a:pPr algn="ctr">
              <a:buNone/>
            </a:pPr>
            <a:r>
              <a:rPr lang="ru-RU" b="1" dirty="0" smtClean="0"/>
              <a:t>26 июля 1856 – </a:t>
            </a:r>
          </a:p>
          <a:p>
            <a:pPr algn="ctr">
              <a:buNone/>
            </a:pPr>
            <a:r>
              <a:rPr lang="ru-RU" b="1" dirty="0" smtClean="0"/>
              <a:t>2 ноября 1950</a:t>
            </a:r>
            <a:endParaRPr lang="ru-RU" b="1" dirty="0"/>
          </a:p>
        </p:txBody>
      </p:sp>
      <p:pic>
        <p:nvPicPr>
          <p:cNvPr id="5" name="Содержимое 4" descr="Шоу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00628" y="1500174"/>
            <a:ext cx="3286148" cy="4694497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Если континентальная «новая драма», не миновав влияния натуралистического романа, несколько размыла границы между прозой и театром, то в Великобритании трактовка злободневных тем была подчеркнуто театральной. </a:t>
            </a:r>
            <a:endParaRPr lang="ru-RU" dirty="0" smtClean="0"/>
          </a:p>
          <a:p>
            <a:pPr algn="just"/>
            <a:r>
              <a:rPr lang="ru-RU" dirty="0" smtClean="0"/>
              <a:t>К драматургии Шоу пришел сравнительно поздно, уже завоевав с середины 1880-х годов авторитет как оригинальный театральный и музыкальный критик. Шоу любил театр, жил им. Он сам обладал несомненными актерскими данными, превосходно читал свои пьесы.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600079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Современная тематика была представлена, по преимуществу, французскими авторами (Дюма, Сарду), пьесами комедийно-развлекательного характера, легковесными мелодрамами, призванными уволить буржуазного зрителя от серьезных жизненных проблем. Классический репертуар исчерпывался произведениями Шекспира, постановки его пьес были блистательными. </a:t>
            </a:r>
            <a:endParaRPr lang="ru-RU" dirty="0" smtClean="0"/>
          </a:p>
          <a:p>
            <a:pPr algn="just"/>
            <a:r>
              <a:rPr lang="ru-RU" dirty="0" smtClean="0"/>
              <a:t>Шоу </a:t>
            </a:r>
            <a:r>
              <a:rPr lang="ru-RU" dirty="0" smtClean="0"/>
              <a:t>восхищался своим великим предшественником и одновременно спорил с ним, как с равным. Эта полемика продолжалась в течение всей жизни драматурга. Он хотел «спасти» Англию от длившегося столетиями «рабского подчинения» Шекспиру, считая, что проблематика его произведений принадлежит прошлому. Шоу мечтал о театре проблемном, интеллектуальном, серьезном, обращенном к современности, в котором бы не остывала интенсивная дискуссия, не прекращалось бы столкновение точек зрения персонажей.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/>
          <a:lstStyle/>
          <a:p>
            <a:pPr algn="just"/>
            <a:r>
              <a:rPr lang="ru-RU" dirty="0" smtClean="0"/>
              <a:t>Шоу явно стремился подчеркнуть общественно-воспитательную функцию театра, его способность влиять не только на души, эмоции зрителей, но и на их умы. Драматург не одобрял актеров, которые стремились лишь к самовыражению, за это он критиковал одного из кумиров актерской сцены – Генри </a:t>
            </a:r>
            <a:r>
              <a:rPr lang="ru-RU" dirty="0" err="1" smtClean="0"/>
              <a:t>Ирвинга</a:t>
            </a:r>
            <a:r>
              <a:rPr lang="ru-RU" dirty="0" smtClean="0"/>
              <a:t>. Идеалом Шоу был героический актер, чуждый напыщенности, ложных эмоций, фальшивых восторгов и страданий.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92935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 канун Первой мировой войны Шоу написал одну из своих самых знаменитых пьес «</a:t>
            </a:r>
            <a:r>
              <a:rPr lang="ru-RU" dirty="0" err="1" smtClean="0"/>
              <a:t>Пигмалион</a:t>
            </a:r>
            <a:r>
              <a:rPr lang="ru-RU" dirty="0" smtClean="0"/>
              <a:t>» (1913). Она была более сценичной, традиционной по форме, чем многие другие его произведения, а потому имела успех в разных странах и вошла в классический репертуар. Пьеса также стала основой замечательного мюзикла «Моя прекрасная леди».Талантливый скульптор </a:t>
            </a:r>
            <a:r>
              <a:rPr lang="ru-RU" dirty="0" err="1" smtClean="0"/>
              <a:t>Пигмалион</a:t>
            </a:r>
            <a:r>
              <a:rPr lang="ru-RU" dirty="0" smtClean="0"/>
              <a:t> изваял изумительную по красоте статую Галатею. Его творение было столь совершенно, что </a:t>
            </a:r>
            <a:r>
              <a:rPr lang="ru-RU" dirty="0" err="1" smtClean="0"/>
              <a:t>Пигмалион</a:t>
            </a:r>
            <a:r>
              <a:rPr lang="ru-RU" dirty="0" smtClean="0"/>
              <a:t> влюбился в него, но его любовь была безответной. Тогда </a:t>
            </a:r>
            <a:r>
              <a:rPr lang="ru-RU" dirty="0" err="1" smtClean="0"/>
              <a:t>Пигмалион</a:t>
            </a:r>
            <a:r>
              <a:rPr lang="ru-RU" dirty="0" smtClean="0"/>
              <a:t> обратился с мольбой к Зевсу, и тот оживил статую. Так </a:t>
            </a:r>
            <a:r>
              <a:rPr lang="ru-RU" dirty="0" err="1" smtClean="0"/>
              <a:t>Пигмалион</a:t>
            </a:r>
            <a:r>
              <a:rPr lang="ru-RU" dirty="0" smtClean="0"/>
              <a:t> обрел снос счастье.</a:t>
            </a:r>
          </a:p>
          <a:p>
            <a:pPr algn="just"/>
            <a:r>
              <a:rPr lang="ru-RU" dirty="0" smtClean="0"/>
              <a:t>Мастер парадокса, иронического «перевертывания» общепринятых мнений, Шоу проделывает подобную операцию с сюжетом мифа. В пьесе не </a:t>
            </a:r>
            <a:r>
              <a:rPr lang="ru-RU" dirty="0" err="1" smtClean="0"/>
              <a:t>Пигмалион</a:t>
            </a:r>
            <a:r>
              <a:rPr lang="ru-RU" dirty="0" smtClean="0"/>
              <a:t> (профессор Хиггинс) «оживляет» Галатею (</a:t>
            </a:r>
            <a:r>
              <a:rPr lang="ru-RU" dirty="0" err="1" smtClean="0"/>
              <a:t>Элизу</a:t>
            </a:r>
            <a:r>
              <a:rPr lang="ru-RU" dirty="0" smtClean="0"/>
              <a:t> </a:t>
            </a:r>
            <a:r>
              <a:rPr lang="ru-RU" dirty="0" err="1" smtClean="0"/>
              <a:t>Дулиттл</a:t>
            </a:r>
            <a:r>
              <a:rPr lang="ru-RU" dirty="0" smtClean="0"/>
              <a:t>), а Галатея – своего создателя, научив его подлинной человечности.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01969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 пьесе звучат трагические ноты. Шоу насыщает пьесу глубоким смыслом. Он ратует за равенство людей, защищает человеческое достоинство, ценность личности, которые менее всего измеряются красотой произношения и аристократизмом манер. Человек – не безразличный материал для научных экспериментов. Он – личность, требующая к себе бережного отношения.</a:t>
            </a:r>
          </a:p>
          <a:p>
            <a:pPr algn="just"/>
            <a:r>
              <a:rPr lang="ru-RU" dirty="0" smtClean="0"/>
              <a:t>Пьеса открыла новую грань таланта драматурга: его герои способны не только дискутировать и остроумно пикировать, но и любить, </a:t>
            </a:r>
            <a:r>
              <a:rPr lang="ru-RU" dirty="0" smtClean="0"/>
              <a:t>правда, </a:t>
            </a:r>
            <a:r>
              <a:rPr lang="ru-RU" dirty="0" smtClean="0"/>
              <a:t>искусно маскируя свои чувства.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57216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Пьесы Шоу сверкают остроумием и его прославленными парадоксами. Парадоксальны не только высказывания героев Шоу, но и ситуации в его пьесах, а нередко и сюжеты. Еще в «Отелло» у Шекспира сказано: «Старые милые парадоксы существуют для того, чтобы смешить </a:t>
            </a:r>
            <a:r>
              <a:rPr lang="ru-RU" dirty="0" err="1" smtClean="0"/>
              <a:t>дураков</a:t>
            </a:r>
            <a:r>
              <a:rPr lang="ru-RU" dirty="0" smtClean="0"/>
              <a:t>». А вот точка зрения Шоу: «Мой способ шутить заключается в том, чтобы говорить правду».</a:t>
            </a:r>
          </a:p>
          <a:p>
            <a:pPr algn="just"/>
            <a:r>
              <a:rPr lang="ru-RU" dirty="0" smtClean="0"/>
              <a:t>Парадоксы Шоу взрывали мнимую благопристойность общепринятых представлений, акцентировали их несостоятельность, абсурдность. В этом Шоу оказался одним из предшественников театра абсурда.</a:t>
            </a:r>
          </a:p>
          <a:p>
            <a:pPr algn="just"/>
            <a:r>
              <a:rPr lang="ru-RU" dirty="0" smtClean="0"/>
              <a:t>В пьесах Шоу – поэзия мыслию. Его герои рассудочны, рациональны, драматург даже как бы иронизирует над чувствами, а если быть точнее, над сентиментальностью. Но это не значит, что его театр сух, холоден, враждебен театру эмоциональному, лирическому.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Своеобразие «новой драмы».</a:t>
            </a:r>
          </a:p>
          <a:p>
            <a:r>
              <a:rPr lang="ru-RU" dirty="0" smtClean="0"/>
              <a:t>2. Своеобразие произведений Г. Ибсена.</a:t>
            </a:r>
          </a:p>
          <a:p>
            <a:r>
              <a:rPr lang="ru-RU" dirty="0" smtClean="0"/>
              <a:t>3. Символизм в драмах М. Метерлинка.</a:t>
            </a:r>
          </a:p>
          <a:p>
            <a:r>
              <a:rPr lang="ru-RU" dirty="0" smtClean="0"/>
              <a:t>4. Театр Б. Шоу.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0797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Эволюция западного театра в конце </a:t>
            </a:r>
            <a:r>
              <a:rPr lang="en-US" dirty="0" smtClean="0"/>
              <a:t>XIX</a:t>
            </a:r>
            <a:r>
              <a:rPr lang="ru-RU" dirty="0" smtClean="0"/>
              <a:t> – XX </a:t>
            </a:r>
            <a:r>
              <a:rPr lang="ru-RU" dirty="0" smtClean="0"/>
              <a:t>веках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9591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Важно отметить, что театр XX века – театр по преимуществу режиссерский. Вместо диктата автора (или актера) в театре прочно утверждается диктат профессионального режиссера как главного посредника между пьесой и спектаклем, пьесой и актером, пьесой и зрителем. Дистанция между текстом и его сценическим воплощением бесконечно возрастает. </a:t>
            </a:r>
            <a:endParaRPr lang="ru-RU" dirty="0" smtClean="0"/>
          </a:p>
          <a:p>
            <a:pPr algn="just"/>
            <a:r>
              <a:rPr lang="ru-RU" dirty="0" smtClean="0"/>
              <a:t>В театре XX века условно-метафорическая традиция (интеллектуальная драма экзистенциалистов и Брехта, «театр абсурда») соседствует со стремлением к натуралистическому </a:t>
            </a:r>
            <a:r>
              <a:rPr lang="ru-RU" dirty="0" err="1" smtClean="0"/>
              <a:t>жизнеподобию</a:t>
            </a:r>
            <a:r>
              <a:rPr lang="ru-RU" dirty="0" smtClean="0"/>
              <a:t> (драматургия английских и немецких «рассерженных») и эстетике документа (немецкая документальная драма 1960-х годов).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Рекомендуемая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6192688"/>
          </a:xfrm>
        </p:spPr>
        <p:txBody>
          <a:bodyPr>
            <a:normAutofit fontScale="92500"/>
          </a:bodyPr>
          <a:lstStyle/>
          <a:p>
            <a:pPr lvl="1" algn="ctr">
              <a:buNone/>
            </a:pPr>
            <a:r>
              <a:rPr lang="ru-RU" b="1" dirty="0"/>
              <a:t>Основная литература</a:t>
            </a:r>
          </a:p>
          <a:p>
            <a:pPr algn="just"/>
            <a:r>
              <a:rPr lang="ru-RU" dirty="0" smtClean="0"/>
              <a:t>Зарубежная литература конца </a:t>
            </a:r>
            <a:r>
              <a:rPr lang="en-US" dirty="0" smtClean="0"/>
              <a:t>XIX</a:t>
            </a:r>
            <a:r>
              <a:rPr lang="ru-RU" dirty="0" smtClean="0"/>
              <a:t> – начала </a:t>
            </a:r>
            <a:r>
              <a:rPr lang="en-US" dirty="0" smtClean="0"/>
              <a:t>XX</a:t>
            </a:r>
            <a:r>
              <a:rPr lang="ru-RU" dirty="0" smtClean="0"/>
              <a:t> века: учебник для бакалавров / В.М. Толмачев, </a:t>
            </a:r>
            <a:br>
              <a:rPr lang="ru-RU" dirty="0" smtClean="0"/>
            </a:br>
            <a:r>
              <a:rPr lang="ru-RU" dirty="0" smtClean="0"/>
              <a:t>А.Ю. Зиновьева, Д.А. Иванов </a:t>
            </a:r>
            <a:r>
              <a:rPr lang="en-US" dirty="0"/>
              <a:t>[</a:t>
            </a:r>
            <a:r>
              <a:rPr lang="ru-RU" dirty="0"/>
              <a:t>и др.</a:t>
            </a:r>
            <a:r>
              <a:rPr lang="en-US" dirty="0"/>
              <a:t>]</a:t>
            </a:r>
            <a:r>
              <a:rPr lang="ru-RU" dirty="0"/>
              <a:t>; под ред.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В.М</a:t>
            </a:r>
            <a:r>
              <a:rPr lang="ru-RU" dirty="0"/>
              <a:t>. Толмачева. </a:t>
            </a:r>
            <a:r>
              <a:rPr lang="ru-RU" dirty="0" smtClean="0"/>
              <a:t>– М.: Издательство </a:t>
            </a:r>
            <a:r>
              <a:rPr lang="ru-RU" dirty="0" err="1" smtClean="0"/>
              <a:t>Юрайт</a:t>
            </a:r>
            <a:r>
              <a:rPr lang="ru-RU" dirty="0" smtClean="0"/>
              <a:t>, 2019. – 811 с</a:t>
            </a:r>
            <a:r>
              <a:rPr lang="ru-RU" dirty="0"/>
              <a:t>. [Электронный ресурс]. </a:t>
            </a:r>
            <a:r>
              <a:rPr lang="en-US" dirty="0">
                <a:latin typeface="Cambria" panose="02040503050406030204" pitchFamily="18" charset="0"/>
              </a:rPr>
              <a:t>URL</a:t>
            </a:r>
            <a:r>
              <a:rPr lang="ru-RU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urait.ru/viewer/zarubezhnaya-literatura-konca-xix-nachala-xx-veka-444151#page/1</a:t>
            </a:r>
            <a:r>
              <a:rPr lang="ru-RU" dirty="0" smtClean="0"/>
              <a:t> (дата </a:t>
            </a:r>
            <a:r>
              <a:rPr lang="ru-RU" dirty="0"/>
              <a:t>обращения: </a:t>
            </a:r>
            <a:r>
              <a:rPr lang="ru-RU" dirty="0" smtClean="0"/>
              <a:t>22.11.2019)</a:t>
            </a:r>
            <a:endParaRPr lang="ru-RU" dirty="0"/>
          </a:p>
          <a:p>
            <a:pPr algn="ctr">
              <a:buNone/>
            </a:pPr>
            <a:r>
              <a:rPr lang="ru-RU" b="1" dirty="0" smtClean="0"/>
              <a:t>Дополнительная </a:t>
            </a:r>
            <a:r>
              <a:rPr lang="ru-RU" b="1" dirty="0"/>
              <a:t>литература</a:t>
            </a:r>
          </a:p>
          <a:p>
            <a:pPr algn="just"/>
            <a:r>
              <a:rPr lang="ru-RU" dirty="0" smtClean="0"/>
              <a:t>История зарубежной литературы </a:t>
            </a:r>
            <a:r>
              <a:rPr lang="en-US" dirty="0" smtClean="0"/>
              <a:t>XIX</a:t>
            </a:r>
            <a:r>
              <a:rPr lang="ru-RU" dirty="0" smtClean="0"/>
              <a:t> века: учебник для акад. </a:t>
            </a:r>
            <a:r>
              <a:rPr lang="ru-RU" dirty="0" err="1" smtClean="0"/>
              <a:t>бакалавриата</a:t>
            </a:r>
            <a:r>
              <a:rPr lang="ru-RU" dirty="0" smtClean="0"/>
              <a:t> / под ред. Е.М. </a:t>
            </a:r>
            <a:r>
              <a:rPr lang="ru-RU" dirty="0" err="1" smtClean="0"/>
              <a:t>Апенко</a:t>
            </a:r>
            <a:r>
              <a:rPr lang="ru-RU" dirty="0" smtClean="0"/>
              <a:t>. – М.: Издательство </a:t>
            </a:r>
            <a:r>
              <a:rPr lang="ru-RU" dirty="0" err="1" smtClean="0"/>
              <a:t>Юрайт</a:t>
            </a:r>
            <a:r>
              <a:rPr lang="ru-RU" dirty="0" smtClean="0"/>
              <a:t>, 2019. – 418 с. [Электронный ресурс]. </a:t>
            </a:r>
            <a:r>
              <a:rPr lang="en-US" dirty="0" smtClean="0">
                <a:latin typeface="Cambria" panose="02040503050406030204" pitchFamily="18" charset="0"/>
              </a:rPr>
              <a:t>URL</a:t>
            </a:r>
            <a:r>
              <a:rPr lang="ru-RU" dirty="0" smtClean="0"/>
              <a:t>: </a:t>
            </a:r>
            <a:r>
              <a:rPr lang="en-US" dirty="0" smtClean="0">
                <a:hlinkClick r:id="rId3"/>
              </a:rPr>
              <a:t>https://urait.ru/viewer/istoriya-zarubezhnoy-literatury-xix-veka-433194#page/1 </a:t>
            </a:r>
            <a:r>
              <a:rPr lang="ru-RU" dirty="0" smtClean="0"/>
              <a:t>(дата обращения: 22.11.2019</a:t>
            </a:r>
            <a:r>
              <a:rPr lang="ru-RU" dirty="0" smtClean="0"/>
              <a:t>)</a:t>
            </a:r>
          </a:p>
          <a:p>
            <a:pPr algn="just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Важнейшим вопросом, который поставил перед драматургами XX века театр рубежа XIX–XX веков (Х. Ибсен, М. Метерлинк), является вопрос о скрытых ресурсах прозаического слова в драме. Сделав достоянием сцены животрепещущие проблемы современного общества и особенности современного сознания, драматурги рубежа веков открыли новые возможности драматического диалога. Театр обогатился «дискуссией» (Г. Ибсен,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</a:t>
            </a:r>
            <a:r>
              <a:rPr lang="ru-RU" dirty="0" smtClean="0"/>
              <a:t>. Шоу), «диалогом второго плана» и «молчанием» (М. Метерлинк).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«Новая драма»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71546"/>
            <a:ext cx="7772400" cy="5500726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«Новая драма» – условное обозначение тех новаций, которые заявили о себе в европейском театре 1860-1890-х годов. Главным образом это социально-психологическая драматургия, в момент своего возникновения ориентировавшаяся на натурализм в прозе, на обсуждение в театре граждански значимых «злободневных» проблем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Она оказалась чуткой к самым разным литературным веяниям и предложила свое, в данном случае специфически театральное, прочтение не только натурализма, но и импрессионизма, символизма, влиятельной на протяжении всего XIX в. линии романтической драматургии.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614366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Представление о единстве психологических и физиологических процессов в организме человека диктовало такой рисунок роли, который вытекал бы не только из интриги действия, созданной драматургом, но и из сценической обстановки, решения мизансцен, покроя костюмов, музыкального сопровождения, освещения сценической площадки и т. д. Поэтому для нового театра важное значение приобрела фигура постановщика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«Новая драма» подошла к современности с самыми серьезными этическими и идеологическими требованиями, намереваясь описать ее наличное состояние и от своего лица сформулировать задачи, стоящие перед обществом.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Театр абсурда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815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«Театр абсурда» – общее название для драматургии </a:t>
            </a:r>
            <a:r>
              <a:rPr lang="ru-RU" dirty="0" err="1" smtClean="0"/>
              <a:t>поставангардного</a:t>
            </a:r>
            <a:r>
              <a:rPr lang="ru-RU" dirty="0" smtClean="0"/>
              <a:t> периода 1950–1970-х годов. Этот своеобразный взрыв подготавливался исподволь, он был неизбежен, хотя и имел в каждой европейской стране, помимо общих, и свои, национальные, предпосылки. Общие – это дух успокоенности, мещанского самодовольства и конформизма, воцарившиеся в Европе и США после Второй мировой войны, когда на сцене господствовали обыденность, приземлённость, ставшие своеобразной формой скованности и молчания театра в период «испуганного десятилетия».</a:t>
            </a:r>
          </a:p>
          <a:p>
            <a:pPr algn="just"/>
            <a:r>
              <a:rPr lang="ru-RU" dirty="0" smtClean="0"/>
              <a:t>Впервые театр абсурда заявил о себе во Франции постановкой пьесы Э. Ионеско «Лысая певица» (1951).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«Интеллектуальная драма»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2447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/>
              <a:t>Интеллектуальная пьеса – особый тип драматургии: персонажи в лицах разыгрывают художественную концепцию автора; пьеса дает рациональный анализ актуальных проблем; мир пьесы реален и условен; драматург ставит своих героев в экспериментальные обстоятельства и исследует их характеры, тип их поведения. </a:t>
            </a:r>
            <a:endParaRPr lang="ru-RU" dirty="0" smtClean="0"/>
          </a:p>
          <a:p>
            <a:pPr algn="just"/>
            <a:r>
              <a:rPr lang="ru-RU" dirty="0" smtClean="0"/>
              <a:t>Интеллектуальная </a:t>
            </a:r>
            <a:r>
              <a:rPr lang="ru-RU" dirty="0" smtClean="0"/>
              <a:t>драма – это столкновение не только характеров, но прежде всего мыслей, которые эти характеры выражают и «разыгрывают», это не столько «сшибка характеров» (Белинский о драме), сколько сшибка идей. Интеллектуальная драма не столько стремится правдиво отразить типические характеры, действующие в типических обстоятельствах, сколько решить ту или иную проблему во всей ее сложности и многогранности.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Генрик </a:t>
            </a:r>
            <a:r>
              <a:rPr lang="ru-RU" b="1" dirty="0" err="1" smtClean="0"/>
              <a:t>Юхан</a:t>
            </a:r>
            <a:r>
              <a:rPr lang="ru-RU" b="1" dirty="0" smtClean="0"/>
              <a:t> Ибсен</a:t>
            </a:r>
          </a:p>
          <a:p>
            <a:pPr algn="ctr">
              <a:buNone/>
            </a:pPr>
            <a:r>
              <a:rPr lang="ru-RU" b="1" dirty="0" smtClean="0"/>
              <a:t>20 марта 1828 – </a:t>
            </a:r>
          </a:p>
          <a:p>
            <a:pPr algn="ctr">
              <a:buNone/>
            </a:pPr>
            <a:r>
              <a:rPr lang="ru-RU" b="1" dirty="0" smtClean="0"/>
              <a:t>23 мая 1906</a:t>
            </a:r>
            <a:endParaRPr lang="ru-RU" b="1" dirty="0"/>
          </a:p>
        </p:txBody>
      </p:sp>
      <p:pic>
        <p:nvPicPr>
          <p:cNvPr id="5" name="Содержимое 4" descr="Ибсен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714876" y="1624605"/>
            <a:ext cx="3918930" cy="394753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608</TotalTime>
  <Words>2326</Words>
  <Application>Microsoft Office PowerPoint</Application>
  <PresentationFormat>Экран (4:3)</PresentationFormat>
  <Paragraphs>91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Справедливость</vt:lpstr>
      <vt:lpstr>Зарубежная драматургия  конца XIX – XX веков</vt:lpstr>
      <vt:lpstr>План лекции</vt:lpstr>
      <vt:lpstr>Эволюция западного театра в конце XIX – XX веках</vt:lpstr>
      <vt:lpstr>Слайд 4</vt:lpstr>
      <vt:lpstr>«Новая драма»</vt:lpstr>
      <vt:lpstr>Слайд 6</vt:lpstr>
      <vt:lpstr>Театр абсурда</vt:lpstr>
      <vt:lpstr>«Интеллектуальная драма»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Вопросы к лекции</vt:lpstr>
      <vt:lpstr>Рекомендуемая литература</vt:lpstr>
    </vt:vector>
  </TitlesOfParts>
  <Company>Enter-ПК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Ф.М. Достоевского</dc:title>
  <dc:creator>Анастасия</dc:creator>
  <cp:lastModifiedBy>notebook</cp:lastModifiedBy>
  <cp:revision>52</cp:revision>
  <dcterms:created xsi:type="dcterms:W3CDTF">2018-01-27T08:28:18Z</dcterms:created>
  <dcterms:modified xsi:type="dcterms:W3CDTF">2019-12-21T02:03:06Z</dcterms:modified>
</cp:coreProperties>
</file>