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8" r:id="rId5"/>
    <p:sldId id="276" r:id="rId6"/>
    <p:sldId id="259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3" r:id="rId23"/>
    <p:sldId id="286" r:id="rId24"/>
    <p:sldId id="284" r:id="rId25"/>
    <p:sldId id="279" r:id="rId26"/>
    <p:sldId id="280" r:id="rId27"/>
    <p:sldId id="281" r:id="rId28"/>
    <p:sldId id="287" r:id="rId29"/>
    <p:sldId id="288" r:id="rId30"/>
    <p:sldId id="289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tel:+7391221036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ru-RU" dirty="0" smtClean="0"/>
              <a:t>Отчёт по дежурству в </a:t>
            </a:r>
            <a:r>
              <a:rPr lang="ru-RU" dirty="0" err="1" smtClean="0"/>
              <a:t>травмпункте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2292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Дежурил студент 626 группы,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лечебного факультета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Шелученко Глеб Алексеевич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4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Закрытая репозиция при переломе медиальной лодыжки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3923928" cy="499715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Для репозиции </a:t>
            </a:r>
            <a:r>
              <a:rPr lang="ru-RU" dirty="0" err="1"/>
              <a:t>пронационного</a:t>
            </a:r>
            <a:r>
              <a:rPr lang="ru-RU" dirty="0"/>
              <a:t> перелома больного укладывают на спину, ногу сгибают в коленном суставе. Ассистент создает </a:t>
            </a:r>
            <a:r>
              <a:rPr lang="ru-RU" dirty="0" err="1"/>
              <a:t>противовытяжение</a:t>
            </a:r>
            <a:r>
              <a:rPr lang="ru-RU" dirty="0"/>
              <a:t> за бедро, а хирург захватывает одной рукой пятку, а другой — тыл стопы и осуществляет медленную, но сильную </a:t>
            </a:r>
            <a:r>
              <a:rPr lang="ru-RU" dirty="0" err="1"/>
              <a:t>тракцию</a:t>
            </a:r>
            <a:r>
              <a:rPr lang="ru-RU" dirty="0"/>
              <a:t> голени по оси. Не прекращая вытяжения, пятке и таранной кости придают положение супинации и всю стопу смещают </a:t>
            </a:r>
            <a:r>
              <a:rPr lang="ru-RU" dirty="0" err="1"/>
              <a:t>кнутри</a:t>
            </a:r>
            <a:r>
              <a:rPr lang="ru-RU" dirty="0"/>
              <a:t>, тем самым устраняют наружный подвывих стопы. </a:t>
            </a:r>
            <a:r>
              <a:rPr lang="ru-RU" dirty="0" err="1"/>
              <a:t>Супинированная</a:t>
            </a:r>
            <a:r>
              <a:rPr lang="ru-RU" dirty="0"/>
              <a:t> таранная кость приближает к месту перелома сломанную и сместившуюся медиальную лодыжку.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7" b="18009"/>
          <a:stretch/>
        </p:blipFill>
        <p:spPr>
          <a:xfrm>
            <a:off x="4211960" y="1170628"/>
            <a:ext cx="4898242" cy="568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Ds</a:t>
            </a:r>
            <a:r>
              <a:rPr lang="ru-RU" sz="2800" dirty="0" smtClean="0"/>
              <a:t>: </a:t>
            </a:r>
            <a:r>
              <a:rPr lang="ru-RU" sz="2800" b="1" dirty="0"/>
              <a:t>Перелом </a:t>
            </a:r>
            <a:r>
              <a:rPr lang="ru-RU" sz="2800" b="1" dirty="0" smtClean="0"/>
              <a:t>медиальной лодыжки правой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большеберцовой </a:t>
            </a:r>
            <a:r>
              <a:rPr lang="ru-RU" sz="2800" dirty="0"/>
              <a:t>кости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Местная анестезия раствором новокаина 1% 20-30 мл, </a:t>
            </a:r>
            <a:r>
              <a:rPr lang="ru-RU" dirty="0" smtClean="0"/>
              <a:t>закрытая репозиция, </a:t>
            </a:r>
            <a:r>
              <a:rPr lang="ru-RU" dirty="0"/>
              <a:t>наложение гипсовой повязки, рентгеновский контроль положения отломков, иммобилизация </a:t>
            </a:r>
            <a:r>
              <a:rPr lang="ru-RU" dirty="0" smtClean="0"/>
              <a:t>6-12 </a:t>
            </a:r>
            <a:r>
              <a:rPr lang="ru-RU" dirty="0"/>
              <a:t>недель. </a:t>
            </a:r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/>
              <a:t>Период после первичной репозиции и фиксации в U-образной гипсовой лонгете со стопой.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Рекомендовано:</a:t>
            </a:r>
            <a:br>
              <a:rPr lang="ru-RU" dirty="0"/>
            </a:br>
            <a:r>
              <a:rPr lang="ru-RU" dirty="0"/>
              <a:t>1. Возвышенное положение голени: лежать с ногой на возвышении; сидеть, держа ногу горизонтально или положив на прислоненный к сиденью костыль; стоять без опоры на больную ногу только при крайней необходимости.</a:t>
            </a:r>
            <a:br>
              <a:rPr lang="ru-RU" dirty="0"/>
            </a:br>
            <a:r>
              <a:rPr lang="ru-RU" dirty="0"/>
              <a:t>2. На больную ногу не опираться!</a:t>
            </a:r>
            <a:br>
              <a:rPr lang="ru-RU" dirty="0"/>
            </a:br>
            <a:r>
              <a:rPr lang="ru-RU" dirty="0"/>
              <a:t>3. Намотать эластичный бинт на гипсовую повязку, начиная от тыла стопы и заканчивая верхом повязки. Бинт должен лежать, слегка сдавливая повязку так, чтобы она плотно обхватывала ногу. Методика наматывания бинта: каждый последующий тур должен закрывать предыдущий на 2/3, второй слой бинта накладывается без всякого давления. Желательно также наложить по вышеизложенной методике бинт на здоровую ногу до 3-х недель с момента травмы. Используется плотный эластичный бинт длиной 3 метра. Конец бинта следует закреплять специальным держателем или английской булавкой. При нарастании отека тыла стопы и усилении боли под гипсом следует перемотать бинт. Если после наложения бинта боль не усиливается, его не следует снимать до наложения постоянного гипса.</a:t>
            </a:r>
            <a:br>
              <a:rPr lang="ru-RU" dirty="0"/>
            </a:br>
            <a:r>
              <a:rPr lang="ru-RU" dirty="0"/>
              <a:t>4. Первые сутки после наложения гипса его не следует накрывать одеялом и закрывать одеждой - гипс должен высохнуть. Для ускорения полного высыхания гипса можно использовать фен или воздушный нагревательный прибор.</a:t>
            </a:r>
            <a:br>
              <a:rPr lang="ru-RU" dirty="0"/>
            </a:br>
            <a:r>
              <a:rPr lang="ru-RU" dirty="0"/>
              <a:t>5. Как можно чаще следует шевелить пальцами больной ноги - так отек спадает быстрее.</a:t>
            </a:r>
            <a:br>
              <a:rPr lang="ru-RU" dirty="0"/>
            </a:br>
            <a:r>
              <a:rPr lang="ru-RU" dirty="0"/>
              <a:t>6. Принимать аспирин по 0,25 1 р./день до 3-х недель с момента травмы для профилактики тромбоэмболических осложнений, </a:t>
            </a:r>
            <a:r>
              <a:rPr lang="ru-RU" dirty="0" err="1"/>
              <a:t>ортофен</a:t>
            </a:r>
            <a:r>
              <a:rPr lang="ru-RU" dirty="0"/>
              <a:t> 25 мг 3р./день для уменьшения травматического отека конечности.</a:t>
            </a:r>
            <a:br>
              <a:rPr lang="ru-RU" dirty="0"/>
            </a:br>
            <a:r>
              <a:rPr lang="ru-RU" dirty="0"/>
              <a:t>7. В качестве обезболивающего средства принимать анальгин, </a:t>
            </a:r>
            <a:r>
              <a:rPr lang="ru-RU" dirty="0" err="1"/>
              <a:t>темпалгин</a:t>
            </a:r>
            <a:r>
              <a:rPr lang="ru-RU" dirty="0"/>
              <a:t>, баралгин, </a:t>
            </a:r>
            <a:r>
              <a:rPr lang="ru-RU" dirty="0" err="1"/>
              <a:t>максиган</a:t>
            </a:r>
            <a:r>
              <a:rPr lang="ru-RU" dirty="0"/>
              <a:t>, </a:t>
            </a:r>
            <a:r>
              <a:rPr lang="ru-RU" dirty="0" err="1"/>
              <a:t>спазган</a:t>
            </a:r>
            <a:r>
              <a:rPr lang="ru-RU" dirty="0"/>
              <a:t>, </a:t>
            </a:r>
            <a:r>
              <a:rPr lang="ru-RU" dirty="0" err="1"/>
              <a:t>пенталгин</a:t>
            </a:r>
            <a:r>
              <a:rPr lang="ru-RU" dirty="0"/>
              <a:t> или любой другой ненаркотический анальгетик 1 таб. 3р./день. При острой боли следует вводить препараты внутримышечно: баралгин 5.0, </a:t>
            </a:r>
            <a:r>
              <a:rPr lang="ru-RU" dirty="0" err="1"/>
              <a:t>трамал</a:t>
            </a:r>
            <a:r>
              <a:rPr lang="ru-RU" dirty="0"/>
              <a:t> 100 мг-2.0. Если боль не мешает сну, следует обходиться без обезболивающих препаратов.</a:t>
            </a:r>
            <a:br>
              <a:rPr lang="ru-RU" dirty="0"/>
            </a:br>
            <a:r>
              <a:rPr lang="ru-RU" dirty="0"/>
              <a:t>8. При нарастании отека, изменении цвета ноги, усилении болей, разрушении гипса срочно обратитесь к своему лечащему врачу-травматологу!</a:t>
            </a:r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Период реабилитации после сращения перелома.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Рекомендовано:</a:t>
            </a:r>
            <a:br>
              <a:rPr lang="ru-RU" dirty="0"/>
            </a:br>
            <a:r>
              <a:rPr lang="ru-RU" dirty="0"/>
              <a:t>1. В течение 2-х недель с момента снятия гипса производить </a:t>
            </a:r>
            <a:r>
              <a:rPr lang="ru-RU" dirty="0" err="1"/>
              <a:t>бинтование</a:t>
            </a:r>
            <a:r>
              <a:rPr lang="ru-RU" dirty="0"/>
              <a:t> голеностопного сустава и голени эластичным бинтом или носить специальный </a:t>
            </a:r>
            <a:r>
              <a:rPr lang="ru-RU" dirty="0" err="1"/>
              <a:t>ортез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2. Первое время избегать сильных и резких нагрузок на сустав.</a:t>
            </a:r>
            <a:br>
              <a:rPr lang="ru-RU" dirty="0"/>
            </a:br>
            <a:r>
              <a:rPr lang="ru-RU" dirty="0"/>
              <a:t>3. Стараться разрабатывать движения (через умеренную боль) в голеностопном суставе, сравнивая объем движений со здоровым суставом. Рекомендуется катать подошвой теннисный мяч, использовать гидромассаж, производить гимнастику для сустава в горячей ванне.</a:t>
            </a:r>
            <a:br>
              <a:rPr lang="ru-RU" dirty="0"/>
            </a:br>
            <a:r>
              <a:rPr lang="ru-RU" dirty="0"/>
              <a:t>4. Под гипсом происходит атрофия мышц голени. Чтобы вернуть им прежнюю силу, следует упражняться в активных сгибании и разгибании в коленном суставе.</a:t>
            </a:r>
            <a:br>
              <a:rPr lang="ru-RU" dirty="0"/>
            </a:br>
            <a:r>
              <a:rPr lang="ru-RU" dirty="0"/>
              <a:t>5. Несколько месяцев носить супинатор в обуви или ходить в хороших высоких кроссовках, где подошва смоделирована под своды стопы.</a:t>
            </a:r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Пациент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Пациент -  муж, </a:t>
            </a:r>
            <a:r>
              <a:rPr lang="ru-RU" dirty="0" smtClean="0"/>
              <a:t>29 </a:t>
            </a:r>
            <a:r>
              <a:rPr lang="ru-RU" dirty="0"/>
              <a:t>лет.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Жалобы на боль в </a:t>
            </a:r>
            <a:r>
              <a:rPr lang="ru-RU" dirty="0" smtClean="0"/>
              <a:t>области предплечья.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Механизм травмы (</a:t>
            </a:r>
            <a:r>
              <a:rPr lang="ru-RU" dirty="0" err="1"/>
              <a:t>Anamnesis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) – прямой механизм травмы </a:t>
            </a:r>
            <a:r>
              <a:rPr lang="ru-RU" dirty="0" smtClean="0"/>
              <a:t>–во время падения кухонного шкафа, закрыл лицо руками , в результате шкаф упал на </a:t>
            </a:r>
            <a:r>
              <a:rPr lang="ru-RU" dirty="0" err="1" smtClean="0"/>
              <a:t>предплечьче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Местный статус (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localis</a:t>
            </a:r>
            <a:r>
              <a:rPr lang="ru-RU" dirty="0"/>
              <a:t>) </a:t>
            </a:r>
            <a:r>
              <a:rPr lang="ru-RU" dirty="0" smtClean="0"/>
              <a:t>– предплечье отёчно,  слегка увеличено. Визуализируется гематома, </a:t>
            </a:r>
            <a:r>
              <a:rPr lang="ru-RU" dirty="0"/>
              <a:t>отмечается разлитая болезненность слабой интенсивности. Движения </a:t>
            </a:r>
            <a:r>
              <a:rPr lang="ru-RU" dirty="0" smtClean="0"/>
              <a:t>рукой  </a:t>
            </a:r>
            <a:r>
              <a:rPr lang="ru-RU" dirty="0"/>
              <a:t>практически не ограничены. Пальпация незначительно болезненна. Сохранена </a:t>
            </a:r>
            <a:r>
              <a:rPr lang="ru-RU" dirty="0" smtClean="0"/>
              <a:t>полноценная </a:t>
            </a:r>
            <a:r>
              <a:rPr lang="ru-RU" dirty="0" err="1" smtClean="0"/>
              <a:t>функциональня</a:t>
            </a:r>
            <a:r>
              <a:rPr lang="ru-RU" dirty="0" smtClean="0"/>
              <a:t> активность руки.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4392488" cy="5856651"/>
          </a:xfrm>
        </p:spPr>
      </p:pic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Ds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ru-RU" b="1" dirty="0"/>
              <a:t>S50.1</a:t>
            </a:r>
            <a:r>
              <a:rPr lang="ru-RU" dirty="0"/>
              <a:t> Ушиб другой и неуточненной части предплечья</a:t>
            </a:r>
            <a:endParaRPr lang="ru-RU" b="1" dirty="0"/>
          </a:p>
          <a:p>
            <a:r>
              <a:rPr lang="ru-RU" b="1" dirty="0"/>
              <a:t>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создание покоя для конечности - свести к минимуму нагрузку на </a:t>
            </a:r>
            <a:r>
              <a:rPr lang="ru-RU" dirty="0" smtClean="0"/>
              <a:t>руку.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б) холод </a:t>
            </a:r>
            <a:r>
              <a:rPr lang="ru-RU" dirty="0" err="1"/>
              <a:t>местно</a:t>
            </a:r>
            <a:r>
              <a:rPr lang="ru-RU" dirty="0"/>
              <a:t> - использовать гипотермический пакет или грелку со льдом (по 20 минут с перерывами на 20 минут до </a:t>
            </a:r>
            <a:r>
              <a:rPr lang="ru-RU" dirty="0" err="1"/>
              <a:t>растаивания</a:t>
            </a:r>
            <a:r>
              <a:rPr lang="ru-RU" dirty="0"/>
              <a:t> льда) для уменьшения отека;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в) обезболивание общее - </a:t>
            </a:r>
            <a:r>
              <a:rPr lang="ru-RU" dirty="0" err="1"/>
              <a:t>пенталгин</a:t>
            </a:r>
            <a:r>
              <a:rPr lang="ru-RU" dirty="0"/>
              <a:t>-Н по 1 таб. 3 р./день в течение 3-х дней;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г) обезболивание местное - наносить на кожу </a:t>
            </a:r>
            <a:r>
              <a:rPr lang="ru-RU" dirty="0" err="1"/>
              <a:t>долгит</a:t>
            </a:r>
            <a:r>
              <a:rPr lang="ru-RU" dirty="0"/>
              <a:t> крем 2р./день в течение 1 недели;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Пациент 5.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Пациент -  </a:t>
            </a:r>
            <a:r>
              <a:rPr lang="ru-RU" dirty="0" smtClean="0"/>
              <a:t>жен, 22 года.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Жалобы на боль в </a:t>
            </a:r>
            <a:r>
              <a:rPr lang="ru-RU" dirty="0" smtClean="0"/>
              <a:t>области </a:t>
            </a:r>
            <a:r>
              <a:rPr lang="en-US" dirty="0"/>
              <a:t>V</a:t>
            </a:r>
            <a:r>
              <a:rPr lang="ru-RU" dirty="0" smtClean="0"/>
              <a:t> пальца левой руки, болезненность при сгибании пальца..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Механизм травмы (</a:t>
            </a:r>
            <a:r>
              <a:rPr lang="ru-RU" dirty="0" err="1"/>
              <a:t>Anamnesis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) – прямой механизм травмы – </a:t>
            </a:r>
            <a:r>
              <a:rPr lang="ru-RU" dirty="0" smtClean="0"/>
              <a:t>  получила травму баскетбольным мячом на тренировке.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Местный статус (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localis</a:t>
            </a:r>
            <a:r>
              <a:rPr lang="ru-RU" dirty="0"/>
              <a:t>) -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отёк </a:t>
            </a:r>
            <a:r>
              <a:rPr lang="en-US" dirty="0" smtClean="0"/>
              <a:t>V</a:t>
            </a:r>
            <a:r>
              <a:rPr lang="ru-RU" dirty="0" smtClean="0"/>
              <a:t> пальца, определяется болезненная припухлость, а также  </a:t>
            </a:r>
            <a:r>
              <a:rPr lang="ru-RU" dirty="0" err="1" smtClean="0"/>
              <a:t>синюшность</a:t>
            </a:r>
            <a:r>
              <a:rPr lang="ru-RU" dirty="0" smtClean="0"/>
              <a:t> кожи </a:t>
            </a:r>
            <a:r>
              <a:rPr lang="en-US" dirty="0" smtClean="0"/>
              <a:t>V</a:t>
            </a:r>
            <a:r>
              <a:rPr lang="ru-RU" dirty="0" smtClean="0"/>
              <a:t> пальца. При сгибании пальца отмечается боль средней интенсивности. Движения </a:t>
            </a:r>
            <a:r>
              <a:rPr lang="ru-RU" dirty="0" err="1" smtClean="0"/>
              <a:t>практичеки</a:t>
            </a:r>
            <a:r>
              <a:rPr lang="ru-RU" dirty="0" smtClean="0"/>
              <a:t> не ограничены.  При пальпации боль лёгкой интенсивности.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Ds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ru-RU" b="1" dirty="0" smtClean="0"/>
              <a:t>Ушиб</a:t>
            </a:r>
            <a:r>
              <a:rPr lang="en-US" b="1" dirty="0" smtClean="0"/>
              <a:t> V</a:t>
            </a:r>
            <a:r>
              <a:rPr lang="ru-RU" b="1" dirty="0" smtClean="0"/>
              <a:t> пальца левой руки</a:t>
            </a:r>
            <a:endParaRPr lang="ru-RU" b="1" dirty="0"/>
          </a:p>
          <a:p>
            <a:r>
              <a:rPr lang="ru-RU" b="1" dirty="0"/>
              <a:t>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создание покоя для </a:t>
            </a:r>
            <a:r>
              <a:rPr lang="ru-RU" dirty="0" smtClean="0"/>
              <a:t>конечности;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б) холод </a:t>
            </a:r>
            <a:r>
              <a:rPr lang="ru-RU" dirty="0" err="1"/>
              <a:t>местно</a:t>
            </a:r>
            <a:r>
              <a:rPr lang="ru-RU" dirty="0"/>
              <a:t> - использовать гипотермический пакет или грелку со льдом (по 20 минут с перерывами на 20 минут до </a:t>
            </a:r>
            <a:r>
              <a:rPr lang="ru-RU" dirty="0" err="1"/>
              <a:t>растаивания</a:t>
            </a:r>
            <a:r>
              <a:rPr lang="ru-RU" dirty="0"/>
              <a:t> льда) для уменьшения отека;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в) обезболивание общее - </a:t>
            </a:r>
            <a:r>
              <a:rPr lang="ru-RU" dirty="0" err="1"/>
              <a:t>пенталгин</a:t>
            </a:r>
            <a:r>
              <a:rPr lang="ru-RU" dirty="0"/>
              <a:t>-Н по 1 таб. 3 р./день в течение 3-х дней;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г) обезболивание местное - наносить на кожу </a:t>
            </a:r>
            <a:r>
              <a:rPr lang="ru-RU" dirty="0" err="1"/>
              <a:t>долгит</a:t>
            </a:r>
            <a:r>
              <a:rPr lang="ru-RU" dirty="0"/>
              <a:t> крем 2р./день в течение 1 недели;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дежурства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Травмпункт</a:t>
            </a:r>
            <a:r>
              <a:rPr lang="ru-RU" dirty="0" smtClean="0"/>
              <a:t> №2 центрального и железнодорожного районов.</a:t>
            </a:r>
          </a:p>
          <a:p>
            <a:r>
              <a:rPr lang="ru-RU" dirty="0" smtClean="0"/>
              <a:t>Адрес: ул. Ленина 150/11</a:t>
            </a:r>
          </a:p>
          <a:p>
            <a:r>
              <a:rPr lang="ru-RU" dirty="0" smtClean="0"/>
              <a:t>Тел.</a:t>
            </a:r>
            <a:r>
              <a:rPr lang="ru-RU" dirty="0">
                <a:hlinkClick r:id="rId2"/>
              </a:rPr>
              <a:t> +7 (</a:t>
            </a:r>
            <a:r>
              <a:rPr lang="ru-RU" dirty="0" smtClean="0">
                <a:hlinkClick r:id="rId2"/>
              </a:rPr>
              <a:t>391</a:t>
            </a:r>
            <a:r>
              <a:rPr lang="ru-RU" dirty="0">
                <a:hlinkClick r:id="rId2"/>
              </a:rPr>
              <a:t>) </a:t>
            </a:r>
            <a:r>
              <a:rPr lang="ru-RU" dirty="0" smtClean="0">
                <a:hlinkClick r:id="rId2"/>
              </a:rPr>
              <a:t>221‒03‒62</a:t>
            </a:r>
            <a:endParaRPr lang="ru-RU" dirty="0" smtClean="0"/>
          </a:p>
          <a:p>
            <a:r>
              <a:rPr lang="ru-RU" dirty="0" smtClean="0"/>
              <a:t>Доктор ортопед-травматолог</a:t>
            </a:r>
            <a:r>
              <a:rPr lang="ru-RU" dirty="0" smtClean="0"/>
              <a:t>: Первухин А.Ю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58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Пациент -  </a:t>
            </a:r>
            <a:r>
              <a:rPr lang="ru-RU" dirty="0" smtClean="0"/>
              <a:t>муж, 14 лет.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Жалобы на </a:t>
            </a:r>
            <a:r>
              <a:rPr lang="ru-RU" dirty="0" smtClean="0"/>
              <a:t>кровотечение и боль </a:t>
            </a:r>
            <a:r>
              <a:rPr lang="ru-RU" dirty="0"/>
              <a:t>в </a:t>
            </a:r>
            <a:r>
              <a:rPr lang="ru-RU" dirty="0" smtClean="0"/>
              <a:t>области  ладони правой руки.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Механизм травмы (</a:t>
            </a:r>
            <a:r>
              <a:rPr lang="ru-RU" dirty="0" err="1"/>
              <a:t>Anamnesis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) – прямой механизм травмы –   получила травму </a:t>
            </a:r>
            <a:r>
              <a:rPr lang="ru-RU" dirty="0" smtClean="0"/>
              <a:t>растягивая шнур от з/у для телефона. Сорвался изоляционный слой и голые провода порезали ладонную поверхность кисти.</a:t>
            </a:r>
          </a:p>
          <a:p>
            <a:pPr marL="0" indent="0">
              <a:buNone/>
            </a:pPr>
            <a:r>
              <a:rPr lang="ru-RU" dirty="0" smtClean="0"/>
              <a:t>Местный </a:t>
            </a:r>
            <a:r>
              <a:rPr lang="ru-RU" dirty="0"/>
              <a:t>статус (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localis</a:t>
            </a:r>
            <a:r>
              <a:rPr lang="ru-RU" dirty="0"/>
              <a:t>) -  </a:t>
            </a:r>
            <a:r>
              <a:rPr lang="ru-RU" dirty="0" smtClean="0"/>
              <a:t>на ладонной поверхности кисти в области дистальной поперечной </a:t>
            </a:r>
            <a:r>
              <a:rPr lang="ru-RU" dirty="0" err="1" smtClean="0"/>
              <a:t>сгибательной</a:t>
            </a:r>
            <a:r>
              <a:rPr lang="ru-RU" dirty="0" smtClean="0"/>
              <a:t> складки рана, длиной 3 см., в области  </a:t>
            </a:r>
            <a:r>
              <a:rPr lang="en-US" dirty="0" smtClean="0"/>
              <a:t>II </a:t>
            </a:r>
            <a:r>
              <a:rPr lang="ru-RU" dirty="0" smtClean="0"/>
              <a:t>и </a:t>
            </a:r>
            <a:r>
              <a:rPr lang="en-US" dirty="0" smtClean="0"/>
              <a:t>III</a:t>
            </a:r>
            <a:r>
              <a:rPr lang="ru-RU" dirty="0" smtClean="0"/>
              <a:t> пястно-фаланговых </a:t>
            </a:r>
            <a:r>
              <a:rPr lang="ru-RU" dirty="0" err="1" smtClean="0"/>
              <a:t>сгибательных</a:t>
            </a:r>
            <a:r>
              <a:rPr lang="ru-RU" dirty="0" smtClean="0"/>
              <a:t>  складок  раны, длиной по 1 см., кровотечение.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Ds</a:t>
            </a:r>
            <a:r>
              <a:rPr lang="ru-RU" b="1" dirty="0" smtClean="0"/>
              <a:t>:S61.7</a:t>
            </a:r>
            <a:r>
              <a:rPr lang="ru-RU" dirty="0" smtClean="0"/>
              <a:t>  </a:t>
            </a:r>
            <a:r>
              <a:rPr lang="ru-RU" b="1" dirty="0" smtClean="0"/>
              <a:t>Множественные </a:t>
            </a:r>
            <a:r>
              <a:rPr lang="ru-RU" b="1" dirty="0"/>
              <a:t>открытые раны </a:t>
            </a:r>
            <a:r>
              <a:rPr lang="ru-RU" b="1" dirty="0" smtClean="0"/>
              <a:t>ладонной поверхности  кисти</a:t>
            </a:r>
            <a:endParaRPr lang="ru-RU" b="1" dirty="0"/>
          </a:p>
          <a:p>
            <a:r>
              <a:rPr lang="ru-RU" b="1" dirty="0"/>
              <a:t>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а)промывание  ран </a:t>
            </a:r>
            <a:r>
              <a:rPr lang="ru-RU" dirty="0" err="1" smtClean="0"/>
              <a:t>перикисью</a:t>
            </a:r>
            <a:r>
              <a:rPr lang="ru-RU" dirty="0" smtClean="0"/>
              <a:t> водорода.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б)местное обезболивание 0,5% раствором новокаина;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</a:t>
            </a:r>
            <a:r>
              <a:rPr lang="ru-RU" dirty="0" smtClean="0"/>
              <a:t>) ПХО раны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г) </a:t>
            </a:r>
            <a:r>
              <a:rPr lang="ru-RU" dirty="0" smtClean="0"/>
              <a:t>наложение кожных швов. </a:t>
            </a:r>
          </a:p>
          <a:p>
            <a:r>
              <a:rPr lang="ru-RU" dirty="0" smtClean="0"/>
              <a:t>д) обработка послеоперационного поля раствором бриллиантового зелёного.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084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7.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Пациент -  </a:t>
            </a:r>
            <a:r>
              <a:rPr lang="ru-RU" dirty="0" smtClean="0"/>
              <a:t>муж, 31 год.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Жалобы на </a:t>
            </a:r>
            <a:r>
              <a:rPr lang="ru-RU" dirty="0" smtClean="0"/>
              <a:t>кровотечение и боль </a:t>
            </a:r>
            <a:r>
              <a:rPr lang="ru-RU" dirty="0"/>
              <a:t>в </a:t>
            </a:r>
            <a:r>
              <a:rPr lang="ru-RU" dirty="0" smtClean="0"/>
              <a:t>области </a:t>
            </a:r>
            <a:r>
              <a:rPr lang="en-US" dirty="0" smtClean="0"/>
              <a:t>II</a:t>
            </a:r>
            <a:r>
              <a:rPr lang="ru-RU" dirty="0" smtClean="0"/>
              <a:t> пальца левой руки.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Механизм травмы (</a:t>
            </a:r>
            <a:r>
              <a:rPr lang="ru-RU" dirty="0" err="1"/>
              <a:t>Anamnesis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) – прямой механизм травмы –   получила </a:t>
            </a:r>
            <a:r>
              <a:rPr lang="ru-RU" dirty="0" smtClean="0"/>
              <a:t>травму при попытке заточить нож, в результате получил глубокий порез.</a:t>
            </a:r>
          </a:p>
          <a:p>
            <a:pPr marL="0" indent="0">
              <a:buNone/>
            </a:pPr>
            <a:r>
              <a:rPr lang="ru-RU" dirty="0" smtClean="0"/>
              <a:t>Местный </a:t>
            </a:r>
            <a:r>
              <a:rPr lang="ru-RU" dirty="0"/>
              <a:t>статус (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localis</a:t>
            </a:r>
            <a:r>
              <a:rPr lang="ru-RU" dirty="0"/>
              <a:t>) -  </a:t>
            </a:r>
            <a:r>
              <a:rPr lang="ru-RU" dirty="0" smtClean="0"/>
              <a:t>на латеральной поверхности указательного пальца открытая рана длиной 5 см. Края раны зияют.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415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Ds</a:t>
            </a:r>
            <a:r>
              <a:rPr lang="ru-RU" b="1" dirty="0" smtClean="0"/>
              <a:t>:S61.7 Открытая рана </a:t>
            </a:r>
            <a:r>
              <a:rPr lang="en-US" b="1" dirty="0" smtClean="0"/>
              <a:t>II</a:t>
            </a:r>
            <a:r>
              <a:rPr lang="ru-RU" b="1" dirty="0" smtClean="0"/>
              <a:t> пальца левой руки. </a:t>
            </a:r>
          </a:p>
          <a:p>
            <a:r>
              <a:rPr lang="ru-RU" b="1" dirty="0" smtClean="0"/>
              <a:t>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а)промывание  ран </a:t>
            </a:r>
            <a:r>
              <a:rPr lang="ru-RU" dirty="0" err="1" smtClean="0"/>
              <a:t>перикисью</a:t>
            </a:r>
            <a:r>
              <a:rPr lang="ru-RU" dirty="0" smtClean="0"/>
              <a:t> водорода.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б)местное обезболивание 0,5% раствором новокаина;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</a:t>
            </a:r>
            <a:r>
              <a:rPr lang="ru-RU" dirty="0" smtClean="0"/>
              <a:t>) ПХО раны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г) </a:t>
            </a:r>
            <a:r>
              <a:rPr lang="ru-RU" dirty="0" smtClean="0"/>
              <a:t>наложение кожных швов. </a:t>
            </a:r>
          </a:p>
          <a:p>
            <a:r>
              <a:rPr lang="ru-RU" dirty="0" smtClean="0"/>
              <a:t>д) обработка послеоперационного поля раствором бриллиантового зелёного.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37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</a:t>
            </a:r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Пациент -  </a:t>
            </a:r>
            <a:r>
              <a:rPr lang="ru-RU" dirty="0" smtClean="0"/>
              <a:t>жен</a:t>
            </a:r>
            <a:r>
              <a:rPr lang="ru-RU" dirty="0" smtClean="0"/>
              <a:t>, 25 </a:t>
            </a:r>
            <a:r>
              <a:rPr lang="ru-RU" dirty="0" smtClean="0"/>
              <a:t>лет.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Жалобы на </a:t>
            </a:r>
            <a:r>
              <a:rPr lang="ru-RU" dirty="0" smtClean="0"/>
              <a:t>боль </a:t>
            </a:r>
            <a:r>
              <a:rPr lang="ru-RU" dirty="0"/>
              <a:t> </a:t>
            </a:r>
            <a:r>
              <a:rPr lang="ru-RU" dirty="0" smtClean="0"/>
              <a:t>в области тыльной поверхности кисти.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Механизм травмы (</a:t>
            </a:r>
            <a:r>
              <a:rPr lang="ru-RU" dirty="0" err="1"/>
              <a:t>Anamnesis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) – прямой механизм травмы –   получила травму </a:t>
            </a:r>
            <a:r>
              <a:rPr lang="ru-RU" dirty="0" smtClean="0"/>
              <a:t>пролив кипяток на руку. </a:t>
            </a:r>
          </a:p>
          <a:p>
            <a:pPr marL="0" indent="0">
              <a:buNone/>
            </a:pPr>
            <a:r>
              <a:rPr lang="ru-RU" dirty="0" smtClean="0"/>
              <a:t>Местный </a:t>
            </a:r>
            <a:r>
              <a:rPr lang="ru-RU" dirty="0"/>
              <a:t>статус (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localis</a:t>
            </a:r>
            <a:r>
              <a:rPr lang="ru-RU" dirty="0"/>
              <a:t>) -  </a:t>
            </a:r>
            <a:r>
              <a:rPr lang="ru-RU" dirty="0" smtClean="0"/>
              <a:t>на </a:t>
            </a:r>
            <a:r>
              <a:rPr lang="ru-RU" dirty="0" smtClean="0"/>
              <a:t>тыльной </a:t>
            </a:r>
            <a:r>
              <a:rPr lang="ru-RU" dirty="0" smtClean="0"/>
              <a:t> </a:t>
            </a:r>
            <a:r>
              <a:rPr lang="ru-RU" dirty="0" smtClean="0"/>
              <a:t>поверхности кисти в </a:t>
            </a:r>
            <a:r>
              <a:rPr lang="ru-RU" dirty="0" smtClean="0"/>
              <a:t>области первого пальца гиперемия кожи, болезненность.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41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10577" r="50806" b="29039"/>
          <a:stretch/>
        </p:blipFill>
        <p:spPr bwMode="auto">
          <a:xfrm>
            <a:off x="2435929" y="620688"/>
            <a:ext cx="4178286" cy="56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1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Ds</a:t>
            </a:r>
            <a:r>
              <a:rPr lang="ru-RU" b="1" dirty="0" smtClean="0"/>
              <a:t>: т31.0 термический ожог тыльной поверхности кисти.</a:t>
            </a:r>
            <a:endParaRPr lang="ru-RU" b="1" dirty="0"/>
          </a:p>
          <a:p>
            <a:r>
              <a:rPr lang="ru-RU" b="1" dirty="0"/>
              <a:t>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а) мазь </a:t>
            </a:r>
            <a:r>
              <a:rPr lang="ru-RU" dirty="0" err="1" smtClean="0"/>
              <a:t>левомеколь</a:t>
            </a:r>
            <a:r>
              <a:rPr lang="ru-RU" dirty="0" smtClean="0"/>
              <a:t> на поражённый участок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</a:t>
            </a:r>
            <a:r>
              <a:rPr lang="ru-RU" dirty="0" smtClean="0"/>
              <a:t>) наложение асептической повязки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718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9.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Пациент, жен, </a:t>
            </a:r>
            <a:r>
              <a:rPr lang="ru-RU" dirty="0" smtClean="0"/>
              <a:t>17 </a:t>
            </a:r>
            <a:r>
              <a:rPr lang="ru-RU" dirty="0"/>
              <a:t>лет</a:t>
            </a:r>
          </a:p>
          <a:p>
            <a:r>
              <a:rPr lang="ru-RU" dirty="0"/>
              <a:t>Жалобы на боль в области голеностопного сустава.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Механизм травмы (</a:t>
            </a:r>
            <a:r>
              <a:rPr lang="ru-RU" dirty="0" err="1"/>
              <a:t>Anamnesis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) - резкое ротационное движение голени при фиксированной стопе </a:t>
            </a:r>
            <a:r>
              <a:rPr lang="ru-RU" dirty="0" smtClean="0"/>
              <a:t>–поскользнулась на льду, упала.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Местный статус (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localis</a:t>
            </a:r>
            <a:r>
              <a:rPr lang="ru-RU" dirty="0"/>
              <a:t>) - голеностопный сустав отечен, увеличен в объеме, кровоподтеков не обнаружено, отмечается разлитая болезненность средней интенсивности. Боль концентрируется в проекции лодыжек. Движения в суставе ограничены из-за боли. При пальпации отмечается усиление болей.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718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создание покоя для конечности - свести к минимуму нагрузку на ногу, поменьше ходить, сидеть, положив ногу на возвышение;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б) холод </a:t>
            </a:r>
            <a:r>
              <a:rPr lang="ru-RU" dirty="0" err="1"/>
              <a:t>местно</a:t>
            </a:r>
            <a:r>
              <a:rPr lang="ru-RU" dirty="0"/>
              <a:t> - использовать гипотермический пакет или грелку со льдом (по 20 минут с перерывами на 20 минут до </a:t>
            </a:r>
            <a:r>
              <a:rPr lang="ru-RU" dirty="0" err="1"/>
              <a:t>растаивания</a:t>
            </a:r>
            <a:r>
              <a:rPr lang="ru-RU" dirty="0"/>
              <a:t> льда) для уменьшения отека;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в) обезболивание общее - </a:t>
            </a:r>
            <a:r>
              <a:rPr lang="ru-RU" dirty="0" err="1"/>
              <a:t>пенталгин</a:t>
            </a:r>
            <a:r>
              <a:rPr lang="ru-RU" dirty="0"/>
              <a:t>-Н по 1 таб. 3 р./день в течение 3-х дней;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г) обезболивание местное - наносить на кожу </a:t>
            </a:r>
            <a:r>
              <a:rPr lang="ru-RU" dirty="0" err="1"/>
              <a:t>долгит</a:t>
            </a:r>
            <a:r>
              <a:rPr lang="ru-RU" dirty="0"/>
              <a:t> крем 2р./день в течение 1 недели;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д) </a:t>
            </a:r>
            <a:r>
              <a:rPr lang="ru-RU" dirty="0" err="1"/>
              <a:t>бинтование</a:t>
            </a:r>
            <a:r>
              <a:rPr lang="ru-RU" dirty="0"/>
              <a:t> сустава эластическим бинтом или ношение </a:t>
            </a:r>
            <a:r>
              <a:rPr lang="ru-RU" dirty="0" err="1"/>
              <a:t>ортеза</a:t>
            </a:r>
            <a:r>
              <a:rPr lang="ru-RU" dirty="0"/>
              <a:t> 4 недели; при сильных болях - наложение гипса на 2 недели;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522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Пациент, </a:t>
            </a:r>
            <a:r>
              <a:rPr lang="ru-RU" dirty="0" smtClean="0"/>
              <a:t>муж, 30 </a:t>
            </a:r>
            <a:r>
              <a:rPr lang="ru-RU" dirty="0"/>
              <a:t>лет</a:t>
            </a:r>
          </a:p>
          <a:p>
            <a:r>
              <a:rPr lang="ru-RU" dirty="0"/>
              <a:t>Жалобы на боль в </a:t>
            </a:r>
            <a:r>
              <a:rPr lang="ru-RU" dirty="0" smtClean="0"/>
              <a:t>области тыльной поверхности стопы. Трудности при сгибании и разгибании голеностопного сустава.</a:t>
            </a:r>
          </a:p>
          <a:p>
            <a:r>
              <a:rPr lang="ru-RU" dirty="0" smtClean="0"/>
              <a:t>Невозможность опираться на ногу.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Механизм травмы (</a:t>
            </a:r>
            <a:r>
              <a:rPr lang="ru-RU" dirty="0" err="1"/>
              <a:t>Anamnesis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) </a:t>
            </a:r>
            <a:r>
              <a:rPr lang="ru-RU" dirty="0" smtClean="0"/>
              <a:t>– прямое действие – уронил на ногу гаечный ключ.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Местный статус (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localis</a:t>
            </a:r>
            <a:r>
              <a:rPr lang="ru-RU" dirty="0"/>
              <a:t>) </a:t>
            </a:r>
            <a:r>
              <a:rPr lang="ru-RU" dirty="0" smtClean="0"/>
              <a:t>– на тыльной поверхности стопы визуализируется гематома , кровоподтёки, отёчность. При пальпации отмечается умеренная болезненность. Подвижность голеностопного сустава ограничена ввиду болезненности. Опорная функция стопы резко ограничена.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04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6929"/>
          </a:xfrm>
        </p:spPr>
      </p:pic>
    </p:spTree>
    <p:extLst>
      <p:ext uri="{BB962C8B-B14F-4D97-AF65-F5344CB8AC3E}">
        <p14:creationId xmlns:p14="http://schemas.microsoft.com/office/powerpoint/2010/main" val="1561671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" y="15754"/>
            <a:ext cx="9116062" cy="6842245"/>
          </a:xfrm>
        </p:spPr>
      </p:pic>
    </p:spTree>
    <p:extLst>
      <p:ext uri="{BB962C8B-B14F-4D97-AF65-F5344CB8AC3E}">
        <p14:creationId xmlns:p14="http://schemas.microsoft.com/office/powerpoint/2010/main" val="1254778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Ds</a:t>
            </a:r>
            <a:r>
              <a:rPr lang="ru-RU" sz="2800" dirty="0" smtClean="0"/>
              <a:t>: </a:t>
            </a:r>
            <a:r>
              <a:rPr lang="ru-RU" sz="2800" dirty="0" smtClean="0"/>
              <a:t> закрытый </a:t>
            </a:r>
            <a:r>
              <a:rPr lang="ru-RU" sz="2800" dirty="0" smtClean="0"/>
              <a:t>Перелом </a:t>
            </a:r>
            <a:r>
              <a:rPr lang="en-US" sz="2800" dirty="0" smtClean="0"/>
              <a:t>V</a:t>
            </a:r>
            <a:r>
              <a:rPr lang="ru-RU" sz="2800" dirty="0" smtClean="0"/>
              <a:t> </a:t>
            </a:r>
            <a:r>
              <a:rPr lang="ru-RU" sz="2800" dirty="0"/>
              <a:t>плюсневой кости левой </a:t>
            </a:r>
            <a:r>
              <a:rPr lang="ru-RU" sz="2800" dirty="0" smtClean="0"/>
              <a:t>ноги со </a:t>
            </a:r>
            <a:r>
              <a:rPr lang="ru-RU" sz="2800" dirty="0" err="1" smtClean="0"/>
              <a:t>смщением</a:t>
            </a:r>
            <a:r>
              <a:rPr lang="ru-RU" sz="2800" dirty="0" smtClean="0"/>
              <a:t> костных отломков.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Местная анестезия раствором новокаина 1% 20-30 мл, </a:t>
            </a:r>
            <a:r>
              <a:rPr lang="ru-RU" dirty="0" smtClean="0"/>
              <a:t>закрытая репозиция, </a:t>
            </a:r>
            <a:r>
              <a:rPr lang="ru-RU" dirty="0"/>
              <a:t>наложение гипсовой повязки, рентгеновский контроль положения отломков, иммобилизация </a:t>
            </a:r>
            <a:r>
              <a:rPr lang="ru-RU" dirty="0" smtClean="0"/>
              <a:t>6-12 </a:t>
            </a:r>
            <a:r>
              <a:rPr lang="ru-RU" dirty="0"/>
              <a:t>недель. </a:t>
            </a:r>
          </a:p>
        </p:txBody>
      </p:sp>
    </p:spTree>
    <p:extLst>
      <p:ext uri="{BB962C8B-B14F-4D97-AF65-F5344CB8AC3E}">
        <p14:creationId xmlns:p14="http://schemas.microsoft.com/office/powerpoint/2010/main" val="310997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Пациент -  муж, 19 лет.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Жалобы </a:t>
            </a:r>
            <a:r>
              <a:rPr lang="ru-RU" dirty="0"/>
              <a:t>на боль в области голеностопного сустава.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Механизм травмы (</a:t>
            </a:r>
            <a:r>
              <a:rPr lang="ru-RU" dirty="0" err="1"/>
              <a:t>Anamnesis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) </a:t>
            </a:r>
            <a:r>
              <a:rPr lang="ru-RU" dirty="0" smtClean="0"/>
              <a:t>– прямой механизм травмы – получил удар по ноге при игре в футбол.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Местный статус (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localis</a:t>
            </a:r>
            <a:r>
              <a:rPr lang="ru-RU" dirty="0"/>
              <a:t>) - голеностопный сустав отечен, увеличен в объеме, </a:t>
            </a:r>
            <a:r>
              <a:rPr lang="ru-RU" dirty="0" smtClean="0"/>
              <a:t> </a:t>
            </a:r>
            <a:r>
              <a:rPr lang="ru-RU" dirty="0"/>
              <a:t>кровоподтек, отмечается разлитая болезненность слабой интенсивности. Движения в суставе практически не ограничены. Пальпация незначительно болезненна. Сохранена полноценная опора на ногу.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8963680" cy="5301208"/>
          </a:xfrm>
        </p:spPr>
      </p:pic>
    </p:spTree>
    <p:extLst>
      <p:ext uri="{BB962C8B-B14F-4D97-AF65-F5344CB8AC3E}">
        <p14:creationId xmlns:p14="http://schemas.microsoft.com/office/powerpoint/2010/main" val="379959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Ds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r>
              <a:rPr lang="ru-RU" b="1" dirty="0" smtClean="0"/>
              <a:t>Ушиб голеностопного сустава</a:t>
            </a:r>
          </a:p>
          <a:p>
            <a:r>
              <a:rPr lang="ru-RU" b="1" dirty="0" smtClean="0"/>
              <a:t>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создание покоя для конечности - свести к минимуму нагрузку на ногу, поменьше ходить, сидеть, положив ногу на возвышение;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б) холод </a:t>
            </a:r>
            <a:r>
              <a:rPr lang="ru-RU" dirty="0" err="1"/>
              <a:t>местно</a:t>
            </a:r>
            <a:r>
              <a:rPr lang="ru-RU" dirty="0"/>
              <a:t> - использовать гипотермический пакет или грелку со льдом (по 20 минут с перерывами на 20 минут до </a:t>
            </a:r>
            <a:r>
              <a:rPr lang="ru-RU" dirty="0" err="1"/>
              <a:t>растаивания</a:t>
            </a:r>
            <a:r>
              <a:rPr lang="ru-RU" dirty="0"/>
              <a:t> льда) для уменьшения отека;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в) обезболивание общее - </a:t>
            </a:r>
            <a:r>
              <a:rPr lang="ru-RU" dirty="0" err="1"/>
              <a:t>пенталгин</a:t>
            </a:r>
            <a:r>
              <a:rPr lang="ru-RU" dirty="0"/>
              <a:t>-Н по 1 таб. 3 р./день в течение 3-х дней;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г) обезболивание местное - наносить на кожу </a:t>
            </a:r>
            <a:r>
              <a:rPr lang="ru-RU" dirty="0" err="1"/>
              <a:t>долгит</a:t>
            </a:r>
            <a:r>
              <a:rPr lang="ru-RU" dirty="0"/>
              <a:t> крем 2р./день в течение 1 недели;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д) </a:t>
            </a:r>
            <a:r>
              <a:rPr lang="ru-RU" dirty="0" err="1"/>
              <a:t>бинтование</a:t>
            </a:r>
            <a:r>
              <a:rPr lang="ru-RU" dirty="0"/>
              <a:t> сустава эластическим бинтом или ношение </a:t>
            </a:r>
            <a:r>
              <a:rPr lang="ru-RU" dirty="0" err="1"/>
              <a:t>ортеза</a:t>
            </a:r>
            <a:r>
              <a:rPr lang="ru-RU" dirty="0"/>
              <a:t> 2 недели.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Пациент, жен, 25 лет</a:t>
            </a:r>
          </a:p>
          <a:p>
            <a:r>
              <a:rPr lang="ru-RU" dirty="0" smtClean="0"/>
              <a:t>Жалобы </a:t>
            </a:r>
            <a:r>
              <a:rPr lang="ru-RU" dirty="0"/>
              <a:t>на боль в области голеностопного сустава.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Механизм травмы (</a:t>
            </a:r>
            <a:r>
              <a:rPr lang="ru-RU" dirty="0" err="1"/>
              <a:t>Anamnesis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) - резкое ротационное движение голени при фиксированной </a:t>
            </a:r>
            <a:r>
              <a:rPr lang="ru-RU" dirty="0" smtClean="0"/>
              <a:t>стопе –  упала во время катания на коньках.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Местный статус (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localis</a:t>
            </a:r>
            <a:r>
              <a:rPr lang="ru-RU" dirty="0"/>
              <a:t>) - голеностопный сустав отечен, увеличен в объеме, </a:t>
            </a:r>
            <a:r>
              <a:rPr lang="ru-RU" dirty="0" smtClean="0"/>
              <a:t>кровоподтеков не обнаружено, </a:t>
            </a:r>
            <a:r>
              <a:rPr lang="ru-RU" dirty="0"/>
              <a:t>отмечается разлитая болезненность средней интенсивности. Боль концентрируется в проекции лодыжек. Движения в суставе ограничены из-за боли. При пальпации отмечается усиление болей.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создание покоя для конечности - свести к минимуму нагрузку на ногу, поменьше ходить, сидеть, положив ногу на возвышение;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б) холод </a:t>
            </a:r>
            <a:r>
              <a:rPr lang="ru-RU" dirty="0" err="1"/>
              <a:t>местно</a:t>
            </a:r>
            <a:r>
              <a:rPr lang="ru-RU" dirty="0"/>
              <a:t> - использовать гипотермический пакет или грелку со льдом (по 20 минут с перерывами на 20 минут до </a:t>
            </a:r>
            <a:r>
              <a:rPr lang="ru-RU" dirty="0" err="1"/>
              <a:t>растаивания</a:t>
            </a:r>
            <a:r>
              <a:rPr lang="ru-RU" dirty="0"/>
              <a:t> льда) для уменьшения отека;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в) обезболивание общее - </a:t>
            </a:r>
            <a:r>
              <a:rPr lang="ru-RU" dirty="0" err="1"/>
              <a:t>пенталгин</a:t>
            </a:r>
            <a:r>
              <a:rPr lang="ru-RU" dirty="0"/>
              <a:t>-Н по 1 таб. 3 р./день в течение 3-х дней;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г) обезболивание местное - наносить на кожу </a:t>
            </a:r>
            <a:r>
              <a:rPr lang="ru-RU" dirty="0" err="1"/>
              <a:t>долгит</a:t>
            </a:r>
            <a:r>
              <a:rPr lang="ru-RU" dirty="0"/>
              <a:t> крем 2р./день в течение 1 недели;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д) </a:t>
            </a:r>
            <a:r>
              <a:rPr lang="ru-RU" dirty="0" err="1"/>
              <a:t>бинтование</a:t>
            </a:r>
            <a:r>
              <a:rPr lang="ru-RU" dirty="0"/>
              <a:t> сустава эластическим бинтом или ношение </a:t>
            </a:r>
            <a:r>
              <a:rPr lang="ru-RU" dirty="0" err="1"/>
              <a:t>ортеза</a:t>
            </a:r>
            <a:r>
              <a:rPr lang="ru-RU" dirty="0"/>
              <a:t> 4 недели; при сильных болях - наложение гипса на 2 недели;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Пациент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Пациент, жен, 33 года</a:t>
            </a:r>
          </a:p>
          <a:p>
            <a:r>
              <a:rPr lang="ru-RU" dirty="0" smtClean="0"/>
              <a:t>Жалобы </a:t>
            </a:r>
            <a:r>
              <a:rPr lang="ru-RU" dirty="0"/>
              <a:t>на боль в области голеностопного сустава средней и высокой интенсивности, которые </a:t>
            </a:r>
            <a:r>
              <a:rPr lang="ru-RU" dirty="0" smtClean="0"/>
              <a:t>ощущаться </a:t>
            </a:r>
            <a:r>
              <a:rPr lang="ru-RU" dirty="0"/>
              <a:t>в голени и стопе, невозможность встать на ногу.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Механизм травмы (</a:t>
            </a:r>
            <a:r>
              <a:rPr lang="ru-RU" dirty="0" err="1"/>
              <a:t>Anamnesis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) - резкое </a:t>
            </a:r>
            <a:r>
              <a:rPr lang="ru-RU" dirty="0" smtClean="0"/>
              <a:t>подворачивание </a:t>
            </a:r>
            <a:r>
              <a:rPr lang="ru-RU" dirty="0"/>
              <a:t>стопы </a:t>
            </a:r>
            <a:r>
              <a:rPr lang="ru-RU" dirty="0" smtClean="0"/>
              <a:t>кнаружи- шла на </a:t>
            </a:r>
            <a:r>
              <a:rPr lang="ru-RU" dirty="0" err="1" smtClean="0"/>
              <a:t>коблуках</a:t>
            </a:r>
            <a:r>
              <a:rPr lang="ru-RU" dirty="0" smtClean="0"/>
              <a:t>, поскользнулась 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Местный статус (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localis</a:t>
            </a:r>
            <a:r>
              <a:rPr lang="ru-RU" dirty="0"/>
              <a:t>) - голеностопный сустав сильно отечен, деформирован, увеличен в объеме, может быть кровоподтек, отмечается разлитая боль. Пальпация нижней трети голени, компрессия берцовых костей голени с боков, движения в суставе, опора, смещение стопы резко болезненны. При пальпации выявляются острые края костных отломков.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рентгенограмме отмечается линия перелома, смещение отломков берцовых костей, подвывих стопы.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07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436</Words>
  <Application>Microsoft Office PowerPoint</Application>
  <PresentationFormat>Экран (4:3)</PresentationFormat>
  <Paragraphs>80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Отчёт по дежурству в травмпункте</vt:lpstr>
      <vt:lpstr>Место дежурства</vt:lpstr>
      <vt:lpstr>Презентация PowerPoint</vt:lpstr>
      <vt:lpstr>Пациент №1</vt:lpstr>
      <vt:lpstr>Презентация PowerPoint</vt:lpstr>
      <vt:lpstr>Презентация PowerPoint</vt:lpstr>
      <vt:lpstr>Пациент 2</vt:lpstr>
      <vt:lpstr>Презентация PowerPoint</vt:lpstr>
      <vt:lpstr>Пациент 3</vt:lpstr>
      <vt:lpstr>Закрытая репозиция при переломе медиальной лодыжки</vt:lpstr>
      <vt:lpstr>Ds: Перелом медиальной лодыжки правой  большеберцовой кости </vt:lpstr>
      <vt:lpstr>Рекомендации</vt:lpstr>
      <vt:lpstr>Рекомендации</vt:lpstr>
      <vt:lpstr>Пациент 4</vt:lpstr>
      <vt:lpstr>Презентация PowerPoint</vt:lpstr>
      <vt:lpstr>Презентация PowerPoint</vt:lpstr>
      <vt:lpstr>Пациент 5.</vt:lpstr>
      <vt:lpstr>Презентация PowerPoint</vt:lpstr>
      <vt:lpstr>Презентация PowerPoint</vt:lpstr>
      <vt:lpstr>Пациент 6.</vt:lpstr>
      <vt:lpstr>Презентация PowerPoint</vt:lpstr>
      <vt:lpstr>Пациент 7.</vt:lpstr>
      <vt:lpstr>Презентация PowerPoint</vt:lpstr>
      <vt:lpstr>Пациент 8.</vt:lpstr>
      <vt:lpstr>Презентация PowerPoint</vt:lpstr>
      <vt:lpstr>Презентация PowerPoint</vt:lpstr>
      <vt:lpstr>Пациент 9.</vt:lpstr>
      <vt:lpstr>Презентация PowerPoint</vt:lpstr>
      <vt:lpstr>Пациент 10</vt:lpstr>
      <vt:lpstr>Презентация PowerPoint</vt:lpstr>
      <vt:lpstr>Ds:  закрытый Перелом V плюсневой кости левой ноги со смщением костных отломков.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дежурству в травмпункте</dc:title>
  <dc:creator>Windows 7</dc:creator>
  <cp:lastModifiedBy>Windows 7</cp:lastModifiedBy>
  <cp:revision>17</cp:revision>
  <dcterms:created xsi:type="dcterms:W3CDTF">2019-12-19T08:40:31Z</dcterms:created>
  <dcterms:modified xsi:type="dcterms:W3CDTF">2019-12-19T14:31:03Z</dcterms:modified>
</cp:coreProperties>
</file>