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88" r:id="rId5"/>
    <p:sldId id="258" r:id="rId6"/>
    <p:sldId id="284" r:id="rId7"/>
    <p:sldId id="285" r:id="rId8"/>
    <p:sldId id="259" r:id="rId9"/>
    <p:sldId id="280" r:id="rId10"/>
    <p:sldId id="283" r:id="rId11"/>
    <p:sldId id="296" r:id="rId12"/>
    <p:sldId id="281" r:id="rId13"/>
    <p:sldId id="297" r:id="rId14"/>
    <p:sldId id="298" r:id="rId15"/>
    <p:sldId id="299" r:id="rId16"/>
    <p:sldId id="282" r:id="rId17"/>
    <p:sldId id="291" r:id="rId18"/>
    <p:sldId id="292" r:id="rId19"/>
    <p:sldId id="293" r:id="rId20"/>
    <p:sldId id="260" r:id="rId21"/>
    <p:sldId id="300" r:id="rId22"/>
    <p:sldId id="261" r:id="rId23"/>
    <p:sldId id="262" r:id="rId24"/>
    <p:sldId id="263" r:id="rId25"/>
    <p:sldId id="257" r:id="rId26"/>
    <p:sldId id="26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15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700808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1300" b="0" dirty="0">
                <a:solidFill>
                  <a:schemeClr val="tx1"/>
                </a:solidFill>
                <a:latin typeface="Arial" charset="0"/>
                <a:cs typeface="Arial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altLang="ru-RU" sz="13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Войно-Ясенецкого</a:t>
            </a:r>
            <a:r>
              <a:rPr lang="ru-RU" altLang="ru-RU" sz="1300" b="0" dirty="0">
                <a:solidFill>
                  <a:schemeClr val="tx1"/>
                </a:solidFill>
                <a:latin typeface="Arial" charset="0"/>
                <a:cs typeface="Arial" charset="0"/>
              </a:rPr>
              <a:t>» </a:t>
            </a:r>
            <a:br>
              <a:rPr lang="ru-RU" altLang="ru-RU" sz="1300" b="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1300" b="0" dirty="0">
                <a:solidFill>
                  <a:schemeClr val="tx1"/>
                </a:solidFill>
                <a:latin typeface="Arial" charset="0"/>
                <a:cs typeface="Arial" charset="0"/>
              </a:rPr>
              <a:t>Министерства здравоохранения Российской Федерации</a:t>
            </a:r>
            <a:br>
              <a:rPr lang="ru-RU" altLang="ru-RU" sz="1300" b="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1300" b="0" dirty="0">
                <a:solidFill>
                  <a:schemeClr val="tx1"/>
                </a:solidFill>
                <a:latin typeface="Arial" charset="0"/>
                <a:cs typeface="Arial" charset="0"/>
              </a:rPr>
              <a:t>Кафедра-клиника стоматологии </a:t>
            </a:r>
            <a:r>
              <a:rPr lang="ru-RU" altLang="ru-RU" sz="13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ИПО</a:t>
            </a:r>
            <a:r>
              <a:rPr lang="ru-RU" altLang="ru-RU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32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32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32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32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Матричные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системы: функции, виды, особенности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применения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861048"/>
            <a:ext cx="6172200" cy="13716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endParaRPr lang="ru-RU" altLang="ru-RU" sz="7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endParaRPr lang="ru-RU" altLang="ru-RU" sz="7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endParaRPr lang="ru-RU" altLang="ru-RU" sz="7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>
              <a:spcBef>
                <a:spcPct val="0"/>
              </a:spcBef>
            </a:pPr>
            <a:r>
              <a:rPr lang="ru-RU" altLang="ru-RU" sz="1400" b="0" dirty="0">
                <a:solidFill>
                  <a:schemeClr val="tx1"/>
                </a:solidFill>
                <a:latin typeface="Arial" charset="0"/>
                <a:cs typeface="Arial" charset="0"/>
              </a:rPr>
              <a:t>Выполнил ординатор </a:t>
            </a:r>
          </a:p>
          <a:p>
            <a:pPr algn="r">
              <a:spcBef>
                <a:spcPct val="0"/>
              </a:spcBef>
            </a:pPr>
            <a:r>
              <a:rPr lang="ru-RU" altLang="ru-RU" sz="1400" b="0" dirty="0">
                <a:solidFill>
                  <a:schemeClr val="tx1"/>
                </a:solidFill>
                <a:latin typeface="Arial" charset="0"/>
                <a:cs typeface="Arial" charset="0"/>
              </a:rPr>
              <a:t>кафедры-клиники стоматологии ИПО</a:t>
            </a:r>
          </a:p>
          <a:p>
            <a:pPr algn="r">
              <a:spcBef>
                <a:spcPct val="0"/>
              </a:spcBef>
            </a:pPr>
            <a:r>
              <a:rPr lang="ru-RU" altLang="ru-RU" sz="1400" b="0" dirty="0">
                <a:solidFill>
                  <a:schemeClr val="tx1"/>
                </a:solidFill>
                <a:latin typeface="Arial" charset="0"/>
                <a:cs typeface="Arial" charset="0"/>
              </a:rPr>
              <a:t>по специальности «Стоматология терапевтическая»</a:t>
            </a:r>
          </a:p>
          <a:p>
            <a:pPr algn="r">
              <a:spcBef>
                <a:spcPct val="0"/>
              </a:spcBef>
            </a:pPr>
            <a:r>
              <a:rPr lang="ru-RU" altLang="ru-RU" sz="14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Клемец</a:t>
            </a:r>
            <a:r>
              <a:rPr lang="ru-RU" altLang="ru-RU" sz="1400" b="0" dirty="0">
                <a:solidFill>
                  <a:schemeClr val="tx1"/>
                </a:solidFill>
                <a:latin typeface="Arial" charset="0"/>
                <a:cs typeface="Arial" charset="0"/>
              </a:rPr>
              <a:t> Светлана Андреевна</a:t>
            </a:r>
          </a:p>
          <a:p>
            <a:pPr algn="r">
              <a:spcBef>
                <a:spcPct val="0"/>
              </a:spcBef>
            </a:pPr>
            <a:r>
              <a:rPr lang="ru-RU" sz="1400" b="0" dirty="0">
                <a:solidFill>
                  <a:schemeClr val="tx1"/>
                </a:solidFill>
                <a:latin typeface="Arial" charset="0"/>
                <a:cs typeface="Arial" charset="0"/>
              </a:rPr>
              <a:t>Руководитель, к.м.н., доцент Тарасова Н.В</a:t>
            </a:r>
            <a:r>
              <a:rPr lang="ru-RU" sz="1600" b="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endParaRPr lang="ru-RU" altLang="ru-RU" sz="16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>
              <a:spcBef>
                <a:spcPct val="0"/>
              </a:spcBef>
            </a:pPr>
            <a:r>
              <a:rPr lang="ru-RU" sz="1400" b="0" dirty="0">
                <a:solidFill>
                  <a:schemeClr val="tx1"/>
                </a:solidFill>
                <a:latin typeface="Arial" charset="0"/>
                <a:cs typeface="Arial" charset="0"/>
              </a:rPr>
              <a:t>Рецензент, к.м.н. </a:t>
            </a:r>
            <a:r>
              <a:rPr lang="ru-RU" sz="14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Левенец</a:t>
            </a:r>
            <a:r>
              <a:rPr lang="ru-RU" sz="1400" b="0" dirty="0">
                <a:solidFill>
                  <a:schemeClr val="tx1"/>
                </a:solidFill>
                <a:latin typeface="Arial" charset="0"/>
                <a:cs typeface="Arial" charset="0"/>
              </a:rPr>
              <a:t> Оксана Анатольевна</a:t>
            </a:r>
            <a:endParaRPr lang="ru-RU" altLang="ru-RU" sz="14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>
              <a:spcBef>
                <a:spcPct val="0"/>
              </a:spcBef>
            </a:pPr>
            <a:endParaRPr lang="ru-RU" altLang="ru-RU" sz="14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>
              <a:spcBef>
                <a:spcPct val="0"/>
              </a:spcBef>
            </a:pPr>
            <a:endParaRPr lang="ru-RU" altLang="ru-RU" sz="16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1600" b="0" dirty="0">
                <a:solidFill>
                  <a:schemeClr val="tx1"/>
                </a:solidFill>
                <a:latin typeface="Arial" charset="0"/>
                <a:cs typeface="Arial" charset="0"/>
              </a:rPr>
              <a:t>Красноярск, </a:t>
            </a:r>
            <a:r>
              <a:rPr lang="ru-RU" altLang="ru-RU" sz="16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2019 </a:t>
            </a:r>
            <a:r>
              <a:rPr lang="ru-RU" altLang="ru-RU" sz="1600" b="0" dirty="0">
                <a:solidFill>
                  <a:schemeClr val="tx1"/>
                </a:solidFill>
                <a:latin typeface="Arial" charset="0"/>
                <a:cs typeface="Arial" charset="0"/>
              </a:rPr>
              <a:t>г.</a:t>
            </a:r>
          </a:p>
          <a:p>
            <a:pPr>
              <a:spcBef>
                <a:spcPct val="0"/>
              </a:spcBef>
            </a:pPr>
            <a:endParaRPr lang="ru-RU" sz="7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ru-RU" sz="700" dirty="0"/>
          </a:p>
        </p:txBody>
      </p:sp>
    </p:spTree>
    <p:extLst>
      <p:ext uri="{BB962C8B-B14F-4D97-AF65-F5344CB8AC3E}">
        <p14:creationId xmlns:p14="http://schemas.microsoft.com/office/powerpoint/2010/main" val="38342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19" y="4437112"/>
            <a:ext cx="5363351" cy="2420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3629000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Анатомически сформированные матрицы: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latin typeface="Arial" pitchFamily="34" charset="0"/>
                <a:cs typeface="Arial" pitchFamily="34" charset="0"/>
              </a:rPr>
              <a:t>) металлические из нержавеющей стали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30, 35</a:t>
            </a:r>
            <a:r>
              <a:rPr lang="ru-RU" dirty="0">
                <a:latin typeface="Arial" pitchFamily="34" charset="0"/>
                <a:cs typeface="Arial" pitchFamily="34" charset="0"/>
              </a:rPr>
              <a:t>, 38, 45, 50 мкм, различной ширины (широкие, средние, узкие, очень узкие), из титана 30 мкм;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>
                <a:latin typeface="Arial" pitchFamily="34" charset="0"/>
                <a:cs typeface="Arial" pitchFamily="34" charset="0"/>
              </a:rPr>
              <a:t>) матрицы металлические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перфорированные, толщиной </a:t>
            </a:r>
            <a:r>
              <a:rPr lang="ru-RU" dirty="0">
                <a:latin typeface="Arial" pitchFamily="34" charset="0"/>
                <a:cs typeface="Arial" pitchFamily="34" charset="0"/>
              </a:rPr>
              <a:t>50 мкм; 12 45 мкм 30 мкм 38 мкм Рис.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>
                <a:latin typeface="Arial" pitchFamily="34" charset="0"/>
                <a:cs typeface="Arial" pitchFamily="34" charset="0"/>
              </a:rPr>
              <a:t>) из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полиэстера, прозрачные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50–75 мкм;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4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155342"/>
            <a:ext cx="4671814" cy="27161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dirty="0">
                <a:latin typeface="Arial" pitchFamily="34" charset="0"/>
                <a:cs typeface="Arial" pitchFamily="34" charset="0"/>
              </a:rPr>
              <a:t>) комбинированные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из </a:t>
            </a:r>
            <a:r>
              <a:rPr lang="ru-RU" dirty="0">
                <a:latin typeface="Arial" pitchFamily="34" charset="0"/>
                <a:cs typeface="Arial" pitchFamily="34" charset="0"/>
              </a:rPr>
              <a:t>металла и полиэстера. Металлическая часть имеет толщину 38 мкм, полимерная — 75 мкм. Металлическая половина позволяет проводить матричную полоску даже через плотный контакт, затем к месту дефекта протягивается прозрачная часть матрицы, после чего проводится реставрация.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3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Контурные </a:t>
            </a:r>
            <a:r>
              <a:rPr lang="ru-RU" dirty="0"/>
              <a:t>матрицы (характеризуются трехмерным воспроизведением контуров зуба):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кольцевые: – из нержавеющей стали </a:t>
            </a:r>
            <a:r>
              <a:rPr lang="ru-RU" dirty="0"/>
              <a:t> </a:t>
            </a:r>
            <a:r>
              <a:rPr lang="ru-RU" dirty="0" smtClean="0"/>
              <a:t>(Рисунок 3) </a:t>
            </a:r>
            <a:r>
              <a:rPr lang="ru-RU" dirty="0" smtClean="0"/>
              <a:t>толщиной </a:t>
            </a:r>
            <a:r>
              <a:rPr lang="ru-RU" dirty="0"/>
              <a:t>35, 38, 50 мкм (могут быть выполнены из твердого или мягкого металла), титановые контурные матрицы 45 мкм толщиной, используются с </a:t>
            </a:r>
            <a:r>
              <a:rPr lang="ru-RU" dirty="0" err="1"/>
              <a:t>матрицедержателем</a:t>
            </a:r>
            <a:r>
              <a:rPr lang="ru-RU" dirty="0"/>
              <a:t>; 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2411760" y="4653136"/>
            <a:ext cx="3672408" cy="12174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7904" y="6003863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Рисунок 3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9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221088"/>
            <a:ext cx="2553072" cy="25530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34849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б) секционные матрицы. Система состоит из самих матриц, фиксирующего кольца и щипцов для установки </a:t>
            </a:r>
            <a:r>
              <a:rPr lang="ru-RU" dirty="0" smtClean="0"/>
              <a:t>колец (Рисунок 4). </a:t>
            </a:r>
          </a:p>
          <a:p>
            <a:pPr marL="0" indent="0">
              <a:buNone/>
            </a:pPr>
            <a:r>
              <a:rPr lang="ru-RU" dirty="0" smtClean="0"/>
              <a:t>Преимуществами </a:t>
            </a:r>
            <a:r>
              <a:rPr lang="ru-RU" dirty="0"/>
              <a:t>использования секционных матриц и колец являются естественные контуры, позволяющие более точно моделировать контактные пункты и межзубные промежутки.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Особенности </a:t>
            </a:r>
            <a:r>
              <a:rPr lang="ru-RU" dirty="0"/>
              <a:t>систем, выпускаемых различными производителями, следующие: – ООО «ТОР ВМ», РФ выпускают пять размеров </a:t>
            </a:r>
            <a:r>
              <a:rPr lang="ru-RU" dirty="0" smtClean="0"/>
              <a:t>матриц </a:t>
            </a:r>
            <a:r>
              <a:rPr lang="ru-RU" dirty="0"/>
              <a:t>4 типов: 50 мкм (твердые), 35 мкм (твердые), 50 мкм (мягкие) и 35 мкм (мягкие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фиксации, кроме клиньев, используются кольца трех видов — стандартное (длина ножек 5 мм), низкое (длина ножек 4 мм) и высокое (длина ножек 6 мм). Различная длина зубцов позволяет использовать кольца одновременно на двух контактных поверхностях одного и того же </a:t>
            </a:r>
            <a:r>
              <a:rPr lang="ru-RU" dirty="0" smtClean="0"/>
              <a:t>зуба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79504" y="3409391"/>
            <a:ext cx="1752545" cy="41764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66385" y="6445465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Рисунок 4  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081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46" y="274638"/>
            <a:ext cx="7467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94766"/>
            <a:ext cx="8280920" cy="4141166"/>
          </a:xfrm>
        </p:spPr>
        <p:txBody>
          <a:bodyPr/>
          <a:lstStyle/>
          <a:p>
            <a:r>
              <a:rPr lang="ru-RU" dirty="0"/>
              <a:t>Клинья – применяются для создания пространства в межзубном промежутке и для </a:t>
            </a:r>
            <a:r>
              <a:rPr lang="ru-RU" dirty="0" err="1"/>
              <a:t>для</a:t>
            </a:r>
            <a:r>
              <a:rPr lang="ru-RU" dirty="0"/>
              <a:t> дополнительной фиксации </a:t>
            </a:r>
            <a:r>
              <a:rPr lang="ru-RU" dirty="0" smtClean="0"/>
              <a:t>матриц (Рисунок 5).</a:t>
            </a:r>
            <a:endParaRPr lang="ru-RU" dirty="0"/>
          </a:p>
          <a:p>
            <a:r>
              <a:rPr lang="ru-RU" dirty="0"/>
              <a:t>Бывают пластиковые (реставрация </a:t>
            </a:r>
            <a:r>
              <a:rPr lang="ru-RU" dirty="0" err="1"/>
              <a:t>светоотверждаемым</a:t>
            </a:r>
            <a:r>
              <a:rPr lang="ru-RU" dirty="0"/>
              <a:t> композитом), деревянные (клен, платан), эластичные (устанавливаются с помощью специальных щипцов), пассивные (нет необходимости создания плотного контакта).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158" y="4653632"/>
            <a:ext cx="4896544" cy="19646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80254" y="638132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Arial" pitchFamily="34" charset="0"/>
                <a:cs typeface="Arial" pitchFamily="34" charset="0"/>
              </a:rPr>
              <a:t>Рисунок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5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Установка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клиньев: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Клин подбирают по размеру межзубного промежутка и вводят со стороны более разрушенной стенки. Кончик клина должен показаться с противоположной стороны. Матрица фиксируется на всем протяжении.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Для достижения плотного контакта кроме расклинивания нужно удерживать матрицу в определенном положении. Для этого используются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штопфер</a:t>
            </a:r>
            <a:r>
              <a:rPr lang="ru-RU" dirty="0">
                <a:latin typeface="Arial" pitchFamily="34" charset="0"/>
                <a:cs typeface="Arial" pitchFamily="34" charset="0"/>
              </a:rPr>
              <a:t>, гладилка, специальные инструменты, такие как: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инструмент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OptraContact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Vivadent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светопроводящий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наконечник LM-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Contact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Former</a:t>
            </a:r>
            <a:r>
              <a:rPr lang="ru-RU" dirty="0">
                <a:latin typeface="Arial" pitchFamily="34" charset="0"/>
                <a:cs typeface="Arial" pitchFamily="34" charset="0"/>
              </a:rPr>
              <a:t> в 4 размерах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инструмент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Contact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Pro</a:t>
            </a:r>
            <a:r>
              <a:rPr lang="ru-RU" dirty="0">
                <a:latin typeface="Arial" pitchFamily="34" charset="0"/>
                <a:cs typeface="Arial" pitchFamily="34" charset="0"/>
              </a:rPr>
              <a:t> 2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Sure</a:t>
            </a:r>
            <a:r>
              <a:rPr lang="ru-RU" dirty="0">
                <a:latin typeface="Arial" pitchFamily="34" charset="0"/>
                <a:cs typeface="Arial" pitchFamily="34" charset="0"/>
              </a:rPr>
              <a:t> – фокусирующая линза обеспечивает отверждение в глубоких полостях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светопроводящий конус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Light-Tip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СИСТЕМЫ ФИКСАЦИИ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МАТРИЦ: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Матрицедержатели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latin typeface="Arial" pitchFamily="34" charset="0"/>
                <a:cs typeface="Arial" pitchFamily="34" charset="0"/>
              </a:rPr>
              <a:t>) типа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Tofflemire</a:t>
            </a:r>
            <a:r>
              <a:rPr 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рис. </a:t>
            </a:r>
            <a:r>
              <a:rPr lang="ru-RU" dirty="0">
                <a:latin typeface="Arial" pitchFamily="34" charset="0"/>
                <a:cs typeface="Arial" pitchFamily="34" charset="0"/>
              </a:rPr>
              <a:t>6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>
                <a:latin typeface="Arial" pitchFamily="34" charset="0"/>
                <a:cs typeface="Arial" pitchFamily="34" charset="0"/>
              </a:rPr>
              <a:t>) типа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Ivory</a:t>
            </a:r>
            <a:r>
              <a:rPr lang="ru-RU" dirty="0">
                <a:latin typeface="Arial" pitchFamily="34" charset="0"/>
                <a:cs typeface="Arial" pitchFamily="34" charset="0"/>
              </a:rPr>
              <a:t> (рис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7);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>
                <a:latin typeface="Arial" pitchFamily="34" charset="0"/>
                <a:cs typeface="Arial" pitchFamily="34" charset="0"/>
              </a:rPr>
              <a:t>) кольца (рис.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8);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dirty="0">
                <a:latin typeface="Arial" pitchFamily="34" charset="0"/>
                <a:cs typeface="Arial" pitchFamily="34" charset="0"/>
              </a:rPr>
              <a:t>) катушки 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фиксации;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530040"/>
            <a:ext cx="4359378" cy="16384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38" y="3898473"/>
            <a:ext cx="7876108" cy="23794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6809" y="331634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 6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6358235"/>
            <a:ext cx="2160240" cy="38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7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04783" y="63720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8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Инструменты: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776864" cy="33123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Для облегчения восстановления контактного пункта, </a:t>
            </a:r>
            <a:r>
              <a:rPr lang="ru-RU" dirty="0" err="1"/>
              <a:t>аппроксимальных</a:t>
            </a:r>
            <a:r>
              <a:rPr lang="ru-RU" dirty="0"/>
              <a:t> граней, для более глубокой и полной полимеризации композиционного материала были </a:t>
            </a:r>
            <a:r>
              <a:rPr lang="ru-RU" dirty="0" smtClean="0"/>
              <a:t>разработаны </a:t>
            </a:r>
            <a:r>
              <a:rPr lang="ru-RU" dirty="0"/>
              <a:t>специальные устройства и </a:t>
            </a:r>
            <a:r>
              <a:rPr lang="ru-RU" dirty="0" smtClean="0"/>
              <a:t>инструменты: 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Светопроводящий конус — </a:t>
            </a:r>
            <a:r>
              <a:rPr lang="ru-RU" dirty="0" err="1"/>
              <a:t>Light</a:t>
            </a:r>
            <a:r>
              <a:rPr lang="ru-RU" dirty="0"/>
              <a:t> </a:t>
            </a:r>
            <a:r>
              <a:rPr lang="ru-RU" dirty="0" err="1"/>
              <a:t>Tip</a:t>
            </a:r>
            <a:r>
              <a:rPr lang="ru-RU" dirty="0"/>
              <a:t> (</a:t>
            </a:r>
            <a:r>
              <a:rPr lang="ru-RU" dirty="0" err="1"/>
              <a:t>Denbur</a:t>
            </a:r>
            <a:r>
              <a:rPr lang="ru-RU" dirty="0" smtClean="0"/>
              <a:t>)(Рисунок 9), </a:t>
            </a:r>
            <a:r>
              <a:rPr lang="ru-RU" dirty="0"/>
              <a:t>который имеет 4 основных размера, изготовлен из пластика и надевается на </a:t>
            </a:r>
            <a:r>
              <a:rPr lang="ru-RU" dirty="0" err="1" smtClean="0"/>
              <a:t>световод</a:t>
            </a:r>
            <a:r>
              <a:rPr lang="ru-RU" dirty="0"/>
              <a:t> </a:t>
            </a:r>
            <a:r>
              <a:rPr lang="ru-RU" dirty="0" err="1" smtClean="0"/>
              <a:t>полимеризационной</a:t>
            </a:r>
            <a:r>
              <a:rPr lang="ru-RU" dirty="0" smtClean="0"/>
              <a:t> </a:t>
            </a:r>
            <a:r>
              <a:rPr lang="ru-RU" dirty="0"/>
              <a:t>лампы. </a:t>
            </a:r>
            <a:r>
              <a:rPr lang="ru-RU" dirty="0" smtClean="0"/>
              <a:t>Кроме </a:t>
            </a:r>
            <a:r>
              <a:rPr lang="ru-RU" dirty="0"/>
              <a:t>того, световым конусом можно прижать пломбировочный материал к внутренней поверхности матрицы и тем самым сформировать </a:t>
            </a:r>
            <a:r>
              <a:rPr lang="ru-RU" dirty="0" err="1"/>
              <a:t>аппроксимальную</a:t>
            </a:r>
            <a:r>
              <a:rPr lang="ru-RU" dirty="0"/>
              <a:t> поверхность зуба.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365104"/>
            <a:ext cx="3391215" cy="2160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80112" y="6159787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Рисунок 9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37426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55084"/>
            <a:ext cx="3960440" cy="22764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276490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2. Инструмент </a:t>
            </a:r>
            <a:r>
              <a:rPr lang="ru-RU" dirty="0" err="1"/>
              <a:t>Contact-Pro</a:t>
            </a:r>
            <a:r>
              <a:rPr lang="ru-RU" dirty="0"/>
              <a:t> </a:t>
            </a:r>
            <a:r>
              <a:rPr lang="ru-RU" dirty="0" smtClean="0"/>
              <a:t>2 (Рисунок 10). </a:t>
            </a:r>
            <a:r>
              <a:rPr lang="ru-RU" dirty="0"/>
              <a:t>П</a:t>
            </a:r>
            <a:r>
              <a:rPr lang="ru-RU" dirty="0" smtClean="0"/>
              <a:t>озволяет </a:t>
            </a:r>
            <a:r>
              <a:rPr lang="ru-RU" dirty="0"/>
              <a:t>создавать </a:t>
            </a:r>
            <a:r>
              <a:rPr lang="ru-RU" dirty="0" err="1" smtClean="0"/>
              <a:t>межаппроксимальные</a:t>
            </a:r>
            <a:r>
              <a:rPr lang="ru-RU" dirty="0" smtClean="0"/>
              <a:t> </a:t>
            </a:r>
            <a:r>
              <a:rPr lang="ru-RU" dirty="0"/>
              <a:t>контактные пункты на медиальной и дистальной поверхностях моляров и </a:t>
            </a:r>
            <a:r>
              <a:rPr lang="ru-RU" dirty="0" err="1"/>
              <a:t>премоляров</a:t>
            </a:r>
            <a:r>
              <a:rPr lang="ru-RU" dirty="0"/>
              <a:t>. Инструмент представляет собой ручку с двусторонними рабочими конструкциями из светопроводящего материала. Рабочая часть устанавливается на дно полости зуба. Эргономично расположенные световые конусы, помещенные на концах инструмента, обеспечивают подачу света в самые глубокие области полости.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15916" y="545074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Рисунок 10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838315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998380"/>
            <a:ext cx="6735638" cy="8596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792463"/>
            <a:ext cx="3993033" cy="15556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554438"/>
            <a:ext cx="7467600" cy="4873752"/>
          </a:xfrm>
        </p:spPr>
        <p:txBody>
          <a:bodyPr/>
          <a:lstStyle/>
          <a:p>
            <a:r>
              <a:rPr lang="ru-RU" dirty="0"/>
              <a:t>3. Инструмент </a:t>
            </a:r>
            <a:r>
              <a:rPr lang="ru-RU" dirty="0" err="1"/>
              <a:t>Optra</a:t>
            </a:r>
            <a:r>
              <a:rPr lang="ru-RU" dirty="0"/>
              <a:t> </a:t>
            </a:r>
            <a:r>
              <a:rPr lang="ru-RU" dirty="0" err="1"/>
              <a:t>Contact</a:t>
            </a:r>
            <a:r>
              <a:rPr lang="ru-RU" dirty="0"/>
              <a:t> (</a:t>
            </a:r>
            <a:r>
              <a:rPr lang="ru-RU" dirty="0" err="1"/>
              <a:t>Ivoclar</a:t>
            </a:r>
            <a:r>
              <a:rPr lang="ru-RU" dirty="0"/>
              <a:t> </a:t>
            </a:r>
            <a:r>
              <a:rPr lang="ru-RU" dirty="0" err="1"/>
              <a:t>Vivadent</a:t>
            </a:r>
            <a:r>
              <a:rPr lang="ru-RU" dirty="0"/>
              <a:t>) позволяет создать из композиционного материала контактный пункт с распоркой с внутренней стороны </a:t>
            </a:r>
            <a:r>
              <a:rPr lang="ru-RU" dirty="0" smtClean="0"/>
              <a:t>матрицы (Рисунок 11). 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Система LM-</a:t>
            </a:r>
            <a:r>
              <a:rPr lang="ru-RU" dirty="0" err="1"/>
              <a:t>MultiHolder</a:t>
            </a:r>
            <a:r>
              <a:rPr lang="ru-RU" dirty="0"/>
              <a:t> (</a:t>
            </a:r>
            <a:r>
              <a:rPr lang="ru-RU" dirty="0" err="1"/>
              <a:t>LMInstruments</a:t>
            </a:r>
            <a:r>
              <a:rPr lang="ru-RU" dirty="0"/>
              <a:t>) представляет собой насадки разной формы, которые сделаны из прозрачного пластика и являются </a:t>
            </a:r>
            <a:r>
              <a:rPr lang="ru-RU" dirty="0" smtClean="0"/>
              <a:t>светопроводящими (Рисунок 12).</a:t>
            </a: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66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Цель работы: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Сформулировать особенности восстановления контактного пункта.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Изучить матричные системы.</a:t>
            </a:r>
          </a:p>
          <a:p>
            <a:pPr>
              <a:buFontTx/>
              <a:buChar char="-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Задачи: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Проанализировать основные правила воссоздания контактного пункта.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Ознакомиться с инструментами для восстановления полостей 2 класса по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Блэку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ТЕХНИКА ВОССТАНОВЛЕНИЯ КОНТАКТНОГО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ПУНКТА: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 </a:t>
            </a:r>
            <a:r>
              <a:rPr lang="ru-RU" dirty="0"/>
              <a:t>постановки диагноза пациенту проводится анестезия. До начала обработки полости проводится «расклинивание» зубов с помощью клина и проверка </a:t>
            </a:r>
            <a:r>
              <a:rPr lang="ru-RU" dirty="0" err="1"/>
              <a:t>окклюзионных</a:t>
            </a:r>
            <a:r>
              <a:rPr lang="ru-RU" dirty="0"/>
              <a:t> контактов. Для предварительной сепарации клинышек подбирается соответственно размеру межзубного треугольника с тугим прилеганием, устанавливается без значительного усилия. Лучше использовать для этих целей деревянные клинья (из клена), которые адсорбируют влагу и увеличиваются в объеме. Через 10–15 минут пространство между зубами становится заметным и довольно устойчивым. </a:t>
            </a:r>
          </a:p>
        </p:txBody>
      </p:sp>
    </p:spTree>
    <p:extLst>
      <p:ext uri="{BB962C8B-B14F-4D97-AF65-F5344CB8AC3E}">
        <p14:creationId xmlns:p14="http://schemas.microsoft.com/office/powerpoint/2010/main" val="2396924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ВАРИАНТЫ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ДОСТУПА: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. При доступе с жевательной поверхности в процессе раскрытия кариозной полости удаляется вся нависающая эмаль, лишенная дентина. Если имеется еще 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фиссурный</a:t>
            </a:r>
            <a:r>
              <a:rPr lang="ru-RU" dirty="0">
                <a:latin typeface="Arial" pitchFamily="34" charset="0"/>
                <a:cs typeface="Arial" pitchFamily="34" charset="0"/>
              </a:rPr>
              <a:t> кариес, полости объединяют.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окклюзионной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 поверхности выполняют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финирование</a:t>
            </a:r>
            <a:r>
              <a:rPr lang="ru-RU" dirty="0">
                <a:latin typeface="Arial" pitchFamily="34" charset="0"/>
                <a:cs typeface="Arial" pitchFamily="34" charset="0"/>
              </a:rPr>
              <a:t> (сглаживание) краев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эмали. </a:t>
            </a:r>
            <a:r>
              <a:rPr lang="ru-RU" dirty="0">
                <a:latin typeface="Arial" pitchFamily="34" charset="0"/>
                <a:cs typeface="Arial" pitchFamily="34" charset="0"/>
              </a:rPr>
              <a:t>Перешеек полости в области маргинального гребня должен быть узким, чтобы в контакте с зубом-антагонистом находилась эмаль. Как правило, его ширина составляет четверть расстояния между бугорками коронки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зуба. </a:t>
            </a:r>
            <a:r>
              <a:rPr lang="ru-RU" dirty="0">
                <a:latin typeface="Arial" pitchFamily="34" charset="0"/>
                <a:cs typeface="Arial" pitchFamily="34" charset="0"/>
              </a:rPr>
              <a:t>Бугор, разрушенный более чем на 2 /3 расстояния от середины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фиссуры</a:t>
            </a:r>
            <a:r>
              <a:rPr lang="ru-RU" dirty="0">
                <a:latin typeface="Arial" pitchFamily="34" charset="0"/>
                <a:cs typeface="Arial" pitchFamily="34" charset="0"/>
              </a:rPr>
              <a:t> до вершины бугра, необходимо укорачивать не менее чем на 2 мм для последующего перекрытия его композитным материалом с целью снижения вероятности отколов в отдаленные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сроки.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57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Боковые стенки выводятся из контакта с соседним зубом при формировании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полости.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аппроксимально</a:t>
            </a:r>
            <a:r>
              <a:rPr lang="ru-RU" dirty="0">
                <a:latin typeface="Arial" pitchFamily="34" charset="0"/>
                <a:cs typeface="Arial" pitchFamily="34" charset="0"/>
              </a:rPr>
              <a:t>-пришеечном крае полости необходимо наличие эмали шириной не менее 1 мм, далее выполняют скос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эмали. </a:t>
            </a:r>
            <a:r>
              <a:rPr lang="ru-RU" dirty="0">
                <a:latin typeface="Arial" pitchFamily="34" charset="0"/>
                <a:cs typeface="Arial" pitchFamily="34" charset="0"/>
              </a:rPr>
              <a:t>У пациентов с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бруксизмом</a:t>
            </a:r>
            <a:r>
              <a:rPr lang="ru-RU" dirty="0">
                <a:latin typeface="Arial" pitchFamily="34" charset="0"/>
                <a:cs typeface="Arial" pitchFamily="34" charset="0"/>
              </a:rPr>
              <a:t> и выраженным стиранием скашивание эмали не показано.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Особое внимание уделяется области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придесневой</a:t>
            </a:r>
            <a:r>
              <a:rPr lang="ru-RU" dirty="0">
                <a:latin typeface="Arial" pitchFamily="34" charset="0"/>
                <a:cs typeface="Arial" pitchFamily="34" charset="0"/>
              </a:rPr>
              <a:t> стенки, т. к. оставшиеся участки деминерализованной эмали в дальнейшем вызовут рецидив кариеса.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Придесневая</a:t>
            </a:r>
            <a:r>
              <a:rPr lang="ru-RU" dirty="0">
                <a:latin typeface="Arial" pitchFamily="34" charset="0"/>
                <a:cs typeface="Arial" pitchFamily="34" charset="0"/>
              </a:rPr>
              <a:t> стенка формируется перпендикулярно вертикальной оси зуба. Эмаль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придесневой</a:t>
            </a:r>
            <a:r>
              <a:rPr lang="ru-RU" dirty="0">
                <a:latin typeface="Arial" pitchFamily="34" charset="0"/>
                <a:cs typeface="Arial" pitchFamily="34" charset="0"/>
              </a:rPr>
              <a:t> стенки сглаживается.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. При высокой клинической коронке, периодонтите, расположении полости ниже контактного пункта с нёбно-язычной или вестибулярной поверхности показана техника «горизонтального тоннеля». </a:t>
            </a:r>
          </a:p>
        </p:txBody>
      </p:sp>
    </p:spTree>
    <p:extLst>
      <p:ext uri="{BB962C8B-B14F-4D97-AF65-F5344CB8AC3E}">
        <p14:creationId xmlns:p14="http://schemas.microsoft.com/office/powerpoint/2010/main" val="3496615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3. Тоннельное препарирование со стороны жевательной поверхности с сохранением маргинального гребня характеризуется отсутствием зрительного обзора всех стенок полости, большей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травматичностью</a:t>
            </a:r>
            <a:r>
              <a:rPr lang="ru-RU" dirty="0">
                <a:latin typeface="Arial" pitchFamily="34" charset="0"/>
                <a:cs typeface="Arial" pitchFamily="34" charset="0"/>
              </a:rPr>
              <a:t> из-за риска вскрытия пульпы, а также наличием большего количества осложнений в виде переломов маргинального гребня и рецидивного кариеса. </a:t>
            </a:r>
          </a:p>
        </p:txBody>
      </p:sp>
    </p:spTree>
    <p:extLst>
      <p:ext uri="{BB962C8B-B14F-4D97-AF65-F5344CB8AC3E}">
        <p14:creationId xmlns:p14="http://schemas.microsoft.com/office/powerpoint/2010/main" val="4140860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ВЫБОР И УСТАНОВКА МАТРИЦЫ И СИСТЕМЫ ЕЕ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ФИКСАЦИИ: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Перед пломбированием необходимо установить матричную систему. Тонкие матрицы удобно использовать для восстановления небольших дефектов. Толстые матрицы хорошо держат форму, что позволяет в ряде случаев не использовать клинья при восстановлении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придесневой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стенки. </a:t>
            </a:r>
            <a:r>
              <a:rPr lang="ru-RU" dirty="0">
                <a:latin typeface="Arial" pitchFamily="34" charset="0"/>
                <a:cs typeface="Arial" pitchFamily="34" charset="0"/>
              </a:rPr>
              <a:t>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добны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 реставрации больших кариозных полостей с разрушением 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поддесневой</a:t>
            </a:r>
            <a:r>
              <a:rPr lang="ru-RU" dirty="0">
                <a:latin typeface="Arial" pitchFamily="34" charset="0"/>
                <a:cs typeface="Arial" pitchFamily="34" charset="0"/>
              </a:rPr>
              <a:t> области или когда рядом отсутствует зуб. Твердые матрицы легче вводятся, однако их адаптация для формирования контактного пункта затруднена.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Выбор </a:t>
            </a:r>
            <a:r>
              <a:rPr lang="ru-RU" dirty="0">
                <a:latin typeface="Arial" pitchFamily="34" charset="0"/>
                <a:cs typeface="Arial" pitchFamily="34" charset="0"/>
              </a:rPr>
              <a:t>клина зависит от плотности зубного ряда. Деревянные клинья менее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травматичные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, впитывают влагу и расширяются, при введении нужно прилагать усилия, чтобы уменьшить возможность появления щели. Пластиковые клинья более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травматичные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, более гибкие, чем деревянные, проводят небольшое количество света через светопроводящую площадку. </a:t>
            </a:r>
          </a:p>
        </p:txBody>
      </p:sp>
    </p:spTree>
    <p:extLst>
      <p:ext uri="{BB962C8B-B14F-4D97-AF65-F5344CB8AC3E}">
        <p14:creationId xmlns:p14="http://schemas.microsoft.com/office/powerpoint/2010/main" val="372694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ЗАКЛЮЧЕНИЕ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Восстановление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полноценного качественного контактного пункта определяется не только применением контурных матриц, но умелым использованием инструментов для формирования контактного пункта. После реставрации кариозной полости с использованием самых тонких контурных матриц может остаться щель между зубами, если не прижимать матрицу к соседнему зубу во время полимеризации композита и не расклинивать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рядом стоящие зубы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5709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ЛИТЕРАТУРА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. Боровский, Е. В. Кариес зубов: препарирование и пломбирование / Е. В. Боровский. М. : Стоматология, </a:t>
            </a:r>
            <a:r>
              <a:rPr lang="ru-RU" dirty="0" smtClean="0"/>
              <a:t>2011</a:t>
            </a:r>
            <a:r>
              <a:rPr lang="ru-RU" dirty="0"/>
              <a:t>. 144 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2. Горбачев, В. В. // Современная стоматология. </a:t>
            </a:r>
            <a:r>
              <a:rPr lang="ru-RU" dirty="0" smtClean="0"/>
              <a:t>2012. </a:t>
            </a:r>
            <a:r>
              <a:rPr lang="ru-RU" dirty="0"/>
              <a:t>№ 2. С. 10–14. 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Горегляд</a:t>
            </a:r>
            <a:r>
              <a:rPr lang="ru-RU" dirty="0" smtClean="0"/>
              <a:t>, А. А. Оперативное лечение кариеса зубов. Вопросы препарирования, создание контактного пункта, планирование лечения : учеб.-метод. пособие / А. А. </a:t>
            </a:r>
            <a:r>
              <a:rPr lang="ru-RU" dirty="0" err="1" smtClean="0"/>
              <a:t>Горегляд</a:t>
            </a:r>
            <a:r>
              <a:rPr lang="ru-RU" dirty="0" smtClean="0"/>
              <a:t>, В. Н. Орда. Минск : МГМИ, 2011. 52 с. </a:t>
            </a:r>
          </a:p>
          <a:p>
            <a:r>
              <a:rPr lang="ru-RU" dirty="0" smtClean="0"/>
              <a:t>6</a:t>
            </a:r>
            <a:r>
              <a:rPr lang="ru-RU" dirty="0"/>
              <a:t>. Макеева, И. М. Восстановление контактных пунктов зубов с применением композиционных материалов / И. М. Макеева, Н. С. Жохова, Д. О. Глазов // Клиническая стоматология. </a:t>
            </a:r>
            <a:r>
              <a:rPr lang="ru-RU" dirty="0" smtClean="0"/>
              <a:t>2015. </a:t>
            </a:r>
            <a:r>
              <a:rPr lang="ru-RU" dirty="0"/>
              <a:t>№ 2. С. 22–25. 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/>
              <a:t>. Особенности препарирования и восстановления композиционными материалами полостей II класса по </a:t>
            </a:r>
            <a:r>
              <a:rPr lang="ru-RU" dirty="0" err="1"/>
              <a:t>Блэку</a:t>
            </a:r>
            <a:r>
              <a:rPr lang="ru-RU" dirty="0"/>
              <a:t> / А. В. Салова [и др.] // Институт стоматологии. </a:t>
            </a:r>
            <a:r>
              <a:rPr lang="ru-RU" dirty="0" smtClean="0"/>
              <a:t>2013. </a:t>
            </a:r>
            <a:r>
              <a:rPr lang="ru-RU" dirty="0"/>
              <a:t>№ 1. С. 97–99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10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</a:p>
          <a:p>
            <a:pPr marL="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 сегодняшний день существует огромное количество матриц, используемых для воссоздания контактного пункта. Для того, чтобы врачу правильно сделать свой выбор в пользу определенной матричной системы, нужно знать характеристики и особенности работы.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13" y="3861048"/>
            <a:ext cx="5688632" cy="270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Введение: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04864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Восстановление анатомической формы зуба имеет важное физиологическое значение. Идеальное наложение пломбы должно учитывать полное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окклюзионное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соответствие, контактную зону, межзубное пространство.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Контактная зона - это место контакта двух соседних зубов. Точечный контакт бывает только после прорезывания. Контактная зона очень важна для функционирования и стабильности пломб, что в свою очередь влияет на другие анатомические структуры зуба.</a:t>
            </a:r>
          </a:p>
        </p:txBody>
      </p:sp>
    </p:spTree>
    <p:extLst>
      <p:ext uri="{BB962C8B-B14F-4D97-AF65-F5344CB8AC3E}">
        <p14:creationId xmlns:p14="http://schemas.microsoft.com/office/powerpoint/2010/main" val="12905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АНАТОМИЯ КОНТАКТНОГО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ПУНКТА: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3340968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Контактный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пункт — место контакта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аппроксимальных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поверхностей двух соседних зубов.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Аппроксимальный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контакт у пациентов молодого возраста в большинстве случаев точечный, старшего возраста – плоскостной, что объясняется физиологической подвижностью зубов, вызывающей физиологическое стирание контактных поверхностей.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верхней челюсти он имеет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буккальное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смещение, на нижней — расположен по центральной линии.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Сохранность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контактных пунктов способствует частичному перераспределению жевательного давления, уменьшая степень упругой деформации кости, повышая устойчивость зубного ряда.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Нарушение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контактного пункта не только сопровождается раздражением межзубного сосочка, но и может быть пусковым механизмом развития патологических процессов стенок альвеол отдельных зубов, что обосновывает необходимость восстановления контактных пунктов при лечении кариеса на контактных поверхностях.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869160"/>
            <a:ext cx="2905760" cy="177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8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Функции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контактного пункта: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Частичное перераспределение жевательного давления.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Уменьшение деформации кости.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Повышение устойчивости зубного ряда.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Предохранение межзубного сосочка от травмы.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Распределение пищи по обе стороны от сосочка.</a:t>
            </a:r>
          </a:p>
          <a:p>
            <a:pPr marL="0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789040"/>
            <a:ext cx="7467600" cy="2684912"/>
          </a:xfrm>
        </p:spPr>
        <p:txBody>
          <a:bodyPr>
            <a:normAutofit/>
          </a:bodyPr>
          <a:lstStyle/>
          <a:p>
            <a:r>
              <a:rPr lang="ru-RU" sz="1400" i="1" dirty="0">
                <a:latin typeface="Arial" pitchFamily="34" charset="0"/>
                <a:cs typeface="Arial" pitchFamily="34" charset="0"/>
              </a:rPr>
              <a:t>Точечный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 контактный пункт создают при плотно стоящих зубах, в случае короткой коронки зуба, в случае выпуклого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десневого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сосочка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(Рисунок 1).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r>
              <a:rPr lang="ru-RU" sz="1400" i="1" dirty="0">
                <a:latin typeface="Arial" pitchFamily="34" charset="0"/>
                <a:cs typeface="Arial" pitchFamily="34" charset="0"/>
              </a:rPr>
              <a:t>Плоскостной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 контактный пункт создают при атрофии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десневого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сосочка, при снижении высоты альвеолярного отростка и при стертости контактных поверхностей двух рядом стоящих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зубов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(Рисунок 2).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Контактный пункт не создают, если имеются промежутки между зубами (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тремы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диастемы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нет соседнего зуба, при смещении зубов (при заболеваниях пародонта)), в случае значительной атрофии межзубной перегородки, при значительном разрушении коронки зуба.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94" y="657891"/>
            <a:ext cx="3594100" cy="2616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61" y="692696"/>
            <a:ext cx="3594100" cy="261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79712" y="335372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Рисунок</a:t>
            </a:r>
            <a:r>
              <a:rPr lang="ru-RU" sz="1200" dirty="0"/>
              <a:t> </a:t>
            </a:r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265190" y="3429000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Рисунок 2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628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КЛАССИФИКАЦИЯ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МАТРИЦ: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>
                <a:latin typeface="Arial" pitchFamily="34" charset="0"/>
                <a:cs typeface="Arial" pitchFamily="34" charset="0"/>
              </a:rPr>
              <a:t>материалу: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latin typeface="Arial" pitchFamily="34" charset="0"/>
                <a:cs typeface="Arial" pitchFamily="34" charset="0"/>
              </a:rPr>
              <a:t>) металлические (нержавеющая сталь, титан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>
                <a:latin typeface="Arial" pitchFamily="34" charset="0"/>
                <a:cs typeface="Arial" pitchFamily="34" charset="0"/>
              </a:rPr>
              <a:t>) полимерные/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светопрозрачные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 (полиэстер, лавсан);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>
                <a:latin typeface="Arial" pitchFamily="34" charset="0"/>
                <a:cs typeface="Arial" pitchFamily="34" charset="0"/>
              </a:rPr>
              <a:t>) комбинированные (металл-полиэстер).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>
                <a:latin typeface="Arial" pitchFamily="34" charset="0"/>
                <a:cs typeface="Arial" pitchFamily="34" charset="0"/>
              </a:rPr>
              <a:t>форме: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latin typeface="Arial" pitchFamily="34" charset="0"/>
                <a:cs typeface="Arial" pitchFamily="34" charset="0"/>
              </a:rPr>
              <a:t>) плоские полоски;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>
                <a:latin typeface="Arial" pitchFamily="34" charset="0"/>
                <a:cs typeface="Arial" pitchFamily="34" charset="0"/>
              </a:rPr>
              <a:t>) рельефные анатомически сформированные полоски;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>
                <a:latin typeface="Arial" pitchFamily="34" charset="0"/>
                <a:cs typeface="Arial" pitchFamily="34" charset="0"/>
              </a:rPr>
              <a:t>) контурные (с выпуклостью в области контактного пункта). – секционные; – кольцевые.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Системы </a:t>
            </a:r>
            <a:r>
              <a:rPr lang="ru-RU" dirty="0">
                <a:latin typeface="Arial" pitchFamily="34" charset="0"/>
                <a:cs typeface="Arial" pitchFamily="34" charset="0"/>
              </a:rPr>
              <a:t>фиксации матриц: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матрицедержатели</a:t>
            </a:r>
            <a:r>
              <a:rPr lang="ru-RU" dirty="0">
                <a:latin typeface="Arial" pitchFamily="34" charset="0"/>
                <a:cs typeface="Arial" pitchFamily="34" charset="0"/>
              </a:rPr>
              <a:t> типа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Tofflemire</a:t>
            </a:r>
            <a:r>
              <a:rPr lang="ru-RU" dirty="0">
                <a:latin typeface="Arial" pitchFamily="34" charset="0"/>
                <a:cs typeface="Arial" pitchFamily="34" charset="0"/>
              </a:rPr>
              <a:t>; – типа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Ivory</a:t>
            </a:r>
            <a:r>
              <a:rPr lang="ru-RU" dirty="0">
                <a:latin typeface="Arial" pitchFamily="34" charset="0"/>
                <a:cs typeface="Arial" pitchFamily="34" charset="0"/>
              </a:rPr>
              <a:t>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кольца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встроенные фиксаторы (ограничители/стопперы в полосках, замковые приспособления, катушки, перфорации). </a:t>
            </a:r>
          </a:p>
        </p:txBody>
      </p:sp>
    </p:spTree>
    <p:extLst>
      <p:ext uri="{BB962C8B-B14F-4D97-AF65-F5344CB8AC3E}">
        <p14:creationId xmlns:p14="http://schemas.microsoft.com/office/powerpoint/2010/main" val="100308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</a:t>
            </a:r>
            <a:r>
              <a:rPr lang="ru-RU" dirty="0" smtClean="0"/>
              <a:t>МАТРИЦ: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Плоские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матрицы: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latin typeface="Arial" pitchFamily="34" charset="0"/>
                <a:cs typeface="Arial" pitchFamily="34" charset="0"/>
              </a:rPr>
              <a:t>) полоски: – металлические толщиной 35, 50 мкм, шириной 6 или 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мм. </a:t>
            </a:r>
            <a:r>
              <a:rPr lang="ru-RU" dirty="0">
                <a:latin typeface="Arial" pitchFamily="34" charset="0"/>
                <a:cs typeface="Arial" pitchFamily="34" charset="0"/>
              </a:rPr>
              <a:t>Металлическая полоска – прозрачные полоски из лавсана или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выпускаются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толщиной 50 мкм. Используются с целью исключения заполнения пломбировочным материалом межзубного промежутка и обеспечения правильного формирования контактной точки между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зубами.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Прозрачные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полоски из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полиэстера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>
                <a:latin typeface="Arial" pitchFamily="34" charset="0"/>
                <a:cs typeface="Arial" pitchFamily="34" charset="0"/>
              </a:rPr>
              <a:t>) ленточные матрицы выпускаются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диспенсере, </a:t>
            </a:r>
            <a:r>
              <a:rPr lang="ru-RU" dirty="0">
                <a:latin typeface="Arial" pitchFamily="34" charset="0"/>
                <a:cs typeface="Arial" pitchFamily="34" charset="0"/>
              </a:rPr>
              <a:t>изготовлены из металла или полиэстера/лавсана: – металлические толщиной 30, 35, 45 или 50 мкм (высота 5, 6 или 7 мм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ru-RU" dirty="0">
                <a:latin typeface="Arial" pitchFamily="34" charset="0"/>
                <a:cs typeface="Arial" pitchFamily="34" charset="0"/>
              </a:rPr>
              <a:t>Диспенсер с ленточной матрицей – полимерные толщиной 50 мкм (высота 6, 8, 9 или 10 мм).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202</TotalTime>
  <Words>1923</Words>
  <Application>Microsoft Office PowerPoint</Application>
  <PresentationFormat>Экран (4:3)</PresentationFormat>
  <Paragraphs>124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Министерства здравоохранения Российской Федерации Кафедра-клиника стоматологии ИПО    Матричные системы: функции, виды, особенности применения</vt:lpstr>
      <vt:lpstr>Презентация PowerPoint</vt:lpstr>
      <vt:lpstr>Презентация PowerPoint</vt:lpstr>
      <vt:lpstr>Презентация PowerPoint</vt:lpstr>
      <vt:lpstr>АНАТОМИЯ КОНТАКТНОГО ПУНКТА:</vt:lpstr>
      <vt:lpstr>Функции контактного пункта:</vt:lpstr>
      <vt:lpstr>Презентация PowerPoint</vt:lpstr>
      <vt:lpstr>КЛАССИФИКАЦИЯ МАТРИЦ:</vt:lpstr>
      <vt:lpstr>ВИДЫ МАТРИЦ: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Установка клиньев:</vt:lpstr>
      <vt:lpstr>СИСТЕМЫ ФИКСАЦИИ МАТРИЦ:</vt:lpstr>
      <vt:lpstr>Инструменты:</vt:lpstr>
      <vt:lpstr>Презентация PowerPoint</vt:lpstr>
      <vt:lpstr>Презентация PowerPoint</vt:lpstr>
      <vt:lpstr>ТЕХНИКА ВОССТАНОВЛЕНИЯ КОНТАКТНОГО ПУНКТА:</vt:lpstr>
      <vt:lpstr>ВАРИАНТЫ ДОСТУПА:</vt:lpstr>
      <vt:lpstr>Презентация PowerPoint</vt:lpstr>
      <vt:lpstr>Презентация PowerPoint</vt:lpstr>
      <vt:lpstr>ВЫБОР И УСТАНОВКА МАТРИЦЫ И СИСТЕМЫ ЕЕ ФИКСАЦИИ: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</dc:creator>
  <cp:lastModifiedBy>svetl</cp:lastModifiedBy>
  <cp:revision>17</cp:revision>
  <dcterms:created xsi:type="dcterms:W3CDTF">2019-04-12T04:39:53Z</dcterms:created>
  <dcterms:modified xsi:type="dcterms:W3CDTF">2019-04-26T05:47:23Z</dcterms:modified>
</cp:coreProperties>
</file>