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6" r:id="rId3"/>
    <p:sldId id="258" r:id="rId4"/>
    <p:sldId id="268" r:id="rId5"/>
    <p:sldId id="295" r:id="rId6"/>
    <p:sldId id="297" r:id="rId7"/>
    <p:sldId id="261" r:id="rId8"/>
    <p:sldId id="262" r:id="rId9"/>
    <p:sldId id="273" r:id="rId10"/>
    <p:sldId id="274" r:id="rId11"/>
    <p:sldId id="275" r:id="rId12"/>
    <p:sldId id="277" r:id="rId13"/>
    <p:sldId id="279" r:id="rId14"/>
    <p:sldId id="282" r:id="rId15"/>
    <p:sldId id="284" r:id="rId16"/>
    <p:sldId id="286" r:id="rId17"/>
    <p:sldId id="298" r:id="rId18"/>
    <p:sldId id="299" r:id="rId19"/>
    <p:sldId id="300" r:id="rId20"/>
    <p:sldId id="287" r:id="rId21"/>
    <p:sldId id="288" r:id="rId22"/>
    <p:sldId id="289" r:id="rId23"/>
    <p:sldId id="291" r:id="rId24"/>
    <p:sldId id="292" r:id="rId25"/>
    <p:sldId id="293" r:id="rId26"/>
    <p:sldId id="301" r:id="rId27"/>
    <p:sldId id="294" r:id="rId28"/>
    <p:sldId id="302" r:id="rId29"/>
    <p:sldId id="265" r:id="rId30"/>
    <p:sldId id="26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10E"/>
    <a:srgbClr val="996600"/>
    <a:srgbClr val="800000"/>
    <a:srgbClr val="4A8D43"/>
    <a:srgbClr val="6633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7FCD-BC14-4A69-B92B-88518B45DD5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6201A-2738-4268-9117-69F584D2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9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F1800-1987-4ECB-A87D-56E1F419F7D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4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19160-73A4-4139-AC98-3F296815706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5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908A23-E1A5-4550-B499-4165C9FBB8E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6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6515C8-CBD5-4BB4-A2C6-A72BEC2927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5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7E47A3-8F3B-4304-8C4A-4C74C14902B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9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7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0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7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2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4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5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E275-291B-47AF-A91F-369B7F1A1184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7170-C272-42BB-9CA5-77D027F2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3401058"/>
            <a:ext cx="8331200" cy="145664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Т</a:t>
            </a:r>
            <a:r>
              <a:rPr lang="ru-RU" sz="3200" b="1" dirty="0" smtClean="0">
                <a:solidFill>
                  <a:srgbClr val="800000"/>
                </a:solidFill>
              </a:rPr>
              <a:t>равма мочевого пузыря: типы, механизмы и диагностическая визуализация</a:t>
            </a:r>
            <a:endParaRPr lang="ru-RU" sz="3200" b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37" t="23148" r="36519" b="46111"/>
          <a:stretch/>
        </p:blipFill>
        <p:spPr>
          <a:xfrm>
            <a:off x="1250950" y="1367350"/>
            <a:ext cx="5956300" cy="2335067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879600" y="603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ФГБОУ ВО "Красноярский государственный медицинский университет имени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профессора </a:t>
            </a:r>
            <a:r>
              <a:rPr lang="ru-RU" altLang="ru-RU" sz="1800" dirty="0" err="1"/>
              <a:t>В.Ф.Войно-Ясенецкого</a:t>
            </a:r>
            <a:r>
              <a:rPr lang="ru-RU" altLang="ru-RU" sz="1800" dirty="0"/>
              <a:t>" Министерства здравоохранения РФ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71900" y="723900"/>
            <a:ext cx="367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Кафедра лучевой диагностики ИПО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998" y="1093788"/>
            <a:ext cx="2627604" cy="262760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604000" y="5723877"/>
            <a:ext cx="4775200" cy="101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dirty="0" smtClean="0"/>
              <a:t>Выполнила : </a:t>
            </a:r>
            <a:r>
              <a:rPr lang="ru-RU" altLang="ru-RU" sz="2000" dirty="0" err="1" smtClean="0"/>
              <a:t>Ремкевич</a:t>
            </a:r>
            <a:r>
              <a:rPr lang="ru-RU" altLang="ru-RU" sz="2000" dirty="0" smtClean="0"/>
              <a:t> Е.Е, ординатор 1-го года </a:t>
            </a:r>
            <a:r>
              <a:rPr lang="ru-RU" altLang="ru-RU" sz="2000" dirty="0" err="1" smtClean="0"/>
              <a:t>каф.лучевой</a:t>
            </a:r>
            <a:r>
              <a:rPr lang="ru-RU" altLang="ru-RU" sz="2000" dirty="0" smtClean="0"/>
              <a:t> диагностики ИПО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1085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17038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Простой внебрюшинный разрыв мочевого пузыря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5128973"/>
            <a:ext cx="11531600" cy="1817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На осевых изображения  КТ-цистографии визуализируется </a:t>
            </a:r>
            <a:r>
              <a:rPr lang="ru-RU" sz="2400" dirty="0" smtClean="0"/>
              <a:t> </a:t>
            </a:r>
            <a:r>
              <a:rPr lang="ru-RU" sz="2400" dirty="0" smtClean="0"/>
              <a:t>накопление </a:t>
            </a:r>
            <a:r>
              <a:rPr lang="ru-RU" sz="2400" dirty="0" err="1"/>
              <a:t>экстравазированного</a:t>
            </a:r>
            <a:r>
              <a:rPr lang="ru-RU" sz="2400" dirty="0"/>
              <a:t> контрастного раствора в форме </a:t>
            </a:r>
            <a:r>
              <a:rPr lang="ru-RU" sz="2400" dirty="0" smtClean="0"/>
              <a:t>«коронки </a:t>
            </a:r>
            <a:r>
              <a:rPr lang="ru-RU" sz="2400" dirty="0"/>
              <a:t>молярного </a:t>
            </a:r>
            <a:r>
              <a:rPr lang="ru-RU" sz="2400" dirty="0" smtClean="0"/>
              <a:t>зуба», </a:t>
            </a:r>
            <a:r>
              <a:rPr lang="ru-RU" sz="2400" dirty="0"/>
              <a:t>что указывает на простой внебрюшинный разрыв мочевого пузыря. Коронка </a:t>
            </a:r>
            <a:r>
              <a:rPr lang="ru-RU" sz="2400" dirty="0" smtClean="0"/>
              <a:t>«молярного зуба» </a:t>
            </a:r>
            <a:r>
              <a:rPr lang="ru-RU" sz="2400" dirty="0"/>
              <a:t>лежит впереди мочевого пузыря, а его корень расширяется в боковом направлении.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86" y="1604182"/>
            <a:ext cx="4705570" cy="3327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4182"/>
            <a:ext cx="4737100" cy="33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291601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Сложный внебрюшинный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разрыв </a:t>
            </a:r>
            <a:r>
              <a:rPr lang="ru-RU" b="1" dirty="0">
                <a:solidFill>
                  <a:srgbClr val="800000"/>
                </a:solidFill>
              </a:rPr>
              <a:t>мочевого пузыря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25" y="1988684"/>
            <a:ext cx="4072481" cy="3109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59" y="1988685"/>
            <a:ext cx="4072481" cy="3109229"/>
          </a:xfrm>
          <a:prstGeom prst="rect">
            <a:avLst/>
          </a:prstGeom>
        </p:spPr>
      </p:pic>
      <p:cxnSp>
        <p:nvCxnSpPr>
          <p:cNvPr id="6" name="Straight Arrow Connector 11"/>
          <p:cNvCxnSpPr/>
          <p:nvPr/>
        </p:nvCxnSpPr>
        <p:spPr>
          <a:xfrm>
            <a:off x="2120900" y="2944894"/>
            <a:ext cx="457200" cy="4445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3489" y="2178050"/>
            <a:ext cx="786452" cy="591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721" y="2473731"/>
            <a:ext cx="445047" cy="762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484" y="2892555"/>
            <a:ext cx="621846" cy="7742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8500" y="5028633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400" dirty="0"/>
              <a:t>На осевых изображения  КТ-цистографии визуализируется </a:t>
            </a:r>
            <a:r>
              <a:rPr lang="ru-RU" sz="2400" dirty="0" err="1" smtClean="0"/>
              <a:t>экстравазация</a:t>
            </a:r>
            <a:r>
              <a:rPr lang="ru-RU" sz="2400" dirty="0" smtClean="0"/>
              <a:t> </a:t>
            </a:r>
            <a:r>
              <a:rPr lang="ru-RU" sz="2400" dirty="0"/>
              <a:t>контрастного раствора в </a:t>
            </a:r>
            <a:r>
              <a:rPr lang="ru-RU" sz="2400" dirty="0" err="1" smtClean="0">
                <a:solidFill>
                  <a:srgbClr val="00B0F0"/>
                </a:solidFill>
              </a:rPr>
              <a:t>перивезикальное</a:t>
            </a:r>
            <a:r>
              <a:rPr lang="ru-RU" sz="2400" dirty="0" smtClean="0"/>
              <a:t> </a:t>
            </a:r>
            <a:r>
              <a:rPr lang="ru-RU" sz="2400" dirty="0"/>
              <a:t>пространство и за его пределы, в </a:t>
            </a:r>
            <a:r>
              <a:rPr lang="ru-RU" sz="2400" dirty="0" smtClean="0"/>
              <a:t>пространство </a:t>
            </a:r>
            <a:r>
              <a:rPr lang="ru-RU" sz="2400" dirty="0" err="1">
                <a:solidFill>
                  <a:srgbClr val="FF0000"/>
                </a:solidFill>
              </a:rPr>
              <a:t>Ретциуса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996600"/>
                </a:solidFill>
              </a:rPr>
              <a:t>мошонку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4A8D43"/>
                </a:solidFill>
              </a:rPr>
              <a:t>бедро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3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90500"/>
            <a:ext cx="106934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800000"/>
                </a:solidFill>
              </a:rPr>
              <a:t>Внутрибрюшинные разрывы </a:t>
            </a:r>
            <a:r>
              <a:rPr lang="ru-RU" sz="4900" b="1" dirty="0">
                <a:solidFill>
                  <a:srgbClr val="800000"/>
                </a:solidFill>
              </a:rPr>
              <a:t>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22066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Встречаются реже</a:t>
            </a:r>
            <a:r>
              <a:rPr lang="ru-RU" dirty="0"/>
              <a:t>, чем </a:t>
            </a:r>
            <a:r>
              <a:rPr lang="ru-RU" dirty="0" smtClean="0"/>
              <a:t>внебрюшинные разрывы </a:t>
            </a:r>
            <a:r>
              <a:rPr lang="ru-RU" dirty="0"/>
              <a:t>мочевого пузыря (только 10% -20% случаев являются внутрибрюшинными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dirty="0" smtClean="0"/>
              <a:t>Связь </a:t>
            </a:r>
            <a:r>
              <a:rPr lang="ru-RU" b="1" dirty="0"/>
              <a:t>между мочевым пузырем и брюшной </a:t>
            </a:r>
            <a:r>
              <a:rPr lang="ru-RU" b="1" dirty="0" smtClean="0"/>
              <a:t>полостью</a:t>
            </a:r>
            <a:endParaRPr lang="ru-RU" dirty="0"/>
          </a:p>
          <a:p>
            <a:r>
              <a:rPr lang="ru-RU" dirty="0" err="1" smtClean="0"/>
              <a:t>Экстравазированный</a:t>
            </a:r>
            <a:r>
              <a:rPr lang="ru-RU" dirty="0" smtClean="0"/>
              <a:t> </a:t>
            </a:r>
            <a:r>
              <a:rPr lang="ru-RU" dirty="0"/>
              <a:t>контрастный раствор часто оказывается менее концентрированным по сравнению с контрастным раствором в мочевом </a:t>
            </a:r>
            <a:r>
              <a:rPr lang="ru-RU" dirty="0" smtClean="0"/>
              <a:t>пузыре</a:t>
            </a:r>
            <a:endParaRPr lang="ru-RU" dirty="0"/>
          </a:p>
          <a:p>
            <a:r>
              <a:rPr lang="ru-RU" dirty="0" smtClean="0"/>
              <a:t>Лечение</a:t>
            </a:r>
            <a:r>
              <a:rPr lang="ru-RU" dirty="0"/>
              <a:t>: чаще всего хирургическое вмешательство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232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31799" y="218173"/>
            <a:ext cx="102790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</a:rPr>
              <a:t>Внутрибрюшинный разрыв </a:t>
            </a:r>
            <a:r>
              <a:rPr lang="ru-RU" b="1" dirty="0">
                <a:solidFill>
                  <a:srgbClr val="800000"/>
                </a:solidFill>
              </a:rPr>
              <a:t>мочевого пузыря</a:t>
            </a:r>
            <a:endParaRPr lang="en-US" b="1" dirty="0" smtClean="0">
              <a:solidFill>
                <a:srgbClr val="800000"/>
              </a:solidFill>
            </a:endParaRPr>
          </a:p>
        </p:txBody>
      </p:sp>
      <p:pic>
        <p:nvPicPr>
          <p:cNvPr id="26627" name="Picture 4" descr="P101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089" y="1361173"/>
            <a:ext cx="4775201" cy="3581885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6628" name="Picture 5" descr="P101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1361173"/>
            <a:ext cx="4775203" cy="3581885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8969" y="5231717"/>
            <a:ext cx="107362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Calibri" pitchFamily="34" charset="0"/>
              </a:rPr>
              <a:t>На осевых изображения  КТ-цистографии </a:t>
            </a:r>
            <a:r>
              <a:rPr lang="ru-RU" sz="2800" dirty="0" smtClean="0">
                <a:latin typeface="Calibri" pitchFamily="34" charset="0"/>
              </a:rPr>
              <a:t>визуализируется </a:t>
            </a:r>
            <a:r>
              <a:rPr lang="ru-RU" sz="2800" dirty="0" err="1">
                <a:latin typeface="Calibri" pitchFamily="34" charset="0"/>
              </a:rPr>
              <a:t>экстравазированный</a:t>
            </a:r>
            <a:r>
              <a:rPr lang="ru-RU" sz="2800" dirty="0">
                <a:latin typeface="Calibri" pitchFamily="34" charset="0"/>
              </a:rPr>
              <a:t> контрастный раствор, очерчивающий несколько петель кишечника во </a:t>
            </a:r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внутрибрюшинном</a:t>
            </a:r>
            <a:r>
              <a:rPr lang="ru-RU" sz="2800" dirty="0">
                <a:latin typeface="Calibri" pitchFamily="34" charset="0"/>
              </a:rPr>
              <a:t> пространстве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228431" y="2650332"/>
            <a:ext cx="990600" cy="304800"/>
          </a:xfrm>
          <a:prstGeom prst="straightConnector1">
            <a:avLst/>
          </a:prstGeom>
          <a:ln w="50800">
            <a:solidFill>
              <a:srgbClr val="A828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276180" y="1970773"/>
            <a:ext cx="838200" cy="228600"/>
          </a:xfrm>
          <a:prstGeom prst="straightConnector1">
            <a:avLst/>
          </a:prstGeom>
          <a:ln w="50800">
            <a:solidFill>
              <a:srgbClr val="A828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0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225425"/>
            <a:ext cx="10896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800000"/>
                </a:solidFill>
              </a:rPr>
              <a:t>Механизмы </a:t>
            </a:r>
            <a:r>
              <a:rPr lang="ru-RU" b="1" dirty="0" smtClean="0">
                <a:solidFill>
                  <a:srgbClr val="800000"/>
                </a:solidFill>
              </a:rPr>
              <a:t>повреждения </a:t>
            </a:r>
            <a:r>
              <a:rPr lang="ru-RU" b="1" dirty="0">
                <a:solidFill>
                  <a:srgbClr val="800000"/>
                </a:solidFill>
              </a:rPr>
              <a:t>мочевого пузыря: тупая или проникающая </a:t>
            </a:r>
            <a:r>
              <a:rPr lang="ru-RU" b="1" dirty="0" smtClean="0">
                <a:solidFill>
                  <a:srgbClr val="800000"/>
                </a:solidFill>
              </a:rPr>
              <a:t>травма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2143125"/>
            <a:ext cx="11125200" cy="4351338"/>
          </a:xfrm>
        </p:spPr>
        <p:txBody>
          <a:bodyPr/>
          <a:lstStyle/>
          <a:p>
            <a:r>
              <a:rPr lang="ru-RU" dirty="0"/>
              <a:t>Тупая травма </a:t>
            </a:r>
            <a:r>
              <a:rPr lang="ru-RU" dirty="0" smtClean="0"/>
              <a:t>является причиной повреждения мочевого пузыря </a:t>
            </a:r>
            <a:r>
              <a:rPr lang="ru-RU" dirty="0"/>
              <a:t>в 67-86</a:t>
            </a:r>
            <a:r>
              <a:rPr lang="ru-RU" dirty="0" smtClean="0"/>
              <a:t>%</a:t>
            </a:r>
            <a:endParaRPr lang="ru-RU" dirty="0"/>
          </a:p>
          <a:p>
            <a:r>
              <a:rPr lang="ru-RU" b="1" dirty="0"/>
              <a:t>Степень растяжения мочевого пузыря во время удара коррелирует со степенью </a:t>
            </a:r>
            <a:r>
              <a:rPr lang="ru-RU" b="1" dirty="0" smtClean="0"/>
              <a:t>травмы</a:t>
            </a:r>
            <a:endParaRPr lang="ru-RU" b="1" dirty="0"/>
          </a:p>
          <a:p>
            <a:r>
              <a:rPr lang="ru-RU" dirty="0"/>
              <a:t>Разрыв мочевого пузыря из-за тупой травмы часто связан с переломами </a:t>
            </a:r>
            <a:r>
              <a:rPr lang="ru-RU" dirty="0" smtClean="0"/>
              <a:t>таза</a:t>
            </a:r>
            <a:endParaRPr lang="ru-RU" dirty="0"/>
          </a:p>
          <a:p>
            <a:r>
              <a:rPr lang="ru-RU" dirty="0"/>
              <a:t>Проникающая травма является </a:t>
            </a:r>
            <a:r>
              <a:rPr lang="ru-RU" dirty="0" smtClean="0"/>
              <a:t>причиной повреждения мочевого пузыря  </a:t>
            </a:r>
            <a:r>
              <a:rPr lang="ru-RU" dirty="0"/>
              <a:t>в 14–33% </a:t>
            </a:r>
            <a:r>
              <a:rPr lang="ru-RU" dirty="0" smtClean="0"/>
              <a:t>случаев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6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:\Gross\Bladder Project\Images\Blunt Trauma\bladder neck rupture inv prostate, blunt 2128099\3 skin leak and into scrotum.jpg"/>
          <p:cNvPicPr>
            <a:picLocks noChangeAspect="1" noChangeArrowheads="1"/>
          </p:cNvPicPr>
          <p:nvPr/>
        </p:nvPicPr>
        <p:blipFill>
          <a:blip r:embed="rId3"/>
          <a:srcRect b="14583"/>
          <a:stretch>
            <a:fillRect/>
          </a:stretch>
        </p:blipFill>
        <p:spPr bwMode="auto">
          <a:xfrm>
            <a:off x="7454900" y="3755629"/>
            <a:ext cx="4114800" cy="2703513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23" name="Picture 3" descr="H:\Gross\Bladder Project\Images\Blunt Trauma\bladder neck rupture inv prostate, blunt 2128099\5 AP pelvis complete diastasis of symphysis.jpg"/>
          <p:cNvPicPr>
            <a:picLocks noChangeAspect="1" noChangeArrowheads="1"/>
          </p:cNvPicPr>
          <p:nvPr/>
        </p:nvPicPr>
        <p:blipFill>
          <a:blip r:embed="rId4"/>
          <a:srcRect l="10156" t="14844" r="10938" b="17969"/>
          <a:stretch>
            <a:fillRect/>
          </a:stretch>
        </p:blipFill>
        <p:spPr bwMode="auto">
          <a:xfrm>
            <a:off x="1256506" y="575866"/>
            <a:ext cx="3733800" cy="3179763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24" name="Picture 4" descr="H:\Gross\Bladder Project\Images\Blunt Trauma\bladder neck rupture inv prostate, blunt 2128099\6 CT bone.jpg"/>
          <p:cNvPicPr>
            <a:picLocks noChangeAspect="1" noChangeArrowheads="1"/>
          </p:cNvPicPr>
          <p:nvPr/>
        </p:nvPicPr>
        <p:blipFill>
          <a:blip r:embed="rId5"/>
          <a:srcRect l="6491"/>
          <a:stretch>
            <a:fillRect/>
          </a:stretch>
        </p:blipFill>
        <p:spPr bwMode="auto">
          <a:xfrm>
            <a:off x="7350125" y="768747"/>
            <a:ext cx="4114800" cy="279400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>
            <a:off x="2704306" y="2292271"/>
            <a:ext cx="685800" cy="152400"/>
          </a:xfrm>
          <a:prstGeom prst="straightConnector1">
            <a:avLst/>
          </a:prstGeom>
          <a:ln w="508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2093914" y="1528445"/>
            <a:ext cx="2327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Разрыв симфиза таза</a:t>
            </a:r>
            <a:endParaRPr lang="en-US" alt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103644" y="1262678"/>
            <a:ext cx="468312" cy="304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5"/>
          <p:cNvSpPr txBox="1">
            <a:spLocks noChangeArrowheads="1"/>
          </p:cNvSpPr>
          <p:nvPr/>
        </p:nvSpPr>
        <p:spPr bwMode="auto">
          <a:xfrm>
            <a:off x="8264756" y="685351"/>
            <a:ext cx="3304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Перелом левой лобковой кости</a:t>
            </a:r>
            <a:endParaRPr lang="en-US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75" y="3990976"/>
            <a:ext cx="7080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Сложный внебрюшинный разрыв мочевого пузыря, связанный с множественными переломами таза у мужчины с тупой </a:t>
            </a:r>
            <a:r>
              <a:rPr lang="ru-RU" sz="2400" dirty="0" smtClean="0"/>
              <a:t>травмой . Повреждения </a:t>
            </a:r>
            <a:r>
              <a:rPr lang="ru-RU" sz="2400" dirty="0"/>
              <a:t>лобковой кости были видны на начальных КТ-изображениях (вверху слева и </a:t>
            </a:r>
            <a:r>
              <a:rPr lang="ru-RU" sz="2400" dirty="0" smtClean="0"/>
              <a:t>справа), на КТ-цистографии визуализируется </a:t>
            </a:r>
            <a:r>
              <a:rPr lang="ru-RU" sz="2400" dirty="0" err="1" smtClean="0"/>
              <a:t>экстравазированный</a:t>
            </a:r>
            <a:r>
              <a:rPr lang="ru-RU" sz="2400" dirty="0" smtClean="0"/>
              <a:t> контрастный раствор (</a:t>
            </a:r>
            <a:r>
              <a:rPr lang="ru-RU" sz="2400" dirty="0"/>
              <a:t>внизу).</a:t>
            </a:r>
          </a:p>
        </p:txBody>
      </p:sp>
    </p:spTree>
    <p:extLst>
      <p:ext uri="{BB962C8B-B14F-4D97-AF65-F5344CB8AC3E}">
        <p14:creationId xmlns:p14="http://schemas.microsoft.com/office/powerpoint/2010/main" val="38830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:\DOCUME~1\RotenbeS\Local Settings\Temp\1.2.840.113619.2.55.3.1510605370.5551.1161890351.399.751.bmp"/>
          <p:cNvPicPr>
            <a:picLocks noChangeArrowheads="1"/>
          </p:cNvPicPr>
          <p:nvPr/>
        </p:nvPicPr>
        <p:blipFill>
          <a:blip r:embed="rId3"/>
          <a:srcRect t="21066" b="9259"/>
          <a:stretch>
            <a:fillRect/>
          </a:stretch>
        </p:blipFill>
        <p:spPr bwMode="auto">
          <a:xfrm>
            <a:off x="1562100" y="1867042"/>
            <a:ext cx="4508500" cy="3212958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0730" y="227808"/>
            <a:ext cx="11078369" cy="12954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800000"/>
                </a:solidFill>
              </a:rPr>
              <a:t>Разрыв мочевого пузыря </a:t>
            </a:r>
            <a:r>
              <a:rPr lang="ru-RU" sz="4000" b="1" dirty="0" smtClean="0">
                <a:solidFill>
                  <a:srgbClr val="800000"/>
                </a:solidFill>
              </a:rPr>
              <a:t>вследствие </a:t>
            </a:r>
            <a:r>
              <a:rPr lang="ru-RU" sz="4000" b="1" dirty="0">
                <a:solidFill>
                  <a:srgbClr val="800000"/>
                </a:solidFill>
              </a:rPr>
              <a:t>проникающей травмы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298" y="5197614"/>
            <a:ext cx="1135380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Calibri" pitchFamily="34" charset="0"/>
              </a:rPr>
              <a:t>КТ-цистография </a:t>
            </a:r>
            <a:r>
              <a:rPr lang="ru-RU" sz="2400" dirty="0">
                <a:latin typeface="Calibri" pitchFamily="34" charset="0"/>
              </a:rPr>
              <a:t>у пациента с </a:t>
            </a:r>
            <a:r>
              <a:rPr lang="ru-RU" sz="2400" dirty="0" smtClean="0">
                <a:latin typeface="Calibri" pitchFamily="34" charset="0"/>
              </a:rPr>
              <a:t>внебрюшинным разрывом мочевого пузыря, возникшим  вследствие </a:t>
            </a:r>
            <a:r>
              <a:rPr lang="ru-RU" sz="2400" dirty="0">
                <a:latin typeface="Calibri" pitchFamily="34" charset="0"/>
              </a:rPr>
              <a:t>проникающей травмы, </a:t>
            </a:r>
            <a:r>
              <a:rPr lang="ru-RU" sz="2400" dirty="0" smtClean="0">
                <a:latin typeface="Calibri" pitchFamily="34" charset="0"/>
              </a:rPr>
              <a:t>визуализируется </a:t>
            </a:r>
            <a:r>
              <a:rPr lang="ru-RU" sz="2400" dirty="0" err="1">
                <a:latin typeface="Calibri" pitchFamily="34" charset="0"/>
              </a:rPr>
              <a:t>экстравазированный</a:t>
            </a:r>
            <a:r>
              <a:rPr lang="ru-RU" sz="2400" dirty="0">
                <a:latin typeface="Calibri" pitchFamily="34" charset="0"/>
              </a:rPr>
              <a:t> контрастный раствор </a:t>
            </a:r>
            <a:r>
              <a:rPr lang="ru-RU" sz="2400" dirty="0" smtClean="0">
                <a:latin typeface="Calibri" pitchFamily="34" charset="0"/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пространство </a:t>
            </a:r>
            <a:r>
              <a:rPr lang="ru-RU" sz="2400" dirty="0" err="1" smtClean="0">
                <a:solidFill>
                  <a:srgbClr val="FF0000"/>
                </a:solidFill>
                <a:latin typeface="Calibri" pitchFamily="34" charset="0"/>
              </a:rPr>
              <a:t>Ретциуса</a:t>
            </a:r>
            <a:r>
              <a:rPr lang="ru-RU" sz="2400" dirty="0" smtClean="0">
                <a:latin typeface="Calibri" pitchFamily="34" charset="0"/>
              </a:rPr>
              <a:t>, </a:t>
            </a:r>
            <a:r>
              <a:rPr lang="ru-RU" sz="2400" dirty="0" smtClean="0">
                <a:solidFill>
                  <a:srgbClr val="996600"/>
                </a:solidFill>
                <a:latin typeface="Calibri" pitchFamily="34" charset="0"/>
              </a:rPr>
              <a:t>скопление крови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в мочевом пузыре и множественные </a:t>
            </a:r>
            <a:r>
              <a:rPr lang="ru-RU" sz="2400" dirty="0">
                <a:solidFill>
                  <a:srgbClr val="00B050"/>
                </a:solidFill>
                <a:latin typeface="Calibri" pitchFamily="34" charset="0"/>
              </a:rPr>
              <a:t>газовые фокусы </a:t>
            </a:r>
            <a:r>
              <a:rPr lang="ru-RU" sz="2400" dirty="0">
                <a:latin typeface="Calibri" pitchFamily="34" charset="0"/>
              </a:rPr>
              <a:t>в мягких </a:t>
            </a:r>
            <a:r>
              <a:rPr lang="ru-RU" sz="2400" dirty="0" smtClean="0">
                <a:latin typeface="Calibri" pitchFamily="34" charset="0"/>
              </a:rPr>
              <a:t>тканях.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2773" name="Picture 6" descr="C:\DOCUME~1\RotenbeS\Local Settings\Temp\1.2.840.113619.2.80.40129220.31364.1162015027.1721.bmp"/>
          <p:cNvPicPr>
            <a:picLocks noChangeAspect="1" noChangeArrowheads="1"/>
          </p:cNvPicPr>
          <p:nvPr/>
        </p:nvPicPr>
        <p:blipFill>
          <a:blip r:embed="rId4"/>
          <a:srcRect l="10776" t="24179" r="16833" b="25729"/>
          <a:stretch>
            <a:fillRect/>
          </a:stretch>
        </p:blipFill>
        <p:spPr bwMode="auto">
          <a:xfrm>
            <a:off x="6248401" y="1867042"/>
            <a:ext cx="4643398" cy="3212958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401888" y="1954214"/>
            <a:ext cx="1027112" cy="636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25583" y="1954214"/>
            <a:ext cx="376237" cy="647700"/>
          </a:xfrm>
          <a:prstGeom prst="straightConnector1">
            <a:avLst/>
          </a:prstGeom>
          <a:ln w="50800">
            <a:solidFill>
              <a:srgbClr val="F2A1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426701" y="2903211"/>
            <a:ext cx="85725" cy="9144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7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/>
            </a:r>
            <a:br>
              <a:rPr lang="ru-RU" b="1" dirty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800000"/>
                </a:solidFill>
              </a:rPr>
              <a:t>Механизмы спонтанной травмы 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2130425"/>
            <a:ext cx="11226800" cy="4351338"/>
          </a:xfrm>
        </p:spPr>
        <p:txBody>
          <a:bodyPr/>
          <a:lstStyle/>
          <a:p>
            <a:r>
              <a:rPr lang="ru-RU" dirty="0"/>
              <a:t>Спонтанная перфорация мочевого пузыря встречается гораздо реже, чем травматическая перфорация мочевого пузыря.</a:t>
            </a:r>
          </a:p>
          <a:p>
            <a:r>
              <a:rPr lang="ru-RU" dirty="0"/>
              <a:t>Самопроизвольная перфорация обусловлена ​​повышением давления в мочевом пузыре и ослаблением слизистой мочевого пузыря.</a:t>
            </a:r>
          </a:p>
          <a:p>
            <a:r>
              <a:rPr lang="ru-RU" dirty="0"/>
              <a:t>Возможные причины спонтанной </a:t>
            </a:r>
            <a:r>
              <a:rPr lang="ru-RU" dirty="0" smtClean="0"/>
              <a:t>перфорации мочевого пузыря </a:t>
            </a:r>
            <a:r>
              <a:rPr lang="ru-RU" dirty="0"/>
              <a:t>включают инфекцию мочевыводящих путей, задержку мочи, </a:t>
            </a:r>
            <a:r>
              <a:rPr lang="ru-RU" dirty="0" smtClean="0"/>
              <a:t>роды </a:t>
            </a:r>
            <a:r>
              <a:rPr lang="ru-RU" dirty="0"/>
              <a:t>через естественные родовые пути, </a:t>
            </a:r>
            <a:r>
              <a:rPr lang="ru-RU" dirty="0" smtClean="0"/>
              <a:t>неправильное </a:t>
            </a:r>
            <a:r>
              <a:rPr lang="ru-RU" dirty="0"/>
              <a:t>расположение катетера </a:t>
            </a:r>
            <a:r>
              <a:rPr lang="ru-RU" dirty="0" err="1" smtClean="0"/>
              <a:t>Фолея</a:t>
            </a:r>
            <a:r>
              <a:rPr lang="ru-RU" dirty="0" smtClean="0"/>
              <a:t>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6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800000"/>
                </a:solidFill>
              </a:rPr>
              <a:t>Механизмы ятрогенной травмы 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5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Ятрогенная перфорация мочевого пузыря может возникнуть при:</a:t>
            </a:r>
          </a:p>
          <a:p>
            <a:r>
              <a:rPr lang="ru-RU" sz="3200" dirty="0" smtClean="0"/>
              <a:t>Хирургические манипуляции в области  </a:t>
            </a:r>
            <a:r>
              <a:rPr lang="ru-RU" sz="3200" dirty="0"/>
              <a:t>простаты, мочевого пузыря или других близлежащих структур</a:t>
            </a:r>
          </a:p>
          <a:p>
            <a:r>
              <a:rPr lang="ru-RU" sz="3200" dirty="0"/>
              <a:t>Цистоскопия (с или без биопсии мочевого пузыря)</a:t>
            </a:r>
          </a:p>
          <a:p>
            <a:r>
              <a:rPr lang="ru-RU" sz="3200" dirty="0" smtClean="0"/>
              <a:t>Установка </a:t>
            </a:r>
            <a:r>
              <a:rPr lang="ru-RU" sz="3200" dirty="0"/>
              <a:t>мочеточникового </a:t>
            </a:r>
            <a:r>
              <a:rPr lang="ru-RU" sz="3200" dirty="0" err="1"/>
              <a:t>стента</a:t>
            </a:r>
            <a:r>
              <a:rPr lang="ru-RU" sz="3200" dirty="0"/>
              <a:t>, катетера </a:t>
            </a:r>
            <a:r>
              <a:rPr lang="ru-RU" sz="3200" dirty="0" err="1"/>
              <a:t>Фолея</a:t>
            </a:r>
            <a:r>
              <a:rPr lang="ru-RU" sz="3200" dirty="0"/>
              <a:t> или надлобкового </a:t>
            </a:r>
            <a:r>
              <a:rPr lang="ru-RU" sz="3200" dirty="0" smtClean="0"/>
              <a:t>катетера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11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Разрыв мочевого пузыря: подсказки при </a:t>
            </a:r>
            <a:r>
              <a:rPr lang="ru-RU" b="1" dirty="0" err="1">
                <a:solidFill>
                  <a:srgbClr val="800000"/>
                </a:solidFill>
              </a:rPr>
              <a:t>нецистографической</a:t>
            </a:r>
            <a:r>
              <a:rPr lang="ru-RU" b="1" dirty="0">
                <a:solidFill>
                  <a:srgbClr val="800000"/>
                </a:solidFill>
              </a:rPr>
              <a:t> 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3800" y="2298700"/>
            <a:ext cx="9766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rgbClr val="222222"/>
                </a:solidFill>
                <a:latin typeface="inherit"/>
              </a:rPr>
              <a:t>Нетипичное  скопление </a:t>
            </a:r>
            <a:r>
              <a:rPr lang="ru-RU" altLang="ru-RU" sz="3200" dirty="0">
                <a:solidFill>
                  <a:srgbClr val="222222"/>
                </a:solidFill>
                <a:latin typeface="inherit"/>
              </a:rPr>
              <a:t>жидкости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rgbClr val="222222"/>
                </a:solidFill>
                <a:latin typeface="inherit"/>
              </a:rPr>
              <a:t>Нетипичное скопление газа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rgbClr val="222222"/>
                </a:solidFill>
                <a:latin typeface="inherit"/>
              </a:rPr>
              <a:t>Неверное </a:t>
            </a:r>
            <a:r>
              <a:rPr lang="ru-RU" altLang="ru-RU" sz="3200" dirty="0">
                <a:solidFill>
                  <a:srgbClr val="222222"/>
                </a:solidFill>
                <a:latin typeface="inherit"/>
              </a:rPr>
              <a:t>расположение катетера </a:t>
            </a:r>
            <a:r>
              <a:rPr lang="ru-RU" altLang="ru-RU" sz="3200" dirty="0" err="1">
                <a:solidFill>
                  <a:srgbClr val="222222"/>
                </a:solidFill>
                <a:latin typeface="inherit"/>
              </a:rPr>
              <a:t>Фолея</a:t>
            </a:r>
            <a:r>
              <a:rPr lang="ru-RU" altLang="ru-RU" sz="3200" dirty="0">
                <a:solidFill>
                  <a:srgbClr val="222222"/>
                </a:solidFill>
                <a:latin typeface="inherit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222222"/>
                </a:solidFill>
                <a:latin typeface="inherit"/>
              </a:rPr>
              <a:t>Дефект в стенке мочевого пузыря</a:t>
            </a:r>
            <a:r>
              <a:rPr lang="ru-RU" altLang="ru-RU" sz="3200" dirty="0"/>
              <a:t> 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3800" y="5172015"/>
            <a:ext cx="1054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Использование </a:t>
            </a:r>
            <a:r>
              <a:rPr lang="ru-RU" sz="2400" i="1" dirty="0" smtClean="0"/>
              <a:t>фронтальных </a:t>
            </a:r>
            <a:r>
              <a:rPr lang="ru-RU" sz="2400" i="1" dirty="0"/>
              <a:t>и сагиттальных переформатированных изображений может быть полезным для подтверждения диагноза.</a:t>
            </a:r>
          </a:p>
        </p:txBody>
      </p:sp>
    </p:spTree>
    <p:extLst>
      <p:ext uri="{BB962C8B-B14F-4D97-AF65-F5344CB8AC3E}">
        <p14:creationId xmlns:p14="http://schemas.microsoft.com/office/powerpoint/2010/main" val="2731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Введение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690688"/>
            <a:ext cx="110109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Повреждение мочевого пузыря, как правило, может быть </a:t>
            </a:r>
            <a:r>
              <a:rPr lang="ru-RU" dirty="0" smtClean="0"/>
              <a:t>травматическим </a:t>
            </a:r>
            <a:r>
              <a:rPr lang="ru-RU" dirty="0"/>
              <a:t>или </a:t>
            </a:r>
            <a:r>
              <a:rPr lang="ru-RU" dirty="0" smtClean="0"/>
              <a:t>спонтанным, </a:t>
            </a:r>
            <a:r>
              <a:rPr lang="ru-RU" dirty="0"/>
              <a:t>причем большинство случаев травматического повреждения происходит из-за тупой или проникающей травмы.</a:t>
            </a:r>
          </a:p>
          <a:p>
            <a:pPr marL="0" indent="0" algn="just">
              <a:buNone/>
            </a:pPr>
            <a:r>
              <a:rPr lang="ru-RU" b="1" dirty="0" smtClean="0"/>
              <a:t>Оперативная </a:t>
            </a:r>
            <a:r>
              <a:rPr lang="ru-RU" b="1" dirty="0"/>
              <a:t>диагностика и правильное ведение приводят к снижению заболеваемости и смертности.</a:t>
            </a:r>
          </a:p>
          <a:p>
            <a:pPr marL="0" indent="0" algn="just">
              <a:buNone/>
            </a:pPr>
            <a:r>
              <a:rPr lang="ru-RU" b="1" dirty="0"/>
              <a:t>Серьезные осложнения обычно связаны с задержкой в ​​диагностике и / или лечении.</a:t>
            </a:r>
          </a:p>
        </p:txBody>
      </p:sp>
    </p:spTree>
    <p:extLst>
      <p:ext uri="{BB962C8B-B14F-4D97-AF65-F5344CB8AC3E}">
        <p14:creationId xmlns:p14="http://schemas.microsoft.com/office/powerpoint/2010/main" val="4285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2562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Повреждения мочевого пузыря, обнаруженные при </a:t>
            </a:r>
            <a:r>
              <a:rPr lang="ru-RU" b="1" dirty="0" err="1">
                <a:solidFill>
                  <a:srgbClr val="800000"/>
                </a:solidFill>
              </a:rPr>
              <a:t>нецистографической</a:t>
            </a:r>
            <a:r>
              <a:rPr lang="ru-RU" b="1" dirty="0">
                <a:solidFill>
                  <a:srgbClr val="800000"/>
                </a:solidFill>
              </a:rPr>
              <a:t> визуализации: четыре случая</a:t>
            </a:r>
          </a:p>
        </p:txBody>
      </p:sp>
    </p:spTree>
    <p:extLst>
      <p:ext uri="{BB962C8B-B14F-4D97-AF65-F5344CB8AC3E}">
        <p14:creationId xmlns:p14="http://schemas.microsoft.com/office/powerpoint/2010/main" val="22353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~1\RotenbeS\Local Settings\Temp\1.2.840.113619.2.55.3.1510605370.2964.1146142671.876.2391.bmp"/>
          <p:cNvPicPr>
            <a:picLocks noChangeAspect="1" noChangeArrowheads="1"/>
          </p:cNvPicPr>
          <p:nvPr/>
        </p:nvPicPr>
        <p:blipFill>
          <a:blip r:embed="rId3"/>
          <a:srcRect l="10938" t="23438" r="9377" b="20313"/>
          <a:stretch>
            <a:fillRect/>
          </a:stretch>
        </p:blipFill>
        <p:spPr bwMode="auto">
          <a:xfrm>
            <a:off x="6115050" y="1219200"/>
            <a:ext cx="3562350" cy="251460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858000" y="1447800"/>
            <a:ext cx="552450" cy="304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C:\DOCUME~1\RotenbeS\Local Settings\Temp\1.2.840.113619.2.55.3.1510605370.2964.1146142671.876.2291.bmp"/>
          <p:cNvPicPr>
            <a:picLocks noChangeAspect="1" noChangeArrowheads="1"/>
          </p:cNvPicPr>
          <p:nvPr/>
        </p:nvPicPr>
        <p:blipFill>
          <a:blip r:embed="rId4"/>
          <a:srcRect l="10938" t="21875" r="9375" b="21875"/>
          <a:stretch>
            <a:fillRect/>
          </a:stretch>
        </p:blipFill>
        <p:spPr bwMode="auto">
          <a:xfrm>
            <a:off x="2381250" y="1219200"/>
            <a:ext cx="3562350" cy="251460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171950" y="1257300"/>
            <a:ext cx="95250" cy="3810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13300" y="4174004"/>
            <a:ext cx="6165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2400" dirty="0" smtClean="0">
                <a:latin typeface="Calibri" panose="020F0502020204030204" pitchFamily="34" charset="0"/>
              </a:rPr>
              <a:t>На КТ-цистографии </a:t>
            </a:r>
            <a:r>
              <a:rPr lang="ru-RU" altLang="en-US" sz="2400" dirty="0">
                <a:latin typeface="Calibri" panose="020F0502020204030204" pitchFamily="34" charset="0"/>
              </a:rPr>
              <a:t>(внизу слева) </a:t>
            </a:r>
            <a:r>
              <a:rPr lang="ru-RU" altLang="en-US" sz="2400" dirty="0" smtClean="0">
                <a:latin typeface="Calibri" panose="020F0502020204030204" pitchFamily="34" charset="0"/>
              </a:rPr>
              <a:t>визуализируется </a:t>
            </a:r>
            <a:r>
              <a:rPr lang="ru-RU" altLang="en-US" sz="2400" dirty="0" err="1" smtClean="0">
                <a:latin typeface="Calibri" panose="020F0502020204030204" pitchFamily="34" charset="0"/>
              </a:rPr>
              <a:t>экстравазация</a:t>
            </a:r>
            <a:r>
              <a:rPr lang="ru-RU" altLang="en-US" sz="2400" dirty="0" smtClean="0">
                <a:latin typeface="Calibri" panose="020F0502020204030204" pitchFamily="34" charset="0"/>
              </a:rPr>
              <a:t> контрастного вещества  </a:t>
            </a:r>
            <a:r>
              <a:rPr lang="ru-RU" altLang="en-US" sz="2400" dirty="0">
                <a:latin typeface="Calibri" panose="020F0502020204030204" pitchFamily="34" charset="0"/>
              </a:rPr>
              <a:t>в </a:t>
            </a:r>
            <a:r>
              <a:rPr lang="ru-RU" altLang="en-US" sz="2400" dirty="0" err="1" smtClean="0">
                <a:latin typeface="Calibri" panose="020F0502020204030204" pitchFamily="34" charset="0"/>
              </a:rPr>
              <a:t>перивезикальное</a:t>
            </a:r>
            <a:r>
              <a:rPr lang="ru-RU" altLang="en-US" sz="2400" dirty="0" smtClean="0">
                <a:latin typeface="Calibri" panose="020F0502020204030204" pitchFamily="34" charset="0"/>
              </a:rPr>
              <a:t> пространстве </a:t>
            </a:r>
            <a:r>
              <a:rPr lang="ru-RU" altLang="en-US" sz="2400" dirty="0">
                <a:latin typeface="Calibri" panose="020F0502020204030204" pitchFamily="34" charset="0"/>
              </a:rPr>
              <a:t>(стрелка), </a:t>
            </a:r>
            <a:r>
              <a:rPr lang="ru-RU" altLang="en-US" sz="2400" dirty="0" smtClean="0">
                <a:latin typeface="Calibri" panose="020F0502020204030204" pitchFamily="34" charset="0"/>
              </a:rPr>
              <a:t>что говорит о  </a:t>
            </a:r>
            <a:r>
              <a:rPr lang="ru-RU" altLang="en-US" sz="2400" dirty="0">
                <a:latin typeface="Calibri" panose="020F0502020204030204" pitchFamily="34" charset="0"/>
              </a:rPr>
              <a:t>наличие простого внебрюшинного разрыва мочевого пузыря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12" name="Picture 5" descr="C:\DOCUME~1\RotenbeS\Local Settings\Temp\1.2.840.113619.2.55.3.1510605370.2964.1146142672.621.1021.bmp"/>
          <p:cNvPicPr>
            <a:picLocks noChangeAspect="1" noChangeArrowheads="1"/>
          </p:cNvPicPr>
          <p:nvPr/>
        </p:nvPicPr>
        <p:blipFill>
          <a:blip r:embed="rId5"/>
          <a:srcRect l="6250" t="21875" r="6250" b="17188"/>
          <a:stretch>
            <a:fillRect/>
          </a:stretch>
        </p:blipFill>
        <p:spPr bwMode="auto">
          <a:xfrm>
            <a:off x="704850" y="3886200"/>
            <a:ext cx="3562350" cy="251460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435100" y="4279900"/>
            <a:ext cx="609600" cy="1905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33"/>
          <p:cNvSpPr txBox="1">
            <a:spLocks noChangeArrowheads="1"/>
          </p:cNvSpPr>
          <p:nvPr/>
        </p:nvSpPr>
        <p:spPr bwMode="auto">
          <a:xfrm>
            <a:off x="241300" y="28307"/>
            <a:ext cx="12179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222222"/>
                </a:solidFill>
                <a:latin typeface="inherit"/>
              </a:rPr>
              <a:t>Случай 1</a:t>
            </a:r>
            <a:r>
              <a:rPr lang="ru-RU" altLang="ru-RU" sz="2400" b="1" dirty="0" smtClean="0">
                <a:solidFill>
                  <a:srgbClr val="222222"/>
                </a:solidFill>
                <a:latin typeface="+mn-lt"/>
              </a:rPr>
              <a:t>. </a:t>
            </a:r>
            <a:r>
              <a:rPr lang="ru-RU" altLang="ru-RU" sz="2400" dirty="0" smtClean="0">
                <a:solidFill>
                  <a:srgbClr val="222222"/>
                </a:solidFill>
                <a:latin typeface="+mn-lt"/>
              </a:rPr>
              <a:t>Представлены КТ-изображения(верхнее левое и правое) 51-летнего мужчины после травмы, возникшей в результате падения. Обнаружен дефект в стенке мочевого пузыря (стрелка).</a:t>
            </a:r>
            <a:r>
              <a:rPr lang="ru-RU" altLang="ru-RU" sz="2400" dirty="0" smtClean="0">
                <a:latin typeface="+mn-lt"/>
              </a:rPr>
              <a:t> </a:t>
            </a:r>
            <a:endParaRPr lang="ru-RU" altLang="ru-RU" sz="2400" dirty="0">
              <a:latin typeface="+mn-lt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66864"/>
            <a:ext cx="3663950" cy="2103437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03650"/>
            <a:ext cx="3663950" cy="210185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66864"/>
            <a:ext cx="3663950" cy="2103437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9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803650"/>
            <a:ext cx="3663950" cy="210185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896100" y="4191000"/>
            <a:ext cx="8382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6781801" y="1571626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Bladder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76701" y="4114800"/>
            <a:ext cx="835025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4664076" y="3833814"/>
            <a:ext cx="1470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Foley balloon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43800" y="1789114"/>
            <a:ext cx="304800" cy="5603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09800" y="5918201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latin typeface="Calibri" panose="020F0502020204030204" pitchFamily="34" charset="0"/>
            </a:endParaRPr>
          </a:p>
        </p:txBody>
      </p: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527051" y="555628"/>
            <a:ext cx="1121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latin typeface="Calibri" panose="020F0502020204030204" pitchFamily="34" charset="0"/>
              </a:rPr>
              <a:t>Случай 2. </a:t>
            </a:r>
            <a:r>
              <a:rPr lang="ru-RU" altLang="en-US" sz="2400" dirty="0" smtClean="0">
                <a:latin typeface="Calibri" panose="020F0502020204030204" pitchFamily="34" charset="0"/>
              </a:rPr>
              <a:t>КТ-изображения области таза 49-летней </a:t>
            </a:r>
            <a:r>
              <a:rPr lang="ru-RU" altLang="en-US" sz="2400" dirty="0">
                <a:latin typeface="Calibri" panose="020F0502020204030204" pitchFamily="34" charset="0"/>
              </a:rPr>
              <a:t>женщины после установки катетера </a:t>
            </a:r>
            <a:r>
              <a:rPr lang="ru-RU" altLang="en-US" sz="2400" dirty="0" err="1" smtClean="0">
                <a:latin typeface="Calibri" panose="020F0502020204030204" pitchFamily="34" charset="0"/>
              </a:rPr>
              <a:t>Фолея</a:t>
            </a:r>
            <a:endParaRPr lang="en-US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149976" y="3848100"/>
            <a:ext cx="14700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Foley balloon</a:t>
            </a:r>
          </a:p>
        </p:txBody>
      </p:sp>
    </p:spTree>
    <p:extLst>
      <p:ext uri="{BB962C8B-B14F-4D97-AF65-F5344CB8AC3E}">
        <p14:creationId xmlns:p14="http://schemas.microsoft.com/office/powerpoint/2010/main" val="1003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867" y="2220195"/>
            <a:ext cx="5368687" cy="3627286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0937" y="2220195"/>
            <a:ext cx="4521994" cy="3644275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237696" y="3564495"/>
            <a:ext cx="884238" cy="47783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53247" y="3612357"/>
            <a:ext cx="701675" cy="723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TextBox 17"/>
          <p:cNvSpPr txBox="1">
            <a:spLocks noChangeArrowheads="1"/>
          </p:cNvSpPr>
          <p:nvPr/>
        </p:nvSpPr>
        <p:spPr bwMode="auto">
          <a:xfrm>
            <a:off x="4572000" y="40338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751" name="TextBox 12"/>
          <p:cNvSpPr txBox="1">
            <a:spLocks noChangeArrowheads="1"/>
          </p:cNvSpPr>
          <p:nvPr/>
        </p:nvSpPr>
        <p:spPr bwMode="auto">
          <a:xfrm>
            <a:off x="215900" y="436989"/>
            <a:ext cx="11976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latin typeface="+mn-lt"/>
              </a:rPr>
              <a:t>Случай 2( продолжение). </a:t>
            </a:r>
            <a:r>
              <a:rPr lang="ru-RU" sz="2400" dirty="0" smtClean="0">
                <a:latin typeface="+mn-lt"/>
              </a:rPr>
              <a:t>На КТ-изображении </a:t>
            </a:r>
            <a:r>
              <a:rPr lang="ru-RU" sz="2400" dirty="0">
                <a:latin typeface="+mn-lt"/>
              </a:rPr>
              <a:t>с внутривенным введением контрастного </a:t>
            </a:r>
            <a:r>
              <a:rPr lang="ru-RU" sz="2400" dirty="0" smtClean="0">
                <a:latin typeface="+mn-lt"/>
              </a:rPr>
              <a:t>вещества, визуализируется неправильно </a:t>
            </a:r>
            <a:r>
              <a:rPr lang="ru-RU" sz="2400" dirty="0">
                <a:latin typeface="+mn-lt"/>
              </a:rPr>
              <a:t>расположенный баллон </a:t>
            </a:r>
            <a:r>
              <a:rPr lang="ru-RU" sz="2400" dirty="0" err="1">
                <a:latin typeface="+mn-lt"/>
              </a:rPr>
              <a:t>Фолея</a:t>
            </a:r>
            <a:r>
              <a:rPr lang="ru-RU" sz="2400" dirty="0">
                <a:latin typeface="+mn-lt"/>
              </a:rPr>
              <a:t> (стрелка</a:t>
            </a:r>
            <a:r>
              <a:rPr lang="ru-RU" sz="2400" dirty="0" smtClean="0">
                <a:latin typeface="+mn-lt"/>
              </a:rPr>
              <a:t>) и </a:t>
            </a:r>
            <a:r>
              <a:rPr lang="ru-RU" sz="2400" dirty="0">
                <a:latin typeface="+mn-lt"/>
              </a:rPr>
              <a:t>мочевой пузырь (</a:t>
            </a:r>
            <a:r>
              <a:rPr lang="en-US" sz="2400" dirty="0">
                <a:latin typeface="+mn-lt"/>
              </a:rPr>
              <a:t>B).</a:t>
            </a:r>
            <a:endParaRPr lang="ru-RU" sz="2400" dirty="0">
              <a:latin typeface="+mn-lt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8229600" y="4038601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9574" y="453787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10758" y="44958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76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73100"/>
            <a:ext cx="3962400" cy="412750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6076950" y="5016500"/>
            <a:ext cx="576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Контрастный </a:t>
            </a:r>
            <a:r>
              <a:rPr lang="ru-R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раствор, видимый в </a:t>
            </a:r>
            <a:r>
              <a:rPr lang="ru-RU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брюшиной полости, </a:t>
            </a:r>
            <a:r>
              <a:rPr lang="ru-R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помогает идентифицировать повреждение мочевого пузыря как </a:t>
            </a:r>
            <a:r>
              <a:rPr lang="ru-RU" altLang="en-US" sz="2400" dirty="0">
                <a:solidFill>
                  <a:srgbClr val="7030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внутрибрюшинное</a:t>
            </a:r>
            <a:r>
              <a:rPr lang="ru-R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6286500" y="3162300"/>
            <a:ext cx="609600" cy="533400"/>
          </a:xfrm>
          <a:prstGeom prst="straightConnector1">
            <a:avLst/>
          </a:prstGeom>
          <a:ln w="38100">
            <a:solidFill>
              <a:srgbClr val="A828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220200" y="2895600"/>
            <a:ext cx="914400" cy="152400"/>
          </a:xfrm>
          <a:prstGeom prst="straightConnector1">
            <a:avLst/>
          </a:prstGeom>
          <a:ln w="38100">
            <a:solidFill>
              <a:srgbClr val="A828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447800" y="3248124"/>
            <a:ext cx="4114800" cy="274320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060700" y="3556000"/>
            <a:ext cx="342900" cy="533400"/>
          </a:xfrm>
          <a:prstGeom prst="straightConnector1">
            <a:avLst/>
          </a:prstGeom>
          <a:ln w="38100">
            <a:solidFill>
              <a:srgbClr val="A828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11"/>
          <p:cNvSpPr txBox="1">
            <a:spLocks noChangeArrowheads="1"/>
          </p:cNvSpPr>
          <p:nvPr/>
        </p:nvSpPr>
        <p:spPr bwMode="auto">
          <a:xfrm>
            <a:off x="387350" y="685800"/>
            <a:ext cx="568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latin typeface="+mn-lt"/>
              </a:rPr>
              <a:t>Случай 2( продолжение). </a:t>
            </a:r>
            <a:r>
              <a:rPr lang="ru-RU" altLang="en-US" sz="2400" dirty="0" smtClean="0">
                <a:latin typeface="+mn-lt"/>
              </a:rPr>
              <a:t>Обычная </a:t>
            </a:r>
            <a:r>
              <a:rPr lang="ru-RU" altLang="en-US" sz="2400" dirty="0">
                <a:latin typeface="+mn-lt"/>
              </a:rPr>
              <a:t>цистография, проведенная на следующий день, помогла подтвердить наличие </a:t>
            </a:r>
            <a:r>
              <a:rPr lang="ru-RU" altLang="en-US" sz="2400" dirty="0" smtClean="0">
                <a:latin typeface="+mn-lt"/>
              </a:rPr>
              <a:t>внутрибрюшинного разрыва мочевого пузыря. </a:t>
            </a:r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2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~1\RotenbeS\Local Settings\Temp\1.2.840.113619.2.55.1.1762928853.1872.1102513907.2161.bmp"/>
          <p:cNvPicPr>
            <a:picLocks noChangeAspect="1" noChangeArrowheads="1"/>
          </p:cNvPicPr>
          <p:nvPr/>
        </p:nvPicPr>
        <p:blipFill>
          <a:blip r:embed="rId3"/>
          <a:srcRect t="8333" b="16667"/>
          <a:stretch>
            <a:fillRect/>
          </a:stretch>
        </p:blipFill>
        <p:spPr bwMode="auto">
          <a:xfrm>
            <a:off x="2438400" y="609600"/>
            <a:ext cx="3632200" cy="2725738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7107" name="Picture 4" descr="C:\DOCUME~1\RotenbeS\Local Settings\Temp\1.2.840.113619.2.55.1.1762928853.1872.1102513907.1931.bmp"/>
          <p:cNvPicPr>
            <a:picLocks noChangeAspect="1" noChangeArrowheads="1"/>
          </p:cNvPicPr>
          <p:nvPr/>
        </p:nvPicPr>
        <p:blipFill>
          <a:blip r:embed="rId4"/>
          <a:srcRect t="8333" b="16667"/>
          <a:stretch>
            <a:fillRect/>
          </a:stretch>
        </p:blipFill>
        <p:spPr bwMode="auto">
          <a:xfrm>
            <a:off x="6210300" y="609601"/>
            <a:ext cx="3625850" cy="2720975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7108" name="Picture 6" descr="C:\DOCUME~1\RotenbeS\Local Settings\Temp\1.2.840.113619.2.55.1.1762928853.1872.1102513907.2041.bmp"/>
          <p:cNvPicPr>
            <a:picLocks noChangeAspect="1" noChangeArrowheads="1"/>
          </p:cNvPicPr>
          <p:nvPr/>
        </p:nvPicPr>
        <p:blipFill>
          <a:blip r:embed="rId5"/>
          <a:srcRect t="8333" b="16667"/>
          <a:stretch>
            <a:fillRect/>
          </a:stretch>
        </p:blipFill>
        <p:spPr bwMode="auto">
          <a:xfrm>
            <a:off x="6223000" y="3454400"/>
            <a:ext cx="3606800" cy="2719388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48088" y="966788"/>
            <a:ext cx="428625" cy="1524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7467600" y="3733800"/>
            <a:ext cx="457200" cy="1524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xtBox 14"/>
          <p:cNvSpPr txBox="1">
            <a:spLocks noChangeArrowheads="1"/>
          </p:cNvSpPr>
          <p:nvPr/>
        </p:nvSpPr>
        <p:spPr bwMode="auto">
          <a:xfrm>
            <a:off x="266700" y="4038600"/>
            <a:ext cx="5803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ru-RU" altLang="en-US" sz="2400" b="1" dirty="0" smtClean="0">
                <a:latin typeface="Calibri" panose="020F0502020204030204" pitchFamily="34" charset="0"/>
              </a:rPr>
              <a:t>Случай 3. </a:t>
            </a:r>
            <a:r>
              <a:rPr lang="ru-RU" altLang="en-US" sz="2400" dirty="0" smtClean="0">
                <a:latin typeface="Calibri" panose="020F0502020204030204" pitchFamily="34" charset="0"/>
              </a:rPr>
              <a:t>КТ, выполненное 61-летнему мужчине вскоре </a:t>
            </a:r>
            <a:r>
              <a:rPr lang="ru-RU" altLang="en-US" sz="2400" dirty="0">
                <a:latin typeface="Calibri" panose="020F0502020204030204" pitchFamily="34" charset="0"/>
              </a:rPr>
              <a:t>после цистоскопии, </a:t>
            </a:r>
            <a:r>
              <a:rPr lang="ru-RU" altLang="en-US" sz="2400" dirty="0" smtClean="0">
                <a:latin typeface="Calibri" panose="020F0502020204030204" pitchFamily="34" charset="0"/>
              </a:rPr>
              <a:t>определяется необычное скопление </a:t>
            </a:r>
            <a:r>
              <a:rPr lang="ru-RU" altLang="en-US" sz="2400" dirty="0">
                <a:latin typeface="Calibri" panose="020F0502020204030204" pitchFamily="34" charset="0"/>
              </a:rPr>
              <a:t>воздуха и жидкости, которые, вероятно, находятся как внутри, так и во внебрюшинном пространстве</a:t>
            </a:r>
            <a:r>
              <a:rPr lang="ru-RU" altLang="en-US" sz="2000" b="1" dirty="0">
                <a:latin typeface="Calibri" panose="020F0502020204030204" pitchFamily="34" charset="0"/>
              </a:rPr>
              <a:t>.</a:t>
            </a:r>
            <a:endParaRPr lang="en-US" altLang="en-US" sz="2000" b="1" i="1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3535363" y="1081088"/>
            <a:ext cx="428625" cy="1524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4114801"/>
            <a:ext cx="279400" cy="42862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2286000"/>
            <a:ext cx="381000" cy="3048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900" y="45434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Случай 3( продолжение). </a:t>
            </a:r>
            <a:r>
              <a:rPr lang="ru-RU" sz="2400" dirty="0" smtClean="0"/>
              <a:t>На повторной КТ-цистографии визуализируется </a:t>
            </a:r>
            <a:r>
              <a:rPr lang="ru-RU" sz="2400" dirty="0" err="1"/>
              <a:t>экстравазированный</a:t>
            </a:r>
            <a:r>
              <a:rPr lang="ru-RU" sz="2400" dirty="0"/>
              <a:t> контрастный раствор </a:t>
            </a:r>
            <a:r>
              <a:rPr lang="ru-RU" sz="2400" dirty="0" smtClean="0"/>
              <a:t>как </a:t>
            </a:r>
            <a:r>
              <a:rPr lang="ru-RU" sz="2400" dirty="0"/>
              <a:t>во </a:t>
            </a:r>
            <a:r>
              <a:rPr lang="ru-RU" sz="2400" dirty="0">
                <a:solidFill>
                  <a:srgbClr val="FFFF00"/>
                </a:solidFill>
              </a:rPr>
              <a:t>внебрюшинном</a:t>
            </a:r>
            <a:r>
              <a:rPr lang="ru-RU" sz="2400" dirty="0"/>
              <a:t>, так и </a:t>
            </a:r>
            <a:r>
              <a:rPr lang="ru-RU" sz="2400" dirty="0">
                <a:solidFill>
                  <a:srgbClr val="7030A0"/>
                </a:solidFill>
              </a:rPr>
              <a:t>внутрибрюшинном</a:t>
            </a:r>
            <a:r>
              <a:rPr lang="ru-RU" sz="2400" dirty="0"/>
              <a:t> пространствах, что свидетельствует о смешанном разрыве мочевого пузыря.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 smtClean="0"/>
              <a:t>Обратите </a:t>
            </a:r>
            <a:r>
              <a:rPr lang="ru-RU" sz="2400" b="1" dirty="0"/>
              <a:t>внимание, что контрастное вещество во </a:t>
            </a:r>
            <a:r>
              <a:rPr lang="ru-RU" sz="2400" b="1" dirty="0">
                <a:solidFill>
                  <a:srgbClr val="7030A0"/>
                </a:solidFill>
              </a:rPr>
              <a:t>внутрибрюшинном</a:t>
            </a:r>
            <a:r>
              <a:rPr lang="ru-RU" sz="2400" b="1" dirty="0"/>
              <a:t> пространстве менее концентрировано, чем во </a:t>
            </a:r>
            <a:r>
              <a:rPr lang="ru-RU" sz="2400" b="1" dirty="0" smtClean="0">
                <a:solidFill>
                  <a:srgbClr val="FFFF00"/>
                </a:solidFill>
              </a:rPr>
              <a:t>внебрюшинном</a:t>
            </a:r>
            <a:r>
              <a:rPr lang="ru-RU" sz="2400" b="1" dirty="0" smtClean="0"/>
              <a:t> пространстве</a:t>
            </a:r>
            <a:r>
              <a:rPr lang="ru-RU" sz="24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972602"/>
            <a:ext cx="4737100" cy="3570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64" y="972602"/>
            <a:ext cx="4377138" cy="3570823"/>
          </a:xfrm>
          <a:prstGeom prst="rect">
            <a:avLst/>
          </a:prstGeom>
        </p:spPr>
      </p:pic>
      <p:cxnSp>
        <p:nvCxnSpPr>
          <p:cNvPr id="6" name="Straight Arrow Connector 4"/>
          <p:cNvCxnSpPr/>
          <p:nvPr/>
        </p:nvCxnSpPr>
        <p:spPr>
          <a:xfrm flipH="1">
            <a:off x="3492500" y="1273175"/>
            <a:ext cx="914400" cy="428625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54900" y="1273175"/>
            <a:ext cx="228600" cy="857250"/>
          </a:xfrm>
          <a:prstGeom prst="straightConnector1">
            <a:avLst/>
          </a:prstGeom>
          <a:ln w="50800">
            <a:solidFill>
              <a:srgbClr val="A828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H:\Gross\Bladder Project\Images\Complication suprapubic catheter placement, US shows balloon outside bladder, then CTU confirms extrap tear\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4" y="405933"/>
            <a:ext cx="2847180" cy="2586728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9157" name="TextBox 14"/>
          <p:cNvSpPr txBox="1">
            <a:spLocks noChangeArrowheads="1"/>
          </p:cNvSpPr>
          <p:nvPr/>
        </p:nvSpPr>
        <p:spPr bwMode="auto">
          <a:xfrm>
            <a:off x="2620963" y="1508730"/>
            <a:ext cx="35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9160" name="Picture 9" descr="H:\Gross\Bladder Project\Images\Complication suprapubic catheter placement, US shows balloon outside bladder, then CTU confirms extrap tear\CT 1 non con.jpg"/>
          <p:cNvPicPr>
            <a:picLocks noChangeAspect="1" noChangeArrowheads="1"/>
          </p:cNvPicPr>
          <p:nvPr/>
        </p:nvPicPr>
        <p:blipFill>
          <a:blip r:embed="rId3"/>
          <a:srcRect t="3923" b="835"/>
          <a:stretch>
            <a:fillRect/>
          </a:stretch>
        </p:blipFill>
        <p:spPr bwMode="auto">
          <a:xfrm>
            <a:off x="769938" y="3504822"/>
            <a:ext cx="3155950" cy="2438400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9161" name="Picture 13"/>
          <p:cNvPicPr>
            <a:picLocks noChangeAspect="1" noChangeArrowheads="1"/>
          </p:cNvPicPr>
          <p:nvPr/>
        </p:nvPicPr>
        <p:blipFill>
          <a:blip r:embed="rId4"/>
          <a:srcRect l="10938" t="23093" r="3125" b="9375"/>
          <a:stretch>
            <a:fillRect/>
          </a:stretch>
        </p:blipFill>
        <p:spPr bwMode="auto">
          <a:xfrm>
            <a:off x="4709715" y="3541538"/>
            <a:ext cx="3124200" cy="2454275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09971" y="6048404"/>
            <a:ext cx="114442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Calibri" pitchFamily="34" charset="0"/>
              </a:rPr>
              <a:t>На КТ визуализируется </a:t>
            </a:r>
            <a:r>
              <a:rPr lang="ru-RU" sz="2400" dirty="0">
                <a:latin typeface="Calibri" pitchFamily="34" charset="0"/>
              </a:rPr>
              <a:t>наличие воздуха и жидкости в </a:t>
            </a:r>
            <a:r>
              <a:rPr lang="ru-RU" sz="2400" dirty="0" smtClean="0">
                <a:latin typeface="Calibri" pitchFamily="34" charset="0"/>
              </a:rPr>
              <a:t>пространстве </a:t>
            </a:r>
            <a:r>
              <a:rPr lang="ru-RU" sz="2400" dirty="0" err="1" smtClean="0">
                <a:latin typeface="Calibri" pitchFamily="34" charset="0"/>
              </a:rPr>
              <a:t>Ретциуса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и </a:t>
            </a:r>
            <a:r>
              <a:rPr lang="ru-RU" sz="2400" dirty="0" smtClean="0">
                <a:solidFill>
                  <a:srgbClr val="996600"/>
                </a:solidFill>
                <a:latin typeface="Calibri" pitchFamily="34" charset="0"/>
              </a:rPr>
              <a:t>скопление крови </a:t>
            </a:r>
            <a:r>
              <a:rPr lang="ru-RU" sz="2400" dirty="0">
                <a:latin typeface="Calibri" pitchFamily="34" charset="0"/>
              </a:rPr>
              <a:t>внутри и снаружи мочевого пузыря.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511134" y="3766572"/>
            <a:ext cx="152400" cy="684213"/>
          </a:xfrm>
          <a:prstGeom prst="straightConnector1">
            <a:avLst/>
          </a:prstGeom>
          <a:ln w="50800">
            <a:solidFill>
              <a:srgbClr val="F2A1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620963" y="521689"/>
            <a:ext cx="609600" cy="381000"/>
          </a:xfrm>
          <a:prstGeom prst="straightConnector1">
            <a:avLst/>
          </a:prstGeom>
          <a:ln w="50800">
            <a:solidFill>
              <a:srgbClr val="F2A1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9" name="TextBox 17"/>
          <p:cNvSpPr txBox="1">
            <a:spLocks noChangeArrowheads="1"/>
          </p:cNvSpPr>
          <p:nvPr/>
        </p:nvSpPr>
        <p:spPr bwMode="auto">
          <a:xfrm>
            <a:off x="4111625" y="723900"/>
            <a:ext cx="7626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dirty="0" smtClean="0">
                <a:latin typeface="Calibri" panose="020F0502020204030204" pitchFamily="34" charset="0"/>
              </a:rPr>
              <a:t>Случай 4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. </a:t>
            </a:r>
            <a:r>
              <a:rPr lang="ru-RU" altLang="en-US" sz="2400" dirty="0" err="1" smtClean="0">
                <a:latin typeface="Calibri" panose="020F0502020204030204" pitchFamily="34" charset="0"/>
              </a:rPr>
              <a:t>Ультрасонография</a:t>
            </a:r>
            <a:r>
              <a:rPr lang="ru-RU" altLang="en-US" sz="2400" dirty="0" smtClean="0">
                <a:latin typeface="Calibri" panose="020F0502020204030204" pitchFamily="34" charset="0"/>
              </a:rPr>
              <a:t>, выполненная  56-летнему мужчине </a:t>
            </a:r>
            <a:r>
              <a:rPr lang="ru-RU" altLang="en-US" sz="2400" dirty="0">
                <a:latin typeface="Calibri" panose="020F0502020204030204" pitchFamily="34" charset="0"/>
              </a:rPr>
              <a:t>после надлобковой </a:t>
            </a:r>
            <a:r>
              <a:rPr lang="ru-RU" altLang="en-US" sz="2400" dirty="0" err="1">
                <a:latin typeface="Calibri" panose="020F0502020204030204" pitchFamily="34" charset="0"/>
              </a:rPr>
              <a:t>цистостомии</a:t>
            </a:r>
            <a:r>
              <a:rPr lang="ru-RU" altLang="en-US" sz="2400" dirty="0">
                <a:latin typeface="Calibri" panose="020F0502020204030204" pitchFamily="34" charset="0"/>
              </a:rPr>
              <a:t> и установки катетера </a:t>
            </a:r>
            <a:r>
              <a:rPr lang="ru-RU" altLang="en-US" sz="2400" dirty="0" err="1">
                <a:latin typeface="Calibri" panose="020F0502020204030204" pitchFamily="34" charset="0"/>
              </a:rPr>
              <a:t>Фолея</a:t>
            </a:r>
            <a:r>
              <a:rPr lang="ru-RU" altLang="en-US" sz="2400" dirty="0">
                <a:latin typeface="Calibri" panose="020F0502020204030204" pitchFamily="34" charset="0"/>
              </a:rPr>
              <a:t> </a:t>
            </a:r>
            <a:r>
              <a:rPr lang="ru-RU" altLang="en-US" sz="2400" dirty="0" smtClean="0">
                <a:latin typeface="Calibri" panose="020F0502020204030204" pitchFamily="34" charset="0"/>
              </a:rPr>
              <a:t>(</a:t>
            </a:r>
            <a:r>
              <a:rPr lang="ru-RU" altLang="en-US" sz="2400" dirty="0">
                <a:latin typeface="Calibri" panose="020F0502020204030204" pitchFamily="34" charset="0"/>
              </a:rPr>
              <a:t>белая стрелка) за пределами мочевого пузыря (B).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8019" y="3805466"/>
            <a:ext cx="649288" cy="303213"/>
          </a:xfrm>
          <a:prstGeom prst="straightConnector1">
            <a:avLst/>
          </a:prstGeom>
          <a:ln w="50800">
            <a:solidFill>
              <a:srgbClr val="F2A1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37432" y="723900"/>
            <a:ext cx="685800" cy="6477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Выводы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00" y="1800225"/>
            <a:ext cx="11353800" cy="4351338"/>
          </a:xfrm>
        </p:spPr>
        <p:txBody>
          <a:bodyPr>
            <a:normAutofit/>
          </a:bodyPr>
          <a:lstStyle/>
          <a:p>
            <a:r>
              <a:rPr lang="ru-RU" dirty="0"/>
              <a:t>У пациентов с подозрением на повреждение мочевого пузыря в результате травмы, даже если результаты при начальной КТ отрицательные, необходимо выполнить цистографию (КТ или обычную), чтобы исключить разрыв мочевого пузыря.</a:t>
            </a:r>
          </a:p>
          <a:p>
            <a:r>
              <a:rPr lang="ru-RU" dirty="0"/>
              <a:t>КТ-цистография позволяет точно диагностировать тип разрыва мочевого пузыря, включая сложные внебрюшинные и смешанные внутри- и внебрюшинные </a:t>
            </a:r>
            <a:r>
              <a:rPr lang="ru-RU" dirty="0" smtClean="0"/>
              <a:t>разрывы.</a:t>
            </a:r>
            <a:endParaRPr lang="ru-RU" dirty="0"/>
          </a:p>
          <a:p>
            <a:r>
              <a:rPr lang="ru-RU" dirty="0" smtClean="0"/>
              <a:t>Спонтанный </a:t>
            </a:r>
            <a:r>
              <a:rPr lang="ru-RU" dirty="0"/>
              <a:t>разрыв мочевого пузыря иногда происходит у пациентов с </a:t>
            </a:r>
            <a:r>
              <a:rPr lang="ru-RU" dirty="0" smtClean="0"/>
              <a:t>инфекцией </a:t>
            </a:r>
            <a:r>
              <a:rPr lang="ru-RU" dirty="0"/>
              <a:t>мочевыводящих путей, </a:t>
            </a:r>
            <a:r>
              <a:rPr lang="ru-RU" dirty="0" smtClean="0"/>
              <a:t>задержкой </a:t>
            </a:r>
            <a:r>
              <a:rPr lang="ru-RU" dirty="0"/>
              <a:t>мочи, </a:t>
            </a:r>
            <a:r>
              <a:rPr lang="ru-RU" dirty="0" smtClean="0"/>
              <a:t>вследствие родом </a:t>
            </a:r>
            <a:r>
              <a:rPr lang="ru-RU" dirty="0"/>
              <a:t>через естественные родовые </a:t>
            </a:r>
            <a:r>
              <a:rPr lang="ru-RU" dirty="0" smtClean="0"/>
              <a:t>пути.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Статья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9600" y="5601518"/>
            <a:ext cx="10464800" cy="596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https://pubs.rsna.org/doi/10.1148/rg.343140022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889" t="31482" r="36074" b="38148"/>
          <a:stretch/>
        </p:blipFill>
        <p:spPr>
          <a:xfrm>
            <a:off x="1181100" y="1690688"/>
            <a:ext cx="9334500" cy="36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359568"/>
            <a:ext cx="10515600" cy="7637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Перфорация мочевого пузыря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42032" y="698501"/>
            <a:ext cx="3258868" cy="20097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Перфорация мочевого пузыря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3500" y="2434870"/>
            <a:ext cx="2486490" cy="1028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Травматическая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071270" y="2469440"/>
            <a:ext cx="2607178" cy="115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dirty="0" smtClean="0"/>
              <a:t>Спонтанная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763" y="3591879"/>
            <a:ext cx="1484972" cy="11252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Тупая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33454" y="3668483"/>
            <a:ext cx="2180985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Проникающая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9923" y="3643112"/>
            <a:ext cx="1929713" cy="1074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Ятрогенная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1898650" y="3887509"/>
            <a:ext cx="463550" cy="2292350"/>
          </a:xfrm>
          <a:prstGeom prst="leftBrace">
            <a:avLst>
              <a:gd name="adj1" fmla="val 8333"/>
              <a:gd name="adj2" fmla="val 50554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30957" y="3340655"/>
            <a:ext cx="2371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9565" y="5314344"/>
            <a:ext cx="3900353" cy="1569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</a:rPr>
              <a:t>Причина: </a:t>
            </a:r>
            <a:r>
              <a:rPr lang="ru-RU" sz="2400" i="1" dirty="0" smtClean="0">
                <a:latin typeface="+mn-lt"/>
              </a:rPr>
              <a:t>чаще всего в случаях перелома таза или огнестрельного ранения в область таза</a:t>
            </a:r>
            <a:endParaRPr lang="ru-RU" sz="2400" i="1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1754" y="5314344"/>
            <a:ext cx="465552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Причина</a:t>
            </a:r>
            <a:r>
              <a:rPr lang="ru-RU" sz="2400" dirty="0" smtClean="0"/>
              <a:t>: </a:t>
            </a:r>
            <a:r>
              <a:rPr lang="ru-RU" sz="2400" i="1" dirty="0" smtClean="0"/>
              <a:t>размещение катетера </a:t>
            </a:r>
            <a:r>
              <a:rPr lang="ru-RU" sz="2400" i="1" dirty="0" err="1" smtClean="0"/>
              <a:t>Фолея</a:t>
            </a:r>
            <a:r>
              <a:rPr lang="ru-RU" sz="2400" i="1" dirty="0" smtClean="0"/>
              <a:t>, биопсия мочевого пузыря и манипуляции мочеточниковым </a:t>
            </a:r>
            <a:r>
              <a:rPr lang="ru-RU" sz="2400" i="1" dirty="0" err="1" smtClean="0"/>
              <a:t>стентом</a:t>
            </a:r>
            <a:endParaRPr lang="ru-RU" sz="2400" i="1" dirty="0"/>
          </a:p>
        </p:txBody>
      </p: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 flipH="1">
            <a:off x="5568950" y="4717158"/>
            <a:ext cx="15830" cy="54830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07628" y="3677200"/>
            <a:ext cx="527231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Причина: </a:t>
            </a:r>
            <a:r>
              <a:rPr lang="ru-RU" sz="2400" i="1" dirty="0" smtClean="0"/>
              <a:t>задержка мочи, вагинальное </a:t>
            </a:r>
            <a:r>
              <a:rPr lang="ru-RU" sz="2400" i="1" dirty="0" err="1" smtClean="0"/>
              <a:t>родоразрешение</a:t>
            </a:r>
            <a:r>
              <a:rPr lang="ru-RU" sz="2400" i="1" dirty="0" smtClean="0"/>
              <a:t>, камни в мочевом пузыре или предшествующая лучевая терапии</a:t>
            </a:r>
            <a:endParaRPr lang="ru-RU" sz="2400" i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426182" y="1858424"/>
            <a:ext cx="515849" cy="57644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1"/>
            <a:endCxn id="7" idx="0"/>
          </p:cNvCxnSpPr>
          <p:nvPr/>
        </p:nvCxnSpPr>
        <p:spPr>
          <a:xfrm flipH="1">
            <a:off x="984249" y="2949220"/>
            <a:ext cx="349251" cy="64265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2"/>
          </p:cNvCxnSpPr>
          <p:nvPr/>
        </p:nvCxnSpPr>
        <p:spPr>
          <a:xfrm>
            <a:off x="2576745" y="3463570"/>
            <a:ext cx="0" cy="24641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9" idx="0"/>
          </p:cNvCxnSpPr>
          <p:nvPr/>
        </p:nvCxnSpPr>
        <p:spPr>
          <a:xfrm>
            <a:off x="3819990" y="3130549"/>
            <a:ext cx="1764790" cy="5125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" idx="6"/>
            <a:endCxn id="6" idx="0"/>
          </p:cNvCxnSpPr>
          <p:nvPr/>
        </p:nvCxnSpPr>
        <p:spPr>
          <a:xfrm>
            <a:off x="7200900" y="1703369"/>
            <a:ext cx="2173959" cy="7660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30448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800000"/>
                </a:solidFill>
              </a:rPr>
              <a:t>Спасибо за внимание!</a:t>
            </a:r>
            <a:endParaRPr lang="ru-RU" sz="4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-32226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Нормальная мужская анатомия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3050" y="571500"/>
            <a:ext cx="6654800" cy="6286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B0F0"/>
                </a:solidFill>
              </a:rPr>
              <a:t>Перивезикулярное </a:t>
            </a:r>
            <a:r>
              <a:rPr lang="ru-RU" sz="2400" dirty="0">
                <a:solidFill>
                  <a:srgbClr val="00B0F0"/>
                </a:solidFill>
              </a:rPr>
              <a:t>пространство</a:t>
            </a:r>
            <a:r>
              <a:rPr lang="ru-RU" sz="2400" dirty="0"/>
              <a:t>: окружает и содержит мочевой пузырь, медиальные пупочные связки (</a:t>
            </a:r>
            <a:r>
              <a:rPr lang="ru-RU" sz="2400" dirty="0" err="1"/>
              <a:t>облитерированные</a:t>
            </a:r>
            <a:r>
              <a:rPr lang="ru-RU" sz="2400" dirty="0"/>
              <a:t> пупочные артерии) и срединную пупочную связку (</a:t>
            </a:r>
            <a:r>
              <a:rPr lang="ru-RU" sz="2400" dirty="0" err="1"/>
              <a:t>урахус</a:t>
            </a:r>
            <a:r>
              <a:rPr lang="ru-RU" sz="2400" dirty="0" smtClean="0"/>
              <a:t>)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4A8D43"/>
                </a:solidFill>
              </a:rPr>
              <a:t>Ретровезикальное</a:t>
            </a:r>
            <a:r>
              <a:rPr lang="ru-RU" sz="2400" dirty="0" smtClean="0">
                <a:solidFill>
                  <a:srgbClr val="4A8D43"/>
                </a:solidFill>
              </a:rPr>
              <a:t> пространство: </a:t>
            </a:r>
            <a:r>
              <a:rPr lang="ru-RU" sz="2400" dirty="0" smtClean="0"/>
              <a:t>пространство </a:t>
            </a:r>
            <a:r>
              <a:rPr lang="ru-RU" sz="2400" dirty="0"/>
              <a:t>между прямой кишкой и мочевым </a:t>
            </a:r>
            <a:r>
              <a:rPr lang="ru-RU" sz="2400" dirty="0" smtClean="0"/>
              <a:t>пузырем</a:t>
            </a:r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996600"/>
                </a:solidFill>
              </a:rPr>
              <a:t>Пресакральное</a:t>
            </a:r>
            <a:r>
              <a:rPr lang="ru-RU" sz="2400" dirty="0">
                <a:solidFill>
                  <a:srgbClr val="996600"/>
                </a:solidFill>
              </a:rPr>
              <a:t> </a:t>
            </a:r>
            <a:r>
              <a:rPr lang="ru-RU" sz="2400" dirty="0" smtClean="0">
                <a:solidFill>
                  <a:srgbClr val="996600"/>
                </a:solidFill>
              </a:rPr>
              <a:t>пространство</a:t>
            </a:r>
            <a:endParaRPr lang="ru-RU" sz="2400" dirty="0">
              <a:solidFill>
                <a:srgbClr val="9966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C00000"/>
                </a:solidFill>
              </a:rPr>
              <a:t>П</a:t>
            </a:r>
            <a:r>
              <a:rPr lang="ru-RU" sz="2400" dirty="0" smtClean="0">
                <a:solidFill>
                  <a:srgbClr val="C00000"/>
                </a:solidFill>
              </a:rPr>
              <a:t>ространство </a:t>
            </a:r>
            <a:r>
              <a:rPr lang="ru-RU" sz="2400" dirty="0" err="1" smtClean="0">
                <a:solidFill>
                  <a:srgbClr val="C00000"/>
                </a:solidFill>
              </a:rPr>
              <a:t>Ретциуса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/>
              <a:t>ограничено </a:t>
            </a:r>
            <a:r>
              <a:rPr lang="ru-RU" sz="2400" dirty="0"/>
              <a:t>спереди лобковым симфизом и ветвями лобковых костей, сзади - висцеральной фасцией таза, покрывающей мочевой пузырь, с боков - латеральными пупочными связками, снизу - </a:t>
            </a:r>
            <a:r>
              <a:rPr lang="ru-RU" sz="2400" dirty="0" smtClean="0"/>
              <a:t>лобково-предстательными связками; </a:t>
            </a:r>
            <a:r>
              <a:rPr lang="ru-RU" sz="2400" dirty="0"/>
              <a:t>отделена от </a:t>
            </a:r>
            <a:r>
              <a:rPr lang="ru-RU" sz="2400" dirty="0" err="1">
                <a:solidFill>
                  <a:srgbClr val="00B0F0"/>
                </a:solidFill>
              </a:rPr>
              <a:t>перивезикального</a:t>
            </a:r>
            <a:r>
              <a:rPr lang="ru-RU" sz="2400" dirty="0"/>
              <a:t> пространства пупочно-венозной фасцией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1" y="1593534"/>
            <a:ext cx="5152839" cy="35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20" y="219913"/>
            <a:ext cx="8229600" cy="81915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800000"/>
                </a:solidFill>
              </a:rPr>
              <a:t>Нормальная женская анатомия</a:t>
            </a:r>
            <a:endParaRPr lang="en-US" sz="3600" dirty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8678" y="1105821"/>
            <a:ext cx="3286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1800" b="1" dirty="0">
                <a:solidFill>
                  <a:srgbClr val="663300"/>
                </a:solidFill>
                <a:latin typeface="Calibri" pitchFamily="34" charset="0"/>
              </a:rPr>
              <a:t>Медиальные пупочные связки</a:t>
            </a:r>
            <a:endParaRPr lang="en-US" altLang="en-US" sz="18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0719" y="3888372"/>
            <a:ext cx="2265362" cy="2519363"/>
          </a:xfrm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250515" y="6027003"/>
            <a:ext cx="3087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 err="1">
                <a:solidFill>
                  <a:srgbClr val="7030A0"/>
                </a:solidFill>
              </a:rPr>
              <a:t>перитонеальное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пространство</a:t>
            </a:r>
            <a:endParaRPr lang="en-US" altLang="en-US" sz="2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583390" y="1144741"/>
            <a:ext cx="7227610" cy="182101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Перивезикулярное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пространство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ограничено медиальными пупочными связками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облитерированные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пупочные артерии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окружает и содержит мочевой пузырь и срединную пупочную связку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урахус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583390" y="2965760"/>
            <a:ext cx="7227610" cy="713024"/>
          </a:xfrm>
          <a:prstGeom prst="rect">
            <a:avLst/>
          </a:prstGeom>
          <a:solidFill>
            <a:srgbClr val="F8F9FA"/>
          </a:solidFill>
          <a:ln w="9525">
            <a:solidFill>
              <a:srgbClr val="4A8D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4A8D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Прямокишечно-маточное </a:t>
            </a:r>
            <a:r>
              <a:rPr lang="ru-RU" altLang="ru-RU" sz="2400" dirty="0" smtClean="0">
                <a:solidFill>
                  <a:srgbClr val="4A8D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углубление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пространство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между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прямой кишкой и задней стенкой матки;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583390" y="3697950"/>
            <a:ext cx="7227610" cy="608800"/>
          </a:xfrm>
          <a:prstGeom prst="rect">
            <a:avLst/>
          </a:prstGeom>
          <a:ln>
            <a:solidFill>
              <a:srgbClr val="66330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rgbClr val="BC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Пресакральное</a:t>
            </a:r>
            <a:r>
              <a:rPr lang="ru-RU" sz="2400" dirty="0" smtClean="0">
                <a:solidFill>
                  <a:srgbClr val="BC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пространство</a:t>
            </a:r>
            <a:endParaRPr lang="ru-RU" sz="2400" dirty="0">
              <a:solidFill>
                <a:srgbClr val="BC8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583390" y="4325916"/>
            <a:ext cx="7227610" cy="2190351"/>
          </a:xfrm>
          <a:prstGeom prst="rect">
            <a:avLst/>
          </a:prstGeom>
          <a:solidFill>
            <a:srgbClr val="F8F9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ространство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Ретциуса</a:t>
            </a:r>
            <a:r>
              <a:rPr lang="ru-RU" altLang="ru-RU" sz="2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ограничено 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спереди лобковым симфизом и ветвями лобковых костей, сзади - висцеральной фасцией таза, покрывающей мочевой пузырь, с боков - латеральными пупочными связками, снизу - </a:t>
            </a: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лобково-пузырными связками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93" y="1508181"/>
            <a:ext cx="3200677" cy="234716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057400" y="1408459"/>
            <a:ext cx="127000" cy="646791"/>
          </a:xfrm>
          <a:prstGeom prst="straightConnector1">
            <a:avLst/>
          </a:prstGeom>
          <a:ln>
            <a:solidFill>
              <a:srgbClr val="F2A1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94371" y="1473800"/>
            <a:ext cx="279029" cy="581450"/>
          </a:xfrm>
          <a:prstGeom prst="straightConnector1">
            <a:avLst/>
          </a:prstGeom>
          <a:ln>
            <a:solidFill>
              <a:srgbClr val="F2A1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Роль лучевой </a:t>
            </a:r>
            <a:r>
              <a:rPr lang="ru-RU" b="1" dirty="0" smtClean="0">
                <a:solidFill>
                  <a:srgbClr val="800000"/>
                </a:solidFill>
              </a:rPr>
              <a:t>диагностики: КТ-цистография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КТ-цистография </a:t>
            </a:r>
            <a:r>
              <a:rPr lang="ru-RU" dirty="0" smtClean="0"/>
              <a:t>заменила </a:t>
            </a:r>
            <a:r>
              <a:rPr lang="ru-RU" dirty="0"/>
              <a:t>обычную цистографию в качестве </a:t>
            </a:r>
            <a:r>
              <a:rPr lang="ru-RU" dirty="0" smtClean="0"/>
              <a:t>предпочтительного метода  диагностики  при травме </a:t>
            </a:r>
            <a:r>
              <a:rPr lang="ru-RU" dirty="0"/>
              <a:t>мочевого пузыря</a:t>
            </a:r>
          </a:p>
          <a:p>
            <a:pPr marL="0" indent="0" algn="just">
              <a:buNone/>
            </a:pPr>
            <a:r>
              <a:rPr lang="ru-RU" dirty="0" smtClean="0"/>
              <a:t>КТ-цистография позволяет </a:t>
            </a:r>
            <a:r>
              <a:rPr lang="ru-RU" dirty="0"/>
              <a:t>просматривать </a:t>
            </a:r>
            <a:r>
              <a:rPr lang="ru-RU" dirty="0" err="1" smtClean="0"/>
              <a:t>мультипланарные</a:t>
            </a:r>
            <a:r>
              <a:rPr lang="ru-RU" dirty="0" smtClean="0"/>
              <a:t> реконструкции  при внутрибрюшинных </a:t>
            </a:r>
            <a:r>
              <a:rPr lang="ru-RU" dirty="0"/>
              <a:t>разрывах мочевого пузыря, когда повреждение в куполе мочевого пузыря </a:t>
            </a:r>
            <a:r>
              <a:rPr lang="ru-RU" dirty="0" smtClean="0"/>
              <a:t>трудно </a:t>
            </a:r>
            <a:r>
              <a:rPr lang="ru-RU" dirty="0"/>
              <a:t>визуализировать в осевой </a:t>
            </a:r>
            <a:r>
              <a:rPr lang="ru-RU" dirty="0" smtClean="0"/>
              <a:t>плоскости.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Исследования </a:t>
            </a:r>
            <a:r>
              <a:rPr lang="ru-RU" dirty="0"/>
              <a:t>показали, что КТ-цистография, по крайней мере, так же точна, как и обычная цистография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2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44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Классификация травм мочевого пузыря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5886387"/>
            <a:ext cx="11404600" cy="123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КТ-цистография является отличным диагностическим инструментом для определения </a:t>
            </a:r>
            <a:r>
              <a:rPr lang="ru-RU" b="1" dirty="0" smtClean="0"/>
              <a:t>типа повреждения </a:t>
            </a:r>
            <a:r>
              <a:rPr lang="ru-RU" dirty="0" smtClean="0"/>
              <a:t>мочевого пузыря. 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4216400" y="1467978"/>
            <a:ext cx="2946400" cy="16832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Травмы мочевого пузыря</a:t>
            </a:r>
            <a:endParaRPr lang="ru-RU" sz="2800" b="1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2743202" y="2904714"/>
            <a:ext cx="1904688" cy="47421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5"/>
            <a:endCxn id="25" idx="0"/>
          </p:cNvCxnSpPr>
          <p:nvPr/>
        </p:nvCxnSpPr>
        <p:spPr>
          <a:xfrm>
            <a:off x="6731310" y="2904714"/>
            <a:ext cx="2941638" cy="5084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20725" y="3435256"/>
            <a:ext cx="26035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Внебрюшинные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29410" y="3457955"/>
            <a:ext cx="2959100" cy="10608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Внутрибрюшинные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4921219"/>
            <a:ext cx="1641475" cy="685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Простые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36775" y="4959255"/>
            <a:ext cx="1955800" cy="647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Сложные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244600" y="4425856"/>
            <a:ext cx="203200" cy="4953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03501" y="4425856"/>
            <a:ext cx="279400" cy="4953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093695" y="3413122"/>
            <a:ext cx="3158505" cy="1105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Комбинированные</a:t>
            </a:r>
            <a:endParaRPr lang="ru-RU" sz="2400" dirty="0"/>
          </a:p>
        </p:txBody>
      </p:sp>
      <p:cxnSp>
        <p:nvCxnSpPr>
          <p:cNvPr id="38" name="Прямая со стрелкой 37"/>
          <p:cNvCxnSpPr>
            <a:stCxn id="4" idx="4"/>
            <a:endCxn id="10" idx="0"/>
          </p:cNvCxnSpPr>
          <p:nvPr/>
        </p:nvCxnSpPr>
        <p:spPr>
          <a:xfrm>
            <a:off x="5689600" y="3151219"/>
            <a:ext cx="19360" cy="30673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Внебрюшинные разрывы мочевого пузыря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Внебрюшинные разрывы мочевого пузыря составляют примерно 80-90% всех разрывов мочевого пузыря.</a:t>
            </a:r>
          </a:p>
          <a:p>
            <a:pPr algn="just"/>
            <a:r>
              <a:rPr lang="ru-RU" dirty="0" smtClean="0"/>
              <a:t>Большинство внебрюшинных разрывов связаны с переломами таза, которые вызывают перфорацию стенки мочевого пузыря. </a:t>
            </a:r>
          </a:p>
          <a:p>
            <a:pPr algn="just"/>
            <a:r>
              <a:rPr lang="ru-RU" dirty="0" smtClean="0"/>
              <a:t>Простые внебрюшинные разрывы мочевого пузыря ограничиваются </a:t>
            </a:r>
            <a:r>
              <a:rPr lang="ru-RU" dirty="0" err="1" smtClean="0"/>
              <a:t>перивезикальным</a:t>
            </a:r>
            <a:r>
              <a:rPr lang="ru-RU" dirty="0" smtClean="0"/>
              <a:t> пространством, в результате чего на КТ виден симптом «молярного зуба» («</a:t>
            </a:r>
            <a:r>
              <a:rPr lang="en-US" dirty="0" smtClean="0"/>
              <a:t>molar-tooth</a:t>
            </a:r>
            <a:r>
              <a:rPr lang="ru-RU" dirty="0" smtClean="0"/>
              <a:t>»)</a:t>
            </a:r>
          </a:p>
          <a:p>
            <a:pPr algn="just"/>
            <a:r>
              <a:rPr lang="ru-RU" dirty="0" smtClean="0"/>
              <a:t> При сложных внебрюшинных разрывах мочевого пузыря моча выходит за пределы </a:t>
            </a:r>
            <a:r>
              <a:rPr lang="ru-RU" dirty="0" err="1" smtClean="0"/>
              <a:t>перивезикального</a:t>
            </a:r>
            <a:r>
              <a:rPr lang="ru-RU" dirty="0" smtClean="0"/>
              <a:t> пространства.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691" y="1231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/>
            </a:r>
            <a:br>
              <a:rPr lang="ru-RU" b="1" dirty="0">
                <a:solidFill>
                  <a:srgbClr val="800000"/>
                </a:solidFill>
              </a:rPr>
            </a:br>
            <a:r>
              <a:rPr lang="ru-RU" b="1" dirty="0">
                <a:solidFill>
                  <a:srgbClr val="800000"/>
                </a:solidFill>
              </a:rPr>
              <a:t>Простой </a:t>
            </a:r>
            <a:r>
              <a:rPr lang="ru-RU" b="1" dirty="0" smtClean="0">
                <a:solidFill>
                  <a:srgbClr val="800000"/>
                </a:solidFill>
              </a:rPr>
              <a:t>внебрюшинный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р</a:t>
            </a:r>
            <a:r>
              <a:rPr lang="ru-RU" b="1" dirty="0" smtClean="0">
                <a:solidFill>
                  <a:srgbClr val="800000"/>
                </a:solidFill>
              </a:rPr>
              <a:t>азрыв </a:t>
            </a:r>
            <a:r>
              <a:rPr lang="ru-RU" b="1" dirty="0">
                <a:solidFill>
                  <a:srgbClr val="800000"/>
                </a:solidFill>
              </a:rPr>
              <a:t>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56" y="5514181"/>
            <a:ext cx="11326544" cy="122396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На осевых </a:t>
            </a:r>
            <a:r>
              <a:rPr lang="ru-RU" dirty="0"/>
              <a:t>изображения </a:t>
            </a:r>
            <a:r>
              <a:rPr lang="ru-RU" dirty="0" smtClean="0"/>
              <a:t> </a:t>
            </a:r>
            <a:r>
              <a:rPr lang="ru-RU" dirty="0"/>
              <a:t>КТ-цистографии </a:t>
            </a:r>
            <a:r>
              <a:rPr lang="ru-RU" dirty="0" smtClean="0"/>
              <a:t>визуализируется</a:t>
            </a:r>
            <a:r>
              <a:rPr lang="ru-RU" dirty="0" smtClean="0"/>
              <a:t> </a:t>
            </a:r>
            <a:r>
              <a:rPr lang="ru-RU" dirty="0" err="1" smtClean="0"/>
              <a:t>экстравазация</a:t>
            </a:r>
            <a:r>
              <a:rPr lang="ru-RU" dirty="0" smtClean="0"/>
              <a:t> </a:t>
            </a:r>
            <a:r>
              <a:rPr lang="ru-RU" dirty="0"/>
              <a:t>контрастного раствора в </a:t>
            </a:r>
            <a:r>
              <a:rPr lang="ru-RU" dirty="0" err="1" smtClean="0">
                <a:solidFill>
                  <a:srgbClr val="00B0F0"/>
                </a:solidFill>
              </a:rPr>
              <a:t>перивезикулярное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/>
              <a:t>пространство.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56" y="1873253"/>
            <a:ext cx="4773344" cy="364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216" y="1890030"/>
            <a:ext cx="4843384" cy="3672297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654300" y="2755900"/>
            <a:ext cx="279400" cy="2286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013700" y="2476500"/>
            <a:ext cx="431800" cy="5588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497</TotalTime>
  <Words>1235</Words>
  <Application>Microsoft Office PowerPoint</Application>
  <PresentationFormat>Широкоэкранный</PresentationFormat>
  <Paragraphs>120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inherit</vt:lpstr>
      <vt:lpstr>Тема Office</vt:lpstr>
      <vt:lpstr>Травма мочевого пузыря: типы, механизмы и диагностическая визуализация</vt:lpstr>
      <vt:lpstr>Введение</vt:lpstr>
      <vt:lpstr>Перфорация мочевого пузыря  </vt:lpstr>
      <vt:lpstr>Нормальная мужская анатомия</vt:lpstr>
      <vt:lpstr>Нормальная женская анатомия</vt:lpstr>
      <vt:lpstr>Роль лучевой диагностики: КТ-цистография</vt:lpstr>
      <vt:lpstr>Классификация травм мочевого пузыря</vt:lpstr>
      <vt:lpstr>Внебрюшинные разрывы мочевого пузыря</vt:lpstr>
      <vt:lpstr> Простой внебрюшинный разрыв мочевого пузыря</vt:lpstr>
      <vt:lpstr>Простой внебрюшинный разрыв мочевого пузыря</vt:lpstr>
      <vt:lpstr>Сложный внебрюшинный разрыв мочевого пузыря</vt:lpstr>
      <vt:lpstr> Внутрибрюшинные разрывы мочевого пузыря</vt:lpstr>
      <vt:lpstr>Внутрибрюшинный разрыв мочевого пузыря</vt:lpstr>
      <vt:lpstr> Механизмы повреждения мочевого пузыря: тупая или проникающая травма</vt:lpstr>
      <vt:lpstr>Презентация PowerPoint</vt:lpstr>
      <vt:lpstr>Разрыв мочевого пузыря вследствие проникающей травмы</vt:lpstr>
      <vt:lpstr> Механизмы спонтанной травмы мочевого пузыря</vt:lpstr>
      <vt:lpstr> Механизмы ятрогенной травмы мочевого пузыря</vt:lpstr>
      <vt:lpstr>Разрыв мочевого пузыря: подсказки при нецистографической КТ</vt:lpstr>
      <vt:lpstr>Повреждения мочевого пузыря, обнаруженные при нецистографической визуализации: четыре случая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Статья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 мочевого пузыря: типы, механизмы и диагностическая визуализация</dc:title>
  <dc:creator>Elizaveta</dc:creator>
  <cp:lastModifiedBy>Elizaveta</cp:lastModifiedBy>
  <cp:revision>44</cp:revision>
  <dcterms:created xsi:type="dcterms:W3CDTF">2020-05-17T09:33:05Z</dcterms:created>
  <dcterms:modified xsi:type="dcterms:W3CDTF">2020-05-21T11:16:54Z</dcterms:modified>
</cp:coreProperties>
</file>