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9" r:id="rId4"/>
    <p:sldId id="270" r:id="rId5"/>
    <p:sldId id="275" r:id="rId6"/>
    <p:sldId id="276" r:id="rId7"/>
    <p:sldId id="277" r:id="rId8"/>
    <p:sldId id="278" r:id="rId9"/>
    <p:sldId id="280" r:id="rId10"/>
    <p:sldId id="281" r:id="rId11"/>
    <p:sldId id="261" r:id="rId12"/>
    <p:sldId id="284" r:id="rId13"/>
    <p:sldId id="283" r:id="rId14"/>
    <p:sldId id="287" r:id="rId15"/>
    <p:sldId id="285" r:id="rId16"/>
    <p:sldId id="286" r:id="rId17"/>
    <p:sldId id="288" r:id="rId18"/>
    <p:sldId id="291" r:id="rId19"/>
    <p:sldId id="309" r:id="rId20"/>
    <p:sldId id="289" r:id="rId21"/>
    <p:sldId id="292" r:id="rId22"/>
    <p:sldId id="290" r:id="rId23"/>
    <p:sldId id="265" r:id="rId24"/>
    <p:sldId id="267" r:id="rId25"/>
    <p:sldId id="266" r:id="rId26"/>
    <p:sldId id="294" r:id="rId27"/>
    <p:sldId id="296" r:id="rId28"/>
    <p:sldId id="295" r:id="rId29"/>
    <p:sldId id="297" r:id="rId30"/>
    <p:sldId id="298" r:id="rId31"/>
    <p:sldId id="300" r:id="rId32"/>
    <p:sldId id="299" r:id="rId33"/>
    <p:sldId id="307" r:id="rId34"/>
    <p:sldId id="302" r:id="rId35"/>
    <p:sldId id="303" r:id="rId36"/>
    <p:sldId id="304" r:id="rId37"/>
    <p:sldId id="282" r:id="rId38"/>
    <p:sldId id="259" r:id="rId39"/>
    <p:sldId id="271" r:id="rId40"/>
    <p:sldId id="301" r:id="rId41"/>
    <p:sldId id="305" r:id="rId42"/>
    <p:sldId id="306" r:id="rId43"/>
    <p:sldId id="263" r:id="rId44"/>
    <p:sldId id="272" r:id="rId45"/>
    <p:sldId id="273" r:id="rId46"/>
    <p:sldId id="308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60"/>
  </p:normalViewPr>
  <p:slideViewPr>
    <p:cSldViewPr>
      <p:cViewPr>
        <p:scale>
          <a:sx n="100" d="100"/>
          <a:sy n="100" d="100"/>
        </p:scale>
        <p:origin x="-978" y="-3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0B1C-0AD3-4D58-B4D6-135AC593BF74}" type="datetimeFigureOut">
              <a:rPr lang="ru-RU" smtClean="0"/>
              <a:pPr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09720" y="785794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Красноярский </a:t>
            </a:r>
            <a:r>
              <a:rPr lang="ru-RU" sz="2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государственный медицинский университет имени профессора В.Ф</a:t>
            </a:r>
            <a:r>
              <a:rPr lang="ru-RU" sz="2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Войно-Ясенецкого</a:t>
            </a:r>
            <a:r>
              <a:rPr lang="ru-RU" sz="2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endParaRPr lang="ru-RU" sz="2000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Министерства </a:t>
            </a:r>
            <a:r>
              <a:rPr lang="ru-RU" sz="2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здравоохранения Российской </a:t>
            </a:r>
            <a:r>
              <a:rPr lang="ru-RU" sz="2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Федерации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Кафедра философии и социально-гуманитарных наук</a:t>
            </a:r>
            <a:endParaRPr lang="ru-RU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6844" y="3071810"/>
            <a:ext cx="9641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Конференция посвященная 85-летию со дня рождения профессора А.Н</a:t>
            </a:r>
            <a:r>
              <a:rPr lang="ru-RU" sz="48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. Орлова</a:t>
            </a:r>
            <a:endParaRPr lang="ru-RU" sz="4800" b="1" dirty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3952" y="609329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-2015-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лья\Desktop\Новая папка (2)\marks_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56" y="214290"/>
            <a:ext cx="4786346" cy="633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3030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621046"/>
            <a:ext cx="100811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5400" b="1" dirty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«К критике политической экономии. Предисловие»</a:t>
            </a:r>
            <a:endParaRPr lang="ru-RU" sz="5400" b="1" dirty="0" smtClean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6000" dirty="0">
                <a:ln w="0"/>
              </a:rPr>
              <a:t> </a:t>
            </a:r>
            <a:r>
              <a:rPr lang="ru-RU" sz="6000" dirty="0" smtClean="0">
                <a:ln w="0"/>
              </a:rPr>
              <a:t>                   </a:t>
            </a:r>
            <a:endParaRPr lang="ru-RU" sz="6000" dirty="0">
              <a:ln w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1904" y="551723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Читает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Пожарицкая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Дарья 215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0056" y="3715469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Маркс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1859 год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13755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947735"/>
            <a:ext cx="8715436" cy="591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«Правовые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отношения, также точно как и формы государства, не могут быть поняты ни из самих себя, ни из так называемого общего развития человеческого духа, что, наоборот, они коренятся в материальных жизненных отношениях, совокупность которых Гегель называет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«гражданским обществом»,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что анатомию гражданского общества следует искать в политической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экономии»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424242"/>
                </a:solidFill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163753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75920" y="1412776"/>
            <a:ext cx="5832648" cy="378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входа в науку, как и у входа в ад, должно быть выставлено требование:</a:t>
            </a:r>
            <a:b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«Здесь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нужно, чтобы душа была тверда;</a:t>
            </a:r>
            <a:b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Здесь страх не должен подавать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совета»</a:t>
            </a:r>
            <a:endParaRPr lang="ru-RU" sz="32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5480" y="980728"/>
            <a:ext cx="3846947" cy="518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0043801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027" y="1124744"/>
            <a:ext cx="106442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60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«Заработная плата, цена и прибыль»</a:t>
            </a:r>
          </a:p>
          <a:p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endParaRPr lang="ru-RU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551723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Читает Азизов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Айбек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205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пед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667504" y="421481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Маркс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1865 год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80133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5880" y="2708920"/>
            <a:ext cx="2664296" cy="99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Цена (100%)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761155" y="764704"/>
            <a:ext cx="208823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Труд (Рабочего 20%)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631504" y="3708783"/>
            <a:ext cx="2520280" cy="1519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Себестоимость (Затраты на сырье 10%)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879976" y="5053029"/>
            <a:ext cx="136815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НДС (13%)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832304" y="3708783"/>
            <a:ext cx="252028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Амортизация (оборудования и т. д. 20%)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832304" y="1022225"/>
            <a:ext cx="1872208" cy="1059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Прибыль (37%)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4583832" y="1844824"/>
            <a:ext cx="864096" cy="72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151784" y="3789040"/>
            <a:ext cx="864096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456040" y="3852799"/>
            <a:ext cx="0" cy="1016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896200" y="3708783"/>
            <a:ext cx="936104" cy="2962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788188" y="1988840"/>
            <a:ext cx="972109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108096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536" y="836712"/>
            <a:ext cx="3934312" cy="24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314365"/>
            <a:ext cx="3916180" cy="30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810" y="857232"/>
            <a:ext cx="3675923" cy="244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323" y="3286123"/>
            <a:ext cx="4325484" cy="288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285233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044" y="1285860"/>
            <a:ext cx="115729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52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«Государственность и анархия»</a:t>
            </a:r>
          </a:p>
          <a:p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endParaRPr lang="ru-RU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9936" y="551723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Читает Атаманов Сергей 202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0380" y="407194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М.А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Бакунин, 1873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89975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084" y="1484784"/>
            <a:ext cx="1195391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50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«Гражданская война во Франции»</a:t>
            </a:r>
          </a:p>
          <a:p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endParaRPr lang="ru-RU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3952" y="551723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Читает Петренко Семён 230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8942" y="414338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Маркса,1873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04258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hoyher.narod.ru/Portret/Markskar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139" b="9343"/>
          <a:stretch/>
        </p:blipFill>
        <p:spPr bwMode="auto">
          <a:xfrm>
            <a:off x="1127448" y="1579873"/>
            <a:ext cx="4176464" cy="4569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s622921.vk.me/v622921140/2d966/zWqWOOB31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497424"/>
            <a:ext cx="3600400" cy="4734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1092" y="764704"/>
            <a:ext cx="964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Полемика между К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Марксом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М.А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Бакуниным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90764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8216" y="2060848"/>
            <a:ext cx="10001320" cy="1046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0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60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Тезисы о Фейербахе</a:t>
            </a:r>
            <a:r>
              <a:rPr lang="ru-RU" sz="60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6000" b="1" dirty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2992" y="4071942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Маркс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Работа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опубликована в 1845  году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3872" y="551723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Читает Симакова Анастасия 202 пед.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4636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1544" y="1772816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Только тогда человечество получит свободу и только тогда истинные интересы общества, всех групп, всех местных организаций, а также и всех отдельных лиц, его составляющих, получат полное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осуществление,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когда государство не будет более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существовать»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2823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778" y="857232"/>
            <a:ext cx="6336704" cy="549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«Свобода состоит в том, чтобы превратить государство из органа, стоящего над обществом, в орган, этому обществу всецело подчиненный, да и в наше время большая или меньшая свобода государственных форм определяется тем, в какой мере они ограничивают «свободу государства»</a:t>
            </a:r>
            <a:endParaRPr lang="ru-RU" sz="20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urss.ru/covers_ru/17967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052736"/>
            <a:ext cx="3456384" cy="4979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860292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35560" y="1340768"/>
            <a:ext cx="78725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«Свобода </a:t>
            </a:r>
            <a:r>
              <a:rPr lang="ru-RU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это возвышенное слово, означающее великое дело, которое никогда не перестанет воспламенять сердца всех живых </a:t>
            </a:r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людей»</a:t>
            </a:r>
          </a:p>
          <a:p>
            <a:pPr algn="r"/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Краеугольный </a:t>
            </a:r>
            <a:r>
              <a:rPr lang="ru-RU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камень анархизма – личность, освобождение которой является главным условием освобождения массы, </a:t>
            </a:r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коллектива»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16473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2464" y="1196752"/>
            <a:ext cx="90638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«Роль </a:t>
            </a:r>
            <a:r>
              <a:rPr lang="ru-RU" sz="5400" b="1" dirty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труда в процессе превращения обезьяны в </a:t>
            </a:r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человека»</a:t>
            </a:r>
            <a:endParaRPr lang="ru-RU" sz="5400" b="1" dirty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0314" y="428625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Энгельс,   1896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7968" y="544522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Читает Малков Павел 236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32448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1026" y="1285860"/>
            <a:ext cx="57864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Труд – первое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основное условие всей человеческой жизни, и притом в такой степени, что мы в известном смысле должны сказать: труд создал самого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человека»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112" y="856779"/>
            <a:ext cx="3384376" cy="5193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5145409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1026" y="764704"/>
            <a:ext cx="103585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Наши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обезьяноподобные предки</a:t>
            </a: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были общественными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животными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что нельзя выводить происхождение человека, этого наиболее общественного из всех животных, от необщественных ближайших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предков»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428999"/>
            <a:ext cx="3888432" cy="2749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941" y="3428999"/>
            <a:ext cx="3549531" cy="2645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888940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4034" y="928670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«Анти-Дюринг»</a:t>
            </a:r>
          </a:p>
          <a:p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endParaRPr lang="ru-RU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9736" y="5316309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Читают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Неверко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Екатерина, Савина Юлия и Якушева Анастасия 216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1686" y="3717032"/>
            <a:ext cx="5686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Энгельс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1876-1878 год</a:t>
            </a:r>
            <a:b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7883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9496" y="1124744"/>
            <a:ext cx="95050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Единство </a:t>
            </a:r>
            <a:r>
              <a:rPr lang="ru-RU" sz="3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мира состоит не в его бытии, хотя его бытие есть предпосылка его единства, ибо сначала мир должен существовать, прежде чем он может быть единым. Бытие есть вообще открытый вопрос, начиная с той границы, где прекращается наше поле зрения. Действительное единство мира 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состоит </a:t>
            </a:r>
            <a:r>
              <a:rPr lang="ru-RU" sz="3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его материальности, а эта последняя доказывается не парой фокуснических фраз, а длинным и трудным развитием философии и 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естествознания»</a:t>
            </a:r>
            <a:endParaRPr lang="ru-RU" sz="3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7424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s624816.vk.me/v624816297/2e893/97NJFwNNz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184" y="883722"/>
            <a:ext cx="3456384" cy="53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1092" y="714356"/>
            <a:ext cx="61303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Всякая </a:t>
            </a:r>
            <a:r>
              <a:rPr lang="ru-RU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религия является не чем иным, как фантастическим отражением в головах людей тех внешних сил, которые господствуют над ними в их повседневной жизни, — отражением, в котором земные силы принимают форму </a:t>
            </a:r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неземных»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1056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398" y="1748309"/>
            <a:ext cx="11430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5400" b="1" dirty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Письмо в редакцию журнала Отечественные записки»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1944" y="558924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Читает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Семедова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Алина 212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5137" y="3933056"/>
            <a:ext cx="39258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Маркс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1877 год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462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3902" y="1268760"/>
            <a:ext cx="6000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«Сущность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человека не есть абстракт, присущий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отдельному индивиду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своей действительности она есть совокупность всех общественных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отношений»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8168" y="1124744"/>
            <a:ext cx="38100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67792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8282" y="785794"/>
            <a:ext cx="927792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«Вся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нация может и должна учиться у других. Общество, если даже оно напало на след естественного закона своего развития,… не может ни перескочить , чрез естественные фазы развития, ни отменить последние декретами». «Страна, промышленно более развитая, показывает менее развитой стране лишь картину ее собственного  будущего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32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22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85794"/>
            <a:ext cx="5188566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619172" y="1785926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1490" marR="1852930" algn="r">
              <a:lnSpc>
                <a:spcPct val="150000"/>
              </a:lnSpc>
              <a:spcBef>
                <a:spcPts val="137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Первая страница </a:t>
            </a:r>
            <a:r>
              <a:rPr lang="ru-RU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письма</a:t>
            </a:r>
            <a:br>
              <a:rPr lang="ru-RU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К. Маркса </a:t>
            </a:r>
            <a:r>
              <a:rPr lang="ru-RU" sz="2400" b="1" spc="-15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редакцию «Отечественных записок»</a:t>
            </a:r>
            <a:endParaRPr lang="ru-RU" sz="20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6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512" y="1484784"/>
            <a:ext cx="9568372" cy="4565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«Моему критику нужно превратить мой исторический очерк возникновения капитализма в Западной Европе в историко-философскую теорию о всеобщем пути, по которому роковым образом  обречены  идти все народы, каковы бы ни были исторические условия, в которых они оказываются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32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544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1524" y="1844824"/>
            <a:ext cx="9642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«Переписка Маркса с </a:t>
            </a:r>
            <a:b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Верой Засулич» </a:t>
            </a:r>
            <a:endParaRPr lang="ru-RU" sz="5400" b="1" dirty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8612" y="5357826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Читают Комарова Вера 234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Грицан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Екатерина 208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7995" y="4077072"/>
            <a:ext cx="48245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Маркс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1881 год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049490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6537" r="-76537"/>
          <a:stretch>
            <a:fillRect/>
          </a:stretch>
        </p:blipFill>
        <p:spPr>
          <a:xfrm>
            <a:off x="-528736" y="908720"/>
            <a:ext cx="8845551" cy="4865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://go2.imgsmail.ru/imgpreview?key=433ea5225a232d2&amp;mb=imgdb_preview_3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069475"/>
            <a:ext cx="3240360" cy="454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7648" y="577440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Вера Засулич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4152" y="577440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Карл Маркс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215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 txBox="1">
            <a:spLocks/>
          </p:cNvSpPr>
          <p:nvPr/>
        </p:nvSpPr>
        <p:spPr>
          <a:xfrm>
            <a:off x="1775520" y="62981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Вера Засулич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38282" y="1571612"/>
            <a:ext cx="9787006" cy="47271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Уважаемый гражданин!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 Ваш «Капитал» пользуется большой популярностью в России …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 вопрос жизни и смерти, особенно для нашей социалистической партии…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 через сколько десятков лет земля русского крестьянина перейдет в  руки буржуазии…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Беру на себя смелость, гражданин, от имени моих товарищей, просить Вас оказать нам эту услугу.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Примите, гражданин, мой почтительный привет!</a:t>
            </a:r>
          </a:p>
        </p:txBody>
      </p:sp>
    </p:spTree>
    <p:extLst>
      <p:ext uri="{BB962C8B-B14F-4D97-AF65-F5344CB8AC3E}">
        <p14:creationId xmlns:p14="http://schemas.microsoft.com/office/powerpoint/2010/main" xmlns="" val="816555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/>
        </p:nvSpPr>
        <p:spPr>
          <a:xfrm>
            <a:off x="1559496" y="500042"/>
            <a:ext cx="8229600" cy="7143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Карл Маркс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24100" y="1500174"/>
            <a:ext cx="8247860" cy="5143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 полное отделение производителя от средств производства и что основой этого процесса является экспроприация земледельцев…</a:t>
            </a:r>
          </a:p>
          <a:p>
            <a:pPr>
              <a:lnSpc>
                <a:spcPct val="80000"/>
              </a:lnSpc>
            </a:pPr>
            <a:r>
              <a:rPr lang="ru-RU" alt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 если бы все затраты были употреблены на дальнейшее развитие сельской общины, то никто не стал бы раздумывать насчет «исторической неизбежности» уничтожения общины…</a:t>
            </a:r>
          </a:p>
          <a:p>
            <a:pPr>
              <a:lnSpc>
                <a:spcPct val="80000"/>
              </a:lnSpc>
            </a:pPr>
            <a:r>
              <a:rPr lang="ru-RU" alt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Россия может выйти из тупика … только путем развития ее сельской общины…</a:t>
            </a:r>
          </a:p>
          <a:p>
            <a:pPr>
              <a:lnSpc>
                <a:spcPct val="80000"/>
              </a:lnSpc>
            </a:pPr>
            <a:r>
              <a:rPr lang="ru-RU" alt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Нужны две вещи: экономическая потребность и материальные условия</a:t>
            </a:r>
          </a:p>
          <a:p>
            <a:pPr>
              <a:lnSpc>
                <a:spcPct val="80000"/>
              </a:lnSpc>
            </a:pPr>
            <a:r>
              <a:rPr lang="ru-RU" alt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Чтобы спасти русскую общину, нужна русская революция!</a:t>
            </a:r>
          </a:p>
        </p:txBody>
      </p:sp>
    </p:spTree>
    <p:extLst>
      <p:ext uri="{BB962C8B-B14F-4D97-AF65-F5344CB8AC3E}">
        <p14:creationId xmlns:p14="http://schemas.microsoft.com/office/powerpoint/2010/main" xmlns="" val="3382385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16" y="1214422"/>
            <a:ext cx="108344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60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Диалектика природы»</a:t>
            </a:r>
          </a:p>
          <a:p>
            <a:r>
              <a:rPr lang="ru-R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</a:t>
            </a:r>
            <a:endParaRPr lang="ru-RU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3912" y="519436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Читают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Сирица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Дарья, 236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b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Ананьина Екатерина 207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32104" y="371703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Энгельс, 1884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38784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480" y="1412776"/>
            <a:ext cx="48965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«Движение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обнимает собой все происходящие во Вселенной изменения и процессы, начиная от простого перемещения и кончая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мышлением»</a:t>
            </a:r>
            <a:endParaRPr lang="ru-RU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</a:t>
            </a:r>
            <a:endParaRPr lang="ru-RU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Ф. Энгельс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0580" y="785793"/>
            <a:ext cx="4426080" cy="5432007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464" y="1700808"/>
            <a:ext cx="9793088" cy="374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«Материя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во всех своих превращениях остается вечно одной и той же и поэтому с той же самой железной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необходимостью, с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какой она когда-нибудь истребит на Земле свой высший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цвет – мыслящий дух, она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должна будет его снова породить где-нибудь в другом месте и в другое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время»</a:t>
            </a:r>
            <a:endParaRPr lang="ru-RU" sz="32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91657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3902" y="1772816"/>
            <a:ext cx="104963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«Главный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недостаток всего предшествующего материализма — включая и </a:t>
            </a:r>
            <a:r>
              <a:rPr lang="ru-RU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фейербаховский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— заключается в том, что предмет, действительность, чувственность берётся только в форме объекта, или в форме созерцания, а не как человеческая чувственная деятельность, практика, не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субъективно»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6205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251" y="1000108"/>
            <a:ext cx="11521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«Происхождение семьи, частной собственности и государства» </a:t>
            </a:r>
            <a:endParaRPr lang="ru-RU" sz="5400" b="1" dirty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896" y="5357826"/>
            <a:ext cx="622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Читают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Золина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Валерия 201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Новикова Анастасия 202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4628" y="4000505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Энгельс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1884 год</a:t>
            </a:r>
            <a:b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9906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9588" y="1643050"/>
            <a:ext cx="60304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Семья» — активное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начало; она никогда не остается неизменной, а переходит от низшей формы к высшей, по мере того как общество развивается от низшей ступени к высшей.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C:\Users\Настенька\Desktop\ehngels_fridri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5856" y="837953"/>
            <a:ext cx="4410743" cy="539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7360427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1158" y="500042"/>
            <a:ext cx="778674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«Если </a:t>
            </a:r>
            <a:r>
              <a:rPr lang="ru-RU" sz="3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нравственным является только брак, основанный на любви, то он и остается таковым только пока любовь продолжает существовать. Но длительность чувства индивидуальной половой любви весьма различна у разных индивидов, в особенности у мужчин, и раз оно совершенно иссякло или вытеснено новой страстной любовью, то развод становится благодеянием как для обеих сторон, так и для 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общества» </a:t>
            </a:r>
            <a:endParaRPr lang="ru-RU" sz="3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5339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7448" y="642918"/>
            <a:ext cx="98977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Людвиг Фейербах и конец классической немецкой философии»</a:t>
            </a:r>
            <a:endParaRPr lang="ru-RU" sz="5400" b="1" dirty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2926" y="557214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Читают Волынкина Людмила, 236 леч и </a:t>
            </a: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Розпутько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Виктория 209 пед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4430" y="3929066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Ф.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Энгельс  Работа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опубликована в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1888 году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9345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6160" y="836712"/>
            <a:ext cx="3888432" cy="563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38150" y="733246"/>
            <a:ext cx="650085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«Мне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казалось все более своевременным изложить в сжатой систематической форме наше отношение к гегелевской философии. Точно так же я считал, что за нами остается неоплаченный долг чести: полное признание того влияния, которое в наш период бури и натиска оказал на нас Фейербах в большей мере, чем какой-нибудь другой философ после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Гегеля»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933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8216" y="642918"/>
            <a:ext cx="9539444" cy="621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«Для 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диалектической философии нет ничего раз навсегда установленного, безусловного, святого. </a:t>
            </a:r>
            <a:endParaRPr lang="ru-RU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всем и во всем видит она печать неизбежного падения, и ничто не может устоять перед ней, кроме </a:t>
            </a: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непрерывного 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процесса возникновения и уничтожения, </a:t>
            </a: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бесконечного 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восхождения от низшего к </a:t>
            </a: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высшему»</a:t>
            </a:r>
            <a:endParaRPr lang="ru-RU" sz="36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8737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512" y="1844824"/>
            <a:ext cx="9361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Tahoma" pitchFamily="34" charset="0"/>
                <a:ea typeface="Tahoma" pitchFamily="34" charset="0"/>
                <a:cs typeface="Tahoma" pitchFamily="34" charset="0"/>
              </a:rPr>
              <a:t>БЛАГОДАРИМ ЗА ВНИМАНИЕ!</a:t>
            </a:r>
            <a:endParaRPr lang="ru-RU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6987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5600" y="2132856"/>
            <a:ext cx="7920880" cy="951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5400" b="1" dirty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Заработная плата</a:t>
            </a:r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5400" b="1" dirty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0056" y="350100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Маркс, 1847 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1904" y="523134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Читают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Степанченок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Наталья и Долматова Ольга 205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пед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366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6712" y="1916832"/>
            <a:ext cx="50720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«Труд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есть субстанция и имманентная мера стоимостей, но сам он не имеет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стоимости»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1" descr="C:\Users\Алекс\Downloads\1971603.wm_w_480.Мы_наёмные_рабоч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976" y="1628800"/>
            <a:ext cx="5724635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2752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63" r="33715"/>
          <a:stretch/>
        </p:blipFill>
        <p:spPr bwMode="auto">
          <a:xfrm>
            <a:off x="4583832" y="295275"/>
            <a:ext cx="2736304" cy="3319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Алекс\Downloads\3617_html_m5aff2843.jpg"/>
          <p:cNvPicPr>
            <a:picLocks noChangeAspect="1" noChangeArrowheads="1"/>
          </p:cNvPicPr>
          <p:nvPr/>
        </p:nvPicPr>
        <p:blipFill rotWithShape="1">
          <a:blip r:embed="rId3" cstate="print"/>
          <a:srcRect t="8733" r="67073" b="13747"/>
          <a:stretch/>
        </p:blipFill>
        <p:spPr bwMode="auto">
          <a:xfrm>
            <a:off x="1727956" y="3272185"/>
            <a:ext cx="2197932" cy="234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37"/>
          <a:stretch/>
        </p:blipFill>
        <p:spPr bwMode="auto">
          <a:xfrm>
            <a:off x="8328248" y="3272185"/>
            <a:ext cx="1726489" cy="260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>
            <a:stCxn id="4" idx="1"/>
            <a:endCxn id="5" idx="0"/>
          </p:cNvCxnSpPr>
          <p:nvPr/>
        </p:nvCxnSpPr>
        <p:spPr>
          <a:xfrm flipH="1">
            <a:off x="2826922" y="1955270"/>
            <a:ext cx="1756910" cy="1316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38508" y="561960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ПОШТУЧНАЯ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56240" y="565120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ВРЕМЕННАЯ</a:t>
            </a:r>
            <a:endParaRPr lang="ru-RU" sz="2400" dirty="0"/>
          </a:p>
        </p:txBody>
      </p:sp>
      <p:cxnSp>
        <p:nvCxnSpPr>
          <p:cNvPr id="21" name="Прямая со стрелкой 20"/>
          <p:cNvCxnSpPr>
            <a:stCxn id="4" idx="3"/>
            <a:endCxn id="6" idx="0"/>
          </p:cNvCxnSpPr>
          <p:nvPr/>
        </p:nvCxnSpPr>
        <p:spPr>
          <a:xfrm>
            <a:off x="7320136" y="1955270"/>
            <a:ext cx="1871357" cy="1316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522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836" y="1071546"/>
            <a:ext cx="10572824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5400" b="1" dirty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Манифест Коммунистической партии</a:t>
            </a:r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5400" b="1" dirty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7306" y="3861048"/>
            <a:ext cx="657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Маркс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Ф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Энгельс, 1848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1904" y="523134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Читают Лютых Илья 217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Шныткин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Дмитрий 236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30130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04737" y="836712"/>
            <a:ext cx="1003128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Буржуазия и  пролетариат!</a:t>
            </a:r>
            <a:endParaRPr lang="ru-RU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Илья\Desktop\Новая папка (2)\proleterler-balush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700808"/>
            <a:ext cx="3528392" cy="461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Илья\Desktop\Новая папка (2)\0a18063cfdd737a6e57ee2a881ca10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722312"/>
            <a:ext cx="3168352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689295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1272</Words>
  <Application>Microsoft Office PowerPoint</Application>
  <PresentationFormat>Произвольный</PresentationFormat>
  <Paragraphs>106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Комова</cp:lastModifiedBy>
  <cp:revision>39</cp:revision>
  <dcterms:created xsi:type="dcterms:W3CDTF">2013-08-17T11:04:20Z</dcterms:created>
  <dcterms:modified xsi:type="dcterms:W3CDTF">2015-04-17T01:22:45Z</dcterms:modified>
</cp:coreProperties>
</file>