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4" r:id="rId5"/>
    <p:sldId id="271" r:id="rId6"/>
    <p:sldId id="285" r:id="rId7"/>
    <p:sldId id="286" r:id="rId8"/>
    <p:sldId id="273" r:id="rId9"/>
    <p:sldId id="277" r:id="rId10"/>
    <p:sldId id="272" r:id="rId11"/>
    <p:sldId id="284" r:id="rId12"/>
    <p:sldId id="278" r:id="rId13"/>
    <p:sldId id="287" r:id="rId14"/>
    <p:sldId id="289" r:id="rId15"/>
    <p:sldId id="290" r:id="rId16"/>
    <p:sldId id="291" r:id="rId17"/>
    <p:sldId id="288" r:id="rId18"/>
    <p:sldId id="266" r:id="rId19"/>
    <p:sldId id="259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4A6E2"/>
    <a:srgbClr val="4E1F57"/>
    <a:srgbClr val="744B75"/>
    <a:srgbClr val="C88EDA"/>
    <a:srgbClr val="990099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462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08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67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07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859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0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4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71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03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57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750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500174"/>
            <a:ext cx="7596336" cy="2387600"/>
          </a:xfrm>
        </p:spPr>
        <p:txBody>
          <a:bodyPr>
            <a:noAutofit/>
          </a:bodyPr>
          <a:lstStyle/>
          <a:p>
            <a:pPr algn="l"/>
            <a:r>
              <a:rPr lang="ru-RU" sz="36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Сроки прорезывания зубов. Региональные особенности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00042"/>
            <a:ext cx="4499992" cy="6858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Федеральное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государственное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бюджетное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образовательное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учреждение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высшего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образования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«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Красноярский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государственный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медицинский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университет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имени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профессора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В.Ф.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Войно-Ясенецкого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» </a:t>
            </a:r>
            <a:b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</a:b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Министерства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здравоохранения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Российской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Федерации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/>
            </a:r>
            <a:b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</a:b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ea typeface="Calibri"/>
              <a:cs typeface="Calibri"/>
              <a:sym typeface="Calibri"/>
            </a:endParaRPr>
          </a:p>
          <a:p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Кафедра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стоматологии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ИПО</a:t>
            </a:r>
            <a:endParaRPr lang="ru-RU" sz="2000" dirty="0" smtClean="0">
              <a:solidFill>
                <a:schemeClr val="accent1">
                  <a:lumMod val="20000"/>
                  <a:lumOff val="80000"/>
                </a:schemeClr>
              </a:solidFill>
              <a:ea typeface="Calibri"/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5715016"/>
            <a:ext cx="4357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Выполнил ординатор </a:t>
            </a:r>
            <a:r>
              <a:rPr lang="en-GB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</a:t>
            </a: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       кафедры стоматологии ИПО</a:t>
            </a:r>
            <a:endPara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по специальности «Ортодонтия»</a:t>
            </a:r>
            <a:endPara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Соловьева Евгения Андреевна</a:t>
            </a:r>
            <a:endPara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Calibri"/>
                <a:sym typeface="Calibri"/>
              </a:rPr>
              <a:t>рецензент к.м.н., </a:t>
            </a: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доцент </a:t>
            </a:r>
            <a:r>
              <a:rPr lang="ru-RU" sz="1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Дуж</a:t>
            </a: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Анатолий Николаевич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440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Факторы, оказывающие влияние на прорезывание молочных зубов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9408"/>
            <a:ext cx="9429784" cy="5328592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>
                <a:solidFill>
                  <a:schemeClr val="bg1"/>
                </a:solidFill>
              </a:rPr>
              <a:t> Основной фактор – </a:t>
            </a:r>
            <a:r>
              <a:rPr lang="ru-RU" u="sng" dirty="0" smtClean="0">
                <a:solidFill>
                  <a:schemeClr val="bg1"/>
                </a:solidFill>
              </a:rPr>
              <a:t>генотип</a:t>
            </a:r>
          </a:p>
          <a:p>
            <a:pPr marL="0" indent="0"/>
            <a:r>
              <a:rPr lang="ru-RU" dirty="0" smtClean="0">
                <a:solidFill>
                  <a:schemeClr val="bg1"/>
                </a:solidFill>
              </a:rPr>
              <a:t> Нельзя отрицать влияние </a:t>
            </a:r>
            <a:r>
              <a:rPr lang="ru-RU" u="sng" dirty="0" smtClean="0">
                <a:solidFill>
                  <a:schemeClr val="bg1"/>
                </a:solidFill>
              </a:rPr>
              <a:t>внешней среды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Существует прямая </a:t>
            </a:r>
            <a:r>
              <a:rPr lang="ru-RU" dirty="0" smtClean="0">
                <a:solidFill>
                  <a:schemeClr val="bg1"/>
                </a:solidFill>
              </a:rPr>
              <a:t>зависимость между </a:t>
            </a:r>
            <a:r>
              <a:rPr lang="ru-RU" dirty="0" smtClean="0">
                <a:solidFill>
                  <a:schemeClr val="bg1"/>
                </a:solidFill>
              </a:rPr>
              <a:t>степенью </a:t>
            </a:r>
            <a:r>
              <a:rPr lang="ru-RU" u="sng" dirty="0" smtClean="0">
                <a:solidFill>
                  <a:schemeClr val="bg1"/>
                </a:solidFill>
              </a:rPr>
              <a:t>недоношенности</a:t>
            </a:r>
            <a:r>
              <a:rPr lang="ru-RU" dirty="0" smtClean="0">
                <a:solidFill>
                  <a:schemeClr val="bg1"/>
                </a:solidFill>
              </a:rPr>
              <a:t> ребенка и </a:t>
            </a:r>
            <a:r>
              <a:rPr lang="ru-RU" dirty="0" smtClean="0">
                <a:solidFill>
                  <a:schemeClr val="bg1"/>
                </a:solidFill>
              </a:rPr>
              <a:t>сроками прорезывания </a:t>
            </a:r>
            <a:r>
              <a:rPr lang="ru-RU" dirty="0" smtClean="0">
                <a:solidFill>
                  <a:schemeClr val="bg1"/>
                </a:solidFill>
              </a:rPr>
              <a:t>временных зубов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Течение беременности также влияет на процесс </a:t>
            </a:r>
            <a:r>
              <a:rPr lang="ru-RU" dirty="0" smtClean="0">
                <a:solidFill>
                  <a:schemeClr val="bg1"/>
                </a:solidFill>
              </a:rPr>
              <a:t>прорезывания </a:t>
            </a:r>
            <a:r>
              <a:rPr lang="ru-RU" dirty="0" smtClean="0">
                <a:solidFill>
                  <a:schemeClr val="bg1"/>
                </a:solidFill>
              </a:rPr>
              <a:t>временных зубов. Изменения </a:t>
            </a:r>
            <a:r>
              <a:rPr lang="ru-RU" dirty="0" smtClean="0">
                <a:solidFill>
                  <a:schemeClr val="bg1"/>
                </a:solidFill>
              </a:rPr>
              <a:t>метаболизма более </a:t>
            </a:r>
            <a:r>
              <a:rPr lang="ru-RU" dirty="0" smtClean="0">
                <a:solidFill>
                  <a:schemeClr val="bg1"/>
                </a:solidFill>
              </a:rPr>
              <a:t>выражены при </a:t>
            </a:r>
            <a:r>
              <a:rPr lang="ru-RU" u="sng" dirty="0" smtClean="0">
                <a:solidFill>
                  <a:schemeClr val="bg1"/>
                </a:solidFill>
              </a:rPr>
              <a:t>токсикозе беременности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Наибольшее влияние на сроки прорезывания </a:t>
            </a:r>
            <a:r>
              <a:rPr lang="ru-RU" dirty="0" smtClean="0">
                <a:solidFill>
                  <a:schemeClr val="bg1"/>
                </a:solidFill>
              </a:rPr>
              <a:t>временных </a:t>
            </a:r>
            <a:r>
              <a:rPr lang="ru-RU" dirty="0" smtClean="0">
                <a:solidFill>
                  <a:schemeClr val="bg1"/>
                </a:solidFill>
              </a:rPr>
              <a:t>зубов оказывают перенесенные на первом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году </a:t>
            </a:r>
            <a:r>
              <a:rPr lang="ru-RU" dirty="0" smtClean="0">
                <a:solidFill>
                  <a:schemeClr val="bg1"/>
                </a:solidFill>
              </a:rPr>
              <a:t>жизни ребенка заболевания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Физиологическое прорезывание зубов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785794"/>
            <a:ext cx="8784976" cy="5328592"/>
          </a:xfrm>
        </p:spPr>
        <p:txBody>
          <a:bodyPr>
            <a:normAutofit/>
          </a:bodyPr>
          <a:lstStyle/>
          <a:p>
            <a:pPr marL="0" indent="-3600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Прорезывание временных зубов – физиологический</a:t>
            </a:r>
          </a:p>
          <a:p>
            <a:pPr indent="-36000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процесс, не сопровождаемый, как правило, никакими</a:t>
            </a:r>
          </a:p>
          <a:p>
            <a:pPr indent="-36000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общими и местными патологическими проявлениями.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Однако у некоторых детей при прорезывании </a:t>
            </a:r>
            <a:r>
              <a:rPr lang="ru-RU" sz="2000" dirty="0" smtClean="0">
                <a:solidFill>
                  <a:schemeClr val="bg1"/>
                </a:solidFill>
              </a:rPr>
              <a:t>временных </a:t>
            </a:r>
            <a:r>
              <a:rPr lang="ru-RU" sz="2000" dirty="0" smtClean="0">
                <a:solidFill>
                  <a:schemeClr val="bg1"/>
                </a:solidFill>
              </a:rPr>
              <a:t>зубов отмечают нарушения общего состояния, </a:t>
            </a:r>
            <a:r>
              <a:rPr lang="ru-RU" sz="2000" dirty="0" smtClean="0">
                <a:solidFill>
                  <a:schemeClr val="bg1"/>
                </a:solidFill>
              </a:rPr>
              <a:t>характеризуемые </a:t>
            </a:r>
            <a:r>
              <a:rPr lang="ru-RU" sz="2000" dirty="0" smtClean="0">
                <a:solidFill>
                  <a:schemeClr val="bg1"/>
                </a:solidFill>
              </a:rPr>
              <a:t>повышением температуры тела, </a:t>
            </a:r>
            <a:r>
              <a:rPr lang="ru-RU" sz="2000" dirty="0" smtClean="0">
                <a:solidFill>
                  <a:schemeClr val="bg1"/>
                </a:solidFill>
              </a:rPr>
              <a:t>отказом от </a:t>
            </a:r>
            <a:r>
              <a:rPr lang="ru-RU" sz="2000" dirty="0" smtClean="0">
                <a:solidFill>
                  <a:schemeClr val="bg1"/>
                </a:solidFill>
              </a:rPr>
              <a:t>приема пищи, возможны диспепсические явления. </a:t>
            </a:r>
            <a:r>
              <a:rPr lang="ru-RU" sz="2000" dirty="0" smtClean="0">
                <a:solidFill>
                  <a:schemeClr val="bg1"/>
                </a:solidFill>
              </a:rPr>
              <a:t>Ребенок </a:t>
            </a:r>
            <a:r>
              <a:rPr lang="ru-RU" sz="2000" dirty="0" smtClean="0">
                <a:solidFill>
                  <a:schemeClr val="bg1"/>
                </a:solidFill>
              </a:rPr>
              <a:t>становится беспокойным, плохо спит. </a:t>
            </a:r>
            <a:r>
              <a:rPr lang="ru-RU" sz="2000" dirty="0" smtClean="0">
                <a:solidFill>
                  <a:schemeClr val="bg1"/>
                </a:solidFill>
              </a:rPr>
              <a:t>Отмечены </a:t>
            </a:r>
            <a:r>
              <a:rPr lang="ru-RU" sz="2000" dirty="0" err="1" smtClean="0">
                <a:solidFill>
                  <a:schemeClr val="bg1"/>
                </a:solidFill>
              </a:rPr>
              <a:t>гиперсаливация</a:t>
            </a:r>
            <a:r>
              <a:rPr lang="ru-RU" sz="2000" dirty="0" smtClean="0">
                <a:solidFill>
                  <a:schemeClr val="bg1"/>
                </a:solidFill>
              </a:rPr>
              <a:t>, в полости рта – гиперемия и </a:t>
            </a:r>
            <a:r>
              <a:rPr lang="ru-RU" sz="2000" dirty="0" smtClean="0">
                <a:solidFill>
                  <a:schemeClr val="bg1"/>
                </a:solidFill>
              </a:rPr>
              <a:t>локальный отек </a:t>
            </a:r>
            <a:r>
              <a:rPr lang="ru-RU" sz="2000" dirty="0" smtClean="0">
                <a:solidFill>
                  <a:schemeClr val="bg1"/>
                </a:solidFill>
              </a:rPr>
              <a:t>десны в проекции прорезывающегося зуба.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prorezivanie_zub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643314"/>
            <a:ext cx="4442216" cy="29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70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440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Физиологическое прорезывание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Физиологическое прорезывание зубов </a:t>
            </a:r>
            <a:r>
              <a:rPr lang="ru-RU" dirty="0" smtClean="0">
                <a:solidFill>
                  <a:schemeClr val="bg1"/>
                </a:solidFill>
              </a:rPr>
              <a:t>характеризуется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• сроками;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• парностью;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• последовательностью.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 здоровых детей обычно не выявляют случаев </a:t>
            </a:r>
            <a:r>
              <a:rPr lang="ru-RU" dirty="0" smtClean="0">
                <a:solidFill>
                  <a:schemeClr val="bg1"/>
                </a:solidFill>
              </a:rPr>
              <a:t>нарушения </a:t>
            </a:r>
            <a:r>
              <a:rPr lang="ru-RU" dirty="0" smtClean="0">
                <a:solidFill>
                  <a:schemeClr val="bg1"/>
                </a:solidFill>
              </a:rPr>
              <a:t>парности и последовательности </a:t>
            </a:r>
            <a:r>
              <a:rPr lang="ru-RU" dirty="0" smtClean="0">
                <a:solidFill>
                  <a:schemeClr val="bg1"/>
                </a:solidFill>
              </a:rPr>
              <a:t>прорезывания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временных </a:t>
            </a:r>
            <a:r>
              <a:rPr lang="ru-RU" dirty="0" smtClean="0">
                <a:solidFill>
                  <a:schemeClr val="bg1"/>
                </a:solidFill>
              </a:rPr>
              <a:t>зубов.</a:t>
            </a:r>
            <a:endParaRPr lang="ru-RU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22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Сроки прорезывания постоянных зубов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roeziva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142984"/>
            <a:ext cx="7838272" cy="492922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Региональные особенности прорезывания зубов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886700" cy="4351338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Исследования последних лет говорят о том, что не только сроки прорезывания зубов, но и темпы развития организма в целом сокращаются , что  особенно ярко проявляется в последние 150 лет и принято называть явлением акселерации роста и развития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 целом процесс прорезывания одинаков у мальчиков и девочек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g-1BWw8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000372"/>
            <a:ext cx="3888738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Региональные особенности прорезывания зубов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	Ниже приведены особенности прорезывания зубов в различных регионах России, отличающихся климатом, экологической обстановкой, уровнем медицинской помощи и т.д.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Киев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В Киеве отмечено </a:t>
            </a:r>
            <a:r>
              <a:rPr lang="ru-RU" sz="2200" dirty="0" smtClean="0">
                <a:solidFill>
                  <a:schemeClr val="bg1"/>
                </a:solidFill>
              </a:rPr>
              <a:t>одновременное </a:t>
            </a:r>
            <a:r>
              <a:rPr lang="ru-RU" sz="2200" dirty="0" smtClean="0">
                <a:solidFill>
                  <a:schemeClr val="bg1"/>
                </a:solidFill>
              </a:rPr>
              <a:t>прорезывание первых нижних резцов и </a:t>
            </a:r>
            <a:r>
              <a:rPr lang="ru-RU" sz="2200" dirty="0" smtClean="0">
                <a:solidFill>
                  <a:schemeClr val="bg1"/>
                </a:solidFill>
              </a:rPr>
              <a:t>первых нижних </a:t>
            </a:r>
            <a:r>
              <a:rPr lang="ru-RU" sz="2200" dirty="0" err="1" smtClean="0">
                <a:solidFill>
                  <a:schemeClr val="bg1"/>
                </a:solidFill>
              </a:rPr>
              <a:t>моляров.На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нижней челюсти первые постоянные </a:t>
            </a:r>
            <a:r>
              <a:rPr lang="ru-RU" sz="2200" dirty="0" smtClean="0">
                <a:solidFill>
                  <a:schemeClr val="bg1"/>
                </a:solidFill>
              </a:rPr>
              <a:t>моляры и </a:t>
            </a:r>
            <a:r>
              <a:rPr lang="ru-RU" sz="2200" dirty="0" smtClean="0">
                <a:solidFill>
                  <a:schemeClr val="bg1"/>
                </a:solidFill>
              </a:rPr>
              <a:t>центральные резцы прорезываются одновременно, </a:t>
            </a:r>
            <a:r>
              <a:rPr lang="ru-RU" sz="2200" dirty="0" smtClean="0">
                <a:solidFill>
                  <a:schemeClr val="bg1"/>
                </a:solidFill>
              </a:rPr>
              <a:t>на верхней </a:t>
            </a:r>
            <a:r>
              <a:rPr lang="ru-RU" sz="2200" dirty="0" smtClean="0">
                <a:solidFill>
                  <a:schemeClr val="bg1"/>
                </a:solidFill>
              </a:rPr>
              <a:t>же челюсти у детей первыми появляются </a:t>
            </a:r>
            <a:r>
              <a:rPr lang="ru-RU" sz="2200" dirty="0" smtClean="0">
                <a:solidFill>
                  <a:schemeClr val="bg1"/>
                </a:solidFill>
              </a:rPr>
              <a:t>моляры</a:t>
            </a:r>
            <a:r>
              <a:rPr lang="ru-RU" sz="2200" dirty="0" smtClean="0">
                <a:solidFill>
                  <a:schemeClr val="bg1"/>
                </a:solidFill>
              </a:rPr>
              <a:t>. Кроме того, на нижней челюсти клыки </a:t>
            </a:r>
            <a:r>
              <a:rPr lang="ru-RU" sz="2200" dirty="0" smtClean="0">
                <a:solidFill>
                  <a:schemeClr val="bg1"/>
                </a:solidFill>
              </a:rPr>
              <a:t>прорезываются </a:t>
            </a:r>
            <a:r>
              <a:rPr lang="ru-RU" sz="2200" dirty="0" smtClean="0">
                <a:solidFill>
                  <a:schemeClr val="bg1"/>
                </a:solidFill>
              </a:rPr>
              <a:t>после первых </a:t>
            </a:r>
            <a:r>
              <a:rPr lang="ru-RU" sz="2200" dirty="0" err="1" smtClean="0">
                <a:solidFill>
                  <a:schemeClr val="bg1"/>
                </a:solidFill>
              </a:rPr>
              <a:t>премоляров</a:t>
            </a:r>
            <a:r>
              <a:rPr lang="ru-RU" sz="2200" dirty="0" smtClean="0">
                <a:solidFill>
                  <a:schemeClr val="bg1"/>
                </a:solidFill>
              </a:rPr>
              <a:t>, а на верхней – </a:t>
            </a:r>
            <a:r>
              <a:rPr lang="ru-RU" sz="2200" dirty="0" smtClean="0">
                <a:solidFill>
                  <a:schemeClr val="bg1"/>
                </a:solidFill>
              </a:rPr>
              <a:t>после вторых.</a:t>
            </a: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Чита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При изучении последовательности </a:t>
            </a:r>
            <a:r>
              <a:rPr lang="ru-RU" sz="2200" dirty="0" smtClean="0">
                <a:solidFill>
                  <a:schemeClr val="bg1"/>
                </a:solidFill>
              </a:rPr>
              <a:t>прорезывания постоянных </a:t>
            </a:r>
            <a:r>
              <a:rPr lang="ru-RU" sz="2200" dirty="0" smtClean="0">
                <a:solidFill>
                  <a:schemeClr val="bg1"/>
                </a:solidFill>
              </a:rPr>
              <a:t>зубов у детей г. Читы, найдены </a:t>
            </a:r>
            <a:r>
              <a:rPr lang="ru-RU" sz="2200" dirty="0" smtClean="0">
                <a:solidFill>
                  <a:schemeClr val="bg1"/>
                </a:solidFill>
              </a:rPr>
              <a:t>значительные </a:t>
            </a:r>
            <a:r>
              <a:rPr lang="ru-RU" sz="2200" dirty="0" smtClean="0">
                <a:solidFill>
                  <a:schemeClr val="bg1"/>
                </a:solidFill>
              </a:rPr>
              <a:t>отличия от данных, полученных в Киеве Л.Б. </a:t>
            </a:r>
            <a:r>
              <a:rPr lang="ru-RU" sz="2200" dirty="0" err="1" smtClean="0">
                <a:solidFill>
                  <a:schemeClr val="bg1"/>
                </a:solidFill>
              </a:rPr>
              <a:t>Ле-порской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и Е.В. </a:t>
            </a:r>
            <a:r>
              <a:rPr lang="ru-RU" sz="2200" dirty="0" err="1" smtClean="0">
                <a:solidFill>
                  <a:schemeClr val="bg1"/>
                </a:solidFill>
              </a:rPr>
              <a:t>Удовицкой</a:t>
            </a:r>
            <a:r>
              <a:rPr lang="ru-RU" sz="2200" dirty="0" smtClean="0">
                <a:solidFill>
                  <a:schemeClr val="bg1"/>
                </a:solidFill>
              </a:rPr>
              <a:t> (1978). У детей </a:t>
            </a:r>
            <a:r>
              <a:rPr lang="ru-RU" sz="2200" dirty="0" smtClean="0">
                <a:solidFill>
                  <a:schemeClr val="bg1"/>
                </a:solidFill>
              </a:rPr>
              <a:t>Забайкалья клык </a:t>
            </a:r>
            <a:r>
              <a:rPr lang="ru-RU" sz="2200" dirty="0" smtClean="0">
                <a:solidFill>
                  <a:schemeClr val="bg1"/>
                </a:solidFill>
              </a:rPr>
              <a:t>на нижней челюсти прорезывается </a:t>
            </a:r>
            <a:r>
              <a:rPr lang="ru-RU" sz="2200" dirty="0" smtClean="0">
                <a:solidFill>
                  <a:schemeClr val="bg1"/>
                </a:solidFill>
              </a:rPr>
              <a:t>одновременно </a:t>
            </a:r>
            <a:r>
              <a:rPr lang="ru-RU" sz="2200" dirty="0" smtClean="0">
                <a:solidFill>
                  <a:schemeClr val="bg1"/>
                </a:solidFill>
              </a:rPr>
              <a:t>с двумя </a:t>
            </a:r>
            <a:r>
              <a:rPr lang="ru-RU" sz="2200" dirty="0" err="1" smtClean="0">
                <a:solidFill>
                  <a:schemeClr val="bg1"/>
                </a:solidFill>
              </a:rPr>
              <a:t>премолярами</a:t>
            </a:r>
            <a:r>
              <a:rPr lang="ru-RU" sz="2200" dirty="0" smtClean="0">
                <a:solidFill>
                  <a:schemeClr val="bg1"/>
                </a:solidFill>
              </a:rPr>
              <a:t>, а у детей Киева – клык </a:t>
            </a:r>
            <a:r>
              <a:rPr lang="ru-RU" sz="2200" dirty="0" smtClean="0">
                <a:solidFill>
                  <a:schemeClr val="bg1"/>
                </a:solidFill>
              </a:rPr>
              <a:t>на нижней </a:t>
            </a:r>
            <a:r>
              <a:rPr lang="ru-RU" sz="2200" dirty="0" smtClean="0">
                <a:solidFill>
                  <a:schemeClr val="bg1"/>
                </a:solidFill>
              </a:rPr>
              <a:t>челюсти прорезывается после первых </a:t>
            </a:r>
            <a:r>
              <a:rPr lang="ru-RU" sz="2200" dirty="0" err="1" smtClean="0">
                <a:solidFill>
                  <a:schemeClr val="bg1"/>
                </a:solidFill>
              </a:rPr>
              <a:t>премоляров</a:t>
            </a:r>
            <a:r>
              <a:rPr lang="ru-RU" sz="2200" dirty="0" smtClean="0">
                <a:solidFill>
                  <a:schemeClr val="bg1"/>
                </a:solidFill>
              </a:rPr>
              <a:t>, а на верхней – после вторых</a:t>
            </a:r>
            <a:endParaRPr lang="ru-RU" sz="2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Региональные особенности прорезывания зубов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214974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Архангельская </a:t>
            </a:r>
            <a:r>
              <a:rPr lang="ru-RU" b="1" u="sng" dirty="0" err="1" smtClean="0">
                <a:solidFill>
                  <a:schemeClr val="bg1"/>
                </a:solidFill>
              </a:rPr>
              <a:t>облась</a:t>
            </a:r>
            <a:endParaRPr lang="ru-RU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При обследовании 1283 русских школьников и </a:t>
            </a:r>
            <a:r>
              <a:rPr lang="ru-RU" sz="2200" dirty="0" smtClean="0">
                <a:solidFill>
                  <a:schemeClr val="bg1"/>
                </a:solidFill>
              </a:rPr>
              <a:t>696 карельских </a:t>
            </a:r>
            <a:r>
              <a:rPr lang="ru-RU" sz="2200" dirty="0" smtClean="0">
                <a:solidFill>
                  <a:schemeClr val="bg1"/>
                </a:solidFill>
              </a:rPr>
              <a:t>детей в Архангельской области в возрасте от </a:t>
            </a:r>
            <a:r>
              <a:rPr lang="ru-RU" sz="2200" dirty="0" smtClean="0">
                <a:solidFill>
                  <a:schemeClr val="bg1"/>
                </a:solidFill>
              </a:rPr>
              <a:t>7 до </a:t>
            </a:r>
            <a:r>
              <a:rPr lang="ru-RU" sz="2200" dirty="0" smtClean="0">
                <a:solidFill>
                  <a:schemeClr val="bg1"/>
                </a:solidFill>
              </a:rPr>
              <a:t>17 лет отмечена тенденция более </a:t>
            </a:r>
            <a:r>
              <a:rPr lang="ru-RU" sz="2200" dirty="0" smtClean="0">
                <a:solidFill>
                  <a:schemeClr val="bg1"/>
                </a:solidFill>
              </a:rPr>
              <a:t>раннего прорезывания </a:t>
            </a:r>
            <a:r>
              <a:rPr lang="ru-RU" sz="2200" dirty="0" smtClean="0">
                <a:solidFill>
                  <a:schemeClr val="bg1"/>
                </a:solidFill>
              </a:rPr>
              <a:t>постоянных зубов у карельских детей, чем у </a:t>
            </a:r>
            <a:r>
              <a:rPr lang="ru-RU" sz="2200" dirty="0" smtClean="0">
                <a:solidFill>
                  <a:schemeClr val="bg1"/>
                </a:solidFill>
              </a:rPr>
              <a:t>русских</a:t>
            </a:r>
            <a:r>
              <a:rPr lang="ru-RU" sz="2200" dirty="0" smtClean="0">
                <a:solidFill>
                  <a:schemeClr val="bg1"/>
                </a:solidFill>
              </a:rPr>
              <a:t>. Так у девятилетних карельских девочек </a:t>
            </a:r>
            <a:r>
              <a:rPr lang="ru-RU" sz="2200" dirty="0" smtClean="0">
                <a:solidFill>
                  <a:schemeClr val="bg1"/>
                </a:solidFill>
              </a:rPr>
              <a:t>общее число </a:t>
            </a:r>
            <a:r>
              <a:rPr lang="ru-RU" sz="2200" dirty="0" smtClean="0">
                <a:solidFill>
                  <a:schemeClr val="bg1"/>
                </a:solidFill>
              </a:rPr>
              <a:t>постоянных зубов в среднем составляет 14,12, а </a:t>
            </a:r>
            <a:r>
              <a:rPr lang="ru-RU" sz="2200" dirty="0" smtClean="0">
                <a:solidFill>
                  <a:schemeClr val="bg1"/>
                </a:solidFill>
              </a:rPr>
              <a:t>у русских </a:t>
            </a:r>
            <a:r>
              <a:rPr lang="ru-RU" sz="2200" dirty="0" smtClean="0">
                <a:solidFill>
                  <a:schemeClr val="bg1"/>
                </a:solidFill>
              </a:rPr>
              <a:t>– 13,24. У мальчиков различия отмечаются в </a:t>
            </a:r>
            <a:r>
              <a:rPr lang="ru-RU" sz="2200" dirty="0" smtClean="0">
                <a:solidFill>
                  <a:schemeClr val="bg1"/>
                </a:solidFill>
              </a:rPr>
              <a:t>7- летнем </a:t>
            </a:r>
            <a:r>
              <a:rPr lang="ru-RU" sz="2200" dirty="0" smtClean="0">
                <a:solidFill>
                  <a:schemeClr val="bg1"/>
                </a:solidFill>
              </a:rPr>
              <a:t>возрасте: 8,37 – у карельских и 6,85 – у русских</a:t>
            </a:r>
            <a:r>
              <a:rPr lang="ru-RU" sz="2200" dirty="0" smtClean="0"/>
              <a:t>.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Владивосток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Первые постоянные зубы (нижние центральные </a:t>
            </a:r>
            <a:r>
              <a:rPr lang="ru-RU" sz="2200" dirty="0" smtClean="0">
                <a:solidFill>
                  <a:schemeClr val="bg1"/>
                </a:solidFill>
              </a:rPr>
              <a:t>резцы </a:t>
            </a:r>
            <a:r>
              <a:rPr lang="ru-RU" sz="2200" dirty="0" smtClean="0">
                <a:solidFill>
                  <a:schemeClr val="bg1"/>
                </a:solidFill>
              </a:rPr>
              <a:t>и первые моляры) обнаруживаются у девочек в 4,5 </a:t>
            </a:r>
            <a:r>
              <a:rPr lang="ru-RU" sz="2200" dirty="0" smtClean="0">
                <a:solidFill>
                  <a:schemeClr val="bg1"/>
                </a:solidFill>
              </a:rPr>
              <a:t>года, в </a:t>
            </a:r>
            <a:r>
              <a:rPr lang="ru-RU" sz="2200" dirty="0" smtClean="0">
                <a:solidFill>
                  <a:schemeClr val="bg1"/>
                </a:solidFill>
              </a:rPr>
              <a:t>то время как у мальчиков данной возрастной группы </a:t>
            </a:r>
            <a:r>
              <a:rPr lang="ru-RU" sz="2200" dirty="0" smtClean="0">
                <a:solidFill>
                  <a:schemeClr val="bg1"/>
                </a:solidFill>
              </a:rPr>
              <a:t>нет зубов</a:t>
            </a:r>
            <a:r>
              <a:rPr lang="ru-RU" sz="2200" dirty="0" smtClean="0">
                <a:solidFill>
                  <a:schemeClr val="bg1"/>
                </a:solidFill>
              </a:rPr>
              <a:t>. У детей 5 лет начинают прорезываться нижние </a:t>
            </a:r>
            <a:r>
              <a:rPr lang="ru-RU" sz="2200" dirty="0" smtClean="0">
                <a:solidFill>
                  <a:schemeClr val="bg1"/>
                </a:solidFill>
              </a:rPr>
              <a:t>центральные </a:t>
            </a:r>
            <a:r>
              <a:rPr lang="ru-RU" sz="2200" dirty="0" smtClean="0">
                <a:solidFill>
                  <a:schemeClr val="bg1"/>
                </a:solidFill>
              </a:rPr>
              <a:t>резцы, верхние и нижние первые моляры. </a:t>
            </a:r>
            <a:r>
              <a:rPr lang="ru-RU" sz="2200" dirty="0" err="1" smtClean="0">
                <a:solidFill>
                  <a:schemeClr val="bg1"/>
                </a:solidFill>
              </a:rPr>
              <a:t>Так,центральные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резцы наблюдались у 20 девочек (25,32%) </a:t>
            </a:r>
            <a:r>
              <a:rPr lang="ru-RU" sz="2200" dirty="0" smtClean="0">
                <a:solidFill>
                  <a:schemeClr val="bg1"/>
                </a:solidFill>
              </a:rPr>
              <a:t>и 14 </a:t>
            </a:r>
            <a:r>
              <a:rPr lang="ru-RU" sz="2200" dirty="0" smtClean="0">
                <a:solidFill>
                  <a:schemeClr val="bg1"/>
                </a:solidFill>
              </a:rPr>
              <a:t>мальчиков (15,38%) на нижней челюсти. Следующими </a:t>
            </a:r>
            <a:r>
              <a:rPr lang="ru-RU" sz="2200" dirty="0" smtClean="0">
                <a:solidFill>
                  <a:schemeClr val="bg1"/>
                </a:solidFill>
              </a:rPr>
              <a:t>у девочек </a:t>
            </a:r>
            <a:r>
              <a:rPr lang="ru-RU" sz="2200" dirty="0" smtClean="0">
                <a:solidFill>
                  <a:schemeClr val="bg1"/>
                </a:solidFill>
              </a:rPr>
              <a:t>данного возраста (7 человек) прорезываются </a:t>
            </a:r>
            <a:r>
              <a:rPr lang="ru-RU" sz="2200" dirty="0" smtClean="0">
                <a:solidFill>
                  <a:schemeClr val="bg1"/>
                </a:solidFill>
              </a:rPr>
              <a:t>первые моляры </a:t>
            </a:r>
            <a:r>
              <a:rPr lang="ru-RU" sz="2200" dirty="0" smtClean="0">
                <a:solidFill>
                  <a:schemeClr val="bg1"/>
                </a:solidFill>
              </a:rPr>
              <a:t>нижней челюсти 8,86%, а у мальчиков (3 человека</a:t>
            </a:r>
            <a:r>
              <a:rPr lang="ru-RU" sz="2200" dirty="0" smtClean="0">
                <a:solidFill>
                  <a:schemeClr val="bg1"/>
                </a:solidFill>
              </a:rPr>
              <a:t>) – </a:t>
            </a:r>
            <a:r>
              <a:rPr lang="ru-RU" sz="2200" dirty="0" smtClean="0">
                <a:solidFill>
                  <a:schemeClr val="bg1"/>
                </a:solidFill>
              </a:rPr>
              <a:t>первые моляры верхней челюсти 3,30%. У детей 5,5 </a:t>
            </a:r>
            <a:r>
              <a:rPr lang="ru-RU" sz="2200" dirty="0" smtClean="0">
                <a:solidFill>
                  <a:schemeClr val="bg1"/>
                </a:solidFill>
              </a:rPr>
              <a:t>лет продолжают </a:t>
            </a:r>
            <a:r>
              <a:rPr lang="ru-RU" sz="2200" dirty="0" smtClean="0">
                <a:solidFill>
                  <a:schemeClr val="bg1"/>
                </a:solidFill>
              </a:rPr>
              <a:t>прорезываться верхние и нижние </a:t>
            </a:r>
            <a:r>
              <a:rPr lang="ru-RU" sz="2200" dirty="0" smtClean="0">
                <a:solidFill>
                  <a:schemeClr val="bg1"/>
                </a:solidFill>
              </a:rPr>
              <a:t>центральные резцы </a:t>
            </a:r>
            <a:r>
              <a:rPr lang="ru-RU" sz="2200" dirty="0" smtClean="0">
                <a:solidFill>
                  <a:schemeClr val="bg1"/>
                </a:solidFill>
              </a:rPr>
              <a:t>и первые моляры, а также начинают появляться </a:t>
            </a:r>
            <a:r>
              <a:rPr lang="ru-RU" sz="2200" dirty="0" smtClean="0">
                <a:solidFill>
                  <a:schemeClr val="bg1"/>
                </a:solidFill>
              </a:rPr>
              <a:t>латеральные </a:t>
            </a:r>
            <a:r>
              <a:rPr lang="ru-RU" sz="2200" dirty="0" smtClean="0">
                <a:solidFill>
                  <a:schemeClr val="bg1"/>
                </a:solidFill>
              </a:rPr>
              <a:t>резцы на нижней челюсти, количество </a:t>
            </a:r>
            <a:r>
              <a:rPr lang="ru-RU" sz="2200" dirty="0" smtClean="0">
                <a:solidFill>
                  <a:schemeClr val="bg1"/>
                </a:solidFill>
              </a:rPr>
              <a:t>которых выше </a:t>
            </a:r>
            <a:r>
              <a:rPr lang="ru-RU" sz="2200" dirty="0" smtClean="0">
                <a:solidFill>
                  <a:schemeClr val="bg1"/>
                </a:solidFill>
              </a:rPr>
              <a:t>у девочек (5,66%) в сравнении с мальчиками (2,94%).</a:t>
            </a:r>
          </a:p>
          <a:p>
            <a:pPr>
              <a:buNone/>
            </a:pPr>
            <a:endParaRPr lang="ru-RU" sz="20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Региональные особенности прорезывания зубов у детей города Красноярска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437" y="1357298"/>
            <a:ext cx="8262843" cy="1714512"/>
          </a:xfrm>
        </p:spPr>
      </p:pic>
      <p:sp>
        <p:nvSpPr>
          <p:cNvPr id="6" name="Прямоугольник 5"/>
          <p:cNvSpPr/>
          <p:nvPr/>
        </p:nvSpPr>
        <p:spPr>
          <a:xfrm>
            <a:off x="428596" y="3214686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 детей Красноярска имеются половые различия в сроках прорезывания зубов – у девочек отмечается более раннее прорезывание ( в среднем на 1 месяц)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 Красноярске отмечается более раннее прорезывание зубов в сравнении с общепринятыми данными, однако эти сроки уступают показателям Центральной территории </a:t>
            </a:r>
            <a:r>
              <a:rPr lang="ru-RU" sz="2000" dirty="0" smtClean="0">
                <a:solidFill>
                  <a:schemeClr val="bg1"/>
                </a:solidFill>
              </a:rPr>
              <a:t>Р</a:t>
            </a:r>
            <a:r>
              <a:rPr lang="ru-RU" sz="2000" dirty="0" smtClean="0">
                <a:solidFill>
                  <a:schemeClr val="bg1"/>
                </a:solidFill>
              </a:rPr>
              <a:t>оссии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290"/>
            <a:ext cx="7429552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500034" y="1571612"/>
            <a:ext cx="571504" cy="5715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571472" y="3214686"/>
            <a:ext cx="571504" cy="5715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500034" y="5000636"/>
            <a:ext cx="571504" cy="5715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643042" y="1571612"/>
            <a:ext cx="6357982" cy="84927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Изучили </a:t>
            </a:r>
            <a:r>
              <a:rPr lang="ru-RU" dirty="0" smtClean="0">
                <a:solidFill>
                  <a:schemeClr val="tx1"/>
                </a:solidFill>
              </a:rPr>
              <a:t>среднестатистические сроки прорезывания временных и постоянных зубов у детей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1643042" y="3143248"/>
            <a:ext cx="6429420" cy="114300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Охарактеризовали </a:t>
            </a:r>
            <a:r>
              <a:rPr lang="ru-RU" dirty="0" smtClean="0">
                <a:solidFill>
                  <a:schemeClr val="tx1"/>
                </a:solidFill>
              </a:rPr>
              <a:t>факторы , влияющие на задержку прорезывания у отдельных детей. При этом, </a:t>
            </a:r>
            <a:r>
              <a:rPr lang="ru-RU" dirty="0" err="1" smtClean="0">
                <a:solidFill>
                  <a:schemeClr val="tx1"/>
                </a:solidFill>
              </a:rPr>
              <a:t>отмачаем</a:t>
            </a:r>
            <a:r>
              <a:rPr lang="ru-RU" dirty="0" smtClean="0">
                <a:solidFill>
                  <a:schemeClr val="tx1"/>
                </a:solidFill>
              </a:rPr>
              <a:t> наличие такого явления, как акселерация роста и развития у популяции в целом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571604" y="5000636"/>
            <a:ext cx="6357982" cy="107157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Выявили, что у детей Красноярска региональные особенности заключаются в сравнительно более раннем прорезывании зубов, а также выражено половое различие в сроках прорезывания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14338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Список литературы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7886700" cy="521497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000" dirty="0" err="1" smtClean="0">
                <a:solidFill>
                  <a:schemeClr val="bg1"/>
                </a:solidFill>
              </a:rPr>
              <a:t>Кисельникова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Л.П., </a:t>
            </a:r>
            <a:r>
              <a:rPr lang="ru-RU" sz="2000" dirty="0" err="1" smtClean="0">
                <a:solidFill>
                  <a:schemeClr val="bg1"/>
                </a:solidFill>
              </a:rPr>
              <a:t>Дроботько</a:t>
            </a:r>
            <a:r>
              <a:rPr lang="ru-RU" sz="2000" dirty="0" smtClean="0">
                <a:solidFill>
                  <a:schemeClr val="bg1"/>
                </a:solidFill>
              </a:rPr>
              <a:t> Л.Н. Прорезывание временных зубов у детей. Педиатрия (Прил. к журн. </a:t>
            </a:r>
            <a:r>
              <a:rPr lang="ru-RU" sz="2000" dirty="0" err="1" smtClean="0">
                <a:solidFill>
                  <a:schemeClr val="bg1"/>
                </a:solidFill>
              </a:rPr>
              <a:t>Consilium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Medicum</a:t>
            </a:r>
            <a:r>
              <a:rPr lang="ru-RU" sz="2000" dirty="0" smtClean="0">
                <a:solidFill>
                  <a:schemeClr val="bg1"/>
                </a:solidFill>
              </a:rPr>
              <a:t>).</a:t>
            </a:r>
            <a:r>
              <a:rPr lang="en-GB" sz="2000" dirty="0" smtClean="0">
                <a:solidFill>
                  <a:schemeClr val="bg1"/>
                </a:solidFill>
              </a:rPr>
              <a:t>/</a:t>
            </a:r>
            <a:r>
              <a:rPr lang="ru-RU" sz="2000" dirty="0" smtClean="0">
                <a:solidFill>
                  <a:schemeClr val="bg1"/>
                </a:solidFill>
              </a:rPr>
              <a:t>2017</a:t>
            </a:r>
            <a:r>
              <a:rPr lang="ru-RU" sz="2000" dirty="0" smtClean="0">
                <a:solidFill>
                  <a:schemeClr val="bg1"/>
                </a:solidFill>
              </a:rPr>
              <a:t>; 3: </a:t>
            </a:r>
            <a:r>
              <a:rPr lang="ru-RU" sz="2000" dirty="0" smtClean="0">
                <a:solidFill>
                  <a:schemeClr val="bg1"/>
                </a:solidFill>
              </a:rPr>
              <a:t>70–73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Детская терапевтическая стоматология. Национальное руководство. Под </a:t>
            </a:r>
            <a:r>
              <a:rPr lang="ru-RU" sz="2000" dirty="0" err="1" smtClean="0">
                <a:solidFill>
                  <a:schemeClr val="bg1"/>
                </a:solidFill>
              </a:rPr>
              <a:t>ред.В.К.Леонтьева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Л.П.Кисельниковой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en-GB" sz="2000" dirty="0" smtClean="0">
                <a:solidFill>
                  <a:schemeClr val="bg1"/>
                </a:solidFill>
              </a:rPr>
              <a:t>/</a:t>
            </a:r>
            <a:r>
              <a:rPr lang="ru-RU" sz="2000" dirty="0" smtClean="0">
                <a:solidFill>
                  <a:schemeClr val="bg1"/>
                </a:solidFill>
              </a:rPr>
              <a:t> М</a:t>
            </a:r>
            <a:r>
              <a:rPr lang="ru-RU" sz="2000" dirty="0" smtClean="0">
                <a:solidFill>
                  <a:schemeClr val="bg1"/>
                </a:solidFill>
              </a:rPr>
              <a:t>.: </a:t>
            </a:r>
            <a:r>
              <a:rPr lang="ru-RU" sz="2000" dirty="0" err="1" smtClean="0">
                <a:solidFill>
                  <a:schemeClr val="bg1"/>
                </a:solidFill>
              </a:rPr>
              <a:t>ГЭОТАР-Медиа</a:t>
            </a:r>
            <a:r>
              <a:rPr lang="ru-RU" sz="2000" dirty="0" smtClean="0">
                <a:solidFill>
                  <a:schemeClr val="bg1"/>
                </a:solidFill>
              </a:rPr>
              <a:t>, 2010; с. 183–94.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dirty="0" err="1" smtClean="0">
                <a:solidFill>
                  <a:schemeClr val="bg1"/>
                </a:solidFill>
              </a:rPr>
              <a:t>В.Г.Галонский</a:t>
            </a:r>
            <a:r>
              <a:rPr lang="ru-RU" sz="2000" dirty="0" smtClean="0">
                <a:solidFill>
                  <a:schemeClr val="bg1"/>
                </a:solidFill>
              </a:rPr>
              <a:t>, А.А. </a:t>
            </a:r>
            <a:r>
              <a:rPr lang="ru-RU" sz="2000" dirty="0" err="1" smtClean="0">
                <a:solidFill>
                  <a:schemeClr val="bg1"/>
                </a:solidFill>
              </a:rPr>
              <a:t>Радкевич</a:t>
            </a:r>
            <a:r>
              <a:rPr lang="ru-RU" sz="2000" dirty="0" smtClean="0">
                <a:solidFill>
                  <a:schemeClr val="bg1"/>
                </a:solidFill>
              </a:rPr>
              <a:t>, Н.В.Тарасова, </a:t>
            </a:r>
            <a:r>
              <a:rPr lang="ru-RU" sz="2000" dirty="0" err="1" smtClean="0">
                <a:solidFill>
                  <a:schemeClr val="bg1"/>
                </a:solidFill>
              </a:rPr>
              <a:t>А.И.Волынкина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А.А.Шушакова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В.О.Тумшевиц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Е.А.Теппер</a:t>
            </a:r>
            <a:r>
              <a:rPr lang="ru-RU" sz="2000" dirty="0" smtClean="0">
                <a:solidFill>
                  <a:schemeClr val="bg1"/>
                </a:solidFill>
              </a:rPr>
              <a:t>, Региональные особенности сроков прорезывания временных зубов у детей на территории Красноярска в современных условиях</a:t>
            </a:r>
            <a:r>
              <a:rPr lang="en-GB" sz="2000" dirty="0" smtClean="0">
                <a:solidFill>
                  <a:schemeClr val="bg1"/>
                </a:solidFill>
              </a:rPr>
              <a:t>// </a:t>
            </a:r>
            <a:r>
              <a:rPr lang="ru-RU" sz="2000" dirty="0" smtClean="0">
                <a:solidFill>
                  <a:schemeClr val="bg1"/>
                </a:solidFill>
              </a:rPr>
              <a:t>Сибирский медицинский журнал </a:t>
            </a:r>
            <a:r>
              <a:rPr lang="en-GB" sz="2000" dirty="0" smtClean="0">
                <a:solidFill>
                  <a:schemeClr val="bg1"/>
                </a:solidFill>
              </a:rPr>
              <a:t>–</a:t>
            </a:r>
            <a:r>
              <a:rPr lang="en-GB" sz="2000" dirty="0" smtClean="0">
                <a:solidFill>
                  <a:schemeClr val="bg1"/>
                </a:solidFill>
              </a:rPr>
              <a:t> 2012. </a:t>
            </a:r>
            <a:r>
              <a:rPr lang="en-GB" sz="2000" dirty="0" smtClean="0">
                <a:solidFill>
                  <a:schemeClr val="bg1"/>
                </a:solidFill>
              </a:rPr>
              <a:t>-</a:t>
            </a:r>
            <a:r>
              <a:rPr lang="ru-RU" sz="2000" dirty="0" smtClean="0">
                <a:solidFill>
                  <a:schemeClr val="bg1"/>
                </a:solidFill>
              </a:rPr>
              <a:t> с.165-168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Денисенко Д.В., Яновский Л.М., Возраст прорезывания постоянных зубов в различных регионах: современный аспект </a:t>
            </a:r>
            <a:r>
              <a:rPr lang="en-GB" sz="2000" dirty="0" smtClean="0">
                <a:solidFill>
                  <a:schemeClr val="bg1"/>
                </a:solidFill>
              </a:rPr>
              <a:t>// </a:t>
            </a:r>
            <a:r>
              <a:rPr lang="ru-RU" sz="2000" dirty="0" smtClean="0">
                <a:solidFill>
                  <a:schemeClr val="bg1"/>
                </a:solidFill>
              </a:rPr>
              <a:t>Сибирский медицинский журнал </a:t>
            </a:r>
            <a:r>
              <a:rPr lang="en-GB" sz="2000" dirty="0" smtClean="0">
                <a:solidFill>
                  <a:schemeClr val="bg1"/>
                </a:solidFill>
              </a:rPr>
              <a:t>– 2006 – 9-11c.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dirty="0" err="1" smtClean="0">
                <a:solidFill>
                  <a:schemeClr val="bg1"/>
                </a:solidFill>
              </a:rPr>
              <a:t>Яценко</a:t>
            </a:r>
            <a:r>
              <a:rPr lang="ru-RU" sz="2000" dirty="0" smtClean="0">
                <a:solidFill>
                  <a:schemeClr val="bg1"/>
                </a:solidFill>
              </a:rPr>
              <a:t> А.К., </a:t>
            </a:r>
            <a:r>
              <a:rPr lang="ru-RU" sz="2000" dirty="0" err="1" smtClean="0">
                <a:solidFill>
                  <a:schemeClr val="bg1"/>
                </a:solidFill>
              </a:rPr>
              <a:t>первов</a:t>
            </a:r>
            <a:r>
              <a:rPr lang="ru-RU" sz="2000" dirty="0" smtClean="0">
                <a:solidFill>
                  <a:schemeClr val="bg1"/>
                </a:solidFill>
              </a:rPr>
              <a:t> Ю.Ю., </a:t>
            </a:r>
            <a:r>
              <a:rPr lang="ru-RU" sz="2000" dirty="0" err="1" smtClean="0">
                <a:solidFill>
                  <a:schemeClr val="bg1"/>
                </a:solidFill>
              </a:rPr>
              <a:t>Транковская</a:t>
            </a:r>
            <a:r>
              <a:rPr lang="ru-RU" sz="2000" dirty="0" smtClean="0">
                <a:solidFill>
                  <a:schemeClr val="bg1"/>
                </a:solidFill>
              </a:rPr>
              <a:t> Л.В., </a:t>
            </a:r>
            <a:r>
              <a:rPr lang="ru-RU" sz="2000" dirty="0" smtClean="0">
                <a:solidFill>
                  <a:schemeClr val="bg1"/>
                </a:solidFill>
              </a:rPr>
              <a:t>Региональные особенности </a:t>
            </a:r>
            <a:r>
              <a:rPr lang="ru-RU" sz="2000" dirty="0" smtClean="0">
                <a:solidFill>
                  <a:schemeClr val="bg1"/>
                </a:solidFill>
              </a:rPr>
              <a:t>прорезывания </a:t>
            </a:r>
            <a:r>
              <a:rPr lang="ru-RU" sz="2000" dirty="0" err="1" smtClean="0">
                <a:solidFill>
                  <a:schemeClr val="bg1"/>
                </a:solidFill>
              </a:rPr>
              <a:t>постоянныхх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зубов у детей </a:t>
            </a:r>
            <a:r>
              <a:rPr lang="ru-RU" sz="2000" dirty="0" smtClean="0">
                <a:solidFill>
                  <a:schemeClr val="bg1"/>
                </a:solidFill>
              </a:rPr>
              <a:t>дошкольного и школьного возраста во Владивостоке</a:t>
            </a:r>
            <a:r>
              <a:rPr lang="en-GB" sz="2000" dirty="0" smtClean="0">
                <a:solidFill>
                  <a:schemeClr val="bg1"/>
                </a:solidFill>
              </a:rPr>
              <a:t>// </a:t>
            </a:r>
            <a:r>
              <a:rPr lang="ru-RU" sz="2000" dirty="0" smtClean="0">
                <a:solidFill>
                  <a:schemeClr val="bg1"/>
                </a:solidFill>
              </a:rPr>
              <a:t>Российский стоматологический журнал – 2017 – 45-49с.</a:t>
            </a:r>
            <a:endParaRPr lang="en-GB" sz="2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dirty="0" err="1" smtClean="0">
                <a:solidFill>
                  <a:schemeClr val="bg1"/>
                </a:solidFill>
              </a:rPr>
              <a:t>Бимбас</a:t>
            </a:r>
            <a:r>
              <a:rPr lang="ru-RU" sz="2000" dirty="0" smtClean="0">
                <a:solidFill>
                  <a:schemeClr val="bg1"/>
                </a:solidFill>
              </a:rPr>
              <a:t> Е.С., </a:t>
            </a:r>
            <a:r>
              <a:rPr lang="ru-RU" sz="2000" dirty="0" err="1" smtClean="0">
                <a:solidFill>
                  <a:schemeClr val="bg1"/>
                </a:solidFill>
              </a:rPr>
              <a:t>Сайпеева</a:t>
            </a:r>
            <a:r>
              <a:rPr lang="ru-RU" sz="2000" dirty="0" smtClean="0">
                <a:solidFill>
                  <a:schemeClr val="bg1"/>
                </a:solidFill>
              </a:rPr>
              <a:t> М.М., </a:t>
            </a:r>
            <a:r>
              <a:rPr lang="ru-RU" sz="2000" dirty="0" err="1" smtClean="0">
                <a:solidFill>
                  <a:schemeClr val="bg1"/>
                </a:solidFill>
              </a:rPr>
              <a:t>Шишмарева</a:t>
            </a:r>
            <a:r>
              <a:rPr lang="ru-RU" sz="2000" dirty="0" smtClean="0">
                <a:solidFill>
                  <a:schemeClr val="bg1"/>
                </a:solidFill>
              </a:rPr>
              <a:t> А.С. Сроки прорезы-</a:t>
            </a:r>
          </a:p>
          <a:p>
            <a:pPr>
              <a:lnSpc>
                <a:spcPct val="120000"/>
              </a:lnSpc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	</a:t>
            </a:r>
            <a:r>
              <a:rPr lang="ru-RU" sz="2000" dirty="0" err="1" smtClean="0">
                <a:solidFill>
                  <a:schemeClr val="bg1"/>
                </a:solidFill>
              </a:rPr>
              <a:t>вания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постоянных зубов у детей младшего школьного возраста.</a:t>
            </a:r>
          </a:p>
          <a:p>
            <a:pPr>
              <a:lnSpc>
                <a:spcPct val="120000"/>
              </a:lnSpc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	</a:t>
            </a:r>
            <a:r>
              <a:rPr lang="ru-RU" sz="2000" dirty="0" smtClean="0">
                <a:solidFill>
                  <a:schemeClr val="bg1"/>
                </a:solidFill>
              </a:rPr>
              <a:t>Проблемы </a:t>
            </a:r>
            <a:r>
              <a:rPr lang="ru-RU" sz="2000" dirty="0" smtClean="0">
                <a:solidFill>
                  <a:schemeClr val="bg1"/>
                </a:solidFill>
              </a:rPr>
              <a:t>стоматологии. 2016; 12 (2): 111–5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43042" y="428604"/>
            <a:ext cx="6408713" cy="2385595"/>
          </a:xfrm>
          <a:prstGeom prst="downArrow">
            <a:avLst>
              <a:gd name="adj1" fmla="val 50000"/>
              <a:gd name="adj2" fmla="val 3222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Цель исследования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3143248"/>
            <a:ext cx="5715040" cy="26403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Используя различные источники профессиональной </a:t>
            </a:r>
            <a:r>
              <a:rPr lang="ru-RU" b="1" dirty="0" smtClean="0">
                <a:solidFill>
                  <a:schemeClr val="tx1"/>
                </a:solidFill>
              </a:rPr>
              <a:t>литературы охарактеризовать сроки прорезывания временных и постоянных зубов, выявить региональные особенности </a:t>
            </a:r>
            <a:r>
              <a:rPr lang="ru-RU" b="1" dirty="0" smtClean="0">
                <a:solidFill>
                  <a:schemeClr val="tx1"/>
                </a:solidFill>
              </a:rPr>
              <a:t>сроков прорезывания.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960" y="2721134"/>
            <a:ext cx="2926080" cy="25603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290"/>
            <a:ext cx="7429552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Задачи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000100" y="1643050"/>
            <a:ext cx="571504" cy="5715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2071670" y="1500174"/>
            <a:ext cx="6357982" cy="84927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Охарактеризовать среднестатистические сроки прорезывания молочных и постоянных зубов.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538" y="3357562"/>
            <a:ext cx="571504" cy="5715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1142976" y="5072074"/>
            <a:ext cx="571504" cy="5715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2071670" y="3286124"/>
            <a:ext cx="6357982" cy="71438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Изучить современные данные об этиологии и патогенезе нарушения сроков прорезывания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071670" y="5000636"/>
            <a:ext cx="6357982" cy="71438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Выявить как отличаются сроки прорезывания в различных регионах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Актуальность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506662"/>
            <a:ext cx="7886700" cy="435133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00100" y="34290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7702" y="1412775"/>
            <a:ext cx="9224817" cy="3341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2000" dirty="0" smtClean="0">
                <a:solidFill>
                  <a:schemeClr val="bg1"/>
                </a:solidFill>
              </a:rPr>
              <a:t>Знание сроков прорезывания временных и постоянных зубов важно для всех      специалистов, работающих  с детьми.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	В </a:t>
            </a:r>
            <a:r>
              <a:rPr lang="ru-RU" sz="2000" dirty="0" smtClean="0">
                <a:solidFill>
                  <a:schemeClr val="bg1"/>
                </a:solidFill>
              </a:rPr>
              <a:t>последнее десятилетие изучение прорезывания </a:t>
            </a:r>
            <a:r>
              <a:rPr lang="ru-RU" sz="2000" dirty="0" smtClean="0">
                <a:solidFill>
                  <a:schemeClr val="bg1"/>
                </a:solidFill>
              </a:rPr>
              <a:t>постоянных </a:t>
            </a:r>
            <a:r>
              <a:rPr lang="ru-RU" sz="2000" dirty="0" smtClean="0">
                <a:solidFill>
                  <a:schemeClr val="bg1"/>
                </a:solidFill>
              </a:rPr>
              <a:t>зубов </a:t>
            </a:r>
            <a:r>
              <a:rPr lang="ru-RU" sz="2000" dirty="0" smtClean="0">
                <a:solidFill>
                  <a:schemeClr val="bg1"/>
                </a:solidFill>
              </a:rPr>
              <a:t>приобрело особую </a:t>
            </a:r>
            <a:r>
              <a:rPr lang="ru-RU" sz="2000" dirty="0" smtClean="0">
                <a:solidFill>
                  <a:schemeClr val="bg1"/>
                </a:solidFill>
              </a:rPr>
              <a:t>значимость в связи с </a:t>
            </a:r>
            <a:r>
              <a:rPr lang="ru-RU" sz="2000" dirty="0" smtClean="0">
                <a:solidFill>
                  <a:schemeClr val="bg1"/>
                </a:solidFill>
              </a:rPr>
              <a:t>воздействием </a:t>
            </a:r>
            <a:r>
              <a:rPr lang="ru-RU" sz="2000" dirty="0" smtClean="0">
                <a:solidFill>
                  <a:schemeClr val="bg1"/>
                </a:solidFill>
              </a:rPr>
              <a:t>на растущий организм все большего </a:t>
            </a:r>
            <a:r>
              <a:rPr lang="ru-RU" sz="2000" dirty="0" smtClean="0">
                <a:solidFill>
                  <a:schemeClr val="bg1"/>
                </a:solidFill>
              </a:rPr>
              <a:t>количества неблагоприятных </a:t>
            </a:r>
            <a:r>
              <a:rPr lang="ru-RU" sz="2000" dirty="0" smtClean="0">
                <a:solidFill>
                  <a:schemeClr val="bg1"/>
                </a:solidFill>
              </a:rPr>
              <a:t>факторов внешней среды.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Задержка прорезывания или ,наоборот, ранее прорезывание может    свидетельствовать о различных заболеваниях, дефицитных состояниях или наличии объективных причин, препятствующих нормальному развитию.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Все вышеперечисленные причины могут потребовать вмешательства специалиста для нормализации состояния.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Для </a:t>
            </a:r>
            <a:r>
              <a:rPr lang="ru-RU" sz="2000" dirty="0" err="1" smtClean="0">
                <a:solidFill>
                  <a:schemeClr val="bg1"/>
                </a:solidFill>
              </a:rPr>
              <a:t>ортодонта</a:t>
            </a:r>
            <a:r>
              <a:rPr lang="ru-RU" sz="2000" dirty="0" smtClean="0">
                <a:solidFill>
                  <a:schemeClr val="bg1"/>
                </a:solidFill>
              </a:rPr>
              <a:t> эти знания также важны для своевременной диагностики и профилактики зубочелюстных аномалий, грамотного подбора метода лечения и аппаратуры.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Введение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864777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Прорезывание – одна из стадий развития зуба.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Развитие зуба начинается во внутриутробном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периоде и продолжается в течение нескольких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лет после прорезывания. Этот процесс связан с ростом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 развитием всего организма ребенка.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Введение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57232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У новорожденного в полости рта зубы отсутствуют.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В этот период покрывающая край альвеолярного </a:t>
            </a:r>
            <a:r>
              <a:rPr lang="ru-RU" sz="1400" dirty="0" smtClean="0">
                <a:solidFill>
                  <a:schemeClr val="bg1"/>
                </a:solidFill>
              </a:rPr>
              <a:t>отростка </a:t>
            </a:r>
            <a:r>
              <a:rPr lang="ru-RU" sz="1400" dirty="0" smtClean="0">
                <a:solidFill>
                  <a:schemeClr val="bg1"/>
                </a:solidFill>
              </a:rPr>
              <a:t>слизистая оболочка образует поверх него </a:t>
            </a:r>
            <a:r>
              <a:rPr lang="ru-RU" sz="1400" dirty="0" smtClean="0">
                <a:solidFill>
                  <a:schemeClr val="bg1"/>
                </a:solidFill>
              </a:rPr>
              <a:t>плотный </a:t>
            </a:r>
            <a:r>
              <a:rPr lang="ru-RU" sz="1400" dirty="0" smtClean="0">
                <a:solidFill>
                  <a:schemeClr val="bg1"/>
                </a:solidFill>
              </a:rPr>
              <a:t>валик. </a:t>
            </a:r>
            <a:endParaRPr lang="en-GB" sz="1400" dirty="0" smtClean="0">
              <a:solidFill>
                <a:schemeClr val="bg1"/>
              </a:solidFill>
            </a:endParaRPr>
          </a:p>
          <a:p>
            <a:pPr algn="just"/>
            <a:endParaRPr lang="en-GB" sz="14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Слизистая оболочка полости рта у </a:t>
            </a:r>
            <a:r>
              <a:rPr lang="ru-RU" sz="1400" dirty="0" smtClean="0">
                <a:solidFill>
                  <a:schemeClr val="bg1"/>
                </a:solidFill>
              </a:rPr>
              <a:t>новорожденных </a:t>
            </a:r>
            <a:r>
              <a:rPr lang="ru-RU" sz="1400" dirty="0" smtClean="0">
                <a:solidFill>
                  <a:schemeClr val="bg1"/>
                </a:solidFill>
              </a:rPr>
              <a:t>имеет сходное строение во всех отделах, </a:t>
            </a:r>
            <a:r>
              <a:rPr lang="ru-RU" sz="1400" dirty="0" smtClean="0">
                <a:solidFill>
                  <a:schemeClr val="bg1"/>
                </a:solidFill>
              </a:rPr>
              <a:t>различия </a:t>
            </a:r>
            <a:r>
              <a:rPr lang="ru-RU" sz="1400" dirty="0" smtClean="0">
                <a:solidFill>
                  <a:schemeClr val="bg1"/>
                </a:solidFill>
              </a:rPr>
              <a:t>появляются позже. Десна у грудных детей </a:t>
            </a:r>
            <a:r>
              <a:rPr lang="ru-RU" sz="1400" dirty="0" smtClean="0">
                <a:solidFill>
                  <a:schemeClr val="bg1"/>
                </a:solidFill>
              </a:rPr>
              <a:t>отличается </a:t>
            </a:r>
            <a:r>
              <a:rPr lang="ru-RU" sz="1400" dirty="0" smtClean="0">
                <a:solidFill>
                  <a:schemeClr val="bg1"/>
                </a:solidFill>
              </a:rPr>
              <a:t>по своему строению от десны взрослых: </a:t>
            </a:r>
            <a:r>
              <a:rPr lang="ru-RU" sz="1400" dirty="0" smtClean="0">
                <a:solidFill>
                  <a:schemeClr val="bg1"/>
                </a:solidFill>
              </a:rPr>
              <a:t>соединительная </a:t>
            </a:r>
            <a:r>
              <a:rPr lang="ru-RU" sz="1400" dirty="0" smtClean="0">
                <a:solidFill>
                  <a:schemeClr val="bg1"/>
                </a:solidFill>
              </a:rPr>
              <a:t>ткань нежнее, меньше эластических </a:t>
            </a:r>
            <a:r>
              <a:rPr lang="ru-RU" sz="1400" dirty="0" err="1" smtClean="0">
                <a:solidFill>
                  <a:schemeClr val="bg1"/>
                </a:solidFill>
              </a:rPr>
              <a:t>волокон,больше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клеточных элементов. </a:t>
            </a:r>
            <a:endParaRPr lang="en-GB" sz="1400" dirty="0" smtClean="0">
              <a:solidFill>
                <a:schemeClr val="bg1"/>
              </a:solidFill>
            </a:endParaRPr>
          </a:p>
          <a:p>
            <a:pPr algn="just"/>
            <a:endParaRPr lang="en-GB" sz="14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 smtClean="0">
                <a:solidFill>
                  <a:schemeClr val="bg1"/>
                </a:solidFill>
              </a:rPr>
              <a:t>конце первого года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жизни ребенка происходит заметное увеличение </a:t>
            </a:r>
            <a:r>
              <a:rPr lang="ru-RU" sz="1400" dirty="0" smtClean="0">
                <a:solidFill>
                  <a:schemeClr val="bg1"/>
                </a:solidFill>
              </a:rPr>
              <a:t>эластичной </a:t>
            </a:r>
            <a:r>
              <a:rPr lang="ru-RU" sz="1400" dirty="0" smtClean="0">
                <a:solidFill>
                  <a:schemeClr val="bg1"/>
                </a:solidFill>
              </a:rPr>
              <a:t>ткани в деснах. В окружающих зуб мягких </a:t>
            </a:r>
            <a:r>
              <a:rPr lang="ru-RU" sz="1400" dirty="0" smtClean="0">
                <a:solidFill>
                  <a:schemeClr val="bg1"/>
                </a:solidFill>
              </a:rPr>
              <a:t>тканях до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прорезывания </a:t>
            </a:r>
            <a:r>
              <a:rPr lang="ru-RU" sz="1400" dirty="0" smtClean="0">
                <a:solidFill>
                  <a:schemeClr val="bg1"/>
                </a:solidFill>
              </a:rPr>
              <a:t>отмечена небольшая гиперемия.</a:t>
            </a:r>
          </a:p>
          <a:p>
            <a:pPr algn="just"/>
            <a:endParaRPr lang="en-GB" sz="14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По </a:t>
            </a:r>
            <a:r>
              <a:rPr lang="ru-RU" sz="1400" dirty="0" smtClean="0">
                <a:solidFill>
                  <a:schemeClr val="bg1"/>
                </a:solidFill>
              </a:rPr>
              <a:t>мере развития фолликулов зубов альвеолярный </a:t>
            </a:r>
            <a:r>
              <a:rPr lang="ru-RU" sz="1400" dirty="0" smtClean="0">
                <a:solidFill>
                  <a:schemeClr val="bg1"/>
                </a:solidFill>
              </a:rPr>
              <a:t>отросток </a:t>
            </a:r>
            <a:r>
              <a:rPr lang="ru-RU" sz="1400" dirty="0" smtClean="0">
                <a:solidFill>
                  <a:schemeClr val="bg1"/>
                </a:solidFill>
              </a:rPr>
              <a:t>начинает приподниматься над уровнем дна </a:t>
            </a:r>
            <a:r>
              <a:rPr lang="ru-RU" sz="1400" dirty="0" smtClean="0">
                <a:solidFill>
                  <a:schemeClr val="bg1"/>
                </a:solidFill>
              </a:rPr>
              <a:t>полости </a:t>
            </a:r>
            <a:r>
              <a:rPr lang="ru-RU" sz="1400" dirty="0" smtClean="0">
                <a:solidFill>
                  <a:schemeClr val="bg1"/>
                </a:solidFill>
              </a:rPr>
              <a:t>рта и твердого неба</a:t>
            </a:r>
            <a:endParaRPr lang="en-GB" sz="14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На местах прорезывания зубов появляются небольшие возвышения – </a:t>
            </a:r>
            <a:r>
              <a:rPr lang="ru-RU" sz="1400" dirty="0" smtClean="0">
                <a:solidFill>
                  <a:schemeClr val="bg1"/>
                </a:solidFill>
              </a:rPr>
              <a:t>выпячивания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десны </a:t>
            </a:r>
            <a:r>
              <a:rPr lang="ru-RU" sz="1400" dirty="0" smtClean="0">
                <a:solidFill>
                  <a:schemeClr val="bg1"/>
                </a:solidFill>
              </a:rPr>
              <a:t>над приблизившимися к поверхности зубами.</a:t>
            </a:r>
          </a:p>
        </p:txBody>
      </p:sp>
      <p:pic>
        <p:nvPicPr>
          <p:cNvPr id="13" name="Рисунок 12" descr="scale_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4162690"/>
            <a:ext cx="5000660" cy="2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54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Изменение тканей при прорезывании зуба</a:t>
            </a:r>
            <a:endParaRPr lang="ru-RU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ortodontia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089475"/>
            <a:ext cx="4572031" cy="564716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2486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Механизмы прорезывания зубов.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Теории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858280" cy="19259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Прорезывание зубов </a:t>
            </a:r>
            <a:r>
              <a:rPr lang="ru-RU" sz="2400" dirty="0" smtClean="0">
                <a:solidFill>
                  <a:schemeClr val="bg1"/>
                </a:solidFill>
              </a:rPr>
              <a:t>может </a:t>
            </a:r>
            <a:r>
              <a:rPr lang="ru-RU" sz="2400" dirty="0" smtClean="0">
                <a:solidFill>
                  <a:schemeClr val="bg1"/>
                </a:solidFill>
              </a:rPr>
              <a:t>быть </a:t>
            </a:r>
            <a:r>
              <a:rPr lang="ru-RU" sz="2400" i="1" u="sng" dirty="0" smtClean="0">
                <a:solidFill>
                  <a:schemeClr val="bg1"/>
                </a:solidFill>
              </a:rPr>
              <a:t>многофакторным процессом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сочетающим действие </a:t>
            </a:r>
            <a:r>
              <a:rPr lang="ru-RU" sz="2400" dirty="0" smtClean="0">
                <a:solidFill>
                  <a:schemeClr val="bg1"/>
                </a:solidFill>
              </a:rPr>
              <a:t>нескольких </a:t>
            </a:r>
            <a:r>
              <a:rPr lang="ru-RU" sz="2400" dirty="0" smtClean="0">
                <a:solidFill>
                  <a:schemeClr val="bg1"/>
                </a:solidFill>
              </a:rPr>
              <a:t>механизмов.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Предложено </a:t>
            </a:r>
            <a:r>
              <a:rPr lang="ru-RU" sz="2400" dirty="0" smtClean="0">
                <a:solidFill>
                  <a:schemeClr val="bg1"/>
                </a:solidFill>
              </a:rPr>
              <a:t>несколько теорий, объясняющих </a:t>
            </a:r>
            <a:r>
              <a:rPr lang="ru-RU" sz="2400" dirty="0" smtClean="0">
                <a:solidFill>
                  <a:schemeClr val="bg1"/>
                </a:solidFill>
              </a:rPr>
              <a:t>механизмы </a:t>
            </a:r>
            <a:r>
              <a:rPr lang="ru-RU" sz="2400" dirty="0" smtClean="0">
                <a:solidFill>
                  <a:schemeClr val="bg1"/>
                </a:solidFill>
              </a:rPr>
              <a:t>прорезывания зубов.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Наибольшего внимания заслуживают </a:t>
            </a:r>
            <a:r>
              <a:rPr lang="ru-RU" sz="2400" dirty="0" smtClean="0">
                <a:solidFill>
                  <a:schemeClr val="bg1"/>
                </a:solidFill>
              </a:rPr>
              <a:t>4 из них, в которых к основным </a:t>
            </a:r>
            <a:r>
              <a:rPr lang="ru-RU" sz="2400" dirty="0" smtClean="0">
                <a:solidFill>
                  <a:schemeClr val="bg1"/>
                </a:solidFill>
              </a:rPr>
              <a:t>механизмам относят: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• рост корня зуба;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• повышение гидростатического давления в </a:t>
            </a:r>
            <a:r>
              <a:rPr lang="ru-RU" sz="2400" b="1" dirty="0" err="1" smtClean="0">
                <a:solidFill>
                  <a:schemeClr val="bg1"/>
                </a:solidFill>
              </a:rPr>
              <a:t>периапикальной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зоне или пульпе зуба</a:t>
            </a:r>
            <a:r>
              <a:rPr lang="ru-RU" sz="2400" b="1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• перестройку костной ткани;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• тягу периодонта.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0"/>
            <a:ext cx="8784976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Зубы считают прорезывавшимися, когда они </a:t>
            </a:r>
            <a:r>
              <a:rPr lang="ru-RU" sz="2000" dirty="0" smtClean="0">
                <a:solidFill>
                  <a:schemeClr val="bg1"/>
                </a:solidFill>
              </a:rPr>
              <a:t>достигают </a:t>
            </a:r>
            <a:r>
              <a:rPr lang="ru-RU" sz="2000" dirty="0" err="1" smtClean="0">
                <a:solidFill>
                  <a:schemeClr val="bg1"/>
                </a:solidFill>
              </a:rPr>
              <a:t>окклюзионной</a:t>
            </a:r>
            <a:r>
              <a:rPr lang="ru-RU" sz="2000" dirty="0" smtClean="0">
                <a:solidFill>
                  <a:schemeClr val="bg1"/>
                </a:solidFill>
              </a:rPr>
              <a:t> поверхности, т.е. контактируют </a:t>
            </a:r>
            <a:r>
              <a:rPr lang="ru-RU" sz="2000" dirty="0" smtClean="0">
                <a:solidFill>
                  <a:schemeClr val="bg1"/>
                </a:solidFill>
              </a:rPr>
              <a:t>с зубами </a:t>
            </a:r>
            <a:r>
              <a:rPr lang="ru-RU" sz="2000" dirty="0" smtClean="0">
                <a:solidFill>
                  <a:schemeClr val="bg1"/>
                </a:solidFill>
              </a:rPr>
              <a:t>противоположной челюсти. При этом </a:t>
            </a:r>
            <a:r>
              <a:rPr lang="ru-RU" sz="2000" dirty="0" smtClean="0">
                <a:solidFill>
                  <a:schemeClr val="bg1"/>
                </a:solidFill>
              </a:rPr>
              <a:t>часть эмали </a:t>
            </a: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 err="1" smtClean="0">
                <a:solidFill>
                  <a:schemeClr val="bg1"/>
                </a:solidFill>
              </a:rPr>
              <a:t>пришеечной</a:t>
            </a:r>
            <a:r>
              <a:rPr lang="ru-RU" sz="2000" dirty="0" smtClean="0">
                <a:solidFill>
                  <a:schemeClr val="bg1"/>
                </a:solidFill>
              </a:rPr>
              <a:t> области остается под </a:t>
            </a:r>
            <a:r>
              <a:rPr lang="ru-RU" sz="2000" dirty="0" smtClean="0">
                <a:solidFill>
                  <a:schemeClr val="bg1"/>
                </a:solidFill>
              </a:rPr>
              <a:t>десной.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Временные </a:t>
            </a:r>
            <a:r>
              <a:rPr lang="ru-RU" sz="2000" dirty="0" smtClean="0">
                <a:solidFill>
                  <a:schemeClr val="bg1"/>
                </a:solidFill>
              </a:rPr>
              <a:t>зубы начинают прорезываться у ребенка </a:t>
            </a:r>
            <a:r>
              <a:rPr lang="ru-RU" sz="2000" dirty="0" smtClean="0">
                <a:solidFill>
                  <a:schemeClr val="bg1"/>
                </a:solidFill>
              </a:rPr>
              <a:t>в 6–7 </a:t>
            </a:r>
            <a:r>
              <a:rPr lang="ru-RU" sz="2000" dirty="0" smtClean="0">
                <a:solidFill>
                  <a:schemeClr val="bg1"/>
                </a:solidFill>
              </a:rPr>
              <a:t>мес. Сроки формирования зубов, их </a:t>
            </a:r>
            <a:r>
              <a:rPr lang="ru-RU" sz="2000" dirty="0" smtClean="0">
                <a:solidFill>
                  <a:schemeClr val="bg1"/>
                </a:solidFill>
              </a:rPr>
              <a:t>прорезывания</a:t>
            </a:r>
            <a:r>
              <a:rPr lang="ru-RU" sz="2000" dirty="0" smtClean="0">
                <a:solidFill>
                  <a:schemeClr val="bg1"/>
                </a:solidFill>
              </a:rPr>
              <a:t>, образования и резорбции корней у каждого </a:t>
            </a:r>
            <a:r>
              <a:rPr lang="ru-RU" sz="2000" dirty="0" smtClean="0">
                <a:solidFill>
                  <a:schemeClr val="bg1"/>
                </a:solidFill>
              </a:rPr>
              <a:t>ребенка </a:t>
            </a:r>
            <a:r>
              <a:rPr lang="ru-RU" sz="2000" dirty="0" smtClean="0">
                <a:solidFill>
                  <a:schemeClr val="bg1"/>
                </a:solidFill>
              </a:rPr>
              <a:t>индивидуальны, поэтому разные авторы </a:t>
            </a:r>
            <a:r>
              <a:rPr lang="ru-RU" sz="2000" dirty="0" smtClean="0">
                <a:solidFill>
                  <a:schemeClr val="bg1"/>
                </a:solidFill>
              </a:rPr>
              <a:t>указывают </a:t>
            </a:r>
            <a:r>
              <a:rPr lang="ru-RU" sz="2000" dirty="0" smtClean="0">
                <a:solidFill>
                  <a:schemeClr val="bg1"/>
                </a:solidFill>
              </a:rPr>
              <a:t>разные данные. Общепринятые сроки </a:t>
            </a:r>
            <a:r>
              <a:rPr lang="ru-RU" sz="2000" dirty="0" smtClean="0">
                <a:solidFill>
                  <a:schemeClr val="bg1"/>
                </a:solidFill>
              </a:rPr>
              <a:t>прорезывания </a:t>
            </a:r>
            <a:r>
              <a:rPr lang="ru-RU" sz="2000" dirty="0" smtClean="0">
                <a:solidFill>
                  <a:schemeClr val="bg1"/>
                </a:solidFill>
              </a:rPr>
              <a:t>зубов представлены в таблице.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Прорезывание-зуб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664131"/>
            <a:ext cx="6167454" cy="419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593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922</TotalTime>
  <Words>1138</Words>
  <Application>Microsoft Office PowerPoint</Application>
  <PresentationFormat>Экран (4:3)</PresentationFormat>
  <Paragraphs>117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Тема7</vt:lpstr>
      <vt:lpstr>Сроки прорезывания зубов. Региональные особенности</vt:lpstr>
      <vt:lpstr>Слайд 2</vt:lpstr>
      <vt:lpstr>Слайд 3</vt:lpstr>
      <vt:lpstr>Актуальность</vt:lpstr>
      <vt:lpstr>Введение</vt:lpstr>
      <vt:lpstr>Введение</vt:lpstr>
      <vt:lpstr>Изменение тканей при прорезывании зуба</vt:lpstr>
      <vt:lpstr>Механизмы прорезывания зубов. Теории</vt:lpstr>
      <vt:lpstr>Слайд 9</vt:lpstr>
      <vt:lpstr>Факторы, оказывающие влияние на прорезывание молочных зубов</vt:lpstr>
      <vt:lpstr>Физиологическое прорезывание зубов</vt:lpstr>
      <vt:lpstr>Физиологическое прорезывание</vt:lpstr>
      <vt:lpstr>Сроки прорезывания постоянных зубов</vt:lpstr>
      <vt:lpstr>Региональные особенности прорезывания зубов</vt:lpstr>
      <vt:lpstr>Региональные особенности прорезывания зубов</vt:lpstr>
      <vt:lpstr>Региональные особенности прорезывания зубов</vt:lpstr>
      <vt:lpstr>Региональные особенности прорезывания зубов у детей города Красноярска</vt:lpstr>
      <vt:lpstr>Слайд 18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Лучевая диагностика  в ортодонтии</dc:title>
  <dc:creator>Евгения</dc:creator>
  <cp:lastModifiedBy>Евгения</cp:lastModifiedBy>
  <cp:revision>40</cp:revision>
  <dcterms:created xsi:type="dcterms:W3CDTF">2020-12-07T09:54:25Z</dcterms:created>
  <dcterms:modified xsi:type="dcterms:W3CDTF">2022-01-31T08:59:28Z</dcterms:modified>
</cp:coreProperties>
</file>