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74" autoAdjust="0"/>
  </p:normalViewPr>
  <p:slideViewPr>
    <p:cSldViewPr snapToGrid="0">
      <p:cViewPr varScale="1">
        <p:scale>
          <a:sx n="64" d="100"/>
          <a:sy n="64" d="100"/>
        </p:scale>
        <p:origin x="139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81DAE-DC5B-440D-878C-DC1EB0D9BA5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35BDD-16FA-4DD8-BB5F-C1B7A06A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Название оригинала точно отмечает: </a:t>
            </a:r>
            <a:r>
              <a:rPr lang="en-US" b="1" baseline="0" dirty="0"/>
              <a:t>distal tear</a:t>
            </a:r>
            <a:r>
              <a:rPr lang="en-US" baseline="0" dirty="0"/>
              <a:t> characterization – </a:t>
            </a:r>
            <a:r>
              <a:rPr lang="ru-RU" baseline="0" dirty="0"/>
              <a:t>характеристика </a:t>
            </a:r>
            <a:r>
              <a:rPr lang="ru-RU" b="1" baseline="0" dirty="0"/>
              <a:t>дистального разрыва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7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>
                <a:solidFill>
                  <a:prstClr val="black"/>
                </a:solidFill>
                <a:latin typeface="+mn-lt"/>
              </a:rPr>
              <a:t>Чрезнадколенниковым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 = з</a:t>
            </a:r>
            <a:r>
              <a:rPr lang="ru-RU" sz="1200" b="0" dirty="0">
                <a:solidFill>
                  <a:prstClr val="black"/>
                </a:solidFill>
                <a:latin typeface="+mn-lt"/>
              </a:rPr>
              <a:t>десь</a:t>
            </a:r>
            <a:r>
              <a:rPr lang="ru-RU" sz="1200" b="0" baseline="0" dirty="0">
                <a:solidFill>
                  <a:prstClr val="black"/>
                </a:solidFill>
                <a:latin typeface="+mn-lt"/>
              </a:rPr>
              <a:t> нет ошибки, однако, для благозвучия, чтобы не было двух префиксов в слове, этого легко избежать, заменив русское слово латынью – </a:t>
            </a:r>
            <a:r>
              <a:rPr lang="ru-RU" sz="1200" b="1" baseline="0" dirty="0" err="1">
                <a:solidFill>
                  <a:prstClr val="black"/>
                </a:solidFill>
                <a:latin typeface="+mn-lt"/>
              </a:rPr>
              <a:t>чрезпателлярным</a:t>
            </a:r>
            <a:r>
              <a:rPr lang="ru-RU" sz="1200" b="1" baseline="0" dirty="0">
                <a:solidFill>
                  <a:prstClr val="black"/>
                </a:solidFill>
                <a:latin typeface="+mn-lt"/>
              </a:rPr>
              <a:t>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4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 разрыв сухожилия четырехглавой мышцы бедра ставится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= либо сам диагноз нужно взять в кавычки, л</a:t>
            </a:r>
            <a:r>
              <a:rPr lang="ru-RU" sz="12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ибо изложить его в родительном падеже. Два варианта на выбор:</a:t>
            </a:r>
          </a:p>
          <a:p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 «разрыв сухожилия четырехглавой мышцы бедра» ставится…</a:t>
            </a:r>
          </a:p>
          <a:p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 разрыва сухожилия четырехглавой мышцы бедра ставится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7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Было бы уместно здесь раскрыть термин </a:t>
            </a:r>
            <a:r>
              <a:rPr lang="ru-RU" b="1" dirty="0"/>
              <a:t>низкоэнергетическая травма</a:t>
            </a:r>
            <a:r>
              <a:rPr lang="ru-RU" b="1" baseline="0" dirty="0"/>
              <a:t> </a:t>
            </a:r>
            <a:r>
              <a:rPr lang="ru-RU" b="0" baseline="0" dirty="0"/>
              <a:t>каким-либо пояснением, например: </a:t>
            </a:r>
            <a:r>
              <a:rPr lang="ru-RU" dirty="0"/>
              <a:t>Низкоэнергетический перелом может быть определен как патологический перелом, возникающий в результате минимальной травмы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9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4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Сагитальная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=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сагиТТальная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(здесь и далее в презентации надо использовать правильное написание термина.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9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Сливаются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общее сухожилие на 3 см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проксимальнее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надколенника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переходит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собственную связку надколенника = не согласовано по числу.</a:t>
            </a:r>
          </a:p>
          <a:p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Кроме того,  надо отметить, что сливаются сухожилия четырёх вышеуказанных мышц в одно общее, и что это сухожилие от надколенника до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тибиальной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бугристости называется собственной связкой надколенника. (Любые анатомические сведения, как бы они ни были общеизвестны, надо излагать конкретно,  в строгих анатомических параметрах, в терминологии анатомической номенклатуры)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0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Правильнее было бы назвать слайд не оценкой</a:t>
            </a:r>
            <a:r>
              <a:rPr lang="ru-RU" baseline="0" dirty="0"/>
              <a:t> структуры, а степенью (или типом) разрыва сухожилия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0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Правильнее было назвать слайд </a:t>
            </a:r>
            <a:r>
              <a:rPr lang="ru-RU" b="1" dirty="0"/>
              <a:t>распределение</a:t>
            </a:r>
            <a:r>
              <a:rPr lang="ru-RU" b="0" dirty="0"/>
              <a:t>, а не расположение разрывов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3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МРТ Т2-ВИ без и с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жироподавлением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сагитальная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плоскость =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лишняя точка это, понятно, случайность, но слово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сагиТТальная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пишется с двумя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(здесь и далее надо исправить)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7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и далее, если на рисунке есть стрелки, надо каждой дать пояснение (например,</a:t>
            </a:r>
            <a:r>
              <a:rPr lang="ru-RU" baseline="0" dirty="0"/>
              <a:t> </a:t>
            </a:r>
            <a:r>
              <a:rPr lang="ru-RU" dirty="0" err="1"/>
              <a:t>транспателлярная</a:t>
            </a:r>
            <a:r>
              <a:rPr lang="ru-RU" baseline="0" dirty="0"/>
              <a:t> туннельная фиксация сухожилия, изогнутые стрелки и т.п.)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5BDD-16FA-4DD8-BB5F-C1B7A06A1E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5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5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0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8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3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4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9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9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0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9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0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4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4C6FC59-80DF-41F1-A08E-08945A9C5581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7D156B6-773B-4444-8979-52D02C6D8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3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C937B-DF34-434A-8765-7F3591114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387" y="1086406"/>
            <a:ext cx="11071737" cy="2889120"/>
          </a:xfrm>
        </p:spPr>
        <p:txBody>
          <a:bodyPr>
            <a:noAutofit/>
          </a:bodyPr>
          <a:lstStyle/>
          <a:p>
            <a:r>
              <a:rPr kumimoji="0" lang="ru-RU" sz="5400" b="1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МРТ сухожилий четырехглавой мышцы бедра: характеристика Дистального разрыва и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его</a:t>
            </a:r>
            <a:r>
              <a:rPr kumimoji="0" lang="ru-RU" sz="5400" b="1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клиническое значение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33F086-63B7-460A-B5A6-959294A2C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C9A43-54C8-4F25-9A42-CC12F0096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5" y="0"/>
            <a:ext cx="1411352" cy="1030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4E8F8-B309-46EF-BBFC-5E418098C353}"/>
              </a:ext>
            </a:extLst>
          </p:cNvPr>
          <p:cNvSpPr txBox="1"/>
          <p:nvPr/>
        </p:nvSpPr>
        <p:spPr>
          <a:xfrm>
            <a:off x="2454353" y="100535"/>
            <a:ext cx="79523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ФГБОУ ВО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КрасГМУ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им. проф. В.Ф. Войно-Ясенецкого Минздрава РФ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4F68F-E9D8-4698-B9C9-CA5B42E78979}"/>
              </a:ext>
            </a:extLst>
          </p:cNvPr>
          <p:cNvSpPr txBox="1"/>
          <p:nvPr/>
        </p:nvSpPr>
        <p:spPr>
          <a:xfrm>
            <a:off x="3383862" y="412601"/>
            <a:ext cx="6093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лучевой диагностики ИПО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1B5BF-20FB-44EE-B46D-3439CB10E08C}"/>
              </a:ext>
            </a:extLst>
          </p:cNvPr>
          <p:cNvSpPr txBox="1"/>
          <p:nvPr/>
        </p:nvSpPr>
        <p:spPr>
          <a:xfrm>
            <a:off x="442225" y="4878809"/>
            <a:ext cx="4573259" cy="116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Выполнила: ординатор кафедры лучевой диагностики ИПО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Тикунова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Анастасия Сергеевна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56C754-DB3A-4038-841F-2D118B5967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31" t="21607" r="37554" b="47977"/>
          <a:stretch/>
        </p:blipFill>
        <p:spPr>
          <a:xfrm>
            <a:off x="5814557" y="4050138"/>
            <a:ext cx="6005804" cy="28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9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CA3BF-F5A3-464B-9E75-4383251792F6}"/>
              </a:ext>
            </a:extLst>
          </p:cNvPr>
          <p:cNvSpPr txBox="1"/>
          <p:nvPr/>
        </p:nvSpPr>
        <p:spPr>
          <a:xfrm>
            <a:off x="2326341" y="147504"/>
            <a:ext cx="8565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Рентгенограмма коленного сустава в боковой проекции.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Костный фрагмент.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5E5C51-91A2-4EE3-9CC3-DBFC37C3E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68" b="50000"/>
          <a:stretch/>
        </p:blipFill>
        <p:spPr>
          <a:xfrm>
            <a:off x="3890696" y="1347833"/>
            <a:ext cx="3787575" cy="5626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2CEEA9-9C20-4CF3-A120-66BF34308C8C}"/>
              </a:ext>
            </a:extLst>
          </p:cNvPr>
          <p:cNvSpPr txBox="1"/>
          <p:nvPr/>
        </p:nvSpPr>
        <p:spPr>
          <a:xfrm>
            <a:off x="8050880" y="4511432"/>
            <a:ext cx="28412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Мужчина 60 лет. Разрыв сухожилия четырехглавой мышцы с отрывом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фрагмента надколенника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46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E3E1B0-D69C-428D-A24A-2C3012B6E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06" r="-168"/>
          <a:stretch/>
        </p:blipFill>
        <p:spPr>
          <a:xfrm>
            <a:off x="2040591" y="1559860"/>
            <a:ext cx="8401029" cy="4867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038B9-FE5E-467F-9C59-25C953B0E4F7}"/>
              </a:ext>
            </a:extLst>
          </p:cNvPr>
          <p:cNvSpPr txBox="1"/>
          <p:nvPr/>
        </p:nvSpPr>
        <p:spPr>
          <a:xfrm>
            <a:off x="2245659" y="13447"/>
            <a:ext cx="89221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 Т2-ВИ без и с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жироподавлением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саги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</a:rPr>
              <a:t>т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тальная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плоскость.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Полный разрыв прямой мышцы бедра.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1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A6B17-0023-44AE-BFCB-8BC2B5DED51E}"/>
              </a:ext>
            </a:extLst>
          </p:cNvPr>
          <p:cNvSpPr txBox="1"/>
          <p:nvPr/>
        </p:nvSpPr>
        <p:spPr>
          <a:xfrm>
            <a:off x="1156447" y="0"/>
            <a:ext cx="10632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 Т2-ВИ без и с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жироподавлением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</a:rPr>
              <a:t>, с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агиттальная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плоскость.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Полный разрыв сухожилия четырехглавой мышцы.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1C091-AE5B-4548-845C-D574C9693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" t="-1330" r="-3325" b="50219"/>
          <a:stretch/>
        </p:blipFill>
        <p:spPr>
          <a:xfrm>
            <a:off x="2279276" y="1633302"/>
            <a:ext cx="9145120" cy="4354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EEB96-4527-4AE6-934D-8E44405EC53A}"/>
              </a:ext>
            </a:extLst>
          </p:cNvPr>
          <p:cNvSpPr txBox="1"/>
          <p:nvPr/>
        </p:nvSpPr>
        <p:spPr>
          <a:xfrm>
            <a:off x="3012141" y="5550094"/>
            <a:ext cx="7679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Мужчина 33 лет. Дистальный разрыв сухожилий четырехглавой мышцы бедра.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Хирургическое лечение с фиксацией сухожилий через надколенник.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92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3E8FD-DFFA-4B9B-BB21-2B9D08F44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0000" r="188"/>
          <a:stretch/>
        </p:blipFill>
        <p:spPr>
          <a:xfrm>
            <a:off x="3534855" y="1752609"/>
            <a:ext cx="7083838" cy="4514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F3094-C1DF-4B79-BD90-E976ECB34F38}"/>
              </a:ext>
            </a:extLst>
          </p:cNvPr>
          <p:cNvSpPr txBox="1"/>
          <p:nvPr/>
        </p:nvSpPr>
        <p:spPr>
          <a:xfrm>
            <a:off x="1573307" y="119914"/>
            <a:ext cx="48274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Рентгенография коленного сустава в боковой проекции.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Обызвествление собственной связки надколенника.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4B6B4-DEAF-4840-81E2-4F9BAA21944A}"/>
              </a:ext>
            </a:extLst>
          </p:cNvPr>
          <p:cNvSpPr txBox="1"/>
          <p:nvPr/>
        </p:nvSpPr>
        <p:spPr>
          <a:xfrm>
            <a:off x="6652933" y="119914"/>
            <a:ext cx="6098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 Т1-ВИ с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жироподавлением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сагиттальная плоскость.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Послеоперационные изменения.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06C1A-A815-42EB-A794-8551B10979EE}"/>
              </a:ext>
            </a:extLst>
          </p:cNvPr>
          <p:cNvSpPr txBox="1"/>
          <p:nvPr/>
        </p:nvSpPr>
        <p:spPr>
          <a:xfrm>
            <a:off x="4733363" y="6267545"/>
            <a:ext cx="6373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8 лет после операции.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71C97-0365-4300-AF83-06B4A084DA2C}"/>
              </a:ext>
            </a:extLst>
          </p:cNvPr>
          <p:cNvSpPr txBox="1"/>
          <p:nvPr/>
        </p:nvSpPr>
        <p:spPr>
          <a:xfrm>
            <a:off x="397043" y="2361577"/>
            <a:ext cx="322446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Стрелки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неповрежденное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сухожилие четырехглавой мышцы.</a:t>
            </a:r>
          </a:p>
          <a:p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Изогнутые стрелки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транспателлярная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туннельная фиксация сухожилий.</a:t>
            </a:r>
          </a:p>
          <a:p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Черная стрелка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послеоперационный артефакт.</a:t>
            </a: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Наконечник стрелки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– обызвествление собственной связки надколенника.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536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90CE3B-94D6-4227-85D1-1CEF28C10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16" y="1425388"/>
            <a:ext cx="7913189" cy="4443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C74BA-A922-442D-B051-7317AD98262C}"/>
              </a:ext>
            </a:extLst>
          </p:cNvPr>
          <p:cNvSpPr txBox="1"/>
          <p:nvPr/>
        </p:nvSpPr>
        <p:spPr>
          <a:xfrm>
            <a:off x="2899521" y="40393"/>
            <a:ext cx="86660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 Т2-ВИ с и без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жироподавлением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сагиттальная плоскость.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Полный разрыв сухожилия четырехглавой мышцы.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FC573-B522-4551-95EC-9A837B3A764A}"/>
              </a:ext>
            </a:extLst>
          </p:cNvPr>
          <p:cNvSpPr txBox="1"/>
          <p:nvPr/>
        </p:nvSpPr>
        <p:spPr>
          <a:xfrm>
            <a:off x="2899521" y="5868789"/>
            <a:ext cx="7776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Мужчина 83 лет.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Проведе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но хирургическое лечение с фиксацией сухожилия </a:t>
            </a:r>
            <a:r>
              <a:rPr lang="ru-RU" sz="2400" dirty="0" err="1">
                <a:solidFill>
                  <a:prstClr val="black"/>
                </a:solidFill>
                <a:latin typeface="Calibri" panose="020F0502020204030204"/>
              </a:rPr>
              <a:t>чрезпателлярным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доступом.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1DFAA-F385-454C-A69A-0B602A54A27A}"/>
              </a:ext>
            </a:extLst>
          </p:cNvPr>
          <p:cNvSpPr txBox="1"/>
          <p:nvPr/>
        </p:nvSpPr>
        <p:spPr>
          <a:xfrm>
            <a:off x="135355" y="1688631"/>
            <a:ext cx="29567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Стрелки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– разрыв сухожилия четырехглавой мышцы бедра. 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Наконечник стрелки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– культя сухожилия четырехглавой мышцы бедра.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88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187B3B-E5F1-48B4-9FDA-80D23523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83" y="954107"/>
            <a:ext cx="4471305" cy="5172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4BD783-335D-4EFC-A18B-EE28E2765AEE}"/>
              </a:ext>
            </a:extLst>
          </p:cNvPr>
          <p:cNvSpPr txBox="1"/>
          <p:nvPr/>
        </p:nvSpPr>
        <p:spPr>
          <a:xfrm>
            <a:off x="2497791" y="0"/>
            <a:ext cx="90263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 Т2-ВИ без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жироподавления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сагиттальная плоскость.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Разрыв сухожилия четырехглавой мышцы бедра.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0B00-5298-46A1-B490-1C3E435F8D12}"/>
              </a:ext>
            </a:extLst>
          </p:cNvPr>
          <p:cNvSpPr txBox="1"/>
          <p:nvPr/>
        </p:nvSpPr>
        <p:spPr>
          <a:xfrm>
            <a:off x="3223932" y="6131034"/>
            <a:ext cx="7574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 16 лет. Проведено хирургическое восстановление сухожилия конец в конец.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93B99-EC95-49C3-B5C4-D8946EBE8162}"/>
              </a:ext>
            </a:extLst>
          </p:cNvPr>
          <p:cNvSpPr txBox="1"/>
          <p:nvPr/>
        </p:nvSpPr>
        <p:spPr>
          <a:xfrm>
            <a:off x="309283" y="1763614"/>
            <a:ext cx="3757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Стрелки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разрыв сухожилия четырехглавой мышцы бедра в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мышечно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-сухожильном соединении.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8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07DD9-8369-4201-87AF-20F1087E4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88" r="10365"/>
          <a:stretch/>
        </p:blipFill>
        <p:spPr>
          <a:xfrm>
            <a:off x="3361054" y="840779"/>
            <a:ext cx="5469891" cy="5340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458DB9-44C2-4D1E-BBFD-DFD549F376C4}"/>
              </a:ext>
            </a:extLst>
          </p:cNvPr>
          <p:cNvSpPr txBox="1"/>
          <p:nvPr/>
        </p:nvSpPr>
        <p:spPr>
          <a:xfrm>
            <a:off x="2767263" y="9782"/>
            <a:ext cx="7882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 Т2-ВИ с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жироподавлением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фронтальная плоскость.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Частичный разрыв сухожилия прямой мышцы бедра.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BA097-84E6-464F-B88D-7711D41D48C0}"/>
              </a:ext>
            </a:extLst>
          </p:cNvPr>
          <p:cNvSpPr txBox="1"/>
          <p:nvPr/>
        </p:nvSpPr>
        <p:spPr>
          <a:xfrm>
            <a:off x="5217165" y="6181649"/>
            <a:ext cx="6145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Мужчина 47 лет.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8699C-2744-4E80-BCEB-82E6EF34F7B9}"/>
              </a:ext>
            </a:extLst>
          </p:cNvPr>
          <p:cNvSpPr txBox="1"/>
          <p:nvPr/>
        </p:nvSpPr>
        <p:spPr>
          <a:xfrm>
            <a:off x="247710" y="1478661"/>
            <a:ext cx="32534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Стрелка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частичный разрыв сухожилия прямой мышцы бедра.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Наконечник стрелки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сухожилия медиальной и латеральной мышцы не повреждены.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35913-655F-4AC1-8B2E-33873E3E0B86}"/>
              </a:ext>
            </a:extLst>
          </p:cNvPr>
          <p:cNvSpPr txBox="1"/>
          <p:nvPr/>
        </p:nvSpPr>
        <p:spPr>
          <a:xfrm>
            <a:off x="2459007" y="0"/>
            <a:ext cx="8682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 Т2-ВИ с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жироподавлением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поперечная плоскость.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Полный разрыв сухожилия медиальной широкой мышцы бедра.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45AD0-F23B-41B3-92E8-FEF8A645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36" y="919247"/>
            <a:ext cx="4951099" cy="5142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038DF-154E-42E9-B819-209B4CF47D7E}"/>
              </a:ext>
            </a:extLst>
          </p:cNvPr>
          <p:cNvSpPr txBox="1"/>
          <p:nvPr/>
        </p:nvSpPr>
        <p:spPr>
          <a:xfrm>
            <a:off x="3732797" y="6150114"/>
            <a:ext cx="609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Женщина 52 года, частичный разрыв сухожилия четырехглавой мышцы бедра справа.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F64AC-4842-4960-B9F8-493635DC28EB}"/>
              </a:ext>
            </a:extLst>
          </p:cNvPr>
          <p:cNvSpPr txBox="1"/>
          <p:nvPr/>
        </p:nvSpPr>
        <p:spPr>
          <a:xfrm>
            <a:off x="496302" y="1321939"/>
            <a:ext cx="28244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Стрелка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полный разрыв сухожилия медиальной широкой мышцы.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Наконечник стрелки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– сухожилие латеральной широкой мышцы бедра не повреждено.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85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1F4E5E-0F63-432F-8BDC-863B883B5896}"/>
              </a:ext>
            </a:extLst>
          </p:cNvPr>
          <p:cNvSpPr txBox="1"/>
          <p:nvPr/>
        </p:nvSpPr>
        <p:spPr>
          <a:xfrm>
            <a:off x="4434168" y="0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58465-6B31-49CD-930D-A3C8C178200E}"/>
              </a:ext>
            </a:extLst>
          </p:cNvPr>
          <p:cNvSpPr txBox="1"/>
          <p:nvPr/>
        </p:nvSpPr>
        <p:spPr>
          <a:xfrm>
            <a:off x="941294" y="1250576"/>
            <a:ext cx="10892118" cy="509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 разрыва сухожилия четырехглавой мышцы бедра ставится клинически. МРТ, УЗИ, рентгенография выполняются при затруднении в диагностики для оценки степени разрыва, смещения костных отломков. 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Поверхностный и средний слои сухожилия повреждались чаще, чем глубокий слой. Разрывы чаще происходят вблизи надколенника. 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Точная диагностика разрывов имеет значение для планирования хирургического лечения.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6D306-F9D4-4108-9F0F-7E6BF8BEB05E}"/>
              </a:ext>
            </a:extLst>
          </p:cNvPr>
          <p:cNvSpPr txBox="1"/>
          <p:nvPr/>
        </p:nvSpPr>
        <p:spPr>
          <a:xfrm>
            <a:off x="2376767" y="3132730"/>
            <a:ext cx="8636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1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43E3A-D2D9-4069-9CB3-81A082BF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4" y="122529"/>
            <a:ext cx="10515600" cy="132556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5E1E9-A47B-4814-8597-FD5314925048}"/>
              </a:ext>
            </a:extLst>
          </p:cNvPr>
          <p:cNvSpPr txBox="1"/>
          <p:nvPr/>
        </p:nvSpPr>
        <p:spPr>
          <a:xfrm>
            <a:off x="1119674" y="1355222"/>
            <a:ext cx="10515600" cy="433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Разрыв сухожилий четырехглавой мышцы является вторым по распространенности повреждением после перелома надколенника.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из-за непрямой низкоэнергетической травмы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(под воздействием веса и высоты собственного тела, при наличии остеопороза, онкологического заболевания и т.п.)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Рентгенография, УЗИ, МРТ – основные методы диагностики.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4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16550-F9FE-45FD-A5EF-764DB97B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59180"/>
            <a:ext cx="10058400" cy="1609344"/>
          </a:xfrm>
        </p:spPr>
        <p:txBody>
          <a:bodyPr/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ЦЕЛЬ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565E0-ACB0-4C0B-824E-D7F410CA8499}"/>
              </a:ext>
            </a:extLst>
          </p:cNvPr>
          <p:cNvSpPr txBox="1"/>
          <p:nvPr/>
        </p:nvSpPr>
        <p:spPr>
          <a:xfrm>
            <a:off x="1206530" y="1690688"/>
            <a:ext cx="10147269" cy="250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и охарактеризовать степень разрыва, местоположение, наличие костных отломков при разрывах сухожилий четырехглавой мышцы бедра, используя МРТ визуализацию.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1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1A10-66F9-41D4-A509-6E44B6A2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829D7-DC72-495E-ACDD-DB4315BD0AC8}"/>
              </a:ext>
            </a:extLst>
          </p:cNvPr>
          <p:cNvSpPr txBox="1"/>
          <p:nvPr/>
        </p:nvSpPr>
        <p:spPr>
          <a:xfrm>
            <a:off x="838200" y="258465"/>
            <a:ext cx="75686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МАТЕРИАЛЫ И МЕТОДЫ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318E6-8911-4B64-BB03-0CB05D872BCF}"/>
              </a:ext>
            </a:extLst>
          </p:cNvPr>
          <p:cNvSpPr txBox="1"/>
          <p:nvPr/>
        </p:nvSpPr>
        <p:spPr>
          <a:xfrm>
            <a:off x="699248" y="1134565"/>
            <a:ext cx="111610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Пациенты: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мужчин, 7 женщин.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Средний возраст: </a:t>
            </a:r>
            <a: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51 год.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Левый коленный сустав – 25 человек, правый – 27 человек.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МРТ пораженных коленных суставов были проведены с мая 2018г по август 2020г. </a:t>
            </a:r>
          </a:p>
        </p:txBody>
      </p:sp>
    </p:spTree>
    <p:extLst>
      <p:ext uri="{BB962C8B-B14F-4D97-AF65-F5344CB8AC3E}">
        <p14:creationId xmlns:p14="http://schemas.microsoft.com/office/powerpoint/2010/main" val="251227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831EF-9D51-455F-BBBE-FCAB4B1D4AF7}"/>
              </a:ext>
            </a:extLst>
          </p:cNvPr>
          <p:cNvSpPr txBox="1"/>
          <p:nvPr/>
        </p:nvSpPr>
        <p:spPr>
          <a:xfrm>
            <a:off x="981635" y="1442387"/>
            <a:ext cx="107307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Врачи-рентгенологи: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 врача, с 6 и 7-летним опытом работы.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Методы исследования: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МРТ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– сагиттальная, фронтальная и поперечная плоскости. Т2-ВИ с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жироподавлением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и без, Т1-ВИ. Оценка структуры сухожилия (норма,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тендиноз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частичный или полный разрыв), расположение разрыва.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Рентгенография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(при наличии) – в боковой проекции. Оценка наличия костных отломков.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A3F99-84DB-46ED-A30A-BABBCF2B1690}"/>
              </a:ext>
            </a:extLst>
          </p:cNvPr>
          <p:cNvSpPr txBox="1"/>
          <p:nvPr/>
        </p:nvSpPr>
        <p:spPr>
          <a:xfrm>
            <a:off x="736227" y="232473"/>
            <a:ext cx="75120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МАТЕРИАЛЫ И МЕТОДЫ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1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FE77F2-CD3C-484D-8A5A-81445AE0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644318"/>
            <a:ext cx="4611369" cy="575648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B3B16-4E99-4AF4-9471-44B642746A51}"/>
              </a:ext>
            </a:extLst>
          </p:cNvPr>
          <p:cNvSpPr txBox="1"/>
          <p:nvPr/>
        </p:nvSpPr>
        <p:spPr>
          <a:xfrm>
            <a:off x="5442698" y="905418"/>
            <a:ext cx="6444502" cy="516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Поверхностный слой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прямая мышца бедра, 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слой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медиальная и латеральная широкие мышцы бедра, 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промежуточная мышца бедра. Эти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мышцы с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ливаются в общее сухожилие на 3 см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проксимальнее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надколенника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переходят в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собственную связку надколенника.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берет начало от надколенника и заканчивается на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тибиальной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бугристости большеберцовой кости.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54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3743BD-1024-4256-869F-A4079D924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6" t="57451" r="12646" b="16667"/>
          <a:stretch/>
        </p:blipFill>
        <p:spPr>
          <a:xfrm>
            <a:off x="944146" y="4329953"/>
            <a:ext cx="10303707" cy="2528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4F3B65-C08E-4B95-97BF-7FD1B66D145B}"/>
              </a:ext>
            </a:extLst>
          </p:cNvPr>
          <p:cNvSpPr txBox="1"/>
          <p:nvPr/>
        </p:nvSpPr>
        <p:spPr>
          <a:xfrm>
            <a:off x="1159298" y="1215894"/>
            <a:ext cx="10088555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Сухожилие промежуточной мышцы чаще подвергалось частичному, чем полному разрыву (39,6%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37,7% соответственно). 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рямая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медиальная широкая 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латеральная широкая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мышцы чаще подвергаются полному разрыву (66,0%).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38F5E-139B-4DFA-8CF5-A72E19A51FFA}"/>
              </a:ext>
            </a:extLst>
          </p:cNvPr>
          <p:cNvSpPr txBox="1"/>
          <p:nvPr/>
        </p:nvSpPr>
        <p:spPr>
          <a:xfrm>
            <a:off x="2101968" y="161147"/>
            <a:ext cx="820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СТЕПЕНЬ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РАЗРЫВА СУХОЖИЛИЯ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4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9B795E-600D-4423-8438-E7DCC8F9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84" t="28628" r="10441" b="58235"/>
          <a:stretch/>
        </p:blipFill>
        <p:spPr>
          <a:xfrm>
            <a:off x="121691" y="3966883"/>
            <a:ext cx="11948617" cy="2770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C614C5-27D0-4A1B-80AF-FC9BFB7E829D}"/>
              </a:ext>
            </a:extLst>
          </p:cNvPr>
          <p:cNvSpPr txBox="1"/>
          <p:nvPr/>
        </p:nvSpPr>
        <p:spPr>
          <a:xfrm>
            <a:off x="1476934" y="64764"/>
            <a:ext cx="9238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РАСПРЕДЕЛЕНИЕ РАЗРЫВОВ СУХОЖИЛИЯ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84E58-6BF9-46C0-809F-3F9CB4244A47}"/>
              </a:ext>
            </a:extLst>
          </p:cNvPr>
          <p:cNvSpPr txBox="1"/>
          <p:nvPr/>
        </p:nvSpPr>
        <p:spPr>
          <a:xfrm>
            <a:off x="389964" y="880176"/>
            <a:ext cx="110131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Диагностировали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общей сложности 183 разрыва сухожилий четырехглавой мышцы бедра.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наблюдались 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азрывы сухожилия латеральной широкой мышцы (26,8%). Прямая мышца - 25,7%, медиальная широкая - 25,1% и промежуточная широкая - 22,4%.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При наличии отрыва кости – более высокая степень разрыва.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412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0A58E-A5B2-4A03-80AE-BB3B89C6439C}"/>
              </a:ext>
            </a:extLst>
          </p:cNvPr>
          <p:cNvSpPr txBox="1"/>
          <p:nvPr/>
        </p:nvSpPr>
        <p:spPr>
          <a:xfrm>
            <a:off x="887506" y="739587"/>
            <a:ext cx="9668435" cy="155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пациентов (51%) были пролечены хирургическим путем.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из 27 пациентам проведена фиксация сухожилия и 1 пациенту была проведена прямая пластика сухожилия. </a:t>
            </a:r>
          </a:p>
        </p:txBody>
      </p:sp>
    </p:spTree>
    <p:extLst>
      <p:ext uri="{BB962C8B-B14F-4D97-AF65-F5344CB8AC3E}">
        <p14:creationId xmlns:p14="http://schemas.microsoft.com/office/powerpoint/2010/main" val="3104009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1107</TotalTime>
  <Words>1058</Words>
  <Application>Microsoft Office PowerPoint</Application>
  <PresentationFormat>Широкоэкранный</PresentationFormat>
  <Paragraphs>97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Rockwell</vt:lpstr>
      <vt:lpstr>Rockwell Condensed</vt:lpstr>
      <vt:lpstr>Wingdings</vt:lpstr>
      <vt:lpstr>Дерево</vt:lpstr>
      <vt:lpstr>МРТ сухожилий четырехглавой мышцы бедра: характеристика Дистального разрыва и его клиническое значение</vt:lpstr>
      <vt:lpstr>ВВЕДЕНИЕ</vt:lpstr>
      <vt:lpstr>ЦЕЛЬ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МРТ сухожилий четырехглавой мышцы бедра: характеристика разрывов и их клиническое значение</dc:title>
  <dc:creator>Дмитрий Чиняков</dc:creator>
  <cp:lastModifiedBy>Дмитрий Чиняков</cp:lastModifiedBy>
  <cp:revision>29</cp:revision>
  <dcterms:created xsi:type="dcterms:W3CDTF">2021-10-08T04:44:55Z</dcterms:created>
  <dcterms:modified xsi:type="dcterms:W3CDTF">2021-12-13T12:31:31Z</dcterms:modified>
</cp:coreProperties>
</file>