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59" r:id="rId6"/>
    <p:sldId id="277" r:id="rId7"/>
    <p:sldId id="269" r:id="rId8"/>
    <p:sldId id="270" r:id="rId9"/>
    <p:sldId id="271" r:id="rId10"/>
    <p:sldId id="272" r:id="rId11"/>
    <p:sldId id="279" r:id="rId12"/>
    <p:sldId id="273" r:id="rId13"/>
    <p:sldId id="274" r:id="rId14"/>
    <p:sldId id="265" r:id="rId15"/>
    <p:sldId id="280" r:id="rId16"/>
    <p:sldId id="267" r:id="rId17"/>
    <p:sldId id="268" r:id="rId18"/>
    <p:sldId id="260" r:id="rId19"/>
    <p:sldId id="281" r:id="rId20"/>
    <p:sldId id="275" r:id="rId21"/>
    <p:sldId id="282" r:id="rId22"/>
    <p:sldId id="276" r:id="rId23"/>
    <p:sldId id="261" r:id="rId24"/>
    <p:sldId id="262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E498-986C-4FEE-881F-CC89C68C11EF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0CF0E-1BFF-4416-8184-142049F05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0CF0E-1BFF-4416-8184-142049F05A6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785926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методы биохимических исследований в лабораторной диагностике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вакуумных пробирок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072494" cy="56881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Вакуумные пробирки производятся из пластика и стекла. Пластиковые пробирки не бьются, поэтому предпочтительнее для взятия проб крови при централизации лабораторных исследований. В пластиковых пробирках удобнее транспортировать образцы и их легче утилизировать.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вакуумные пробирки стерильные, предназначены для одноразового использования, выпускаются разных объемов и размеров от 1,8 до 10 мл.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забираемой пробы обеспечивается точно дозированным вакуумом, под действием которого кровь поступает в пробирку в процессе венепункции.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пробирках  используются различные химические наполнители для проведения разных видов анализов.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могут быть: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активаторы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свертывания (тромбин, кремнезем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антикоагулянты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(ЭДТА, цитрат натрия,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гепарин)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разделительные гели.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Верхний колпачок вакуумной пробирки закодирован цветом, который говорит о том, какой специфический антикоагулянт имеется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вакутейнере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вакутейнер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специально предназначен для взятия крови на определенные параметры.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82957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Антикоагулянты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8643998" cy="63579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Антикоагулянты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вещества, которые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тормозят процесс свертывания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крови,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что обеспечивает отсутствие существенных изменений исследуемых компонентов перед аналитическим процессом.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Твердые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или жидкие антикоагулянты, находящиеся в вакуумных пробирках должны быть смешены с кровью немедленно после взятия проб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крови.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ЭДТА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соль этилендиаминтетрауксусной кислоты. Используют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двукалиевую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(К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трикалиевую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(К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двунатриевую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соли. Концентрации: от 1,2 до 2,0 мг/мл крови (от 4,1 до 6,8 ммоль/л крови) из расчета безводной ЭДТА. Для гематологических исследований предпочтительно использовать вакуумные пробирки с К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ЭДТА, так как он обеспечивает большую стабильность размера клеток крови и не разбавляет образец.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Цитрат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вакуумных пробирках для исследования системы гемостаза используется жидкий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трехзамещенный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цитрат натрия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дигидротринатрия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цитрат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4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в концентрации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3.2%, 3.8%. Согласно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рекомендациям ВОЗ и Национального комитета по стандартизации в клинической лаборатории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предпочтительнее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3,20%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тринатрийцитрат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лимонной кислоты. Для исследования показателей системы гемостаза рекомендуется смесь одной части цитрата с 9 частями крови.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Комплексные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наполнители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(цитрат натрия/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теофиллин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аденозин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дипиридамол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)используются в целях обеспечения стабильности образцов крови для исследования показателей гемостаза в вакуумных пробирках. Соотношение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антикоагулят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/кровь в этих пробирках 1:9 при концентрации цитрат натри 3,20%. Вакуумные пробирки с комплексным наполнителем рекомендуются при централизации исследований системы гемостаза. 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Гепарин 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титрованный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 кальцию гепарин при концентрации от 40 до 60 МЕ/мл (сухая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гепаринизация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и от 8 до 12 МЕ/мл крови (жидкая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гепаринизация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рекомендуется для определения ионизированного кальция.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выбор антикоагулянта для взятия крови на исследования имеет важное значение, </a:t>
            </a:r>
            <a:endParaRPr lang="ru-RU" sz="2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ошибка в выборе антикоагулянта может быть источником неправильного результата анализа. </a:t>
            </a:r>
            <a:endParaRPr lang="ru-RU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и назначение пробирок BD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Vacutainer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395" t="19935" r="3726" b="52215"/>
          <a:stretch>
            <a:fillRect/>
          </a:stretch>
        </p:blipFill>
        <p:spPr bwMode="auto">
          <a:xfrm>
            <a:off x="428596" y="857232"/>
            <a:ext cx="828680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заполнения пробирок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5146" t="14071" r="16775" b="19967"/>
          <a:stretch>
            <a:fillRect/>
          </a:stretch>
        </p:blipFill>
        <p:spPr bwMode="auto">
          <a:xfrm>
            <a:off x="1142976" y="1071546"/>
            <a:ext cx="650085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7143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 бланка заявки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429684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составленная и правильно заполненная форма бланка заявки, упрощает процедуру назначения анализов врачом конкретному пациенту, и сводит к минимуму вероятность ошибок вследствие «человеческого фактора».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составлении бланка основное требование: удобство работы для клиницистов, медсестёр и лабораторных регистраторов.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регистрации в лаборатории правильно заполненная форма заявки считывается специальным сканером, и заявленные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автоматически переносятся в лабораторную информационную систему.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бланки-заявки должны включать следующие сведения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45720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ЛПУ;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централизованной КДЛ, телефон/факс, электронная почта;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о пациенте, включая фамилию, имя, отчество, дату рождения, пол;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отделение, номер палаты, номер истории болезни или амбулаторной карты;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проживания пациента;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 страхового полиса и название страховой компании;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и время назначения исследований;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биологический материал;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лабораторных тестов;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отметка, если необходимо срочное выполнение анализа;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диагноз;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Ф.И.О. лечащего врача и его подпись;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о принимаемых пациентом лекарственных средствах;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и время взятия (сбора) биоматериала;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подпись специалиста, проводившего взятие крови или биологического материала.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35785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0"/>
            <a:ext cx="63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Бланк-заявка на основные  виды лабораторных исследований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542928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29684" cy="571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биомаретиала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5715040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поступлении материала регистраторы проверяют соответствие проб направлениям, состояние проб, время, прошедшее после их взятия, отмечают время поступления пробы в лабораторию.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отказа в приёме материала на исследования: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расхождение между данными заявки и этикетки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пробирке;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отсутствие этикетки на пробирке или другой ёмкости невозможность прочесть заявку и/или этикетку (данные пациента, подпись процедурной сестры);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материал взят или собран не с тем антикоагулянтом или консервантом;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превышение сроков доставки;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наличие сгустков в цельной крови с антикоагулянтом.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после центрифугирования наиболее частые критерии отказа - это гемолиз,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этапе регистрации все пробирки с материалом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баркодируются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Далее происходит сортировка и распределение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баркодированных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пробирок с материалом по рабочим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потокам.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31099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Транспортировка биоматериала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429684" cy="52595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значение имеет стандартизация процесса транспортировки проб в лабораторию. Общее правило: доставить материал в лабораторию как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быстрее.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рутинных биохимических исследований устанавливает интервал между взятием крови и отделением сыворотки (или плазмы): максимум 2 часа.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транспортировке учитывается стабильность отдельных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аналитов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зависимости от времени, температуры, воздействия прямого света.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занятий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1481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лабораторных исследований. 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активности ферментов.</a:t>
            </a:r>
          </a:p>
          <a:p>
            <a:pPr marL="457200" indent="-457200">
              <a:buFont typeface="Wingdings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показателей углеводного обмена.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показателей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липидного обмена.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белкового обмена.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показателей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водно-минерального обмена и кислотно-основного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сстяния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показателей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гемостаза.</a:t>
            </a:r>
          </a:p>
          <a:p>
            <a:pPr marL="457200" indent="-457200">
              <a:buFont typeface="Wingdings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качества лабораторных исследований</a:t>
            </a:r>
          </a:p>
          <a:p>
            <a:pPr marL="457200" indent="-457200">
              <a:buFont typeface="Wingdings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86808" cy="7857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по первичной (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долабораторной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подготовке проб крови 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транспортировке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643998" cy="57864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подготовка проб крови к транспортировке включает соблюдение необходимого времени инкубации, обеспечение необходимых условий и времени их хранения, а также их центрифугирование.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красной/белой крышкой для биохимических, гормональных, серологических и иммунологических исследований сыворотки: необходимо дождаться полного свертывания крови в течение — 60 минут при комнатной температуре (20-25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С), вдали от солнечного света и отопительных приборов и только потом центрифугировать.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желтой крышкой с гелем для биохимических, гормональных, серологических и иммунологических исследований сыворотки: необходимо дождаться полного свертывания крови в течение — 30 минут при комнатной температуре (20-25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С), вдали от солнечного света и отопительных приборов и только потом центрифугировать.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бледно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/зеленой крышкой для исследования системы гемостаза: нет необходимости инкубировать, центрифугировать можно сразу после взятия проб крови.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черной/розовато лиловой крышкой для исследования СОЭ: хранить до отправки в КДЛ при комнатной температуре (20-25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С).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зеленой/оранжевой крышкой с гепарином для получения плазмы: нет необходимости инкубировать, центрифугировать можно сразу после взятия проб крови.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сиреневой/красной крышкой для гематологического исследования: после взятия пробы крови поместить в холодильник (2-8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С).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сиреневой/красной крышкой для исследования на АКТГ,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ангиотензин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ренин, альдостерон: после взятия немедленно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отцентрифугировать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 заморозить, до отправки в КДЛ хранить в морозильнике при -8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Центрифугирование проб крови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669" t="51532" r="22860" b="20126"/>
          <a:stretch>
            <a:fillRect/>
          </a:stretch>
        </p:blipFill>
        <p:spPr bwMode="auto">
          <a:xfrm>
            <a:off x="1142976" y="2786058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857232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Центрифугирование служит для отделения жидкой части крови от клеток. Пробирки для исследования сыворотки следует центрифугировать не ранее времени, необходимого для полного свертывания крови.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Пробирки с разделительным гелем следует центрифугировать не позднее, чем через 2 часа после взятия крови.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428869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центрифугирования вакуумных пробирок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lvl="0" indent="450850" algn="ctr" fontAlgn="base">
              <a:spcAft>
                <a:spcPct val="0"/>
              </a:spcAft>
            </a:pPr>
            <a:r>
              <a:rPr lang="ru-RU" sz="2400" b="1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по условиям транспортировки проб крови в лабораторию</a:t>
            </a:r>
            <a:endParaRPr lang="ru-RU" sz="2400" b="1" cap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8596" y="1000108"/>
            <a:ext cx="521497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Пробирки с кровью помещают в специальные контейнеры с надписями «Пробы для диагностических исследований» и хранят вертикально в штативе, избегая встряхивания.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транспортировке пробирки с кровью должны быть плотно закрыты, прочно установлены, чтобы предотвратить их опрокидывание.</a:t>
            </a: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транспортировке контейнеры должны быть защищены от воздействия света (особенно яркого солнечного) и установлены вдали от нагревательных элементов. Действие света повышает активность щелочной фосфатазы и снижает уровень билирубин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Доставленный в лабораторию биологический материал должен быть немедленно передан специалистам лаборатории с указанием в журнале времени доставки проб.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14422"/>
            <a:ext cx="2857520" cy="32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5357826"/>
            <a:ext cx="878684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Общим правилом должно быть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доставка материала в лабораторию как можно быстрее. </a:t>
            </a:r>
            <a:r>
              <a:rPr lang="ru-RU" b="1" dirty="0" smtClean="0">
                <a:solidFill>
                  <a:srgbClr val="FF0000"/>
                </a:solidFill>
              </a:rPr>
              <a:t>Проба</a:t>
            </a:r>
            <a:r>
              <a:rPr lang="ru-RU" b="1" dirty="0" smtClean="0">
                <a:solidFill>
                  <a:srgbClr val="FF0000"/>
                </a:solidFill>
              </a:rPr>
              <a:t>, которая поступает в лабораторию слишком поздно, взята напрасно – ее не будут исследовать!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Аналитический этап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286808" cy="55452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выполняемая в лаборатории процедура измерения включает целый ряд шагов - подготовка проб и реагентов, дозирование, инкубация, измерение оптической плотности и т. д., при этом на каждом из них возникает некоторая ошибка, которая влияет на конечный результат. Результат измерения, таким образом, содержит вклады всех этих ошибок.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внутрилабораторный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качества и внешнюю оценку качества исследований.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Внутрилабораторный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контроль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проверка результатов измерений каждого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каждой аналитической серии, осуществляемая ежедневно непосредственно в лаборатории путём использования принятых алгоритмов оценки измерений контрольных материалов,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оценить их воспроизводимость.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внутрилабораторного контроля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выявление и устранение недопустимых отклонений от стабильного выполнения теста в лаборатории, т. е. выявление и устранение недопустимых аналитических ошибок.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аналитическому контролю качества, принятые в настоящий момент в России, изложены в двух документах: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МЗ РФ № 45;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отраслевой стандарт ОСТ 91500.13.0001-2003.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215370" cy="6045348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Внешняя оценка качества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объективная проверка результатов лаборатории, осуществляемая периодически внешней организацией. Любая хорошо организованная система внешней оценки качества предназначена для сопоставления результатов анализов между лабораториями с целью гармонизации результатов лабораторных исследований.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внешней оценки качества исследований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является оценка соответствия результатов исследований установленным нормам аналитической точности.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оценка качества клинических лабораторных исследований в клинико-диагностических лабораториях производится в соответствии с нормативными документами Минздрава России. Участие в Федеральной системе внешней оценки качества (ФСВОК) является обязательным для лабораторий всех форм собственности и учитывается при их аккредитации и лицензировании. Наряду с этим допускается участие лабораторий в других программах внешней оценки качества (международных, коммерческих и региональных).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клинико-диагностической лаборатории оптимальную систему внешней оценки качества, можно создать, регулярно и одновременно участвуя в нескольких системах внешней оценки качества. Особенно это касается крупных лабораторий с широким перечнем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аналитов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использующих для их измерения современные аналитические системы.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Системы внешней оценки качества исследований: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ФСВОК (Россия),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EQAS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Bio-Rad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США),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RIQAS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Randox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Великобритания).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86700" cy="57150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Постаналиттический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001056" cy="55452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нутрилабораторная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постаналитического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квалифицированным лабораторным специалистом результата анализа на предмет его аналитической достоверности, биологической вероятности или правдоподобия, а также сопоставления каждого результата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референсными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интервалами.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Форматирование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бланков отчёта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используется группировка результатов по патофизиологическому принципу с указанием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референсных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значений, что значительно упрощает трактовку результатов. Эта часть этапа заканчивается подписью (авторизацией) бланка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отчёта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передачей его клиницисту.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Внелабораторная часть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оценка лечащим врачом клинической значимости информации о состоянии пациента, полученной в результате лабораторного исследования.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лабораторных исследований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клиницисту, который интерпретирует полученную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сопоставляет её с данными собственного наблюдения за пациентом и результатами других видов исследований и использует её для оказания пациенту медицинской помощи.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929618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лабораторных исследований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Преаналитический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назначение теста врачом, взятие материала, транспортировка образца в лабораторию;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налитический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исследование образца в лаборатории;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останалитический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интерпретация результатов, диагноз и лечение пациента.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57364"/>
            <a:ext cx="7467600" cy="15716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Преаналитический этап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пациента к исследованиям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643998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Назначения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лечащим врачом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пациенту анализов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входящих в лабораторное исследование.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заявку с необходимым ему перечнем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аналитов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определяет условия подготовки пациента, исследуемый материал (кровь, моча, кал).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 должен обязательно объяснить пациенту необходимость лабораторных исследований и информировать пациента о том, как ему нужно подготовиться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Общим правилом для пациентов, у которых будет браться кровь на исследования, должно быть воздержание от физических нагрузок,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алкоголя и лекарств,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питании в течение 24 ч до взятия крови.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Оптимальным временем для взятия проб крови на лабораторные анализы является промежуток времени с 7 до 10 часов утра.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Забор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билогического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материала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Качественное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взятие материала является одним из стандартизирующих и предопределяющих моментов всего лабораторного исследования.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взятия биоматериала сейчас используются вакуумные системы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Vacuette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необходимый шаг в создании стандартных условий взятия, транспортировки и хранения биологических проб пациентов.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5714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спользование вакуумных систем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Vacutainer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87154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720" y="5715017"/>
            <a:ext cx="8501122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Вакуумная система для взятия крови состоит из трех основных элементов: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стерильной одноразовой пробирки с крышкой и дозированным содержанием вакуума;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стерильной одноразовой двусторонней иглы с визуальной камерой, закрытой с обеих сторон защитными колпачками;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одно- или многоразового иглодержателя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действия вакуумной системы BD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Vacutainer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428628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действием вакуума кровь втягивается через иглу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BD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Vacutainer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напрямую из вены в пробирку и сразу же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смешивается с химическим реактивом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Тщательно дозированный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вакуума обеспечивает точное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соотношение кровь/реагент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пробирке.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43932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вакуумной системы BD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Vacutainer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71480"/>
            <a:ext cx="8472518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стандартизация условий взятия крови и процесса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пробоподготовки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система готова к использованию, уменьшается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операций по подготовке образца крови в лаборатории;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возможность прямого использования в качестве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первичной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пробирки в целом ряде автоматических анализаторов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(экономия на приобретении вторичных пластиковых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пробирок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герметичные и небьющиеся пробирки упрощают 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делают безопасным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процесс транспортировки 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центрифугирования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проб крови;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четкая идентификация пробирок, используемых для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типов анализов, за счет цветной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кодировки крышек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сокращение затрат на приобретение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центрифужных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пробирок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мойку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дезинфекцию и стерилизацию пробирок;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простая методика обучения персонала;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уменьшение риска профессионального инфицирования;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экономия времени в процессе взятия крови;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простота конструкции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вакуумсодержащих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систем и 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надежность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214950"/>
            <a:ext cx="264320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</TotalTime>
  <Words>1996</Words>
  <PresentationFormat>Экран (4:3)</PresentationFormat>
  <Paragraphs>145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Современные методы биохимических исследований в лабораторной диагностике</vt:lpstr>
      <vt:lpstr>План занятий</vt:lpstr>
      <vt:lpstr>Этапы лабораторных исследований</vt:lpstr>
      <vt:lpstr>Преаналитический этап</vt:lpstr>
      <vt:lpstr>Подготовка пациента к исследованиям</vt:lpstr>
      <vt:lpstr>Забор билогического материала</vt:lpstr>
      <vt:lpstr>Использование вакуумных систем BD Vacutainer</vt:lpstr>
      <vt:lpstr>Принцип действия вакуумной системы BD Vacutainer </vt:lpstr>
      <vt:lpstr>   Преимущества вакуумной системы BD Vacutainer </vt:lpstr>
      <vt:lpstr>Общие характеристики вакуумных пробирок</vt:lpstr>
      <vt:lpstr>Антикоагулянты </vt:lpstr>
      <vt:lpstr>Виды и назначение пробирок BD Vacutainer</vt:lpstr>
      <vt:lpstr>Последовательность заполнения пробирок</vt:lpstr>
      <vt:lpstr>Оформление  бланка заявки на анализы</vt:lpstr>
      <vt:lpstr>Все бланки-заявки должны включать следующие сведения:</vt:lpstr>
      <vt:lpstr>Слайд 16</vt:lpstr>
      <vt:lpstr>Слайд 17</vt:lpstr>
      <vt:lpstr>Регистрация биомаретиала</vt:lpstr>
      <vt:lpstr>Транспортировка биоматериала</vt:lpstr>
      <vt:lpstr>Общие требования по первичной (долабораторной) подготовке проб крови к транспортировке</vt:lpstr>
      <vt:lpstr>Центрифугирование проб крови</vt:lpstr>
      <vt:lpstr>Рекомендации по условиям транспортировки проб крови в лабораторию</vt:lpstr>
      <vt:lpstr>Аналитический этап</vt:lpstr>
      <vt:lpstr>Слайд 24</vt:lpstr>
      <vt:lpstr>Постаналиттический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Perfileva</cp:lastModifiedBy>
  <cp:revision>36</cp:revision>
  <dcterms:modified xsi:type="dcterms:W3CDTF">2014-04-14T06:30:39Z</dcterms:modified>
</cp:coreProperties>
</file>