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  <p:sldMasterId id="2147483832" r:id="rId2"/>
  </p:sldMasterIdLst>
  <p:handoutMasterIdLst>
    <p:handoutMasterId r:id="rId105"/>
  </p:handoutMasterIdLst>
  <p:sldIdLst>
    <p:sldId id="362" r:id="rId3"/>
    <p:sldId id="257" r:id="rId4"/>
    <p:sldId id="343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328" r:id="rId19"/>
    <p:sldId id="335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347" r:id="rId28"/>
    <p:sldId id="278" r:id="rId29"/>
    <p:sldId id="279" r:id="rId30"/>
    <p:sldId id="333" r:id="rId31"/>
    <p:sldId id="334" r:id="rId32"/>
    <p:sldId id="349" r:id="rId33"/>
    <p:sldId id="280" r:id="rId34"/>
    <p:sldId id="330" r:id="rId35"/>
    <p:sldId id="281" r:id="rId36"/>
    <p:sldId id="282" r:id="rId37"/>
    <p:sldId id="283" r:id="rId38"/>
    <p:sldId id="284" r:id="rId39"/>
    <p:sldId id="285" r:id="rId40"/>
    <p:sldId id="350" r:id="rId41"/>
    <p:sldId id="286" r:id="rId42"/>
    <p:sldId id="287" r:id="rId43"/>
    <p:sldId id="288" r:id="rId44"/>
    <p:sldId id="336" r:id="rId45"/>
    <p:sldId id="289" r:id="rId46"/>
    <p:sldId id="290" r:id="rId47"/>
    <p:sldId id="291" r:id="rId48"/>
    <p:sldId id="296" r:id="rId49"/>
    <p:sldId id="297" r:id="rId50"/>
    <p:sldId id="298" r:id="rId51"/>
    <p:sldId id="329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292" r:id="rId60"/>
    <p:sldId id="293" r:id="rId61"/>
    <p:sldId id="294" r:id="rId62"/>
    <p:sldId id="295" r:id="rId63"/>
    <p:sldId id="351" r:id="rId64"/>
    <p:sldId id="337" r:id="rId65"/>
    <p:sldId id="338" r:id="rId66"/>
    <p:sldId id="352" r:id="rId67"/>
    <p:sldId id="319" r:id="rId68"/>
    <p:sldId id="307" r:id="rId69"/>
    <p:sldId id="317" r:id="rId70"/>
    <p:sldId id="318" r:id="rId71"/>
    <p:sldId id="308" r:id="rId72"/>
    <p:sldId id="309" r:id="rId73"/>
    <p:sldId id="332" r:id="rId74"/>
    <p:sldId id="346" r:id="rId75"/>
    <p:sldId id="310" r:id="rId76"/>
    <p:sldId id="353" r:id="rId77"/>
    <p:sldId id="311" r:id="rId78"/>
    <p:sldId id="354" r:id="rId79"/>
    <p:sldId id="312" r:id="rId80"/>
    <p:sldId id="313" r:id="rId81"/>
    <p:sldId id="355" r:id="rId82"/>
    <p:sldId id="314" r:id="rId83"/>
    <p:sldId id="315" r:id="rId84"/>
    <p:sldId id="316" r:id="rId85"/>
    <p:sldId id="320" r:id="rId86"/>
    <p:sldId id="356" r:id="rId87"/>
    <p:sldId id="321" r:id="rId88"/>
    <p:sldId id="327" r:id="rId89"/>
    <p:sldId id="340" r:id="rId90"/>
    <p:sldId id="341" r:id="rId91"/>
    <p:sldId id="339" r:id="rId92"/>
    <p:sldId id="357" r:id="rId93"/>
    <p:sldId id="322" r:id="rId94"/>
    <p:sldId id="358" r:id="rId95"/>
    <p:sldId id="323" r:id="rId96"/>
    <p:sldId id="359" r:id="rId97"/>
    <p:sldId id="324" r:id="rId98"/>
    <p:sldId id="360" r:id="rId99"/>
    <p:sldId id="325" r:id="rId100"/>
    <p:sldId id="326" r:id="rId101"/>
    <p:sldId id="344" r:id="rId102"/>
    <p:sldId id="363" r:id="rId103"/>
    <p:sldId id="364" r:id="rId10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801" autoAdjust="0"/>
  </p:normalViewPr>
  <p:slideViewPr>
    <p:cSldViewPr>
      <p:cViewPr>
        <p:scale>
          <a:sx n="84" d="100"/>
          <a:sy n="84" d="100"/>
        </p:scale>
        <p:origin x="-1464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viewProps" Target="viewProp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ableStyles" Target="tableStyle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2545FF7-B3B1-4E6B-9502-324F40C02FC0}" type="datetimeFigureOut">
              <a:rPr lang="ru-RU"/>
              <a:pPr>
                <a:defRPr/>
              </a:pPr>
              <a:t>22.03.2016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038BB20-22BB-47D3-8220-1F7D0F7099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ru-RU" sz="240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541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45420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08D8C735-E830-4F48-A185-ABD3913238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6BAA6-99E0-4FDB-B2CA-200655496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09FE2-EA5B-4047-B3B7-0B9C45B51C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45060-0B66-47EB-9679-A97692A704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ru-RU" sz="240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ru-RU" sz="240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rgbClr val="003366"/>
                </a:solidFill>
              </a:endParaRPr>
            </a:p>
          </p:txBody>
        </p:sp>
      </p:grpSp>
      <p:sp>
        <p:nvSpPr>
          <p:cNvPr id="615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156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C5E5D4-C6E8-4765-9F02-9132318262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B1E308-DFD7-4208-A32F-5FB6566123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CE3A8E1-3894-49B6-9143-AD4CC14C6D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BBBABD-868C-40A4-AB80-6F5FDD0099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60541C-8230-4CDC-90CF-76C909372D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2E8110A-C5F7-47E2-84D2-349E49D08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F04F19B-E097-4818-B536-0D8A8AA57E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E0F2B-ACC5-4700-A504-E5CC33FF72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BD77BFE-1C9B-460A-87C6-DEA0EC2DA8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78C300-724F-4269-BA96-8F6794A77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590459-777E-408E-BB66-93A66AFCEC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D9087F1-2852-45B2-AA78-889C344B3A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C615025-5128-438F-A15D-7D15128FE5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FA03F-A561-46D7-A19D-731304D451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6DDC1-F34E-41D0-838C-9FF18617DB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CBA43-EFAC-4F63-BB5E-CBD853CDC2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2F2C8-493E-46BA-A948-7F4998844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8621A-4C0C-49B3-991B-626FBB2E5C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5C4C-95BD-4758-95D1-72E82E8A68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7F25-1D22-4550-9090-D40D05C901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4439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43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B2384E2-2638-4036-A938-4912C60024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2056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2060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rgbClr val="003366"/>
                  </a:solidFill>
                </a:endParaRPr>
              </a:p>
            </p:txBody>
          </p:sp>
          <p:sp>
            <p:nvSpPr>
              <p:cNvPr id="2061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2057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2058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rgbClr val="003366"/>
                  </a:solidFill>
                </a:endParaRPr>
              </a:p>
            </p:txBody>
          </p:sp>
          <p:sp>
            <p:nvSpPr>
              <p:cNvPr id="2059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2051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3366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3366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39ECBE26-30C7-4A68-836F-4B4E164132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Grp="1" noChangeArrowheads="1"/>
          </p:cNvSpPr>
          <p:nvPr>
            <p:ph type="ctrTitle"/>
          </p:nvPr>
        </p:nvSpPr>
        <p:spPr>
          <a:xfrm>
            <a:off x="1331640" y="0"/>
            <a:ext cx="7812361" cy="1412776"/>
          </a:xfrm>
        </p:spPr>
        <p:txBody>
          <a:bodyPr>
            <a:noAutofit/>
          </a:bodyPr>
          <a:lstStyle/>
          <a:p>
            <a:pPr eaLnBrk="1" hangingPunct="1"/>
            <a:r>
              <a:rPr lang="ru-RU" sz="1600" b="0" dirty="0" smtClean="0">
                <a:solidFill>
                  <a:srgbClr val="000000"/>
                </a:solidFill>
                <a:effectLst/>
                <a:latin typeface="+mn-lt"/>
              </a:rPr>
              <a:t>Красноярский государственный медицинский университет</a:t>
            </a:r>
            <a:br>
              <a:rPr lang="ru-RU" sz="1600" b="0" dirty="0" smtClean="0">
                <a:solidFill>
                  <a:srgbClr val="000000"/>
                </a:solidFill>
                <a:effectLst/>
                <a:latin typeface="+mn-lt"/>
              </a:rPr>
            </a:br>
            <a:r>
              <a:rPr lang="ru-RU" sz="1600" b="0" dirty="0" smtClean="0">
                <a:solidFill>
                  <a:srgbClr val="000000"/>
                </a:solidFill>
                <a:effectLst/>
                <a:latin typeface="+mn-lt"/>
              </a:rPr>
              <a:t>им. проф. В.Ф. </a:t>
            </a:r>
            <a:r>
              <a:rPr lang="ru-RU" sz="1600" b="0" dirty="0" err="1" smtClean="0">
                <a:solidFill>
                  <a:srgbClr val="000000"/>
                </a:solidFill>
                <a:effectLst/>
                <a:latin typeface="+mn-lt"/>
              </a:rPr>
              <a:t>Войно-Ясенецкого</a:t>
            </a:r>
            <a:r>
              <a:rPr lang="ru-RU" sz="1600" b="0" dirty="0" smtClean="0">
                <a:solidFill>
                  <a:srgbClr val="000000"/>
                </a:solidFill>
                <a:effectLst/>
                <a:latin typeface="+mn-lt"/>
              </a:rPr>
              <a:t/>
            </a:r>
            <a:br>
              <a:rPr lang="ru-RU" sz="1600" b="0" dirty="0" smtClean="0">
                <a:solidFill>
                  <a:srgbClr val="000000"/>
                </a:solidFill>
                <a:effectLst/>
                <a:latin typeface="+mn-lt"/>
              </a:rPr>
            </a:br>
            <a:r>
              <a:rPr lang="ru-RU" sz="1600" b="0" dirty="0" smtClean="0">
                <a:solidFill>
                  <a:srgbClr val="000000"/>
                </a:solidFill>
                <a:effectLst/>
                <a:latin typeface="+mn-lt"/>
              </a:rPr>
              <a:t>Научно-образовательный центр «Хирургия»</a:t>
            </a:r>
            <a:br>
              <a:rPr lang="ru-RU" sz="1600" b="0" dirty="0" smtClean="0">
                <a:solidFill>
                  <a:srgbClr val="000000"/>
                </a:solidFill>
                <a:effectLst/>
                <a:latin typeface="+mn-lt"/>
              </a:rPr>
            </a:br>
            <a:r>
              <a:rPr lang="ru-RU" sz="1600" b="0" dirty="0" smtClean="0">
                <a:solidFill>
                  <a:srgbClr val="000000"/>
                </a:solidFill>
                <a:effectLst/>
                <a:latin typeface="+mn-lt"/>
              </a:rPr>
              <a:t>Кафедра и клиника хирургических болезней им. проф. Ю.М. </a:t>
            </a:r>
            <a:r>
              <a:rPr lang="ru-RU" sz="1600" b="0" dirty="0" err="1" smtClean="0">
                <a:solidFill>
                  <a:srgbClr val="000000"/>
                </a:solidFill>
                <a:effectLst/>
                <a:latin typeface="+mn-lt"/>
              </a:rPr>
              <a:t>Лубенского</a:t>
            </a:r>
            <a:r>
              <a:rPr lang="ru-RU" sz="1600" b="0" dirty="0" smtClean="0">
                <a:solidFill>
                  <a:srgbClr val="000000"/>
                </a:solidFill>
                <a:effectLst/>
                <a:latin typeface="+mn-lt"/>
              </a:rPr>
              <a:t/>
            </a:r>
            <a:br>
              <a:rPr lang="ru-RU" sz="1600" b="0" dirty="0" smtClean="0">
                <a:solidFill>
                  <a:srgbClr val="000000"/>
                </a:solidFill>
                <a:effectLst/>
                <a:latin typeface="+mn-lt"/>
              </a:rPr>
            </a:br>
            <a:r>
              <a:rPr lang="ru-RU" sz="1600" b="0" dirty="0" smtClean="0">
                <a:solidFill>
                  <a:srgbClr val="000000"/>
                </a:solidFill>
                <a:effectLst/>
                <a:latin typeface="+mn-lt"/>
              </a:rPr>
              <a:t>зав. кафедрой: д.м.н., доц. Д.Э. </a:t>
            </a:r>
            <a:r>
              <a:rPr lang="ru-RU" sz="1600" b="0" dirty="0" err="1" smtClean="0">
                <a:solidFill>
                  <a:srgbClr val="000000"/>
                </a:solidFill>
                <a:effectLst/>
                <a:latin typeface="+mn-lt"/>
              </a:rPr>
              <a:t>Здзитовецкий</a:t>
            </a:r>
            <a:endParaRPr lang="ru-RU" sz="1600" b="0" dirty="0" smtClean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445224"/>
            <a:ext cx="9144000" cy="432048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ru-RU" sz="2000" i="1" dirty="0" smtClean="0">
                <a:solidFill>
                  <a:srgbClr val="000000"/>
                </a:solidFill>
                <a:effectLst/>
              </a:rPr>
              <a:t>к.м.н., </a:t>
            </a:r>
            <a:r>
              <a:rPr lang="ru-RU" sz="2000" i="1" dirty="0" smtClean="0">
                <a:solidFill>
                  <a:srgbClr val="000000"/>
                </a:solidFill>
                <a:effectLst/>
              </a:rPr>
              <a:t>доц. </a:t>
            </a:r>
            <a:r>
              <a:rPr lang="ru-RU" sz="2000" i="1" dirty="0" smtClean="0">
                <a:solidFill>
                  <a:srgbClr val="000000"/>
                </a:solidFill>
                <a:effectLst/>
              </a:rPr>
              <a:t>Борисов </a:t>
            </a:r>
            <a:r>
              <a:rPr lang="ru-RU" sz="2000" i="1" dirty="0" smtClean="0">
                <a:solidFill>
                  <a:srgbClr val="000000"/>
                </a:solidFill>
                <a:effectLst/>
              </a:rPr>
              <a:t>Роман Николаевич</a:t>
            </a:r>
            <a:endParaRPr lang="ru-RU" sz="2000" i="1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143116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+mj-lt"/>
              </a:rPr>
              <a:t>ОСЛОЖНЕНИЯ ОСТРОГО АППЕНДИЦИТА</a:t>
            </a:r>
            <a:endParaRPr lang="ru-RU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09329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+mn-lt"/>
              </a:rPr>
              <a:t>23 марта 2016 г.</a:t>
            </a:r>
            <a:endParaRPr lang="ru-RU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4365104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+mn-lt"/>
              </a:rPr>
              <a:t>Лекция для студентов 4 курса, обучающихся по</a:t>
            </a:r>
            <a:br>
              <a:rPr lang="ru-RU" sz="2000" dirty="0" smtClean="0">
                <a:solidFill>
                  <a:srgbClr val="000000"/>
                </a:solidFill>
                <a:latin typeface="+mn-lt"/>
              </a:rPr>
            </a:br>
            <a:r>
              <a:rPr lang="ru-RU" sz="2000" dirty="0" smtClean="0">
                <a:solidFill>
                  <a:srgbClr val="000000"/>
                </a:solidFill>
                <a:latin typeface="+mn-lt"/>
              </a:rPr>
              <a:t>специальности 060101 «Лечебное дело»</a:t>
            </a:r>
            <a:endParaRPr kumimoji="0" lang="ru-RU" sz="20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Рисунок 6" descr="Логотип КрасГМ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91680" cy="1705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dirty="0" smtClean="0"/>
              <a:t>Классификация осложнений острого аппендицита (В.И. Колесов, </a:t>
            </a:r>
            <a:r>
              <a:rPr lang="ru-RU" altLang="ru-RU" sz="3200" dirty="0" smtClean="0"/>
              <a:t>1972)</a:t>
            </a:r>
            <a:endParaRPr lang="ru-RU" altLang="ru-RU" sz="3200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>
                <a:solidFill>
                  <a:srgbClr val="FF0000"/>
                </a:solidFill>
              </a:rPr>
              <a:t>Общие осложнения после </a:t>
            </a:r>
            <a:r>
              <a:rPr lang="ru-RU" altLang="ru-RU" dirty="0" err="1" smtClean="0">
                <a:solidFill>
                  <a:srgbClr val="FF0000"/>
                </a:solidFill>
              </a:rPr>
              <a:t>аппендэктомии</a:t>
            </a:r>
            <a:endParaRPr lang="ru-RU" altLang="ru-RU" dirty="0" smtClean="0">
              <a:solidFill>
                <a:srgbClr val="FF0000"/>
              </a:solidFill>
            </a:endParaRPr>
          </a:p>
          <a:p>
            <a:pPr lvl="1" eaLnBrk="1" hangingPunct="1"/>
            <a:r>
              <a:rPr lang="ru-RU" altLang="ru-RU" dirty="0" smtClean="0"/>
              <a:t>тромбофлебиты и тромбозы нижних конечностей</a:t>
            </a:r>
          </a:p>
          <a:p>
            <a:pPr lvl="1" eaLnBrk="1" hangingPunct="1"/>
            <a:r>
              <a:rPr lang="ru-RU" altLang="ru-RU" dirty="0" smtClean="0"/>
              <a:t>тромбоэмболия лёгочной артерии</a:t>
            </a:r>
          </a:p>
          <a:p>
            <a:pPr lvl="1" eaLnBrk="1" hangingPunct="1"/>
            <a:r>
              <a:rPr lang="ru-RU" altLang="ru-RU" dirty="0" smtClean="0"/>
              <a:t>тромбозы и эмболии брыжеечных сосудов</a:t>
            </a:r>
          </a:p>
          <a:p>
            <a:pPr lvl="1" eaLnBrk="1" hangingPunct="1"/>
            <a:r>
              <a:rPr lang="ru-RU" altLang="ru-RU" dirty="0" err="1" smtClean="0"/>
              <a:t>пилефлебит</a:t>
            </a:r>
            <a:r>
              <a:rPr lang="ru-RU" altLang="ru-RU" dirty="0" smtClean="0"/>
              <a:t>, сепсис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Литература</a:t>
            </a:r>
          </a:p>
        </p:txBody>
      </p:sp>
      <p:sp>
        <p:nvSpPr>
          <p:cNvPr id="1177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Хирургические болезни. Учебник. В 2-х томах. Под ред. Савельева В.С., Кириенко А.И.Москва ГЭОТАР 2005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Григорян А.А. Релапаратомия в хирургии желудка и двенадцатиперстной кишки. Москва, Медицина 2005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Белоусов А.С. Диагностика, дифференциальная диагностика и лечение болезней органов пищеварения. Москва, Медицина 2002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Гостищев В.К., Сажин В.П., Авдовенко А.М.  Перитонит. Москва, ГЭОТАР 2002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Шелестюк П.И., Ефремов А.  Перитонит. Новосибирск, Наука, 2000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Матвеев Ю.Б. с соавт. Распространенный перитонит. Основы комплексного лечения. Москва, Триада-Х 1998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Орлов А.Н. Аппендикулярный абсцесс. Аппендикулярный перитонит. Красноярск, Кларетианум 1999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Орлов А.Н. Дренирование и тампонирование брюшной полости. Красноярск, Кларетианум 2000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Давыдов Ю.А. Инфаркт кишечника. Перитонит. Москва, Медицина 1997</a:t>
            </a:r>
          </a:p>
          <a:p>
            <a:pPr eaLnBrk="1" hangingPunct="1"/>
            <a:endParaRPr lang="ru-RU" altLang="ru-RU" sz="1600" smtClean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8596" y="2857496"/>
            <a:ext cx="8715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Показания к операции при </a:t>
            </a:r>
            <a:r>
              <a:rPr lang="ru-RU" sz="3600" b="1" dirty="0" err="1" smtClean="0">
                <a:solidFill>
                  <a:srgbClr val="FF0000"/>
                </a:solidFill>
              </a:rPr>
              <a:t>аппендикулярном</a:t>
            </a:r>
            <a:r>
              <a:rPr lang="ru-RU" sz="3600" b="1" dirty="0" smtClean="0">
                <a:solidFill>
                  <a:srgbClr val="FF0000"/>
                </a:solidFill>
              </a:rPr>
              <a:t> инфильтрате?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Благодарю за внимание!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4400" dirty="0" smtClean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/>
          <a:srcRect l="31291"/>
          <a:stretch/>
        </p:blipFill>
        <p:spPr bwMode="auto">
          <a:xfrm>
            <a:off x="539552" y="1988840"/>
            <a:ext cx="8180936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Аппендикулярный инфильтрат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8126413" cy="4162425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Конгломерат, состоящий из </a:t>
            </a:r>
            <a:r>
              <a:rPr lang="ru-RU" altLang="ru-RU" dirty="0" err="1" smtClean="0"/>
              <a:t>воспалительно</a:t>
            </a:r>
            <a:r>
              <a:rPr lang="ru-RU" altLang="ru-RU" dirty="0" smtClean="0"/>
              <a:t> </a:t>
            </a:r>
            <a:r>
              <a:rPr lang="ru-RU" altLang="ru-RU" dirty="0" smtClean="0"/>
              <a:t>изменённых </a:t>
            </a:r>
            <a:r>
              <a:rPr lang="ru-RU" altLang="ru-RU" dirty="0" smtClean="0"/>
              <a:t>петель кишок и большого сальника, спаянных между собой и париетальной брюшиной, отграничивающий </a:t>
            </a:r>
            <a:r>
              <a:rPr lang="ru-RU" altLang="ru-RU" dirty="0" smtClean="0"/>
              <a:t>воспалённый </a:t>
            </a:r>
            <a:r>
              <a:rPr lang="ru-RU" altLang="ru-RU" dirty="0" smtClean="0"/>
              <a:t>червеобразный отросток и скопившийся вокруг него экссудат от свободной брюшной полости</a:t>
            </a:r>
          </a:p>
          <a:p>
            <a:pPr eaLnBrk="1" hangingPunct="1"/>
            <a:r>
              <a:rPr lang="ru-RU" altLang="ru-RU" dirty="0" smtClean="0"/>
              <a:t>осложняет течение острого аппендицита  в 1-3 % </a:t>
            </a:r>
            <a:r>
              <a:rPr lang="ru-RU" altLang="ru-RU" dirty="0" smtClean="0"/>
              <a:t>случаев</a:t>
            </a:r>
            <a:endParaRPr lang="ru-RU" altLang="ru-RU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/>
          <p:cNvSpPr>
            <a:spLocks noGrp="1" noChangeArrowheads="1"/>
          </p:cNvSpPr>
          <p:nvPr>
            <p:ph type="title"/>
          </p:nvPr>
        </p:nvSpPr>
        <p:spPr>
          <a:xfrm>
            <a:off x="827088" y="836613"/>
            <a:ext cx="7924800" cy="1143000"/>
          </a:xfrm>
        </p:spPr>
        <p:txBody>
          <a:bodyPr/>
          <a:lstStyle/>
          <a:p>
            <a:pPr eaLnBrk="1" hangingPunct="1"/>
            <a:r>
              <a:rPr lang="ru-RU" altLang="ru-RU" sz="2800" dirty="0" smtClean="0"/>
              <a:t>Стадии развития </a:t>
            </a:r>
            <a:r>
              <a:rPr lang="ru-RU" altLang="ru-RU" sz="2800" dirty="0" err="1" smtClean="0"/>
              <a:t>аппендикулярного</a:t>
            </a:r>
            <a:r>
              <a:rPr lang="ru-RU" altLang="ru-RU" sz="2800" dirty="0" smtClean="0"/>
              <a:t> инфильтрата </a:t>
            </a:r>
            <a:br>
              <a:rPr lang="ru-RU" altLang="ru-RU" sz="2800" dirty="0" smtClean="0"/>
            </a:br>
            <a:r>
              <a:rPr lang="ru-RU" altLang="ru-RU" sz="2000" dirty="0" smtClean="0"/>
              <a:t>(Н.С. </a:t>
            </a:r>
            <a:r>
              <a:rPr lang="ru-RU" altLang="ru-RU" sz="2000" dirty="0" err="1" smtClean="0"/>
              <a:t>Утешев</a:t>
            </a:r>
            <a:r>
              <a:rPr lang="ru-RU" altLang="ru-RU" sz="2000" dirty="0" smtClean="0"/>
              <a:t>, 1975; А.И. </a:t>
            </a:r>
            <a:r>
              <a:rPr lang="ru-RU" altLang="ru-RU" sz="2000" dirty="0" err="1" smtClean="0"/>
              <a:t>Краковский</a:t>
            </a:r>
            <a:r>
              <a:rPr lang="ru-RU" altLang="ru-RU" sz="2000" dirty="0" smtClean="0"/>
              <a:t>, </a:t>
            </a:r>
            <a:r>
              <a:rPr lang="ru-RU" altLang="ru-RU" sz="2000" dirty="0" smtClean="0"/>
              <a:t>1986)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ru-RU" altLang="ru-RU" dirty="0" smtClean="0"/>
              <a:t>1. Рыхлого инфильтрат (ранняя стадия</a:t>
            </a:r>
            <a:r>
              <a:rPr lang="ru-RU" altLang="ru-RU" dirty="0" smtClean="0"/>
              <a:t>)</a:t>
            </a:r>
            <a:endParaRPr lang="ru-RU" altLang="ru-RU" dirty="0" smtClean="0"/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ru-RU" altLang="ru-RU" dirty="0" smtClean="0"/>
              <a:t>2. Плотного инфильтрата (поздняя стадия</a:t>
            </a:r>
            <a:r>
              <a:rPr lang="ru-RU" altLang="ru-RU" dirty="0" smtClean="0"/>
              <a:t>)</a:t>
            </a:r>
            <a:endParaRPr lang="ru-RU" altLang="ru-RU" dirty="0" smtClean="0"/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ru-RU" altLang="ru-RU" dirty="0" smtClean="0"/>
              <a:t>3. </a:t>
            </a:r>
            <a:r>
              <a:rPr lang="ru-RU" altLang="ru-RU" dirty="0" err="1" smtClean="0"/>
              <a:t>Периаппендикулярный</a:t>
            </a:r>
            <a:r>
              <a:rPr lang="ru-RU" altLang="ru-RU" dirty="0" smtClean="0"/>
              <a:t> абсцесс в рыхлом инфильтрате и </a:t>
            </a:r>
            <a:r>
              <a:rPr lang="ru-RU" altLang="ru-RU" dirty="0" err="1" smtClean="0"/>
              <a:t>абсцедирование</a:t>
            </a:r>
            <a:r>
              <a:rPr lang="ru-RU" altLang="ru-RU" dirty="0" smtClean="0"/>
              <a:t> плотного </a:t>
            </a:r>
            <a:r>
              <a:rPr lang="ru-RU" altLang="ru-RU" dirty="0" smtClean="0"/>
              <a:t>инфильтрата</a:t>
            </a:r>
            <a:endParaRPr lang="ru-RU" altLang="ru-RU" b="1" dirty="0" smtClean="0"/>
          </a:p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dirty="0" err="1" smtClean="0"/>
              <a:t>Аппендикулярный</a:t>
            </a:r>
            <a:r>
              <a:rPr lang="ru-RU" altLang="ru-RU" sz="3200" dirty="0" smtClean="0"/>
              <a:t> </a:t>
            </a:r>
            <a:r>
              <a:rPr lang="ru-RU" altLang="ru-RU" sz="3200" dirty="0" smtClean="0"/>
              <a:t>инфильтрат</a:t>
            </a:r>
            <a:r>
              <a:rPr lang="ru-RU" altLang="ru-RU" sz="3200" dirty="0" smtClean="0"/>
              <a:t/>
            </a:r>
            <a:br>
              <a:rPr lang="ru-RU" altLang="ru-RU" sz="3200" dirty="0" smtClean="0"/>
            </a:br>
            <a:r>
              <a:rPr lang="ru-RU" altLang="ru-RU" sz="3200" dirty="0" smtClean="0"/>
              <a:t>Клиническая </a:t>
            </a:r>
            <a:r>
              <a:rPr lang="ru-RU" altLang="ru-RU" sz="3200" dirty="0" smtClean="0"/>
              <a:t>картина</a:t>
            </a:r>
            <a:endParaRPr lang="ru-RU" altLang="ru-RU" sz="3200" dirty="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948642" cy="3724275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Развивается спустя 3-5 дней от начала </a:t>
            </a:r>
            <a:r>
              <a:rPr lang="ru-RU" altLang="ru-RU" dirty="0" smtClean="0"/>
              <a:t>заболевания</a:t>
            </a:r>
            <a:endParaRPr lang="ru-RU" altLang="ru-RU" dirty="0" smtClean="0"/>
          </a:p>
          <a:p>
            <a:pPr eaLnBrk="1" hangingPunct="1"/>
            <a:r>
              <a:rPr lang="ru-RU" altLang="ru-RU" dirty="0" smtClean="0"/>
              <a:t>боли в животе почти полностью </a:t>
            </a:r>
            <a:r>
              <a:rPr lang="ru-RU" altLang="ru-RU" dirty="0" smtClean="0"/>
              <a:t>стихают</a:t>
            </a:r>
            <a:endParaRPr lang="ru-RU" altLang="ru-RU" dirty="0" smtClean="0"/>
          </a:p>
          <a:p>
            <a:pPr eaLnBrk="1" hangingPunct="1"/>
            <a:r>
              <a:rPr lang="ru-RU" altLang="ru-RU" dirty="0" smtClean="0"/>
              <a:t>самочувствие больных </a:t>
            </a:r>
            <a:r>
              <a:rPr lang="ru-RU" altLang="ru-RU" dirty="0" smtClean="0"/>
              <a:t>улучшается</a:t>
            </a:r>
            <a:endParaRPr lang="ru-RU" altLang="ru-RU" dirty="0" smtClean="0"/>
          </a:p>
          <a:p>
            <a:pPr eaLnBrk="1" hangingPunct="1"/>
            <a:r>
              <a:rPr lang="ru-RU" altLang="ru-RU" dirty="0" smtClean="0"/>
              <a:t>температура </a:t>
            </a:r>
            <a:r>
              <a:rPr lang="ru-RU" altLang="ru-RU" dirty="0" smtClean="0"/>
              <a:t>тела остаётся субфебрильной</a:t>
            </a:r>
            <a:endParaRPr lang="ru-RU" alt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dirty="0" err="1" smtClean="0"/>
              <a:t>Аппендикулярный</a:t>
            </a:r>
            <a:r>
              <a:rPr lang="ru-RU" altLang="ru-RU" sz="3200" dirty="0" smtClean="0"/>
              <a:t> </a:t>
            </a:r>
            <a:r>
              <a:rPr lang="ru-RU" altLang="ru-RU" sz="3200" dirty="0" smtClean="0"/>
              <a:t>инфильтрат</a:t>
            </a:r>
            <a:r>
              <a:rPr lang="ru-RU" altLang="ru-RU" sz="3200" dirty="0" smtClean="0"/>
              <a:t/>
            </a:r>
            <a:br>
              <a:rPr lang="ru-RU" altLang="ru-RU" sz="3200" dirty="0" smtClean="0"/>
            </a:br>
            <a:r>
              <a:rPr lang="ru-RU" altLang="ru-RU" sz="3200" dirty="0" smtClean="0"/>
              <a:t>Клиническая </a:t>
            </a:r>
            <a:r>
              <a:rPr lang="ru-RU" altLang="ru-RU" sz="3200" dirty="0" smtClean="0"/>
              <a:t>картина</a:t>
            </a:r>
            <a:endParaRPr lang="ru-RU" altLang="ru-RU" sz="3200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z="2400" dirty="0" smtClean="0"/>
              <a:t>При объективном исследовании живота:</a:t>
            </a:r>
          </a:p>
          <a:p>
            <a:pPr lvl="1" eaLnBrk="1" hangingPunct="1"/>
            <a:r>
              <a:rPr lang="ru-RU" altLang="ru-RU" sz="2000" dirty="0" smtClean="0"/>
              <a:t>не </a:t>
            </a:r>
            <a:r>
              <a:rPr lang="ru-RU" altLang="ru-RU" sz="2000" dirty="0" smtClean="0"/>
              <a:t>удаётся </a:t>
            </a:r>
            <a:r>
              <a:rPr lang="ru-RU" altLang="ru-RU" sz="2000" dirty="0" smtClean="0"/>
              <a:t>выявить мышечного напряжения или других симптомов раздражения </a:t>
            </a:r>
            <a:r>
              <a:rPr lang="ru-RU" altLang="ru-RU" sz="2000" dirty="0" smtClean="0"/>
              <a:t>брюшины</a:t>
            </a:r>
            <a:endParaRPr lang="ru-RU" altLang="ru-RU" sz="2000" dirty="0" smtClean="0"/>
          </a:p>
          <a:p>
            <a:pPr lvl="1" eaLnBrk="1" hangingPunct="1"/>
            <a:r>
              <a:rPr lang="ru-RU" altLang="ru-RU" sz="2000" dirty="0" smtClean="0"/>
              <a:t>в правой подвздошной области можно прощупать довольно плотное, малоболезненное и малоподвижное опухолевидное </a:t>
            </a:r>
            <a:r>
              <a:rPr lang="ru-RU" altLang="ru-RU" sz="2000" dirty="0" smtClean="0"/>
              <a:t>образование</a:t>
            </a:r>
            <a:endParaRPr lang="ru-RU" altLang="ru-RU" sz="2000" dirty="0" smtClean="0"/>
          </a:p>
          <a:p>
            <a:pPr lvl="1" eaLnBrk="1" hangingPunct="1"/>
            <a:r>
              <a:rPr lang="ru-RU" altLang="ru-RU" sz="2000" dirty="0" smtClean="0"/>
              <a:t>размеры инфильтрата могут быть различными, иногда он занимает всю правую подвздошную </a:t>
            </a:r>
            <a:r>
              <a:rPr lang="ru-RU" altLang="ru-RU" sz="2000" dirty="0" smtClean="0"/>
              <a:t>область</a:t>
            </a:r>
            <a:endParaRPr lang="ru-RU" altLang="ru-RU" sz="2000" dirty="0" smtClean="0"/>
          </a:p>
          <a:p>
            <a:pPr lvl="1" eaLnBrk="1" hangingPunct="1"/>
            <a:r>
              <a:rPr lang="ru-RU" altLang="ru-RU" sz="2000" dirty="0" smtClean="0"/>
              <a:t>нередко оказываются положительными симптомы </a:t>
            </a:r>
            <a:r>
              <a:rPr lang="ru-RU" altLang="ru-RU" sz="2000" dirty="0" err="1" smtClean="0"/>
              <a:t>Ровзинга</a:t>
            </a:r>
            <a:r>
              <a:rPr lang="ru-RU" altLang="ru-RU" sz="2000" dirty="0" smtClean="0"/>
              <a:t> и </a:t>
            </a:r>
            <a:r>
              <a:rPr lang="ru-RU" altLang="ru-RU" sz="2000" dirty="0" err="1" smtClean="0"/>
              <a:t>Ситковского</a:t>
            </a:r>
            <a:r>
              <a:rPr lang="ru-RU" altLang="ru-RU" sz="2000" dirty="0" smtClean="0"/>
              <a:t> </a:t>
            </a:r>
            <a:endParaRPr lang="ru-RU" altLang="ru-RU" sz="2000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dirty="0" err="1" smtClean="0"/>
              <a:t>Аппендикулярный</a:t>
            </a:r>
            <a:r>
              <a:rPr lang="ru-RU" altLang="ru-RU" sz="3200" dirty="0" smtClean="0"/>
              <a:t> </a:t>
            </a:r>
            <a:r>
              <a:rPr lang="ru-RU" altLang="ru-RU" sz="3200" dirty="0" smtClean="0"/>
              <a:t>инфильтрат</a:t>
            </a:r>
            <a:r>
              <a:rPr lang="ru-RU" altLang="ru-RU" sz="3200" dirty="0" smtClean="0"/>
              <a:t/>
            </a:r>
            <a:br>
              <a:rPr lang="ru-RU" altLang="ru-RU" sz="3200" dirty="0" smtClean="0"/>
            </a:br>
            <a:r>
              <a:rPr lang="ru-RU" altLang="ru-RU" sz="3200" dirty="0" smtClean="0"/>
              <a:t>Диагностика</a:t>
            </a:r>
            <a:endParaRPr lang="ru-RU" altLang="ru-RU" sz="3200" dirty="0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837488" cy="3724275"/>
          </a:xfrm>
        </p:spPr>
        <p:txBody>
          <a:bodyPr/>
          <a:lstStyle/>
          <a:p>
            <a:pPr eaLnBrk="1" hangingPunct="1"/>
            <a:r>
              <a:rPr lang="ru-RU" altLang="ru-RU" sz="2400" dirty="0" smtClean="0"/>
              <a:t>анамнез</a:t>
            </a:r>
            <a:endParaRPr lang="ru-RU" altLang="ru-RU" sz="2400" dirty="0" smtClean="0"/>
          </a:p>
          <a:p>
            <a:pPr eaLnBrk="1" hangingPunct="1"/>
            <a:r>
              <a:rPr lang="ru-RU" altLang="ru-RU" sz="2400" dirty="0" smtClean="0"/>
              <a:t>клиническая </a:t>
            </a:r>
            <a:r>
              <a:rPr lang="ru-RU" altLang="ru-RU" sz="2400" dirty="0" smtClean="0"/>
              <a:t>картина</a:t>
            </a:r>
            <a:endParaRPr lang="ru-RU" altLang="ru-RU" sz="2400" dirty="0" smtClean="0"/>
          </a:p>
          <a:p>
            <a:pPr eaLnBrk="1" hangingPunct="1"/>
            <a:r>
              <a:rPr lang="ru-RU" altLang="ru-RU" sz="2400" dirty="0" smtClean="0"/>
              <a:t>ректальное и вагинальное </a:t>
            </a:r>
            <a:r>
              <a:rPr lang="ru-RU" altLang="ru-RU" sz="2400" dirty="0" smtClean="0"/>
              <a:t>исследование</a:t>
            </a:r>
            <a:endParaRPr lang="ru-RU" altLang="ru-RU" sz="2400" dirty="0" smtClean="0"/>
          </a:p>
          <a:p>
            <a:pPr eaLnBrk="1" hangingPunct="1"/>
            <a:r>
              <a:rPr lang="ru-RU" altLang="ru-RU" sz="2400" dirty="0" smtClean="0"/>
              <a:t>лейкоцитоз умеренный с наличием </a:t>
            </a:r>
            <a:r>
              <a:rPr lang="ru-RU" altLang="ru-RU" sz="2400" dirty="0" err="1" smtClean="0"/>
              <a:t>нейтрофильного</a:t>
            </a:r>
            <a:r>
              <a:rPr lang="ru-RU" altLang="ru-RU" sz="2400" dirty="0" smtClean="0"/>
              <a:t> воспалительного </a:t>
            </a:r>
            <a:r>
              <a:rPr lang="ru-RU" altLang="ru-RU" sz="2400" dirty="0" smtClean="0"/>
              <a:t>сдвига</a:t>
            </a:r>
            <a:endParaRPr lang="ru-RU" altLang="ru-RU" sz="2400" dirty="0" smtClean="0"/>
          </a:p>
          <a:p>
            <a:pPr eaLnBrk="1" hangingPunct="1"/>
            <a:r>
              <a:rPr lang="ru-RU" altLang="ru-RU" sz="2400" dirty="0" smtClean="0"/>
              <a:t>ультразвуковое исследование (можно определить внутреннюю структуру образования, динамику воспалительных изменений с течением времени и под влиянием проводимого лечения</a:t>
            </a:r>
            <a:r>
              <a:rPr lang="ru-RU" altLang="ru-RU" sz="2400" dirty="0" smtClean="0"/>
              <a:t>)</a:t>
            </a:r>
            <a:endParaRPr lang="ru-RU" altLang="ru-RU" sz="2400" dirty="0" smtClean="0"/>
          </a:p>
          <a:p>
            <a:pPr eaLnBrk="1" hangingPunct="1"/>
            <a:endParaRPr lang="ru-RU" altLang="ru-RU" sz="2400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dirty="0" err="1" smtClean="0"/>
              <a:t>Аппендикулярный</a:t>
            </a:r>
            <a:r>
              <a:rPr lang="ru-RU" altLang="ru-RU" sz="3200" dirty="0" smtClean="0"/>
              <a:t> </a:t>
            </a:r>
            <a:r>
              <a:rPr lang="ru-RU" altLang="ru-RU" sz="3200" dirty="0" smtClean="0"/>
              <a:t>инфильтрат</a:t>
            </a:r>
            <a:r>
              <a:rPr lang="ru-RU" altLang="ru-RU" sz="3200" dirty="0" smtClean="0"/>
              <a:t/>
            </a:r>
            <a:br>
              <a:rPr lang="ru-RU" altLang="ru-RU" sz="3200" dirty="0" smtClean="0"/>
            </a:br>
            <a:r>
              <a:rPr lang="ru-RU" altLang="ru-RU" sz="3200" dirty="0" smtClean="0"/>
              <a:t>Дифференциальная </a:t>
            </a:r>
            <a:r>
              <a:rPr lang="ru-RU" altLang="ru-RU" sz="3200" dirty="0" smtClean="0"/>
              <a:t>диагностика</a:t>
            </a:r>
            <a:endParaRPr lang="ru-RU" altLang="ru-RU" sz="3200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981950" cy="4019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000" dirty="0" smtClean="0"/>
              <a:t>дифференцирование </a:t>
            </a:r>
            <a:r>
              <a:rPr lang="ru-RU" altLang="ru-RU" sz="2000" dirty="0" err="1" smtClean="0"/>
              <a:t>аппендикулярного</a:t>
            </a:r>
            <a:r>
              <a:rPr lang="ru-RU" altLang="ru-RU" sz="2000" dirty="0" smtClean="0"/>
              <a:t> инфильтрата и опухоли слепой кишки: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1800" dirty="0" smtClean="0"/>
              <a:t>у лиц пожилого </a:t>
            </a:r>
            <a:r>
              <a:rPr lang="ru-RU" altLang="ru-RU" sz="1800" dirty="0" smtClean="0"/>
              <a:t>возраста</a:t>
            </a:r>
            <a:endParaRPr lang="ru-RU" altLang="ru-RU" sz="1800" dirty="0" smtClean="0"/>
          </a:p>
          <a:p>
            <a:pPr lvl="1" eaLnBrk="1" hangingPunct="1">
              <a:lnSpc>
                <a:spcPct val="80000"/>
              </a:lnSpc>
            </a:pPr>
            <a:r>
              <a:rPr lang="ru-RU" altLang="ru-RU" sz="1800" dirty="0" smtClean="0"/>
              <a:t>анамнез: при остром аппендиците он короткий, боли носят острый характер и сопровождаются повышением температуры, тогда как для новообразования характерен длительный анамнез с постепенным развитием болевого синдрома без существенного повышения температуры </a:t>
            </a:r>
            <a:r>
              <a:rPr lang="ru-RU" altLang="ru-RU" sz="1800" dirty="0" smtClean="0"/>
              <a:t>тела</a:t>
            </a:r>
            <a:endParaRPr lang="ru-RU" altLang="ru-RU" sz="1800" dirty="0" smtClean="0"/>
          </a:p>
          <a:p>
            <a:pPr lvl="1" eaLnBrk="1" hangingPunct="1">
              <a:lnSpc>
                <a:spcPct val="80000"/>
              </a:lnSpc>
            </a:pPr>
            <a:r>
              <a:rPr lang="ru-RU" altLang="ru-RU" sz="1800" dirty="0" smtClean="0"/>
              <a:t>опухоль слепой кишки часто сопровождается анемией, нередко вызывает явления кишечной непроходимости, что почти никогда не наблюдается при </a:t>
            </a:r>
            <a:r>
              <a:rPr lang="ru-RU" altLang="ru-RU" sz="1800" dirty="0" err="1" smtClean="0"/>
              <a:t>аппендикулярном</a:t>
            </a:r>
            <a:r>
              <a:rPr lang="ru-RU" altLang="ru-RU" sz="1800" dirty="0" smtClean="0"/>
              <a:t> </a:t>
            </a:r>
            <a:r>
              <a:rPr lang="ru-RU" altLang="ru-RU" sz="1800" dirty="0" smtClean="0"/>
              <a:t>инфильтрате</a:t>
            </a:r>
            <a:endParaRPr lang="ru-RU" altLang="ru-RU" sz="1800" dirty="0" smtClean="0"/>
          </a:p>
          <a:p>
            <a:pPr lvl="1" eaLnBrk="1" hangingPunct="1">
              <a:lnSpc>
                <a:spcPct val="80000"/>
              </a:lnSpc>
            </a:pPr>
            <a:r>
              <a:rPr lang="ru-RU" altLang="ru-RU" sz="1800" dirty="0" smtClean="0"/>
              <a:t>при динамическом наблюдении за </a:t>
            </a:r>
            <a:r>
              <a:rPr lang="ru-RU" altLang="ru-RU" sz="1800" dirty="0" err="1" smtClean="0"/>
              <a:t>аппендикулярным</a:t>
            </a:r>
            <a:r>
              <a:rPr lang="ru-RU" altLang="ru-RU" sz="1800" dirty="0" smtClean="0"/>
              <a:t> инфильтратом можно заметить, что опухолевидное образование уменьшается в размерах, при истинной опухоли уменьшения её не </a:t>
            </a:r>
            <a:r>
              <a:rPr lang="ru-RU" altLang="ru-RU" sz="1800" dirty="0" smtClean="0"/>
              <a:t>происходит</a:t>
            </a:r>
            <a:endParaRPr lang="ru-RU" altLang="ru-RU" sz="1800" dirty="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dirty="0" err="1" smtClean="0"/>
              <a:t>Аппендикулярный</a:t>
            </a:r>
            <a:r>
              <a:rPr lang="ru-RU" altLang="ru-RU" sz="3200" dirty="0" smtClean="0"/>
              <a:t> </a:t>
            </a:r>
            <a:r>
              <a:rPr lang="ru-RU" altLang="ru-RU" sz="3200" dirty="0" smtClean="0"/>
              <a:t>инфильтрат</a:t>
            </a:r>
            <a:r>
              <a:rPr lang="ru-RU" altLang="ru-RU" sz="3200" dirty="0" smtClean="0"/>
              <a:t/>
            </a:r>
            <a:br>
              <a:rPr lang="ru-RU" altLang="ru-RU" sz="3200" dirty="0" smtClean="0"/>
            </a:br>
            <a:r>
              <a:rPr lang="ru-RU" altLang="ru-RU" sz="3200" dirty="0" smtClean="0"/>
              <a:t>Диагностика</a:t>
            </a:r>
            <a:endParaRPr lang="ru-RU" altLang="ru-RU" sz="3200" dirty="0" smtClean="0"/>
          </a:p>
        </p:txBody>
      </p:sp>
      <p:pic>
        <p:nvPicPr>
          <p:cNvPr id="32771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2711450"/>
            <a:ext cx="3770313" cy="3025775"/>
          </a:xfrm>
        </p:spPr>
      </p:pic>
      <p:pic>
        <p:nvPicPr>
          <p:cNvPr id="32772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29213" y="2362200"/>
            <a:ext cx="3032125" cy="3724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dirty="0" err="1" smtClean="0"/>
              <a:t>Аппендикулярный</a:t>
            </a:r>
            <a:r>
              <a:rPr lang="ru-RU" altLang="ru-RU" sz="3200" dirty="0" smtClean="0"/>
              <a:t> </a:t>
            </a:r>
            <a:r>
              <a:rPr lang="ru-RU" altLang="ru-RU" sz="3200" dirty="0" smtClean="0"/>
              <a:t>инфильтрат</a:t>
            </a:r>
            <a:r>
              <a:rPr lang="ru-RU" altLang="ru-RU" sz="3200" dirty="0" smtClean="0"/>
              <a:t/>
            </a:r>
            <a:br>
              <a:rPr lang="ru-RU" altLang="ru-RU" sz="3200" dirty="0" smtClean="0"/>
            </a:br>
            <a:r>
              <a:rPr lang="ru-RU" altLang="ru-RU" sz="3200" dirty="0" smtClean="0"/>
              <a:t>Диагностика</a:t>
            </a:r>
            <a:endParaRPr lang="ru-RU" altLang="ru-RU" sz="3200" dirty="0" smtClean="0"/>
          </a:p>
        </p:txBody>
      </p:sp>
      <p:pic>
        <p:nvPicPr>
          <p:cNvPr id="3379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2514600"/>
            <a:ext cx="5616575" cy="398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dirty="0" smtClean="0"/>
              <a:t>Л</a:t>
            </a:r>
            <a:r>
              <a:rPr lang="ru-RU" altLang="ru-RU" sz="3200" dirty="0" smtClean="0"/>
              <a:t>ечение </a:t>
            </a:r>
            <a:r>
              <a:rPr lang="ru-RU" altLang="ru-RU" sz="3200" dirty="0" err="1" smtClean="0"/>
              <a:t>аппендикулярного</a:t>
            </a:r>
            <a:r>
              <a:rPr lang="ru-RU" altLang="ru-RU" sz="3200" dirty="0" smtClean="0"/>
              <a:t> инфильтрата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dirty="0" smtClean="0"/>
              <a:t>1) </a:t>
            </a:r>
            <a:r>
              <a:rPr lang="ru-RU" altLang="ru-RU" dirty="0" smtClean="0"/>
              <a:t>постельный </a:t>
            </a:r>
            <a:r>
              <a:rPr lang="ru-RU" altLang="ru-RU" dirty="0" smtClean="0"/>
              <a:t>режим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dirty="0" smtClean="0"/>
              <a:t>2) общая антибактериальная терапия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dirty="0" smtClean="0"/>
              <a:t>3) физиотерапия (тепло, </a:t>
            </a:r>
            <a:r>
              <a:rPr lang="ru-RU" altLang="ru-RU" dirty="0" smtClean="0"/>
              <a:t>тёплые </a:t>
            </a:r>
            <a:r>
              <a:rPr lang="ru-RU" altLang="ru-RU" dirty="0" err="1" smtClean="0"/>
              <a:t>микроклизмы</a:t>
            </a:r>
            <a:r>
              <a:rPr lang="ru-RU" altLang="ru-RU" dirty="0" smtClean="0"/>
              <a:t>, </a:t>
            </a:r>
            <a:r>
              <a:rPr lang="ru-RU" altLang="ru-RU" dirty="0" smtClean="0"/>
              <a:t>диатермия, </a:t>
            </a:r>
            <a:r>
              <a:rPr lang="ru-RU" altLang="ru-RU" dirty="0" smtClean="0"/>
              <a:t>УВЧ)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dirty="0" smtClean="0"/>
              <a:t>4) </a:t>
            </a:r>
            <a:r>
              <a:rPr lang="ru-RU" altLang="ru-RU" dirty="0" err="1" smtClean="0"/>
              <a:t>ретроцекальная</a:t>
            </a:r>
            <a:r>
              <a:rPr lang="ru-RU" altLang="ru-RU" dirty="0" smtClean="0"/>
              <a:t> блокада по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dirty="0" smtClean="0"/>
              <a:t> </a:t>
            </a:r>
            <a:r>
              <a:rPr lang="ru-RU" altLang="ru-RU" dirty="0" smtClean="0"/>
              <a:t>   </a:t>
            </a:r>
            <a:r>
              <a:rPr lang="ru-RU" altLang="ru-RU" dirty="0" smtClean="0"/>
              <a:t>Ю.М. </a:t>
            </a:r>
            <a:r>
              <a:rPr lang="ru-RU" altLang="ru-RU" dirty="0" err="1" smtClean="0"/>
              <a:t>Лубенскому</a:t>
            </a:r>
            <a:r>
              <a:rPr lang="ru-RU" altLang="ru-RU" dirty="0" smtClean="0"/>
              <a:t> </a:t>
            </a:r>
            <a:r>
              <a:rPr lang="ru-RU" altLang="ru-RU" dirty="0" smtClean="0"/>
              <a:t>с новокаином </a:t>
            </a:r>
            <a:r>
              <a:rPr lang="ru-RU" altLang="ru-RU" dirty="0" smtClean="0"/>
              <a:t>и    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dirty="0" smtClean="0"/>
              <a:t> </a:t>
            </a:r>
            <a:r>
              <a:rPr lang="ru-RU" altLang="ru-RU" dirty="0" smtClean="0"/>
              <a:t>   </a:t>
            </a:r>
            <a:r>
              <a:rPr lang="ru-RU" altLang="ru-RU" dirty="0" smtClean="0"/>
              <a:t>антибиотиками</a:t>
            </a:r>
            <a:endParaRPr lang="ru-RU" altLang="ru-RU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dirty="0" smtClean="0"/>
              <a:t>5) </a:t>
            </a:r>
            <a:r>
              <a:rPr lang="ru-RU" altLang="ru-RU" b="1" i="1" dirty="0" smtClean="0">
                <a:solidFill>
                  <a:srgbClr val="FF0000"/>
                </a:solidFill>
              </a:rPr>
              <a:t>операция противопоказана </a:t>
            </a:r>
            <a:r>
              <a:rPr lang="ru-RU" altLang="ru-RU" b="1" i="1" dirty="0" smtClean="0">
                <a:solidFill>
                  <a:srgbClr val="FF0000"/>
                </a:solidFill>
              </a:rPr>
              <a:t>!!!</a:t>
            </a:r>
            <a:endParaRPr lang="ru-RU" altLang="ru-RU" b="1" i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План лекции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2400" b="1" dirty="0" smtClean="0"/>
              <a:t>Классификация осложнений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2400" b="1" dirty="0" smtClean="0"/>
              <a:t>Клиника, диагностика, хирургическая тактика при следующих основных осложнениях острого аппендицита:</a:t>
            </a:r>
          </a:p>
          <a:p>
            <a:pPr marL="719138" lvl="1" indent="-177800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altLang="ru-RU" b="1" dirty="0" err="1" smtClean="0"/>
              <a:t>аппендикулярный</a:t>
            </a:r>
            <a:r>
              <a:rPr lang="ru-RU" altLang="ru-RU" b="1" dirty="0" smtClean="0"/>
              <a:t> инфильтрат</a:t>
            </a:r>
          </a:p>
          <a:p>
            <a:pPr marL="719138" lvl="1" indent="-177800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altLang="ru-RU" b="1" dirty="0" err="1" smtClean="0"/>
              <a:t>абсцедированный</a:t>
            </a:r>
            <a:r>
              <a:rPr lang="ru-RU" altLang="ru-RU" b="1" dirty="0" smtClean="0"/>
              <a:t> </a:t>
            </a:r>
            <a:r>
              <a:rPr lang="ru-RU" altLang="ru-RU" b="1" dirty="0" err="1" smtClean="0"/>
              <a:t>аппендикулярный</a:t>
            </a:r>
            <a:r>
              <a:rPr lang="ru-RU" altLang="ru-RU" b="1" dirty="0" smtClean="0"/>
              <a:t> инфильтрат</a:t>
            </a:r>
          </a:p>
          <a:p>
            <a:pPr marL="719138" lvl="1" indent="-177800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altLang="ru-RU" b="1" dirty="0" err="1" smtClean="0"/>
              <a:t>периаппендикулярный</a:t>
            </a:r>
            <a:r>
              <a:rPr lang="ru-RU" altLang="ru-RU" b="1" dirty="0" smtClean="0"/>
              <a:t> абсцесс</a:t>
            </a:r>
          </a:p>
          <a:p>
            <a:pPr marL="719138" lvl="1" indent="-177800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altLang="ru-RU" b="1" dirty="0" smtClean="0"/>
              <a:t>перитонит</a:t>
            </a:r>
            <a:endParaRPr lang="ru-RU" altLang="ru-RU" b="1" dirty="0" smtClean="0"/>
          </a:p>
          <a:p>
            <a:pPr marL="719138" lvl="1" indent="-177800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altLang="ru-RU" b="1" dirty="0" err="1" smtClean="0"/>
              <a:t>п</a:t>
            </a:r>
            <a:r>
              <a:rPr lang="ru-RU" altLang="ru-RU" b="1" dirty="0" err="1" smtClean="0"/>
              <a:t>илефлебит</a:t>
            </a:r>
            <a:endParaRPr lang="ru-RU" altLang="ru-RU" b="1" dirty="0" smtClean="0"/>
          </a:p>
          <a:p>
            <a:pPr marL="719138" lvl="1" indent="-177800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altLang="ru-RU" b="1" dirty="0" smtClean="0"/>
              <a:t>сепсис</a:t>
            </a:r>
            <a:endParaRPr lang="ru-RU" alt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/>
              <a:t>Ретроцекальная блокада по Ю.М. Лубенскому при аппендикулярных инфильтратах</a:t>
            </a:r>
          </a:p>
        </p:txBody>
      </p:sp>
      <p:sp>
        <p:nvSpPr>
          <p:cNvPr id="3584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364163" y="2362200"/>
            <a:ext cx="3167062" cy="37242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altLang="ru-RU" sz="2400" smtClean="0">
              <a:solidFill>
                <a:schemeClr val="tx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altLang="ru-RU" sz="2000" smtClean="0">
              <a:solidFill>
                <a:schemeClr val="tx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altLang="ru-RU" sz="2000" smtClean="0">
              <a:solidFill>
                <a:schemeClr val="tx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ru-RU" sz="2000" smtClean="0"/>
              <a:t>I</a:t>
            </a:r>
            <a:r>
              <a:rPr lang="ru-RU" altLang="ru-RU" sz="2000" smtClean="0"/>
              <a:t> – блокада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smtClean="0"/>
              <a:t> по Школьникову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smtClean="0"/>
              <a:t>2 – ретроцекальная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smtClean="0"/>
              <a:t> блокада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smtClean="0"/>
              <a:t>+ - распространение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smtClean="0"/>
              <a:t> новокаина</a:t>
            </a:r>
          </a:p>
        </p:txBody>
      </p:sp>
      <p:pic>
        <p:nvPicPr>
          <p:cNvPr id="35844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42000"/>
          </a:blip>
          <a:srcRect/>
          <a:stretch>
            <a:fillRect/>
          </a:stretch>
        </p:blipFill>
        <p:spPr>
          <a:xfrm>
            <a:off x="838200" y="2430463"/>
            <a:ext cx="4238625" cy="4032250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/>
              <a:t>Клинические признаки рассасывания аппендикулярного инфильтрата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090988"/>
          </a:xfrm>
        </p:spPr>
        <p:txBody>
          <a:bodyPr/>
          <a:lstStyle/>
          <a:p>
            <a:pPr eaLnBrk="1" hangingPunct="1"/>
            <a:r>
              <a:rPr lang="ru-RU" altLang="ru-RU" sz="2400" dirty="0" smtClean="0"/>
              <a:t>стойкая нормализация температуры </a:t>
            </a:r>
            <a:r>
              <a:rPr lang="ru-RU" altLang="ru-RU" sz="2400" dirty="0" smtClean="0"/>
              <a:t>тела</a:t>
            </a:r>
            <a:endParaRPr lang="ru-RU" altLang="ru-RU" sz="2400" dirty="0" smtClean="0"/>
          </a:p>
          <a:p>
            <a:pPr eaLnBrk="1" hangingPunct="1"/>
            <a:r>
              <a:rPr lang="ru-RU" altLang="ru-RU" sz="2400" dirty="0" smtClean="0"/>
              <a:t>хорошее общее состояние</a:t>
            </a:r>
          </a:p>
          <a:p>
            <a:pPr eaLnBrk="1" hangingPunct="1"/>
            <a:r>
              <a:rPr lang="ru-RU" altLang="ru-RU" sz="2400" dirty="0" smtClean="0"/>
              <a:t>нормализация картины белой крови и </a:t>
            </a:r>
            <a:r>
              <a:rPr lang="en-US" altLang="ru-RU" sz="2400" dirty="0" smtClean="0"/>
              <a:t>CO</a:t>
            </a:r>
            <a:r>
              <a:rPr lang="ru-RU" altLang="ru-RU" sz="2400" dirty="0" smtClean="0"/>
              <a:t>Э</a:t>
            </a:r>
            <a:endParaRPr lang="ru-RU" altLang="ru-RU" sz="2400" dirty="0" smtClean="0"/>
          </a:p>
          <a:p>
            <a:pPr eaLnBrk="1" hangingPunct="1"/>
            <a:r>
              <a:rPr lang="ru-RU" altLang="ru-RU" sz="2400" dirty="0" smtClean="0"/>
              <a:t>безболезненная пальпация живота</a:t>
            </a:r>
          </a:p>
          <a:p>
            <a:pPr eaLnBrk="1" hangingPunct="1"/>
            <a:r>
              <a:rPr lang="ru-RU" altLang="ru-RU" sz="2400" dirty="0" smtClean="0"/>
              <a:t>отсутствие инфильтрата как при пальпации через переднюю брюшную стенку, так и при      ректальном </a:t>
            </a:r>
            <a:r>
              <a:rPr lang="ru-RU" altLang="ru-RU" sz="2400" dirty="0" smtClean="0"/>
              <a:t>исследовании и по </a:t>
            </a:r>
            <a:r>
              <a:rPr lang="ru-RU" altLang="ru-RU" sz="2400" dirty="0" smtClean="0"/>
              <a:t>данным УЗИ</a:t>
            </a:r>
          </a:p>
          <a:p>
            <a:pPr eaLnBrk="1" hangingPunct="1"/>
            <a:r>
              <a:rPr lang="ru-RU" altLang="ru-RU" sz="2400" dirty="0" smtClean="0"/>
              <a:t>нормализация моторно-эвакуаторной функции кишечника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Симптомы абсцедирования аппендикулярного инфильтрата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высокая температура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резкая локальная болезненность при пальпации, флюктуация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локальные симптомы раздражения брюшины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высокий лейкоцитоз с </a:t>
            </a:r>
            <a:r>
              <a:rPr lang="ru-RU" altLang="ru-RU" dirty="0" smtClean="0"/>
              <a:t>отчётливым </a:t>
            </a:r>
            <a:r>
              <a:rPr lang="ru-RU" altLang="ru-RU" dirty="0" smtClean="0"/>
              <a:t>сдвигом лейкоцитарной формулы влево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п</a:t>
            </a:r>
            <a:r>
              <a:rPr lang="ru-RU" altLang="ru-RU" dirty="0" smtClean="0"/>
              <a:t>о данным УЗИ - определяемая </a:t>
            </a:r>
            <a:r>
              <a:rPr lang="ru-RU" altLang="ru-RU" dirty="0" smtClean="0"/>
              <a:t>жидкостная полость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/>
          <p:cNvSpPr>
            <a:spLocks noGrp="1" noChangeArrowheads="1"/>
          </p:cNvSpPr>
          <p:nvPr>
            <p:ph type="title"/>
          </p:nvPr>
        </p:nvSpPr>
        <p:spPr>
          <a:xfrm>
            <a:off x="827088" y="908050"/>
            <a:ext cx="7924800" cy="1143000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Схема внебрюшинного вскрытия абсцедированного аппендикулярного инфильтрата</a:t>
            </a:r>
          </a:p>
        </p:txBody>
      </p:sp>
      <p:sp>
        <p:nvSpPr>
          <p:cNvPr id="3891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219700" y="2362200"/>
            <a:ext cx="3311525" cy="3724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18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ru-RU" sz="1800" smtClean="0"/>
              <a:t>I - </a:t>
            </a:r>
            <a:r>
              <a:rPr lang="ru-RU" altLang="ru-RU" sz="1800" smtClean="0"/>
              <a:t>слепая</a:t>
            </a:r>
            <a:r>
              <a:rPr lang="en-US" altLang="ru-RU" sz="1800" smtClean="0"/>
              <a:t> </a:t>
            </a:r>
            <a:r>
              <a:rPr lang="ru-RU" altLang="ru-RU" sz="1800" smtClean="0"/>
              <a:t>кишка</a:t>
            </a:r>
            <a:r>
              <a:rPr lang="en-US" altLang="ru-RU" sz="1800" smtClean="0"/>
              <a:t> /intestinum </a:t>
            </a:r>
            <a:endParaRPr lang="ru-RU" altLang="ru-RU" sz="18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ru-RU" sz="1800" smtClean="0"/>
              <a:t>caecum/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ru-RU" sz="1800" smtClean="0"/>
              <a:t>2 - </a:t>
            </a:r>
            <a:r>
              <a:rPr lang="ru-RU" altLang="ru-RU" sz="1800" smtClean="0"/>
              <a:t>подвздошная</a:t>
            </a:r>
            <a:r>
              <a:rPr lang="en-US" altLang="ru-RU" sz="1800" smtClean="0"/>
              <a:t> </a:t>
            </a:r>
            <a:r>
              <a:rPr lang="ru-RU" altLang="ru-RU" sz="1800" smtClean="0"/>
              <a:t>кишка</a:t>
            </a:r>
            <a:r>
              <a:rPr lang="en-US" altLang="ru-RU" sz="1800" smtClean="0"/>
              <a:t> </a:t>
            </a:r>
            <a:endParaRPr lang="ru-RU" altLang="ru-RU" sz="18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ru-RU" sz="1800" smtClean="0"/>
              <a:t>/intestinum ileum/ </a:t>
            </a:r>
            <a:endParaRPr lang="ru-RU" altLang="ru-RU" sz="18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800" smtClean="0"/>
              <a:t>3 - брюшная полость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800" smtClean="0"/>
              <a:t>4 - передне-верхняя ость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800" smtClean="0"/>
              <a:t>правой подвздошной кости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800" smtClean="0"/>
              <a:t>5 - абсцесс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800" smtClean="0"/>
              <a:t>6 – «экстраперитонизация»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800" smtClean="0"/>
              <a:t>гнойного очага</a:t>
            </a:r>
          </a:p>
        </p:txBody>
      </p:sp>
      <p:pic>
        <p:nvPicPr>
          <p:cNvPr id="38916" name="Picture 6" descr="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01725" y="2362200"/>
            <a:ext cx="3687763" cy="4235450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>
            <a:spLocks noGrp="1" noChangeArrowheads="1"/>
          </p:cNvSpPr>
          <p:nvPr>
            <p:ph type="title"/>
          </p:nvPr>
        </p:nvSpPr>
        <p:spPr>
          <a:xfrm>
            <a:off x="900113" y="908050"/>
            <a:ext cx="7924800" cy="1143000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Схема чрезбрюшинного вскрытия абсцедированного аппендикулярного инфильтрата</a:t>
            </a:r>
          </a:p>
        </p:txBody>
      </p:sp>
      <p:sp>
        <p:nvSpPr>
          <p:cNvPr id="3993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292725" y="2362200"/>
            <a:ext cx="3600450" cy="3724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2000" b="1" smtClean="0">
              <a:solidFill>
                <a:srgbClr val="33CC33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ru-RU" sz="2000" smtClean="0"/>
              <a:t>I - </a:t>
            </a:r>
            <a:r>
              <a:rPr lang="ru-RU" altLang="ru-RU" sz="2000" smtClean="0"/>
              <a:t>слепая</a:t>
            </a:r>
            <a:r>
              <a:rPr lang="en-US" altLang="ru-RU" sz="2000" smtClean="0"/>
              <a:t> </a:t>
            </a:r>
            <a:r>
              <a:rPr lang="ru-RU" altLang="ru-RU" sz="2000" smtClean="0"/>
              <a:t>кишка</a:t>
            </a:r>
            <a:r>
              <a:rPr lang="en-US" altLang="ru-RU" sz="2000" smtClean="0"/>
              <a:t> /intestinum </a:t>
            </a:r>
            <a:endParaRPr lang="ru-RU" altLang="ru-RU" sz="20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ru-RU" sz="2000" smtClean="0"/>
              <a:t>caecum/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ru-RU" sz="2000" smtClean="0"/>
              <a:t>2 - </a:t>
            </a:r>
            <a:r>
              <a:rPr lang="ru-RU" altLang="ru-RU" sz="2000" smtClean="0"/>
              <a:t>подвздошная</a:t>
            </a:r>
            <a:r>
              <a:rPr lang="en-US" altLang="ru-RU" sz="2000" smtClean="0"/>
              <a:t> </a:t>
            </a:r>
            <a:r>
              <a:rPr lang="ru-RU" altLang="ru-RU" sz="2000" smtClean="0"/>
              <a:t>кишка</a:t>
            </a:r>
            <a:r>
              <a:rPr lang="en-US" altLang="ru-RU" sz="2000" smtClean="0"/>
              <a:t> </a:t>
            </a:r>
            <a:endParaRPr lang="ru-RU" altLang="ru-RU" sz="20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ru-RU" sz="2000" smtClean="0"/>
              <a:t>/intestinum ileum/ </a:t>
            </a:r>
            <a:endParaRPr lang="ru-RU" altLang="ru-RU" sz="20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smtClean="0"/>
              <a:t>3 - брюшная полость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smtClean="0"/>
              <a:t>4 – передне-верхняя ость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smtClean="0"/>
              <a:t>правой подвздошной кости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smtClean="0"/>
              <a:t>5 - абсцесс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smtClean="0"/>
              <a:t>6 – «экстраперитонизация»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smtClean="0"/>
              <a:t>гнойного очага</a:t>
            </a:r>
          </a:p>
        </p:txBody>
      </p:sp>
      <p:pic>
        <p:nvPicPr>
          <p:cNvPr id="39940" name="Picture 6" descr="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93800" y="2362200"/>
            <a:ext cx="3536950" cy="4306888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8202613" cy="1143000"/>
          </a:xfrm>
        </p:spPr>
        <p:txBody>
          <a:bodyPr/>
          <a:lstStyle/>
          <a:p>
            <a:pPr eaLnBrk="1" hangingPunct="1"/>
            <a:r>
              <a:rPr lang="ru-RU" altLang="ru-RU" sz="3200" smtClean="0"/>
              <a:t>Абсцедированный аппендикулярный инфильтрат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3946525"/>
          </a:xfrm>
        </p:spPr>
        <p:txBody>
          <a:bodyPr/>
          <a:lstStyle/>
          <a:p>
            <a:pPr eaLnBrk="1" hangingPunct="1"/>
            <a:r>
              <a:rPr lang="ru-RU" altLang="ru-RU" sz="2400" b="1" i="1" dirty="0" smtClean="0">
                <a:solidFill>
                  <a:srgbClr val="FF0000"/>
                </a:solidFill>
              </a:rPr>
              <a:t>при вскрытии нагноившегося </a:t>
            </a:r>
            <a:r>
              <a:rPr lang="ru-RU" altLang="ru-RU" sz="2400" b="1" i="1" dirty="0" err="1" smtClean="0">
                <a:solidFill>
                  <a:srgbClr val="FF0000"/>
                </a:solidFill>
              </a:rPr>
              <a:t>аппендикулярного</a:t>
            </a:r>
            <a:r>
              <a:rPr lang="ru-RU" altLang="ru-RU" sz="2400" b="1" i="1" dirty="0" smtClean="0">
                <a:solidFill>
                  <a:srgbClr val="FF0000"/>
                </a:solidFill>
              </a:rPr>
              <a:t> инфильтрата ни в коем случае не следует стремиться к одновременной </a:t>
            </a:r>
            <a:r>
              <a:rPr lang="ru-RU" altLang="ru-RU" sz="2400" b="1" i="1" dirty="0" err="1" smtClean="0">
                <a:solidFill>
                  <a:srgbClr val="FF0000"/>
                </a:solidFill>
              </a:rPr>
              <a:t>аппендэктомии</a:t>
            </a:r>
            <a:endParaRPr lang="ru-RU" altLang="ru-RU" sz="2400" i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ru-RU" altLang="ru-RU" sz="2400" dirty="0" smtClean="0"/>
              <a:t>его удаляют только в том случае, если это не сопровождается техническими трудностями (отросток свободно лежит в полости абсцесса</a:t>
            </a:r>
            <a:r>
              <a:rPr lang="ru-RU" altLang="ru-RU" sz="2400" dirty="0" smtClean="0"/>
              <a:t>)</a:t>
            </a:r>
            <a:endParaRPr lang="ru-RU" altLang="ru-RU" sz="2400" dirty="0" smtClean="0"/>
          </a:p>
          <a:p>
            <a:pPr eaLnBrk="1" hangingPunct="1"/>
            <a:r>
              <a:rPr lang="ru-RU" altLang="ru-RU" sz="2400" dirty="0" smtClean="0"/>
              <a:t>в послеоперационном периоде больным назначают </a:t>
            </a:r>
            <a:r>
              <a:rPr lang="ru-RU" altLang="ru-RU" sz="2400" dirty="0" err="1" smtClean="0"/>
              <a:t>дезинтоксикационную</a:t>
            </a:r>
            <a:r>
              <a:rPr lang="ru-RU" altLang="ru-RU" sz="2400" dirty="0" smtClean="0"/>
              <a:t> терапию и антибиотики широкого спектра </a:t>
            </a:r>
            <a:r>
              <a:rPr lang="ru-RU" altLang="ru-RU" sz="2400" dirty="0" smtClean="0"/>
              <a:t>действия</a:t>
            </a:r>
            <a:endParaRPr lang="ru-RU" altLang="ru-RU" sz="2400" dirty="0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Примеры </a:t>
            </a:r>
            <a:r>
              <a:rPr lang="ru-RU" altLang="ru-RU" dirty="0" smtClean="0"/>
              <a:t>формулировки диагноза</a:t>
            </a:r>
          </a:p>
        </p:txBody>
      </p:sp>
      <p:sp>
        <p:nvSpPr>
          <p:cNvPr id="419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Аппендикулярный инфильтрат</a:t>
            </a:r>
          </a:p>
          <a:p>
            <a:r>
              <a:rPr lang="ru-RU" altLang="ru-RU" smtClean="0"/>
              <a:t>Абсцедирующий аппендикулярный инфильтрат</a:t>
            </a:r>
          </a:p>
          <a:p>
            <a:r>
              <a:rPr lang="ru-RU" altLang="ru-RU" smtClean="0"/>
              <a:t>Абсцедирующий аппендикулярный инфильтрат с прорывом в брюшную полость. Разлитой гнойный перитонит</a:t>
            </a:r>
          </a:p>
          <a:p>
            <a:endParaRPr lang="ru-RU" altLang="ru-RU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Периапендикулярный абсцесс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Гнойник вокруг деструктивно </a:t>
            </a:r>
            <a:r>
              <a:rPr lang="ru-RU" altLang="ru-RU" dirty="0" smtClean="0"/>
              <a:t>изменённого </a:t>
            </a:r>
            <a:r>
              <a:rPr lang="ru-RU" altLang="ru-RU" dirty="0" smtClean="0"/>
              <a:t>червеобразного отростка, ограниченный рыхло спаянными между собой петлями кишечника, большим сальником и париетальной </a:t>
            </a:r>
            <a:r>
              <a:rPr lang="ru-RU" altLang="ru-RU" dirty="0" smtClean="0"/>
              <a:t>брюшиной</a:t>
            </a:r>
            <a:endParaRPr lang="ru-RU" altLang="ru-RU" dirty="0" smtClean="0"/>
          </a:p>
          <a:p>
            <a:pPr eaLnBrk="1" hangingPunct="1"/>
            <a:r>
              <a:rPr lang="ru-RU" altLang="ru-RU" dirty="0" smtClean="0"/>
              <a:t>Встречается в 11,4% случаев деструктивного </a:t>
            </a:r>
            <a:r>
              <a:rPr lang="ru-RU" altLang="ru-RU" dirty="0" smtClean="0"/>
              <a:t>аппендицита</a:t>
            </a:r>
            <a:endParaRPr lang="ru-RU" altLang="ru-RU" dirty="0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Периапендикулярный абсцесс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000" b="1" dirty="0" smtClean="0"/>
              <a:t>Удаётся выполнить </a:t>
            </a:r>
            <a:r>
              <a:rPr lang="ru-RU" altLang="ru-RU" sz="2000" b="1" dirty="0" err="1" smtClean="0"/>
              <a:t>аппендэктомию</a:t>
            </a:r>
            <a:r>
              <a:rPr lang="ru-RU" altLang="ru-RU" sz="2000" b="1" dirty="0" smtClean="0"/>
              <a:t> в </a:t>
            </a:r>
            <a:r>
              <a:rPr lang="ru-RU" altLang="ru-RU" sz="2000" b="1" dirty="0" smtClean="0"/>
              <a:t>70% </a:t>
            </a:r>
            <a:r>
              <a:rPr lang="ru-RU" altLang="ru-RU" sz="2000" b="1" dirty="0" smtClean="0"/>
              <a:t>случаев, полость абсцесса дренируется резиновым выпускником и </a:t>
            </a:r>
            <a:r>
              <a:rPr lang="ru-RU" altLang="ru-RU" sz="2000" b="1" dirty="0" err="1" smtClean="0"/>
              <a:t>микроирригатором</a:t>
            </a:r>
            <a:r>
              <a:rPr lang="ru-RU" altLang="ru-RU" sz="2000" b="1" dirty="0" smtClean="0"/>
              <a:t> для антибиотиков</a:t>
            </a:r>
          </a:p>
          <a:p>
            <a:pPr eaLnBrk="1" hangingPunct="1">
              <a:lnSpc>
                <a:spcPct val="90000"/>
              </a:lnSpc>
            </a:pPr>
            <a:endParaRPr lang="ru-RU" altLang="ru-RU" sz="2000" b="1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2000" b="1" dirty="0" smtClean="0"/>
              <a:t>В </a:t>
            </a:r>
            <a:r>
              <a:rPr lang="ru-RU" altLang="ru-RU" sz="2000" b="1" dirty="0" smtClean="0"/>
              <a:t>30% </a:t>
            </a:r>
            <a:r>
              <a:rPr lang="ru-RU" altLang="ru-RU" sz="2000" b="1" dirty="0" smtClean="0"/>
              <a:t>случаев выполнить </a:t>
            </a:r>
            <a:r>
              <a:rPr lang="ru-RU" altLang="ru-RU" sz="2000" b="1" dirty="0" err="1" smtClean="0"/>
              <a:t>аппендэктомию</a:t>
            </a:r>
            <a:r>
              <a:rPr lang="ru-RU" altLang="ru-RU" sz="2000" b="1" dirty="0" smtClean="0"/>
              <a:t> невозможно из-за выраженного инфильтративного процесса и гнойного расплавления отростка</a:t>
            </a:r>
          </a:p>
          <a:p>
            <a:pPr eaLnBrk="1" hangingPunct="1">
              <a:lnSpc>
                <a:spcPct val="90000"/>
              </a:lnSpc>
            </a:pPr>
            <a:endParaRPr lang="ru-RU" altLang="ru-RU" sz="2000" b="1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2000" b="1" dirty="0" smtClean="0"/>
              <a:t>Рана закрывается редкими сближающими швами до дренажей</a:t>
            </a:r>
            <a:endParaRPr lang="ru-RU" altLang="ru-RU" sz="2000" dirty="0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Периапендикулярный абсцесс</a:t>
            </a:r>
          </a:p>
        </p:txBody>
      </p:sp>
      <p:pic>
        <p:nvPicPr>
          <p:cNvPr id="45059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2809875"/>
            <a:ext cx="3770313" cy="2827338"/>
          </a:xfrm>
        </p:spPr>
      </p:pic>
      <p:pic>
        <p:nvPicPr>
          <p:cNvPr id="45060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60913" y="2809875"/>
            <a:ext cx="3770312" cy="2827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4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8202613" cy="1143000"/>
          </a:xfrm>
        </p:spPr>
        <p:txBody>
          <a:bodyPr/>
          <a:lstStyle/>
          <a:p>
            <a:pPr marL="685800" indent="-685800" eaLnBrk="1" hangingPunct="1"/>
            <a:r>
              <a:rPr lang="ru-RU" altLang="ru-RU" sz="3100" smtClean="0"/>
              <a:t>Анатомо-физиологические сведения</a:t>
            </a:r>
            <a:endParaRPr lang="ru-RU" altLang="ru-RU" sz="3200" smtClean="0"/>
          </a:p>
        </p:txBody>
      </p:sp>
      <p:pic>
        <p:nvPicPr>
          <p:cNvPr id="1843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1843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760913" y="2362200"/>
            <a:ext cx="4132262" cy="40909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000" dirty="0" smtClean="0"/>
              <a:t>Брюшинные карманы в области слепой </a:t>
            </a:r>
            <a:r>
              <a:rPr lang="ru-RU" altLang="ru-RU" sz="2000" dirty="0" smtClean="0"/>
              <a:t>кишки</a:t>
            </a:r>
            <a:endParaRPr lang="ru-RU" altLang="ru-RU" sz="2000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ru-RU" altLang="ru-RU" sz="1800" dirty="0" smtClean="0"/>
              <a:t>1 — </a:t>
            </a:r>
            <a:r>
              <a:rPr lang="ru-RU" altLang="ru-RU" sz="1800" dirty="0" err="1" smtClean="0"/>
              <a:t>recessus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ileocaecalis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superior</a:t>
            </a:r>
            <a:r>
              <a:rPr lang="ru-RU" altLang="ru-RU" sz="1800" dirty="0" smtClean="0"/>
              <a:t>;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ru-RU" altLang="ru-RU" sz="1800" dirty="0" smtClean="0"/>
              <a:t>2 — </a:t>
            </a:r>
            <a:r>
              <a:rPr lang="ru-RU" altLang="ru-RU" sz="1800" dirty="0" err="1" smtClean="0"/>
              <a:t>ileum</a:t>
            </a:r>
            <a:r>
              <a:rPr lang="ru-RU" altLang="ru-RU" sz="1800" dirty="0" smtClean="0"/>
              <a:t> (отсечена);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ru-RU" altLang="ru-RU" sz="1800" dirty="0" smtClean="0"/>
              <a:t>3 — </a:t>
            </a:r>
            <a:r>
              <a:rPr lang="ru-RU" altLang="ru-RU" sz="1800" dirty="0" err="1" smtClean="0"/>
              <a:t>recessus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ileocaecalis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inferior</a:t>
            </a:r>
            <a:r>
              <a:rPr lang="ru-RU" altLang="ru-RU" sz="1800" dirty="0" smtClean="0"/>
              <a:t>;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ru-RU" altLang="ru-RU" sz="1800" dirty="0" smtClean="0"/>
              <a:t>4 — </a:t>
            </a:r>
            <a:r>
              <a:rPr lang="ru-RU" altLang="ru-RU" sz="1800" dirty="0" err="1" smtClean="0"/>
              <a:t>ureter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dexter</a:t>
            </a:r>
            <a:r>
              <a:rPr lang="ru-RU" altLang="ru-RU" sz="1800" dirty="0" smtClean="0"/>
              <a:t>;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ru-RU" altLang="ru-RU" sz="1800" dirty="0" smtClean="0"/>
              <a:t>5 — </a:t>
            </a:r>
            <a:r>
              <a:rPr lang="ru-RU" altLang="ru-RU" sz="1800" dirty="0" err="1" smtClean="0"/>
              <a:t>mesenteriolum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appendicis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vermiformis</a:t>
            </a:r>
            <a:r>
              <a:rPr lang="ru-RU" altLang="ru-RU" sz="1800" dirty="0" smtClean="0"/>
              <a:t>;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ru-RU" altLang="ru-RU" sz="1800" dirty="0" smtClean="0"/>
              <a:t>6 — </a:t>
            </a:r>
            <a:r>
              <a:rPr lang="ru-RU" altLang="ru-RU" sz="1800" dirty="0" err="1" smtClean="0"/>
              <a:t>appendix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vermiformis</a:t>
            </a:r>
            <a:r>
              <a:rPr lang="ru-RU" altLang="ru-RU" sz="1800" dirty="0" smtClean="0"/>
              <a:t>;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ru-RU" altLang="ru-RU" sz="1800" dirty="0" smtClean="0"/>
              <a:t>7 — </a:t>
            </a:r>
            <a:r>
              <a:rPr lang="ru-RU" altLang="ru-RU" sz="1800" dirty="0" err="1" smtClean="0"/>
              <a:t>recessus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retrocaecalis</a:t>
            </a:r>
            <a:r>
              <a:rPr lang="ru-RU" altLang="ru-RU" sz="1800" dirty="0" smtClean="0"/>
              <a:t>;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ru-RU" altLang="ru-RU" sz="1800" dirty="0" smtClean="0"/>
              <a:t>8 — </a:t>
            </a:r>
            <a:r>
              <a:rPr lang="ru-RU" altLang="ru-RU" sz="1800" dirty="0" err="1" smtClean="0"/>
              <a:t>plica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retrocaecalis</a:t>
            </a:r>
            <a:r>
              <a:rPr lang="ru-RU" altLang="ru-RU" sz="1800" dirty="0" smtClean="0"/>
              <a:t>;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ru-RU" altLang="ru-RU" sz="1800" dirty="0" smtClean="0"/>
              <a:t>9 — </a:t>
            </a:r>
            <a:r>
              <a:rPr lang="ru-RU" altLang="ru-RU" sz="1800" dirty="0" err="1" smtClean="0"/>
              <a:t>caecum</a:t>
            </a:r>
            <a:r>
              <a:rPr lang="ru-RU" altLang="ru-RU" sz="1800" dirty="0" smtClean="0"/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Периапендикулярный абсцесс</a:t>
            </a:r>
          </a:p>
        </p:txBody>
      </p:sp>
      <p:pic>
        <p:nvPicPr>
          <p:cNvPr id="46083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60438" y="2708275"/>
            <a:ext cx="3089275" cy="3529013"/>
          </a:xfrm>
        </p:spPr>
      </p:pic>
      <p:pic>
        <p:nvPicPr>
          <p:cNvPr id="46084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3" y="2725738"/>
            <a:ext cx="3816350" cy="3421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Пример формулировки диагноза</a:t>
            </a:r>
          </a:p>
        </p:txBody>
      </p:sp>
      <p:sp>
        <p:nvSpPr>
          <p:cNvPr id="471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Острый гангренозно-перфоративный аппендицит. Периаппендикулярный абсцесс.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AutoShape 2"/>
          <p:cNvSpPr>
            <a:spLocks noGrp="1" noChangeArrowheads="1"/>
          </p:cNvSpPr>
          <p:nvPr>
            <p:ph type="title"/>
          </p:nvPr>
        </p:nvSpPr>
        <p:spPr>
          <a:xfrm>
            <a:off x="827088" y="908050"/>
            <a:ext cx="7924800" cy="1143000"/>
          </a:xfrm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/>
              <a:t>Схема локализации ограниченных гнойников брюшной полости при остром аппендиците</a:t>
            </a:r>
          </a:p>
        </p:txBody>
      </p:sp>
      <p:pic>
        <p:nvPicPr>
          <p:cNvPr id="4813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19700" y="2349500"/>
            <a:ext cx="2405063" cy="3724275"/>
          </a:xfrm>
          <a:noFill/>
        </p:spPr>
      </p:pic>
      <p:sp>
        <p:nvSpPr>
          <p:cNvPr id="48132" name="Rectangle 6"/>
          <p:cNvSpPr>
            <a:spLocks noChangeArrowheads="1"/>
          </p:cNvSpPr>
          <p:nvPr/>
        </p:nvSpPr>
        <p:spPr bwMode="auto">
          <a:xfrm>
            <a:off x="900113" y="2420938"/>
            <a:ext cx="4176712" cy="860425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/>
              <a:t>Поддиафрагмальный абсцесс</a:t>
            </a:r>
          </a:p>
        </p:txBody>
      </p:sp>
      <p:sp>
        <p:nvSpPr>
          <p:cNvPr id="48133" name="Rectangle 7"/>
          <p:cNvSpPr>
            <a:spLocks noChangeArrowheads="1"/>
          </p:cNvSpPr>
          <p:nvPr/>
        </p:nvSpPr>
        <p:spPr bwMode="auto">
          <a:xfrm>
            <a:off x="900113" y="3500438"/>
            <a:ext cx="3825875" cy="830997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 err="1" smtClean="0"/>
              <a:t>Подпечёночный</a:t>
            </a:r>
            <a:r>
              <a:rPr lang="ru-RU" altLang="ru-RU" sz="2400" b="1" dirty="0" smtClean="0"/>
              <a:t> </a:t>
            </a:r>
            <a:r>
              <a:rPr lang="ru-RU" altLang="ru-RU" sz="2400" b="1" dirty="0"/>
              <a:t>абсцесс</a:t>
            </a:r>
          </a:p>
        </p:txBody>
      </p:sp>
      <p:sp>
        <p:nvSpPr>
          <p:cNvPr id="48134" name="Rectangle 8"/>
          <p:cNvSpPr>
            <a:spLocks noChangeArrowheads="1"/>
          </p:cNvSpPr>
          <p:nvPr/>
        </p:nvSpPr>
        <p:spPr bwMode="auto">
          <a:xfrm>
            <a:off x="827088" y="4581525"/>
            <a:ext cx="3825875" cy="4953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/>
              <a:t>Межкишечный абсцесс</a:t>
            </a:r>
          </a:p>
        </p:txBody>
      </p:sp>
      <p:sp>
        <p:nvSpPr>
          <p:cNvPr id="48135" name="Rectangle 9"/>
          <p:cNvSpPr>
            <a:spLocks noChangeArrowheads="1"/>
          </p:cNvSpPr>
          <p:nvPr/>
        </p:nvSpPr>
        <p:spPr bwMode="auto">
          <a:xfrm>
            <a:off x="971550" y="5445125"/>
            <a:ext cx="3825875" cy="860425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/>
              <a:t>Абсцесс </a:t>
            </a:r>
            <a:r>
              <a:rPr lang="ru-RU" altLang="ru-RU" sz="2400" b="1" dirty="0" err="1"/>
              <a:t>д</a:t>
            </a:r>
            <a:r>
              <a:rPr lang="ru-RU" altLang="ru-RU" sz="2400" b="1" dirty="0" err="1" smtClean="0"/>
              <a:t>угласова</a:t>
            </a:r>
            <a:r>
              <a:rPr lang="ru-RU" altLang="ru-RU" sz="2400" b="1" dirty="0" smtClean="0"/>
              <a:t> </a:t>
            </a:r>
            <a:r>
              <a:rPr lang="ru-RU" altLang="ru-RU" sz="2400" b="1" dirty="0"/>
              <a:t>пространства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dirty="0" smtClean="0"/>
              <a:t>Диагностика абсцессов брюшной </a:t>
            </a:r>
            <a:r>
              <a:rPr lang="ru-RU" altLang="ru-RU" sz="3200" dirty="0" smtClean="0"/>
              <a:t>полости</a:t>
            </a:r>
            <a:endParaRPr lang="ru-RU" altLang="ru-RU" sz="3200" dirty="0" smtClean="0"/>
          </a:p>
        </p:txBody>
      </p:sp>
      <p:pic>
        <p:nvPicPr>
          <p:cNvPr id="4915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2386013"/>
            <a:ext cx="3770313" cy="3676650"/>
          </a:xfrm>
        </p:spPr>
      </p:pic>
      <p:pic>
        <p:nvPicPr>
          <p:cNvPr id="4915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2744788"/>
            <a:ext cx="4249737" cy="2797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/>
              <a:t>Путь доступа через прямую кишку для вскрытия и дренирования абсцесса дугласова пространства</a:t>
            </a:r>
          </a:p>
        </p:txBody>
      </p:sp>
      <p:sp>
        <p:nvSpPr>
          <p:cNvPr id="50179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5076825" y="2420938"/>
            <a:ext cx="3770313" cy="37242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ru-RU" sz="2000" b="1" smtClean="0"/>
              <a:t>I</a:t>
            </a:r>
            <a:r>
              <a:rPr lang="ru-RU" altLang="ru-RU" sz="2000" b="1" smtClean="0"/>
              <a:t> – червеобразный</a:t>
            </a:r>
            <a:endParaRPr lang="en-US" altLang="ru-RU" sz="2000" b="1" smtClean="0"/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b="1" smtClean="0"/>
              <a:t>отросток /</a:t>
            </a:r>
            <a:r>
              <a:rPr lang="en-US" altLang="ru-RU" sz="2000" b="1" smtClean="0"/>
              <a:t>appendix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ru-RU" sz="2000" b="1" smtClean="0"/>
              <a:t>vermiformis</a:t>
            </a:r>
            <a:r>
              <a:rPr lang="ru-RU" altLang="ru-RU" sz="2000" b="1" smtClean="0"/>
              <a:t>/</a:t>
            </a:r>
            <a:endParaRPr lang="en-US" altLang="ru-RU" sz="2000" b="1" smtClean="0"/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b="1" smtClean="0"/>
              <a:t>2 – абсцесс</a:t>
            </a:r>
            <a:endParaRPr lang="en-US" altLang="ru-RU" sz="2000" b="1" smtClean="0"/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b="1" smtClean="0"/>
              <a:t>дугласова</a:t>
            </a:r>
            <a:endParaRPr lang="en-US" altLang="ru-RU" sz="2000" b="1" smtClean="0"/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b="1" smtClean="0"/>
              <a:t>кармана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b="1" smtClean="0"/>
              <a:t>3 - прямая кишка</a:t>
            </a:r>
            <a:endParaRPr lang="en-US" altLang="ru-RU" sz="2000" b="1" smtClean="0"/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b="1" smtClean="0"/>
              <a:t>/</a:t>
            </a:r>
            <a:r>
              <a:rPr lang="en-US" altLang="ru-RU" sz="2000" b="1" smtClean="0"/>
              <a:t>rectum</a:t>
            </a:r>
            <a:r>
              <a:rPr lang="ru-RU" altLang="ru-RU" sz="2000" b="1" smtClean="0"/>
              <a:t>/ </a:t>
            </a:r>
            <a:endParaRPr lang="en-US" altLang="ru-RU" sz="2000" b="1" smtClean="0"/>
          </a:p>
          <a:p>
            <a:pPr eaLnBrk="1" hangingPunct="1">
              <a:buFont typeface="Wingdings" pitchFamily="2" charset="2"/>
              <a:buNone/>
            </a:pPr>
            <a:r>
              <a:rPr lang="en-US" altLang="ru-RU" sz="2000" b="1" smtClean="0"/>
              <a:t>4 - </a:t>
            </a:r>
            <a:r>
              <a:rPr lang="ru-RU" altLang="ru-RU" sz="2000" b="1" smtClean="0"/>
              <a:t>мочевой</a:t>
            </a:r>
            <a:r>
              <a:rPr lang="en-US" altLang="ru-RU" sz="2000" b="1" smtClean="0"/>
              <a:t> </a:t>
            </a:r>
            <a:r>
              <a:rPr lang="ru-RU" altLang="ru-RU" sz="2000" b="1" smtClean="0"/>
              <a:t>пузырь</a:t>
            </a:r>
            <a:endParaRPr lang="en-US" altLang="ru-RU" sz="2000" b="1" smtClean="0"/>
          </a:p>
          <a:p>
            <a:pPr eaLnBrk="1" hangingPunct="1">
              <a:buFont typeface="Wingdings" pitchFamily="2" charset="2"/>
              <a:buNone/>
            </a:pPr>
            <a:r>
              <a:rPr lang="en-US" altLang="ru-RU" sz="2000" b="1" smtClean="0"/>
              <a:t>/vesica urinaria/</a:t>
            </a:r>
            <a:endParaRPr lang="ru-RU" altLang="ru-RU" sz="2000" b="1" smtClean="0"/>
          </a:p>
          <a:p>
            <a:pPr eaLnBrk="1" hangingPunct="1"/>
            <a:endParaRPr lang="ru-RU" altLang="ru-RU" sz="2400" smtClean="0"/>
          </a:p>
        </p:txBody>
      </p:sp>
      <p:pic>
        <p:nvPicPr>
          <p:cNvPr id="50180" name="Pictur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42000"/>
          </a:blip>
          <a:srcRect/>
          <a:stretch>
            <a:fillRect/>
          </a:stretch>
        </p:blipFill>
        <p:spPr>
          <a:xfrm>
            <a:off x="838200" y="2379663"/>
            <a:ext cx="3770313" cy="4478337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/>
              <a:t>Пункционное дренирование абсцесса дугласова пространства через прямую кишку у мужчин</a:t>
            </a:r>
          </a:p>
        </p:txBody>
      </p:sp>
      <p:sp>
        <p:nvSpPr>
          <p:cNvPr id="51203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altLang="ru-RU" sz="2400" b="1" smtClean="0"/>
          </a:p>
          <a:p>
            <a:pPr eaLnBrk="1" hangingPunct="1">
              <a:buFont typeface="Wingdings" pitchFamily="2" charset="2"/>
              <a:buNone/>
            </a:pPr>
            <a:endParaRPr lang="ru-RU" altLang="ru-RU" sz="2400" b="1" smtClean="0"/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b="1" smtClean="0"/>
              <a:t>Установление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b="1" smtClean="0"/>
              <a:t>двухпросветного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b="1" smtClean="0"/>
              <a:t>дренажа в полость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b="1" smtClean="0"/>
              <a:t>абсцесса дугласова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b="1" smtClean="0"/>
              <a:t>пространства через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b="1" smtClean="0"/>
              <a:t>просвет троакара</a:t>
            </a:r>
          </a:p>
        </p:txBody>
      </p:sp>
      <p:pic>
        <p:nvPicPr>
          <p:cNvPr id="51204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6000"/>
          </a:blip>
          <a:srcRect/>
          <a:stretch>
            <a:fillRect/>
          </a:stretch>
        </p:blipFill>
        <p:spPr>
          <a:xfrm>
            <a:off x="1116013" y="2362200"/>
            <a:ext cx="2879725" cy="4090988"/>
          </a:xfr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/>
              <a:t>Путь доступа через влагалище для дренажа тазового абсцесса дугласова пространства</a:t>
            </a:r>
          </a:p>
        </p:txBody>
      </p:sp>
      <p:sp>
        <p:nvSpPr>
          <p:cNvPr id="5222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076825" y="2565400"/>
            <a:ext cx="3770313" cy="37242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ru-RU" sz="1500" b="1" dirty="0" smtClean="0"/>
              <a:t>I</a:t>
            </a:r>
            <a:r>
              <a:rPr lang="ru-RU" altLang="ru-RU" sz="1500" b="1" dirty="0" smtClean="0"/>
              <a:t> - </a:t>
            </a:r>
            <a:r>
              <a:rPr lang="ru-RU" altLang="ru-RU" sz="1500" b="1" dirty="0" err="1" smtClean="0"/>
              <a:t>дугласово</a:t>
            </a:r>
            <a:r>
              <a:rPr lang="ru-RU" altLang="ru-RU" sz="1500" b="1" dirty="0" smtClean="0"/>
              <a:t> пространство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500" b="1" dirty="0" smtClean="0"/>
              <a:t>/</a:t>
            </a:r>
            <a:r>
              <a:rPr lang="en-US" altLang="ru-RU" sz="1500" b="1" dirty="0" err="1" smtClean="0"/>
              <a:t>excavatio</a:t>
            </a:r>
            <a:r>
              <a:rPr lang="en-US" altLang="ru-RU" sz="1500" b="1" dirty="0" smtClean="0"/>
              <a:t> </a:t>
            </a:r>
            <a:r>
              <a:rPr lang="en-US" altLang="ru-RU" sz="1500" b="1" dirty="0" err="1" smtClean="0"/>
              <a:t>rectouterina</a:t>
            </a:r>
            <a:r>
              <a:rPr lang="ru-RU" altLang="ru-RU" sz="1500" b="1" dirty="0" smtClean="0"/>
              <a:t>/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500" b="1" dirty="0" smtClean="0"/>
              <a:t>2 - абсцесс </a:t>
            </a:r>
            <a:r>
              <a:rPr lang="ru-RU" altLang="ru-RU" sz="1500" b="1" dirty="0" err="1" smtClean="0"/>
              <a:t>дугласова</a:t>
            </a:r>
            <a:endParaRPr lang="ru-RU" altLang="ru-RU" sz="15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500" b="1" dirty="0" smtClean="0"/>
              <a:t>кармана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500" b="1" dirty="0" smtClean="0"/>
              <a:t>3 - ампула прямой кишки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500" b="1" dirty="0" smtClean="0"/>
              <a:t>/</a:t>
            </a:r>
            <a:r>
              <a:rPr lang="en-US" altLang="ru-RU" sz="1500" b="1" dirty="0" err="1" smtClean="0"/>
              <a:t>ampulla</a:t>
            </a:r>
            <a:r>
              <a:rPr lang="en-US" altLang="ru-RU" sz="1500" b="1" dirty="0" smtClean="0"/>
              <a:t> </a:t>
            </a:r>
            <a:r>
              <a:rPr lang="en-US" altLang="ru-RU" sz="1500" b="1" dirty="0" err="1" smtClean="0"/>
              <a:t>recti</a:t>
            </a:r>
            <a:r>
              <a:rPr lang="ru-RU" altLang="ru-RU" sz="1500" b="1" dirty="0" smtClean="0"/>
              <a:t>/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500" b="1" dirty="0" smtClean="0"/>
              <a:t>4 – влагалище /</a:t>
            </a:r>
            <a:r>
              <a:rPr lang="en-US" altLang="ru-RU" sz="1500" b="1" dirty="0" smtClean="0"/>
              <a:t>vagina</a:t>
            </a:r>
            <a:r>
              <a:rPr lang="ru-RU" altLang="ru-RU" sz="1500" b="1" dirty="0" smtClean="0"/>
              <a:t>/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500" b="1" dirty="0" smtClean="0"/>
              <a:t>5 - мочевой пузырь/</a:t>
            </a:r>
            <a:r>
              <a:rPr lang="en-US" altLang="ru-RU" sz="1500" b="1" dirty="0" err="1" smtClean="0"/>
              <a:t>vesica</a:t>
            </a:r>
            <a:endParaRPr lang="ru-RU" altLang="ru-RU" sz="15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ru-RU" sz="1500" b="1" dirty="0" err="1" smtClean="0"/>
              <a:t>urinaria</a:t>
            </a:r>
            <a:r>
              <a:rPr lang="ru-RU" altLang="ru-RU" sz="1500" b="1" dirty="0" smtClean="0"/>
              <a:t>/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500" b="1" dirty="0" smtClean="0"/>
              <a:t>6 – матка /</a:t>
            </a:r>
            <a:r>
              <a:rPr lang="en-US" altLang="ru-RU" sz="1500" b="1" dirty="0" smtClean="0"/>
              <a:t>uterus</a:t>
            </a:r>
            <a:r>
              <a:rPr lang="ru-RU" altLang="ru-RU" sz="1500" b="1" dirty="0" smtClean="0"/>
              <a:t>/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500" b="1" dirty="0" smtClean="0"/>
              <a:t>7 – червеобразный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500" b="1" dirty="0" smtClean="0"/>
              <a:t>отросток /</a:t>
            </a:r>
            <a:r>
              <a:rPr lang="en-US" altLang="ru-RU" sz="1500" b="1" dirty="0" smtClean="0"/>
              <a:t>appendix </a:t>
            </a:r>
            <a:endParaRPr lang="ru-RU" altLang="ru-RU" sz="15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ru-RU" sz="1500" b="1" dirty="0" err="1" smtClean="0"/>
              <a:t>vermiformis</a:t>
            </a:r>
            <a:r>
              <a:rPr lang="ru-RU" altLang="ru-RU" sz="1500" b="1" dirty="0" smtClean="0"/>
              <a:t>/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500" b="1" dirty="0" smtClean="0"/>
              <a:t>8 - пулевые щипцы на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500" b="1" dirty="0" smtClean="0"/>
              <a:t>шейке матки</a:t>
            </a:r>
            <a:endParaRPr lang="ru-RU" altLang="ru-RU" sz="2000" dirty="0" smtClean="0"/>
          </a:p>
        </p:txBody>
      </p:sp>
      <p:pic>
        <p:nvPicPr>
          <p:cNvPr id="52228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54000"/>
          </a:blip>
          <a:srcRect/>
          <a:stretch>
            <a:fillRect/>
          </a:stretch>
        </p:blipFill>
        <p:spPr>
          <a:xfrm>
            <a:off x="838200" y="2349500"/>
            <a:ext cx="3770313" cy="3887788"/>
          </a:xfr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Схема возможной локализации аппендикулярных абсцессов</a:t>
            </a:r>
          </a:p>
        </p:txBody>
      </p:sp>
      <p:pic>
        <p:nvPicPr>
          <p:cNvPr id="53251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6000"/>
          </a:blip>
          <a:srcRect/>
          <a:stretch>
            <a:fillRect/>
          </a:stretch>
        </p:blipFill>
        <p:spPr>
          <a:xfrm>
            <a:off x="1292225" y="2362200"/>
            <a:ext cx="2860675" cy="3724275"/>
          </a:xfrm>
          <a:noFill/>
        </p:spPr>
      </p:pic>
      <p:pic>
        <p:nvPicPr>
          <p:cNvPr id="53252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81613" y="2349500"/>
            <a:ext cx="2724150" cy="3743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/>
              <a:t>Схема разрезов для вскрытия и дренирования аппендикулярных абсцессов</a:t>
            </a:r>
          </a:p>
        </p:txBody>
      </p:sp>
      <p:sp>
        <p:nvSpPr>
          <p:cNvPr id="5427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760913" y="2362200"/>
            <a:ext cx="3987800" cy="4019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ru-RU" sz="1800" b="1" dirty="0" smtClean="0"/>
              <a:t>I</a:t>
            </a:r>
            <a:r>
              <a:rPr lang="ru-RU" altLang="ru-RU" sz="1800" b="1" dirty="0" smtClean="0"/>
              <a:t> - разрез в верхней трети этой линии </a:t>
            </a:r>
            <a:r>
              <a:rPr lang="ru-RU" altLang="ru-RU" sz="1800" b="1" dirty="0" smtClean="0"/>
              <a:t>даёт </a:t>
            </a:r>
            <a:r>
              <a:rPr lang="ru-RU" altLang="ru-RU" sz="1800" b="1" dirty="0" smtClean="0"/>
              <a:t>возможность </a:t>
            </a:r>
            <a:r>
              <a:rPr lang="ru-RU" altLang="ru-RU" sz="1800" b="1" dirty="0" err="1" smtClean="0"/>
              <a:t>внебрюшинного</a:t>
            </a:r>
            <a:r>
              <a:rPr lang="ru-RU" altLang="ru-RU" sz="1800" b="1" dirty="0" smtClean="0"/>
              <a:t> доступа к </a:t>
            </a:r>
            <a:r>
              <a:rPr lang="ru-RU" altLang="ru-RU" sz="1800" b="1" u="sng" dirty="0" err="1" smtClean="0"/>
              <a:t>ретроцекальному</a:t>
            </a:r>
            <a:r>
              <a:rPr lang="ru-RU" altLang="ru-RU" sz="1800" b="1" u="sng" dirty="0" smtClean="0"/>
              <a:t> абсцессу</a:t>
            </a:r>
            <a:r>
              <a:rPr lang="ru-RU" altLang="ru-RU" sz="1800" b="1" dirty="0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b="1" dirty="0" smtClean="0"/>
              <a:t>2 - разрез в средней трети, соответствующей подвздошной ости и </a:t>
            </a:r>
            <a:r>
              <a:rPr lang="ru-RU" altLang="ru-RU" sz="1800" b="1" dirty="0" err="1" smtClean="0"/>
              <a:t>пупартовой</a:t>
            </a:r>
            <a:r>
              <a:rPr lang="ru-RU" altLang="ru-RU" sz="1800" b="1" dirty="0" smtClean="0"/>
              <a:t> связки, пригоден для вскрытия </a:t>
            </a:r>
            <a:r>
              <a:rPr lang="ru-RU" altLang="ru-RU" sz="1800" b="1" u="sng" dirty="0" smtClean="0"/>
              <a:t>подвздошного абсцесса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b="1" dirty="0" smtClean="0"/>
              <a:t>3 - разрез над лобком обеспечивает доступ к </a:t>
            </a:r>
            <a:r>
              <a:rPr lang="ru-RU" altLang="ru-RU" sz="1800" b="1" u="sng" dirty="0" err="1" smtClean="0"/>
              <a:t>среднечревному</a:t>
            </a:r>
            <a:r>
              <a:rPr lang="ru-RU" altLang="ru-RU" sz="1800" b="1" u="sng" dirty="0" smtClean="0"/>
              <a:t> </a:t>
            </a:r>
            <a:r>
              <a:rPr lang="ru-RU" altLang="ru-RU" sz="1800" b="1" u="sng" dirty="0" smtClean="0"/>
              <a:t>абсцессу</a:t>
            </a:r>
            <a:r>
              <a:rPr lang="ru-RU" altLang="ru-RU" sz="1800" b="1" dirty="0" smtClean="0"/>
              <a:t>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b="1" dirty="0" smtClean="0"/>
              <a:t>Когда гнойник на </a:t>
            </a:r>
            <a:r>
              <a:rPr lang="ru-RU" altLang="ru-RU" sz="1800" b="1" u="sng" dirty="0" smtClean="0"/>
              <a:t>дне </a:t>
            </a:r>
            <a:r>
              <a:rPr lang="ru-RU" altLang="ru-RU" sz="1800" b="1" u="sng" dirty="0" err="1" smtClean="0"/>
              <a:t>дугласова</a:t>
            </a:r>
            <a:r>
              <a:rPr lang="ru-RU" altLang="ru-RU" sz="1800" b="1" u="sng" dirty="0" smtClean="0"/>
              <a:t> кармана</a:t>
            </a:r>
            <a:r>
              <a:rPr lang="ru-RU" altLang="ru-RU" sz="1800" b="1" dirty="0" smtClean="0"/>
              <a:t>, доступ к нему при помощи </a:t>
            </a:r>
            <a:r>
              <a:rPr lang="ru-RU" altLang="ru-RU" sz="1800" b="1" u="sng" dirty="0" err="1" smtClean="0"/>
              <a:t>кольпотомии</a:t>
            </a:r>
            <a:r>
              <a:rPr lang="ru-RU" altLang="ru-RU" sz="1800" b="1" u="sng" dirty="0" smtClean="0"/>
              <a:t> или </a:t>
            </a:r>
            <a:r>
              <a:rPr lang="ru-RU" altLang="ru-RU" sz="1800" b="1" u="sng" dirty="0" err="1" smtClean="0"/>
              <a:t>ректотомии</a:t>
            </a:r>
            <a:endParaRPr lang="ru-RU" altLang="ru-RU" sz="1800" dirty="0" smtClean="0"/>
          </a:p>
        </p:txBody>
      </p:sp>
      <p:pic>
        <p:nvPicPr>
          <p:cNvPr id="5427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</a:blip>
          <a:srcRect/>
          <a:stretch>
            <a:fillRect/>
          </a:stretch>
        </p:blipFill>
        <p:spPr>
          <a:xfrm>
            <a:off x="1300163" y="2362200"/>
            <a:ext cx="2846387" cy="4019550"/>
          </a:xfr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Примеры </a:t>
            </a:r>
            <a:r>
              <a:rPr lang="ru-RU" altLang="ru-RU" dirty="0" smtClean="0"/>
              <a:t>формулировки диагноза</a:t>
            </a:r>
          </a:p>
        </p:txBody>
      </p:sp>
      <p:sp>
        <p:nvSpPr>
          <p:cNvPr id="552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 smtClean="0"/>
              <a:t>Острый гангренозный аппендицит. Абсцесс малого таза.</a:t>
            </a:r>
          </a:p>
          <a:p>
            <a:r>
              <a:rPr lang="ru-RU" altLang="ru-RU" dirty="0" smtClean="0"/>
              <a:t>Острый гангренозный аппендицит. </a:t>
            </a:r>
            <a:r>
              <a:rPr lang="ru-RU" altLang="ru-RU" dirty="0" err="1" smtClean="0"/>
              <a:t>Подпечёночный</a:t>
            </a:r>
            <a:r>
              <a:rPr lang="ru-RU" altLang="ru-RU" dirty="0" smtClean="0"/>
              <a:t> </a:t>
            </a:r>
            <a:r>
              <a:rPr lang="ru-RU" altLang="ru-RU" dirty="0" smtClean="0"/>
              <a:t>абсцесс.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Grp="1" noChangeArrowheads="1"/>
          </p:cNvSpPr>
          <p:nvPr>
            <p:ph type="title"/>
          </p:nvPr>
        </p:nvSpPr>
        <p:spPr>
          <a:xfrm>
            <a:off x="755650" y="765175"/>
            <a:ext cx="7924800" cy="1143000"/>
          </a:xfrm>
        </p:spPr>
        <p:txBody>
          <a:bodyPr/>
          <a:lstStyle/>
          <a:p>
            <a:pPr eaLnBrk="1" hangingPunct="1"/>
            <a:r>
              <a:rPr lang="ru-RU" altLang="ru-RU" sz="3200" dirty="0" smtClean="0"/>
              <a:t>Классификация осложнений острого аппендицита (В.И. Колесов, </a:t>
            </a:r>
            <a:r>
              <a:rPr lang="ru-RU" altLang="ru-RU" sz="3200" dirty="0" smtClean="0"/>
              <a:t>1972)</a:t>
            </a:r>
            <a:endParaRPr lang="ru-RU" altLang="ru-RU" sz="3200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786058"/>
            <a:ext cx="7693025" cy="330041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altLang="ru-RU" sz="3600" b="1" dirty="0" smtClean="0">
                <a:solidFill>
                  <a:srgbClr val="FF0000"/>
                </a:solidFill>
              </a:rPr>
              <a:t>Осложнения дооперационного </a:t>
            </a:r>
            <a:r>
              <a:rPr lang="ru-RU" altLang="ru-RU" sz="3600" b="1" dirty="0" smtClean="0">
                <a:solidFill>
                  <a:srgbClr val="FF0000"/>
                </a:solidFill>
              </a:rPr>
              <a:t>периода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</a:pPr>
            <a:endParaRPr lang="ru-RU" altLang="ru-RU" sz="36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altLang="ru-RU" sz="3600" b="1" dirty="0" smtClean="0">
                <a:solidFill>
                  <a:srgbClr val="FF0000"/>
                </a:solidFill>
              </a:rPr>
              <a:t>Осложнения послеоперационного периода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000" smtClean="0"/>
              <a:t>Схема дренирования илеоцекального отдела брюшной полости при местном гнойном перитоните аппендикулярного происхождения</a:t>
            </a:r>
          </a:p>
        </p:txBody>
      </p:sp>
      <p:sp>
        <p:nvSpPr>
          <p:cNvPr id="5632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003800" y="2492375"/>
            <a:ext cx="3770313" cy="3724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b="1" smtClean="0"/>
              <a:t>1 - микроирригатор для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b="1" smtClean="0"/>
              <a:t>введения антибиотиков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b="1" smtClean="0"/>
              <a:t>по наружному краю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b="1" smtClean="0"/>
              <a:t>слепой и восходящей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b="1" smtClean="0"/>
              <a:t>кишки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2000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b="1" smtClean="0"/>
              <a:t>2 - перчаточный, или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b="1" smtClean="0"/>
              <a:t>марлево-перчаточный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b="1" smtClean="0"/>
              <a:t>дренаж Пенроуза по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b="1" smtClean="0"/>
              <a:t>направлению к малому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b="1" smtClean="0"/>
              <a:t>тазу</a:t>
            </a:r>
            <a:endParaRPr lang="ru-RU" altLang="ru-RU" sz="2400" smtClean="0"/>
          </a:p>
        </p:txBody>
      </p:sp>
      <p:pic>
        <p:nvPicPr>
          <p:cNvPr id="56324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54000"/>
          </a:blip>
          <a:srcRect/>
          <a:stretch>
            <a:fillRect/>
          </a:stretch>
        </p:blipFill>
        <p:spPr>
          <a:xfrm>
            <a:off x="1114425" y="2362200"/>
            <a:ext cx="3457575" cy="4090988"/>
          </a:xfr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000" dirty="0" smtClean="0"/>
              <a:t>Дренирование при гангренозном аппендиците, расположенном </a:t>
            </a:r>
            <a:r>
              <a:rPr lang="ru-RU" altLang="ru-RU" sz="2000" dirty="0" err="1" smtClean="0"/>
              <a:t>ретроцекально</a:t>
            </a:r>
            <a:r>
              <a:rPr lang="ru-RU" altLang="ru-RU" sz="2000" dirty="0" smtClean="0"/>
              <a:t> и </a:t>
            </a:r>
            <a:r>
              <a:rPr lang="ru-RU" altLang="ru-RU" sz="2000" dirty="0" err="1" smtClean="0"/>
              <a:t>ретроперитонеально</a:t>
            </a:r>
            <a:r>
              <a:rPr lang="ru-RU" altLang="ru-RU" sz="2000" dirty="0" smtClean="0"/>
              <a:t>, </a:t>
            </a:r>
            <a:r>
              <a:rPr lang="ru-RU" altLang="ru-RU" sz="2000" dirty="0" smtClean="0"/>
              <a:t>осложнённом </a:t>
            </a:r>
            <a:r>
              <a:rPr lang="ru-RU" altLang="ru-RU" sz="2000" dirty="0" smtClean="0"/>
              <a:t>тифлитом и местным гнойным перитонитом</a:t>
            </a:r>
          </a:p>
        </p:txBody>
      </p:sp>
      <p:sp>
        <p:nvSpPr>
          <p:cNvPr id="5734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760913" y="2362200"/>
            <a:ext cx="3987800" cy="40195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1 - дренаж из резиновой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 хирургической перчатки,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свернутый сигарообразно,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к </a:t>
            </a:r>
            <a:r>
              <a:rPr lang="ru-RU" altLang="ru-RU" sz="1600" b="1" dirty="0" err="1" smtClean="0"/>
              <a:t>дугласову</a:t>
            </a:r>
            <a:r>
              <a:rPr lang="ru-RU" altLang="ru-RU" sz="1600" b="1" dirty="0" smtClean="0"/>
              <a:t> </a:t>
            </a:r>
            <a:r>
              <a:rPr lang="ru-RU" altLang="ru-RU" sz="1600" b="1" dirty="0" smtClean="0"/>
              <a:t>карману</a:t>
            </a:r>
            <a:endParaRPr lang="ru-RU" altLang="ru-RU" sz="1600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1600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2 - второй «перчаточный»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дренаж к ложу </a:t>
            </a:r>
            <a:r>
              <a:rPr lang="ru-RU" altLang="ru-RU" sz="1600" b="1" dirty="0" smtClean="0"/>
              <a:t>удалённого</a:t>
            </a:r>
            <a:endParaRPr lang="ru-RU" altLang="ru-RU" sz="1600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отростка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1600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3 - </a:t>
            </a:r>
            <a:r>
              <a:rPr lang="ru-RU" altLang="ru-RU" sz="1600" b="1" dirty="0" err="1" smtClean="0"/>
              <a:t>микроирригатор</a:t>
            </a:r>
            <a:r>
              <a:rPr lang="ru-RU" altLang="ru-RU" sz="1600" b="1" dirty="0" smtClean="0"/>
              <a:t> для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введения антисептиков по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боковому каналу брюшной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полости в послеоперационном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периоде</a:t>
            </a:r>
            <a:endParaRPr lang="ru-RU" altLang="ru-RU" sz="2000" dirty="0" smtClean="0"/>
          </a:p>
        </p:txBody>
      </p:sp>
      <p:pic>
        <p:nvPicPr>
          <p:cNvPr id="57348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66000"/>
          </a:blip>
          <a:srcRect/>
          <a:stretch>
            <a:fillRect/>
          </a:stretch>
        </p:blipFill>
        <p:spPr>
          <a:xfrm>
            <a:off x="1009650" y="2362200"/>
            <a:ext cx="3562350" cy="3946525"/>
          </a:xfr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/>
              <a:t>Схема распространения гнойной инфекции при деструктивном аппендиците</a:t>
            </a:r>
          </a:p>
        </p:txBody>
      </p:sp>
      <p:pic>
        <p:nvPicPr>
          <p:cNvPr id="5837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42000"/>
          </a:blip>
          <a:srcRect/>
          <a:stretch>
            <a:fillRect/>
          </a:stretch>
        </p:blipFill>
        <p:spPr>
          <a:xfrm>
            <a:off x="2843213" y="2362200"/>
            <a:ext cx="3600450" cy="4162425"/>
          </a:xfr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Лапароскопическая картина перитонита</a:t>
            </a:r>
          </a:p>
        </p:txBody>
      </p:sp>
      <p:pic>
        <p:nvPicPr>
          <p:cNvPr id="5939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13050" y="2362200"/>
            <a:ext cx="3743325" cy="3724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Дренирование брюшной полости при разлитом перитоните</a:t>
            </a:r>
          </a:p>
        </p:txBody>
      </p:sp>
      <p:pic>
        <p:nvPicPr>
          <p:cNvPr id="6041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contrast="54000"/>
          </a:blip>
          <a:srcRect/>
          <a:stretch>
            <a:fillRect/>
          </a:stretch>
        </p:blipFill>
        <p:spPr>
          <a:xfrm>
            <a:off x="2339975" y="2362200"/>
            <a:ext cx="4103688" cy="4162425"/>
          </a:xfr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8202613" cy="1143000"/>
          </a:xfrm>
        </p:spPr>
        <p:txBody>
          <a:bodyPr/>
          <a:lstStyle/>
          <a:p>
            <a:pPr eaLnBrk="1" hangingPunct="1"/>
            <a:r>
              <a:rPr lang="ru-RU" altLang="ru-RU" sz="2400" b="0" smtClean="0"/>
              <a:t>Ушивание передней брюшной стенки фиксирующими противоэвентрационными швами при плановых</a:t>
            </a:r>
            <a:br>
              <a:rPr lang="ru-RU" altLang="ru-RU" sz="2400" b="0" smtClean="0"/>
            </a:br>
            <a:r>
              <a:rPr lang="ru-RU" altLang="ru-RU" sz="2400" b="0" smtClean="0"/>
              <a:t>этапных санациях брюшной полости</a:t>
            </a:r>
          </a:p>
        </p:txBody>
      </p:sp>
      <p:sp>
        <p:nvSpPr>
          <p:cNvPr id="6144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508625" y="2362200"/>
            <a:ext cx="3022600" cy="3724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ru-RU" sz="1600" b="1" smtClean="0"/>
              <a:t>I</a:t>
            </a:r>
            <a:r>
              <a:rPr lang="ru-RU" altLang="ru-RU" sz="1600" b="1" smtClean="0"/>
              <a:t> - кожа и подкожная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smtClean="0"/>
              <a:t>клетчатка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smtClean="0"/>
              <a:t>2- белая линия живота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smtClean="0"/>
              <a:t>3 - прямые мышцы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smtClean="0"/>
              <a:t>живота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smtClean="0"/>
              <a:t>4 - брюшина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smtClean="0"/>
              <a:t>5 - швы через все слои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smtClean="0"/>
              <a:t>передней брюшной стенки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smtClean="0"/>
              <a:t>без брюшины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1600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smtClean="0"/>
              <a:t>Швы завязываются на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smtClean="0"/>
              <a:t>бантики (провизорные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smtClean="0"/>
              <a:t>швы)</a:t>
            </a:r>
            <a:endParaRPr lang="ru-RU" altLang="ru-RU" sz="2000" smtClean="0"/>
          </a:p>
        </p:txBody>
      </p:sp>
      <p:pic>
        <p:nvPicPr>
          <p:cNvPr id="61444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48000"/>
          </a:blip>
          <a:srcRect/>
          <a:stretch>
            <a:fillRect/>
          </a:stretch>
        </p:blipFill>
        <p:spPr>
          <a:xfrm>
            <a:off x="900113" y="2565400"/>
            <a:ext cx="4094162" cy="3503613"/>
          </a:xfr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800" dirty="0" smtClean="0"/>
              <a:t>Схема </a:t>
            </a:r>
            <a:r>
              <a:rPr lang="ru-RU" altLang="ru-RU" sz="1800" dirty="0" err="1" smtClean="0"/>
              <a:t>ушивания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нижесрединной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лапаротомной</a:t>
            </a:r>
            <a:r>
              <a:rPr lang="ru-RU" altLang="ru-RU" sz="1800" dirty="0" smtClean="0"/>
              <a:t> раны редкими </a:t>
            </a:r>
            <a:r>
              <a:rPr lang="ru-RU" altLang="ru-RU" sz="1800" dirty="0" err="1" smtClean="0"/>
              <a:t>противоэвентрационными</a:t>
            </a:r>
            <a:r>
              <a:rPr lang="ru-RU" altLang="ru-RU" sz="1800" dirty="0" smtClean="0"/>
              <a:t> швами при </a:t>
            </a:r>
            <a:r>
              <a:rPr lang="ru-RU" altLang="ru-RU" sz="1800" dirty="0" err="1" smtClean="0"/>
              <a:t>аппендикулярных</a:t>
            </a:r>
            <a:r>
              <a:rPr lang="ru-RU" altLang="ru-RU" sz="1800" dirty="0" smtClean="0"/>
              <a:t> </a:t>
            </a:r>
            <a:r>
              <a:rPr lang="ru-RU" altLang="ru-RU" sz="1800" dirty="0" smtClean="0"/>
              <a:t>распространённых </a:t>
            </a:r>
            <a:r>
              <a:rPr lang="ru-RU" altLang="ru-RU" sz="1800" dirty="0" smtClean="0"/>
              <a:t>перитонитах и программируемых </a:t>
            </a:r>
            <a:r>
              <a:rPr lang="ru-RU" altLang="ru-RU" sz="1800" dirty="0" err="1" smtClean="0"/>
              <a:t>релапаротомиях</a:t>
            </a:r>
            <a:endParaRPr lang="ru-RU" altLang="ru-RU" sz="1800" dirty="0" smtClean="0"/>
          </a:p>
        </p:txBody>
      </p:sp>
      <p:pic>
        <p:nvPicPr>
          <p:cNvPr id="6246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42000"/>
          </a:blip>
          <a:srcRect/>
          <a:stretch>
            <a:fillRect/>
          </a:stretch>
        </p:blipFill>
        <p:spPr>
          <a:xfrm>
            <a:off x="2411413" y="2349500"/>
            <a:ext cx="3760787" cy="4175125"/>
          </a:xfr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PA27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PA27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PA27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dirty="0" smtClean="0"/>
              <a:t>Классификация осложнений острого аппендицита (В.И. Колесов, </a:t>
            </a:r>
            <a:r>
              <a:rPr lang="ru-RU" altLang="ru-RU" sz="3200" dirty="0" smtClean="0"/>
              <a:t>1972)</a:t>
            </a:r>
            <a:endParaRPr lang="ru-RU" altLang="ru-RU" sz="3200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57430"/>
            <a:ext cx="7693025" cy="3729045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solidFill>
                  <a:srgbClr val="FF0000"/>
                </a:solidFill>
              </a:rPr>
              <a:t>Осложнения дооперационного </a:t>
            </a:r>
            <a:r>
              <a:rPr lang="ru-RU" altLang="ru-RU" dirty="0" smtClean="0">
                <a:solidFill>
                  <a:srgbClr val="FF0000"/>
                </a:solidFill>
              </a:rPr>
              <a:t>периода</a:t>
            </a:r>
            <a:endParaRPr lang="ru-RU" altLang="ru-RU" dirty="0" smtClean="0">
              <a:solidFill>
                <a:srgbClr val="FF0000"/>
              </a:solidFill>
            </a:endParaRPr>
          </a:p>
          <a:p>
            <a:pPr lvl="1" eaLnBrk="1" hangingPunct="1"/>
            <a:r>
              <a:rPr lang="ru-RU" altLang="ru-RU" dirty="0" err="1" smtClean="0"/>
              <a:t>аппендикулярный</a:t>
            </a:r>
            <a:r>
              <a:rPr lang="ru-RU" altLang="ru-RU" dirty="0" smtClean="0"/>
              <a:t> инфильтрат</a:t>
            </a:r>
          </a:p>
          <a:p>
            <a:pPr lvl="1" eaLnBrk="1" hangingPunct="1"/>
            <a:r>
              <a:rPr lang="ru-RU" altLang="ru-RU" dirty="0" err="1" smtClean="0"/>
              <a:t>абсцедированный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аппендикулярный</a:t>
            </a:r>
            <a:r>
              <a:rPr lang="ru-RU" altLang="ru-RU" dirty="0" smtClean="0"/>
              <a:t> инфильтрат</a:t>
            </a:r>
          </a:p>
          <a:p>
            <a:pPr lvl="1" eaLnBrk="1" hangingPunct="1"/>
            <a:r>
              <a:rPr lang="ru-RU" altLang="ru-RU" dirty="0" err="1" smtClean="0"/>
              <a:t>периаппендикулярный</a:t>
            </a:r>
            <a:r>
              <a:rPr lang="ru-RU" altLang="ru-RU" dirty="0" smtClean="0"/>
              <a:t> абсцесс</a:t>
            </a:r>
          </a:p>
          <a:p>
            <a:pPr lvl="1" eaLnBrk="1" hangingPunct="1"/>
            <a:r>
              <a:rPr lang="ru-RU" altLang="ru-RU" dirty="0" smtClean="0"/>
              <a:t>перитонит (местный, диффузный, разлитой)</a:t>
            </a:r>
          </a:p>
          <a:p>
            <a:pPr lvl="1" eaLnBrk="1" hangingPunct="1"/>
            <a:r>
              <a:rPr lang="ru-RU" altLang="ru-RU" dirty="0" err="1" smtClean="0"/>
              <a:t>перитонеальный</a:t>
            </a:r>
            <a:r>
              <a:rPr lang="ru-RU" altLang="ru-RU" dirty="0" smtClean="0"/>
              <a:t> (абдоминальный) сепсис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Санация брюшной полости</a:t>
            </a:r>
          </a:p>
        </p:txBody>
      </p:sp>
      <p:pic>
        <p:nvPicPr>
          <p:cNvPr id="66563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12888" y="2362200"/>
            <a:ext cx="2420937" cy="3724275"/>
          </a:xfrm>
        </p:spPr>
      </p:pic>
      <p:pic>
        <p:nvPicPr>
          <p:cNvPr id="66564" name="Picture 8" descr="Изображение 05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64013" y="2362200"/>
            <a:ext cx="3878262" cy="41624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A270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PA270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PA270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PA270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PA270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PA270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/>
          <p:cNvSpPr>
            <a:spLocks noGrp="1" noChangeArrowheads="1"/>
          </p:cNvSpPr>
          <p:nvPr>
            <p:ph type="title"/>
          </p:nvPr>
        </p:nvSpPr>
        <p:spPr>
          <a:xfrm>
            <a:off x="755650" y="836613"/>
            <a:ext cx="7924800" cy="1143000"/>
          </a:xfrm>
        </p:spPr>
        <p:txBody>
          <a:bodyPr/>
          <a:lstStyle/>
          <a:p>
            <a:pPr eaLnBrk="1" hangingPunct="1"/>
            <a:r>
              <a:rPr lang="ru-RU" altLang="ru-RU" sz="2400" smtClean="0"/>
              <a:t>Схема декомпрессивной лапаростомии с использованием мембранного интерпонента у больных с СИАГ </a:t>
            </a:r>
          </a:p>
        </p:txBody>
      </p:sp>
      <p:pic>
        <p:nvPicPr>
          <p:cNvPr id="737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2900363"/>
            <a:ext cx="4381500" cy="3076575"/>
          </a:xfrm>
          <a:noFill/>
        </p:spPr>
      </p:pic>
      <p:sp>
        <p:nvSpPr>
          <p:cNvPr id="737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92725" y="2362200"/>
            <a:ext cx="3238500" cy="40909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ru-RU" sz="1400" smtClean="0"/>
              <a:t>I </a:t>
            </a:r>
            <a:r>
              <a:rPr lang="ru-RU" altLang="ru-RU" sz="1400" smtClean="0"/>
              <a:t>- передняя брюшная стенка;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400" smtClean="0"/>
              <a:t>2 - петли кишечника;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400" smtClean="0"/>
              <a:t>3- многослойное пористое мембранное покрытие укладывается между передней брюшной стенкой и абдоминальными органами в зоне лапаростомы;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400" smtClean="0"/>
              <a:t>4- редкие противоэвентрационные швы;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400" smtClean="0"/>
              <a:t>5- внешний слой пористой мембранной матрицы, покрывающей всю толщу лапаротомной раны между швами;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400" smtClean="0"/>
              <a:t>6 - многослойная марлевая салфетка, покрывающая всю поверхность управляемой лапаростомы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 smtClean="0"/>
              <a:t>Лечение </a:t>
            </a:r>
            <a:r>
              <a:rPr lang="ru-RU" altLang="ru-RU" sz="2800" dirty="0" smtClean="0"/>
              <a:t>распространённого </a:t>
            </a:r>
            <a:r>
              <a:rPr lang="ru-RU" altLang="ru-RU" sz="2800" dirty="0" smtClean="0"/>
              <a:t>перитонита </a:t>
            </a:r>
            <a:r>
              <a:rPr lang="ru-RU" altLang="ru-RU" sz="2800" dirty="0" err="1" smtClean="0"/>
              <a:t>аппендикулярного</a:t>
            </a:r>
            <a:r>
              <a:rPr lang="ru-RU" altLang="ru-RU" sz="2800" dirty="0" smtClean="0"/>
              <a:t> происхождения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altLang="ru-RU" dirty="0" smtClean="0"/>
              <a:t>борьба с инфекцией - устранение источника     инфекции в брюшной полости ранней операцией, эффективная санация брюшной полости и дренирование брюшной полости, массивная антибактериальная терапия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altLang="ru-RU" dirty="0" smtClean="0"/>
              <a:t>ликвидация паралитической </a:t>
            </a:r>
            <a:r>
              <a:rPr lang="ru-RU" altLang="ru-RU" dirty="0" smtClean="0"/>
              <a:t>непроходимости </a:t>
            </a:r>
            <a:r>
              <a:rPr lang="ru-RU" altLang="ru-RU" dirty="0" smtClean="0"/>
              <a:t>кишечника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altLang="ru-RU" dirty="0" err="1" smtClean="0"/>
              <a:t>детоксикация</a:t>
            </a:r>
            <a:r>
              <a:rPr lang="ru-RU" altLang="ru-RU" dirty="0" smtClean="0"/>
              <a:t> организма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 smtClean="0"/>
              <a:t>Лечение </a:t>
            </a:r>
            <a:r>
              <a:rPr lang="ru-RU" altLang="ru-RU" sz="2800" dirty="0" smtClean="0"/>
              <a:t>распространённого </a:t>
            </a:r>
            <a:r>
              <a:rPr lang="ru-RU" altLang="ru-RU" sz="2800" dirty="0" smtClean="0"/>
              <a:t>перитонита </a:t>
            </a:r>
            <a:r>
              <a:rPr lang="ru-RU" altLang="ru-RU" sz="2800" dirty="0" err="1" smtClean="0"/>
              <a:t>аппендикулярного</a:t>
            </a:r>
            <a:r>
              <a:rPr lang="ru-RU" altLang="ru-RU" sz="2800" dirty="0" smtClean="0"/>
              <a:t> происхождения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buFont typeface="Wingdings" pitchFamily="2" charset="2"/>
              <a:buAutoNum type="arabicPeriod" startAt="4"/>
            </a:pPr>
            <a:r>
              <a:rPr lang="ru-RU" altLang="ru-RU" dirty="0" smtClean="0"/>
              <a:t>коррекция нарушений водно-электролитного </a:t>
            </a:r>
            <a:r>
              <a:rPr lang="ru-RU" altLang="ru-RU" dirty="0" smtClean="0"/>
              <a:t>обмена</a:t>
            </a:r>
            <a:r>
              <a:rPr lang="ru-RU" altLang="ru-RU" dirty="0" smtClean="0"/>
              <a:t>, кислотно-основного состояния, </a:t>
            </a:r>
            <a:r>
              <a:rPr lang="ru-RU" altLang="ru-RU" dirty="0" smtClean="0"/>
              <a:t>белкового </a:t>
            </a:r>
            <a:r>
              <a:rPr lang="ru-RU" altLang="ru-RU" dirty="0" smtClean="0"/>
              <a:t>обмена с помощью массивной </a:t>
            </a:r>
            <a:r>
              <a:rPr lang="ru-RU" altLang="ru-RU" dirty="0" err="1" smtClean="0"/>
              <a:t>инфузионно-трансфузионной</a:t>
            </a:r>
            <a:r>
              <a:rPr lang="ru-RU" altLang="ru-RU" dirty="0" smtClean="0"/>
              <a:t> </a:t>
            </a:r>
            <a:r>
              <a:rPr lang="ru-RU" altLang="ru-RU" dirty="0" smtClean="0"/>
              <a:t>терапии</a:t>
            </a:r>
          </a:p>
          <a:p>
            <a:pPr marL="533400" indent="-533400" eaLnBrk="1" hangingPunct="1">
              <a:buFont typeface="Wingdings" pitchFamily="2" charset="2"/>
              <a:buAutoNum type="arabicPeriod" startAt="4"/>
            </a:pPr>
            <a:r>
              <a:rPr lang="ru-RU" altLang="ru-RU" dirty="0" smtClean="0"/>
              <a:t>коррекция дисфункции </a:t>
            </a:r>
            <a:r>
              <a:rPr lang="ru-RU" altLang="ru-RU" dirty="0" err="1" smtClean="0"/>
              <a:t>сердечно-сосудистой</a:t>
            </a:r>
            <a:r>
              <a:rPr lang="ru-RU" altLang="ru-RU" dirty="0" smtClean="0"/>
              <a:t> </a:t>
            </a:r>
            <a:r>
              <a:rPr lang="ru-RU" altLang="ru-RU" dirty="0" smtClean="0"/>
              <a:t>системы</a:t>
            </a:r>
            <a:r>
              <a:rPr lang="ru-RU" altLang="ru-RU" dirty="0" smtClean="0"/>
              <a:t>, </a:t>
            </a:r>
            <a:r>
              <a:rPr lang="ru-RU" altLang="ru-RU" dirty="0" smtClean="0"/>
              <a:t>лёгких</a:t>
            </a:r>
            <a:r>
              <a:rPr lang="ru-RU" altLang="ru-RU" dirty="0" smtClean="0"/>
              <a:t>, печени, почек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Классификация осложнений острого аппендицита (В.И. Колесов, 1972 )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8305800" cy="4090988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solidFill>
                  <a:srgbClr val="FF0000"/>
                </a:solidFill>
              </a:rPr>
              <a:t>Осложнения послеоперационного </a:t>
            </a:r>
            <a:r>
              <a:rPr lang="ru-RU" altLang="ru-RU" dirty="0" smtClean="0">
                <a:solidFill>
                  <a:srgbClr val="FF0000"/>
                </a:solidFill>
              </a:rPr>
              <a:t>периода</a:t>
            </a:r>
            <a:endParaRPr lang="ru-RU" altLang="ru-RU" dirty="0" smtClean="0">
              <a:solidFill>
                <a:srgbClr val="FF0000"/>
              </a:solidFill>
            </a:endParaRPr>
          </a:p>
          <a:p>
            <a:pPr lvl="1" eaLnBrk="1" hangingPunct="1"/>
            <a:r>
              <a:rPr lang="ru-RU" altLang="ru-RU" dirty="0" smtClean="0"/>
              <a:t>ранние, поздние</a:t>
            </a:r>
          </a:p>
          <a:p>
            <a:pPr lvl="1" eaLnBrk="1" hangingPunct="1"/>
            <a:r>
              <a:rPr lang="ru-RU" altLang="ru-RU" dirty="0" smtClean="0"/>
              <a:t>местные, общие</a:t>
            </a:r>
          </a:p>
          <a:p>
            <a:pPr lvl="1" eaLnBrk="1" hangingPunct="1"/>
            <a:r>
              <a:rPr lang="ru-RU" altLang="ru-RU" dirty="0" smtClean="0"/>
              <a:t>связанные с: </a:t>
            </a:r>
          </a:p>
          <a:p>
            <a:pPr lvl="2" eaLnBrk="1" hangingPunct="1"/>
            <a:r>
              <a:rPr lang="ru-RU" altLang="ru-RU" dirty="0" smtClean="0"/>
              <a:t>тактическими ошибками (трудности диагностики, поздняя операция, неадекватное дренирование и др.)</a:t>
            </a:r>
          </a:p>
          <a:p>
            <a:pPr lvl="2" eaLnBrk="1" hangingPunct="1"/>
            <a:r>
              <a:rPr lang="ru-RU" altLang="ru-RU" dirty="0" smtClean="0"/>
              <a:t>техническими ошибками (излишняя </a:t>
            </a:r>
            <a:r>
              <a:rPr lang="ru-RU" altLang="ru-RU" dirty="0" err="1" smtClean="0"/>
              <a:t>травматизация</a:t>
            </a:r>
            <a:r>
              <a:rPr lang="ru-RU" altLang="ru-RU" dirty="0" smtClean="0"/>
              <a:t> тканей во время операции, несостоятельность швов, несостоятельность </a:t>
            </a:r>
            <a:r>
              <a:rPr lang="ru-RU" altLang="ru-RU" dirty="0" err="1" smtClean="0"/>
              <a:t>лигирования</a:t>
            </a:r>
            <a:r>
              <a:rPr lang="ru-RU" altLang="ru-RU" dirty="0" smtClean="0"/>
              <a:t> сосудов брыжейки и др.)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8202613" cy="1143000"/>
          </a:xfrm>
        </p:spPr>
        <p:txBody>
          <a:bodyPr/>
          <a:lstStyle/>
          <a:p>
            <a:pPr eaLnBrk="1" hangingPunct="1"/>
            <a:r>
              <a:rPr lang="ru-RU" altLang="ru-RU" smtClean="0"/>
              <a:t>Базисная терапия при перитоните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 smtClean="0"/>
              <a:t>антибиотики и антисептики местно (в брюшную полость через дренажи) и парентерально (внутривенно, внутримышечно, внутриартериально); начинают с антибиотиков широкого спектра действия (монотерапия: тиенамом - 4 гр. /сут., сочетают цефалоспорины 3-4 поколения с метронидазолом и др.)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/>
              <a:t>дезагреганты, ингибиторы протеаз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/>
              <a:t>производят стимуляцию кишечника с помощью прозерина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8202613" cy="1143000"/>
          </a:xfrm>
        </p:spPr>
        <p:txBody>
          <a:bodyPr/>
          <a:lstStyle/>
          <a:p>
            <a:pPr eaLnBrk="1" hangingPunct="1"/>
            <a:r>
              <a:rPr lang="ru-RU" altLang="ru-RU" smtClean="0"/>
              <a:t>Базисная терапия при перитоните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0909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 dirty="0" err="1" smtClean="0"/>
              <a:t>инфузионная</a:t>
            </a:r>
            <a:r>
              <a:rPr lang="ru-RU" altLang="ru-RU" sz="2400" dirty="0" smtClean="0"/>
              <a:t> терапия для борьбы с дегидратацией организма: физиологический раствор хлорида натрия, </a:t>
            </a:r>
            <a:r>
              <a:rPr lang="ru-RU" altLang="ru-RU" sz="2400" dirty="0" err="1" smtClean="0"/>
              <a:t>р-р</a:t>
            </a:r>
            <a:r>
              <a:rPr lang="ru-RU" altLang="ru-RU" sz="2400" dirty="0" smtClean="0"/>
              <a:t> 5% - 10%</a:t>
            </a:r>
            <a:r>
              <a:rPr lang="ru-RU" altLang="ru-RU" sz="2400" i="1" dirty="0" smtClean="0"/>
              <a:t> </a:t>
            </a:r>
            <a:r>
              <a:rPr lang="ru-RU" altLang="ru-RU" sz="2400" dirty="0" smtClean="0"/>
              <a:t>глюкозы, </a:t>
            </a:r>
            <a:r>
              <a:rPr lang="ru-RU" altLang="ru-RU" sz="2400" dirty="0" err="1" smtClean="0"/>
              <a:t>полиионные</a:t>
            </a:r>
            <a:r>
              <a:rPr lang="ru-RU" altLang="ru-RU" sz="2400" dirty="0" smtClean="0"/>
              <a:t> растворы с </a:t>
            </a:r>
            <a:r>
              <a:rPr lang="ru-RU" altLang="ru-RU" sz="2400" dirty="0" smtClean="0"/>
              <a:t>учётом </a:t>
            </a:r>
            <a:r>
              <a:rPr lang="ru-RU" altLang="ru-RU" sz="2400" dirty="0" smtClean="0"/>
              <a:t>содержания в крови натрия и калия (</a:t>
            </a:r>
            <a:r>
              <a:rPr lang="ru-RU" altLang="ru-RU" sz="2400" dirty="0" err="1" smtClean="0"/>
              <a:t>инфузионную</a:t>
            </a:r>
            <a:r>
              <a:rPr lang="ru-RU" altLang="ru-RU" sz="2400" dirty="0" smtClean="0"/>
              <a:t> терапию проводят под контролем диуреза, концентрации электролитов крови, ОЦК, Н</a:t>
            </a:r>
            <a:r>
              <a:rPr lang="en-US" altLang="ru-RU" sz="2400" dirty="0" smtClean="0"/>
              <a:t>b</a:t>
            </a:r>
            <a:r>
              <a:rPr lang="ru-RU" altLang="ru-RU" sz="24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smtClean="0"/>
              <a:t>плазма крови, </a:t>
            </a:r>
            <a:r>
              <a:rPr lang="ru-RU" altLang="ru-RU" sz="2400" dirty="0" err="1" smtClean="0"/>
              <a:t>свежецитратная</a:t>
            </a:r>
            <a:r>
              <a:rPr lang="ru-RU" altLang="ru-RU" sz="2400" dirty="0" smtClean="0"/>
              <a:t> кровь, </a:t>
            </a:r>
            <a:r>
              <a:rPr lang="ru-RU" altLang="ru-RU" sz="2400" dirty="0" err="1" smtClean="0"/>
              <a:t>гемодез</a:t>
            </a:r>
            <a:r>
              <a:rPr lang="ru-RU" altLang="ru-RU" sz="2400" dirty="0" smtClean="0"/>
              <a:t>, плазмозамещающие </a:t>
            </a:r>
            <a:r>
              <a:rPr lang="ru-RU" altLang="ru-RU" sz="2400" dirty="0" smtClean="0"/>
              <a:t>препараты </a:t>
            </a:r>
            <a:endParaRPr lang="ru-RU" altLang="ru-RU" sz="2400" dirty="0" smtClean="0"/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smtClean="0"/>
              <a:t>экстракорпоральные методы </a:t>
            </a:r>
            <a:r>
              <a:rPr lang="ru-RU" altLang="ru-RU" sz="2400" dirty="0" err="1" smtClean="0"/>
              <a:t>детоксикации</a:t>
            </a:r>
            <a:r>
              <a:rPr lang="ru-RU" altLang="ru-RU" sz="2400" dirty="0" smtClean="0"/>
              <a:t>: лечебный </a:t>
            </a:r>
            <a:r>
              <a:rPr lang="ru-RU" altLang="ru-RU" sz="2400" dirty="0" err="1" smtClean="0"/>
              <a:t>плазмаферез</a:t>
            </a:r>
            <a:r>
              <a:rPr lang="ru-RU" altLang="ru-RU" sz="2400" dirty="0" smtClean="0"/>
              <a:t>, </a:t>
            </a:r>
            <a:r>
              <a:rPr lang="ru-RU" altLang="ru-RU" sz="2400" dirty="0" err="1" smtClean="0"/>
              <a:t>УФО-аутокрови</a:t>
            </a:r>
            <a:r>
              <a:rPr lang="ru-RU" altLang="ru-RU" sz="2400" dirty="0" smtClean="0"/>
              <a:t>, </a:t>
            </a:r>
            <a:r>
              <a:rPr lang="ru-RU" altLang="ru-RU" sz="2400" dirty="0" err="1" smtClean="0"/>
              <a:t>гемосорцию</a:t>
            </a:r>
            <a:r>
              <a:rPr lang="ru-RU" altLang="ru-RU" sz="2400" dirty="0" smtClean="0"/>
              <a:t>, ОЦК, ГБО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Примеры </a:t>
            </a:r>
            <a:r>
              <a:rPr lang="ru-RU" altLang="ru-RU" dirty="0" smtClean="0"/>
              <a:t>формулировки диагноза</a:t>
            </a:r>
          </a:p>
        </p:txBody>
      </p:sp>
      <p:sp>
        <p:nvSpPr>
          <p:cNvPr id="788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Острый флегмонозный аппендицит. Местный серозный перитонит.</a:t>
            </a:r>
          </a:p>
          <a:p>
            <a:r>
              <a:rPr lang="ru-RU" altLang="ru-RU" smtClean="0"/>
              <a:t>Острый гангренозный аппендицит. Диффузный гнойный перитонит.</a:t>
            </a:r>
          </a:p>
          <a:p>
            <a:r>
              <a:rPr lang="ru-RU" altLang="ru-RU" smtClean="0"/>
              <a:t>Острый гангренозно-перфоративный аппендицит. Разлитой гнойный перитонит.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Пилефлебит.</a:t>
            </a:r>
          </a:p>
        </p:txBody>
      </p:sp>
      <p:pic>
        <p:nvPicPr>
          <p:cNvPr id="798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2362200"/>
            <a:ext cx="3311525" cy="4090988"/>
          </a:xfrm>
          <a:noFill/>
        </p:spPr>
      </p:pic>
      <p:sp>
        <p:nvSpPr>
          <p:cNvPr id="798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284663" y="2362200"/>
            <a:ext cx="4859337" cy="40909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 smtClean="0"/>
              <a:t>Гнойный тромбофлебит воротной вены.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/>
              <a:t>Развивается на 2-4 день после операции.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/>
              <a:t>Характеризуется: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sz="2000" smtClean="0"/>
              <a:t>выраженная интоксикация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sz="2000" smtClean="0"/>
              <a:t>желтушность кожных покровов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sz="2000" smtClean="0"/>
              <a:t>гектическая лихорадка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sz="2000" smtClean="0"/>
              <a:t>выраженный лейкоцитоз со сдвигом влево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sz="2000" smtClean="0"/>
              <a:t>увеличение печени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Пилефлебит.</a:t>
            </a:r>
          </a:p>
        </p:txBody>
      </p:sp>
      <p:pic>
        <p:nvPicPr>
          <p:cNvPr id="808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2808288"/>
            <a:ext cx="3770313" cy="2830512"/>
          </a:xfrm>
        </p:spPr>
      </p:pic>
      <p:pic>
        <p:nvPicPr>
          <p:cNvPr id="809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2544763"/>
            <a:ext cx="3960812" cy="3395662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Пример формулировки диагноза</a:t>
            </a:r>
          </a:p>
        </p:txBody>
      </p:sp>
      <p:sp>
        <p:nvSpPr>
          <p:cNvPr id="819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Острый гангренозно-перфоративный аппендицит. Местный гнойный перитонит. Пилефлебит. Апостематоз печени. Абдоминальный сепсис.</a:t>
            </a:r>
          </a:p>
          <a:p>
            <a:endParaRPr lang="ru-RU" altLang="ru-RU" smtClean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8202613" cy="1143000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Осложнения послеоперационного периода. Главные этиологические факторы.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8054975" cy="4090988"/>
          </a:xfrm>
        </p:spPr>
        <p:txBody>
          <a:bodyPr/>
          <a:lstStyle/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ru-RU" altLang="ru-RU" sz="2400" dirty="0" smtClean="0"/>
              <a:t>Запущенность острого аппендицита или из-за позднего обращения больных, или вследствие диагностических ошибок врачей на </a:t>
            </a:r>
            <a:r>
              <a:rPr lang="ru-RU" altLang="ru-RU" sz="2400" dirty="0" err="1" smtClean="0"/>
              <a:t>догоспитальном</a:t>
            </a:r>
            <a:r>
              <a:rPr lang="ru-RU" altLang="ru-RU" sz="2400" dirty="0" smtClean="0"/>
              <a:t> и госпитальном этапах </a:t>
            </a:r>
            <a:r>
              <a:rPr lang="ru-RU" altLang="ru-RU" sz="2400" dirty="0" smtClean="0"/>
              <a:t>лечения</a:t>
            </a:r>
            <a:endParaRPr lang="ru-RU" altLang="ru-RU" sz="2400" dirty="0" smtClean="0"/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ru-RU" altLang="ru-RU" sz="2400" dirty="0" smtClean="0"/>
              <a:t>Дефекты хирургической техники и тактические ошибки во время выполнения </a:t>
            </a:r>
            <a:r>
              <a:rPr lang="ru-RU" altLang="ru-RU" sz="2400" dirty="0" err="1" smtClean="0"/>
              <a:t>аппендэктомии</a:t>
            </a:r>
            <a:endParaRPr lang="ru-RU" altLang="ru-RU" sz="2400" dirty="0" smtClean="0"/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ru-RU" altLang="ru-RU" sz="2400" dirty="0" smtClean="0"/>
              <a:t>Непредвиденные ситуации, связанные с обострением сопутствующих </a:t>
            </a:r>
            <a:r>
              <a:rPr lang="ru-RU" altLang="ru-RU" sz="2400" dirty="0" smtClean="0"/>
              <a:t>заболеваний</a:t>
            </a:r>
            <a:endParaRPr lang="ru-RU" altLang="ru-RU" sz="2400" dirty="0" smtClean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8202613" cy="1143000"/>
          </a:xfrm>
        </p:spPr>
        <p:txBody>
          <a:bodyPr/>
          <a:lstStyle/>
          <a:p>
            <a:pPr eaLnBrk="1" hangingPunct="1"/>
            <a:r>
              <a:rPr lang="ru-RU" altLang="ru-RU" sz="2800" dirty="0" smtClean="0"/>
              <a:t>Осложнения послеоперационного периода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/>
              <a:t>Осложнения со стороны операционной раны:</a:t>
            </a:r>
          </a:p>
          <a:p>
            <a:pPr lvl="1" eaLnBrk="1" hangingPunct="1"/>
            <a:r>
              <a:rPr lang="ru-RU" altLang="ru-RU" sz="2000" smtClean="0"/>
              <a:t>инфильтрат передней брюшной стенки</a:t>
            </a:r>
          </a:p>
          <a:p>
            <a:pPr lvl="1" eaLnBrk="1" hangingPunct="1"/>
            <a:r>
              <a:rPr lang="ru-RU" altLang="ru-RU" sz="2000" smtClean="0"/>
              <a:t>нагноение раны</a:t>
            </a:r>
          </a:p>
          <a:p>
            <a:pPr lvl="1" eaLnBrk="1" hangingPunct="1"/>
            <a:r>
              <a:rPr lang="ru-RU" altLang="ru-RU" sz="2000" smtClean="0"/>
              <a:t>кровотечение из раны брюшной стенки</a:t>
            </a:r>
          </a:p>
          <a:p>
            <a:pPr lvl="1" eaLnBrk="1" hangingPunct="1"/>
            <a:r>
              <a:rPr lang="ru-RU" altLang="ru-RU" sz="2000" smtClean="0"/>
              <a:t>гематома в ране</a:t>
            </a:r>
          </a:p>
          <a:p>
            <a:pPr lvl="1" eaLnBrk="1" hangingPunct="1"/>
            <a:r>
              <a:rPr lang="ru-RU" altLang="ru-RU" sz="2000" smtClean="0"/>
              <a:t>расхождение краёв раны (с эвентерацией, без эвентерации)                                        </a:t>
            </a:r>
          </a:p>
          <a:p>
            <a:pPr lvl="1" eaLnBrk="1" hangingPunct="1"/>
            <a:r>
              <a:rPr lang="ru-RU" altLang="ru-RU" sz="2000" smtClean="0"/>
              <a:t>лигатурные свищи</a:t>
            </a:r>
          </a:p>
          <a:p>
            <a:pPr lvl="1" eaLnBrk="1" hangingPunct="1"/>
            <a:r>
              <a:rPr lang="ru-RU" altLang="ru-RU" sz="2000" smtClean="0"/>
              <a:t>послеоперационные грыжи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/>
              <a:t>Инфильтрат передней брюшной стенки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981950" cy="40909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 dirty="0" smtClean="0"/>
              <a:t>Развивается постепенно к 4-6 суткам после </a:t>
            </a:r>
            <a:r>
              <a:rPr lang="ru-RU" altLang="ru-RU" sz="2400" dirty="0" smtClean="0"/>
              <a:t>операции</a:t>
            </a:r>
            <a:endParaRPr lang="ru-RU" altLang="ru-RU" sz="2400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 smtClean="0"/>
              <a:t>Усиление болей в области раны, особенно при </a:t>
            </a:r>
            <a:r>
              <a:rPr lang="ru-RU" altLang="ru-RU" sz="2400" dirty="0" smtClean="0"/>
              <a:t>движении</a:t>
            </a:r>
            <a:endParaRPr lang="ru-RU" altLang="ru-RU" sz="2400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 smtClean="0"/>
              <a:t>При осмотре: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sz="2000" dirty="0" smtClean="0"/>
              <a:t>значительный </a:t>
            </a:r>
            <a:r>
              <a:rPr lang="ru-RU" altLang="ru-RU" sz="2000" dirty="0" smtClean="0"/>
              <a:t>отёк краёв раны</a:t>
            </a:r>
            <a:endParaRPr lang="ru-RU" altLang="ru-RU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ru-RU" sz="2000" dirty="0" smtClean="0"/>
              <a:t>кожа вокруг раны </a:t>
            </a:r>
            <a:r>
              <a:rPr lang="ru-RU" altLang="ru-RU" sz="2000" dirty="0" err="1" smtClean="0"/>
              <a:t>гиперемирована</a:t>
            </a:r>
            <a:r>
              <a:rPr lang="ru-RU" altLang="ru-RU" sz="2000" dirty="0" smtClean="0"/>
              <a:t>, местная температура </a:t>
            </a:r>
            <a:r>
              <a:rPr lang="ru-RU" altLang="ru-RU" sz="2000" dirty="0" smtClean="0"/>
              <a:t>повышена</a:t>
            </a:r>
            <a:endParaRPr lang="ru-RU" altLang="ru-RU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ru-RU" sz="2000" dirty="0" smtClean="0"/>
              <a:t>инфильтрат 4-6 см от </a:t>
            </a:r>
            <a:r>
              <a:rPr lang="ru-RU" altLang="ru-RU" sz="2000" dirty="0" smtClean="0"/>
              <a:t>краёв </a:t>
            </a:r>
            <a:r>
              <a:rPr lang="ru-RU" altLang="ru-RU" sz="2000" dirty="0" smtClean="0"/>
              <a:t>раны,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sz="2000" dirty="0" smtClean="0"/>
              <a:t>температура </a:t>
            </a:r>
            <a:r>
              <a:rPr lang="ru-RU" altLang="ru-RU" sz="2000" dirty="0" smtClean="0"/>
              <a:t>37,5-38,0 </a:t>
            </a:r>
            <a:r>
              <a:rPr lang="en-US" altLang="ru-RU" sz="2000" dirty="0" smtClean="0"/>
              <a:t>º</a:t>
            </a:r>
            <a:r>
              <a:rPr lang="ru-RU" altLang="ru-RU" sz="2000" dirty="0" smtClean="0"/>
              <a:t>С</a:t>
            </a:r>
            <a:endParaRPr lang="ru-RU" altLang="ru-RU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ru-RU" sz="2000" dirty="0" smtClean="0"/>
              <a:t>в крови умеренный </a:t>
            </a:r>
            <a:r>
              <a:rPr lang="ru-RU" altLang="ru-RU" sz="2000" dirty="0" smtClean="0"/>
              <a:t>лейкоцитоз</a:t>
            </a:r>
            <a:endParaRPr lang="ru-RU" altLang="ru-RU" sz="2000" dirty="0" smtClean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/>
              <a:t>Инфильтрат передней брюшной стенки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dirty="0" err="1" smtClean="0"/>
              <a:t>Физиолечение</a:t>
            </a:r>
            <a:r>
              <a:rPr lang="ru-RU" altLang="ru-RU" dirty="0" smtClean="0"/>
              <a:t> (УВЧ, УФО</a:t>
            </a:r>
            <a:r>
              <a:rPr lang="ru-RU" altLang="ru-RU" dirty="0" smtClean="0"/>
              <a:t>)</a:t>
            </a:r>
            <a:endParaRPr lang="ru-RU" altLang="ru-RU" dirty="0" smtClean="0"/>
          </a:p>
          <a:p>
            <a:pPr eaLnBrk="1" hangingPunct="1"/>
            <a:r>
              <a:rPr lang="ru-RU" altLang="ru-RU" dirty="0" err="1" smtClean="0"/>
              <a:t>Антибиотикотерапия</a:t>
            </a:r>
            <a:endParaRPr lang="ru-RU" altLang="ru-RU" dirty="0" smtClean="0"/>
          </a:p>
          <a:p>
            <a:pPr eaLnBrk="1" hangingPunct="1"/>
            <a:r>
              <a:rPr lang="ru-RU" altLang="ru-RU" dirty="0" err="1" smtClean="0"/>
              <a:t>Дезагреганты</a:t>
            </a:r>
            <a:endParaRPr lang="ru-RU" altLang="ru-RU" dirty="0" smtClean="0"/>
          </a:p>
          <a:p>
            <a:pPr eaLnBrk="1" hangingPunct="1"/>
            <a:r>
              <a:rPr lang="ru-RU" altLang="ru-RU" dirty="0" err="1" smtClean="0"/>
              <a:t>Полуспиртовые</a:t>
            </a:r>
            <a:r>
              <a:rPr lang="ru-RU" altLang="ru-RU" dirty="0" smtClean="0"/>
              <a:t> </a:t>
            </a:r>
            <a:r>
              <a:rPr lang="ru-RU" altLang="ru-RU" dirty="0" smtClean="0"/>
              <a:t>повязки</a:t>
            </a:r>
            <a:endParaRPr lang="ru-RU" altLang="ru-RU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Классификация осложнений острого аппендицита (В.И. Колесов, 1972 )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357430"/>
            <a:ext cx="7693025" cy="4095758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solidFill>
                  <a:srgbClr val="FF0000"/>
                </a:solidFill>
              </a:rPr>
              <a:t>Осложнения послеоперационного периода</a:t>
            </a:r>
          </a:p>
          <a:p>
            <a:pPr lvl="1" eaLnBrk="1" hangingPunct="1"/>
            <a:r>
              <a:rPr lang="ru-RU" altLang="ru-RU" dirty="0" smtClean="0"/>
              <a:t>Осложнения со стороны операционной раны</a:t>
            </a:r>
          </a:p>
          <a:p>
            <a:pPr lvl="2" eaLnBrk="1" hangingPunct="1"/>
            <a:r>
              <a:rPr lang="ru-RU" altLang="ru-RU" dirty="0" smtClean="0"/>
              <a:t>инфильтрат передней брюшной стенки </a:t>
            </a:r>
          </a:p>
          <a:p>
            <a:pPr lvl="2" eaLnBrk="1" hangingPunct="1"/>
            <a:r>
              <a:rPr lang="ru-RU" altLang="ru-RU" dirty="0" smtClean="0"/>
              <a:t>нагноение раны</a:t>
            </a:r>
          </a:p>
          <a:p>
            <a:pPr lvl="2" eaLnBrk="1" hangingPunct="1"/>
            <a:r>
              <a:rPr lang="ru-RU" altLang="ru-RU" dirty="0" smtClean="0"/>
              <a:t>кровотечение из раны брюшной стенки</a:t>
            </a:r>
          </a:p>
          <a:p>
            <a:pPr lvl="2" eaLnBrk="1" hangingPunct="1"/>
            <a:r>
              <a:rPr lang="ru-RU" altLang="ru-RU" dirty="0" smtClean="0"/>
              <a:t>гематома в ране</a:t>
            </a:r>
          </a:p>
          <a:p>
            <a:pPr lvl="2" eaLnBrk="1" hangingPunct="1"/>
            <a:r>
              <a:rPr lang="ru-RU" altLang="ru-RU" dirty="0" smtClean="0"/>
              <a:t>расхождение краёв раны (с </a:t>
            </a:r>
            <a:r>
              <a:rPr lang="ru-RU" altLang="ru-RU" dirty="0" err="1" smtClean="0"/>
              <a:t>эвентерацией</a:t>
            </a:r>
            <a:r>
              <a:rPr lang="ru-RU" altLang="ru-RU" dirty="0" smtClean="0"/>
              <a:t>, без </a:t>
            </a:r>
            <a:r>
              <a:rPr lang="ru-RU" altLang="ru-RU" dirty="0" err="1" smtClean="0"/>
              <a:t>эвентерации</a:t>
            </a:r>
            <a:r>
              <a:rPr lang="ru-RU" altLang="ru-RU" dirty="0" smtClean="0"/>
              <a:t>)                                        </a:t>
            </a:r>
          </a:p>
          <a:p>
            <a:pPr lvl="2" eaLnBrk="1" hangingPunct="1"/>
            <a:r>
              <a:rPr lang="ru-RU" altLang="ru-RU" dirty="0" smtClean="0"/>
              <a:t>лигатурные свищи</a:t>
            </a:r>
          </a:p>
          <a:p>
            <a:pPr lvl="2" eaLnBrk="1" hangingPunct="1"/>
            <a:r>
              <a:rPr lang="ru-RU" altLang="ru-RU" dirty="0" smtClean="0"/>
              <a:t>послеоперационные грыжи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Нагноение раны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z="2400" dirty="0" smtClean="0"/>
              <a:t>грубое </a:t>
            </a:r>
            <a:r>
              <a:rPr lang="ru-RU" altLang="ru-RU" sz="2400" dirty="0" err="1" smtClean="0"/>
              <a:t>травмирование</a:t>
            </a:r>
            <a:r>
              <a:rPr lang="ru-RU" altLang="ru-RU" sz="2400" dirty="0" smtClean="0"/>
              <a:t> раны руками хирурга и </a:t>
            </a:r>
            <a:r>
              <a:rPr lang="ru-RU" altLang="ru-RU" sz="2400" dirty="0" smtClean="0"/>
              <a:t>инструментами</a:t>
            </a:r>
            <a:endParaRPr lang="ru-RU" altLang="ru-RU" sz="2400" dirty="0" smtClean="0"/>
          </a:p>
          <a:p>
            <a:pPr eaLnBrk="1" hangingPunct="1"/>
            <a:r>
              <a:rPr lang="ru-RU" altLang="ru-RU" sz="2400" dirty="0" smtClean="0"/>
              <a:t>неумение хирурга предохранить рану от инфицирования </a:t>
            </a:r>
            <a:r>
              <a:rPr lang="ru-RU" altLang="ru-RU" sz="2400" dirty="0" err="1" smtClean="0"/>
              <a:t>перитонеальным</a:t>
            </a:r>
            <a:r>
              <a:rPr lang="ru-RU" altLang="ru-RU" sz="2400" dirty="0" smtClean="0"/>
              <a:t> </a:t>
            </a:r>
            <a:r>
              <a:rPr lang="ru-RU" altLang="ru-RU" sz="2400" dirty="0" smtClean="0"/>
              <a:t>экссудатом</a:t>
            </a:r>
            <a:endParaRPr lang="ru-RU" altLang="ru-RU" sz="2400" dirty="0" smtClean="0"/>
          </a:p>
          <a:p>
            <a:pPr eaLnBrk="1" hangingPunct="1"/>
            <a:r>
              <a:rPr lang="ru-RU" altLang="ru-RU" sz="2400" dirty="0" smtClean="0"/>
              <a:t>плохой </a:t>
            </a:r>
            <a:r>
              <a:rPr lang="ru-RU" altLang="ru-RU" sz="2400" dirty="0" smtClean="0"/>
              <a:t>гемостаз</a:t>
            </a:r>
            <a:endParaRPr lang="ru-RU" altLang="ru-RU" sz="2400" dirty="0" smtClean="0"/>
          </a:p>
          <a:p>
            <a:pPr eaLnBrk="1" hangingPunct="1"/>
            <a:r>
              <a:rPr lang="ru-RU" altLang="ru-RU" sz="2400" dirty="0" smtClean="0"/>
              <a:t>использование некачественных шовных </a:t>
            </a:r>
            <a:r>
              <a:rPr lang="ru-RU" altLang="ru-RU" sz="2400" dirty="0" smtClean="0"/>
              <a:t>материалов</a:t>
            </a:r>
            <a:endParaRPr lang="ru-RU" altLang="ru-RU" sz="2400" dirty="0" smtClean="0"/>
          </a:p>
          <a:p>
            <a:pPr eaLnBrk="1" hangingPunct="1"/>
            <a:r>
              <a:rPr lang="ru-RU" altLang="ru-RU" sz="2400" dirty="0" smtClean="0"/>
              <a:t>плохой послеоперационный </a:t>
            </a:r>
            <a:r>
              <a:rPr lang="ru-RU" altLang="ru-RU" sz="2400" dirty="0" smtClean="0"/>
              <a:t>уход</a:t>
            </a:r>
            <a:endParaRPr lang="ru-RU" altLang="ru-RU" sz="2400" dirty="0" smtClean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Нагноение раны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усиление </a:t>
            </a:r>
            <a:r>
              <a:rPr lang="ru-RU" altLang="ru-RU" dirty="0" smtClean="0"/>
              <a:t>болей</a:t>
            </a:r>
            <a:endParaRPr lang="ru-RU" altLang="ru-RU" dirty="0" smtClean="0"/>
          </a:p>
          <a:p>
            <a:pPr eaLnBrk="1" hangingPunct="1"/>
            <a:r>
              <a:rPr lang="ru-RU" altLang="ru-RU" dirty="0" smtClean="0"/>
              <a:t>повышение температуры, особенно по </a:t>
            </a:r>
            <a:r>
              <a:rPr lang="ru-RU" altLang="ru-RU" dirty="0" smtClean="0"/>
              <a:t>вечерам</a:t>
            </a:r>
            <a:endParaRPr lang="ru-RU" altLang="ru-RU" dirty="0" smtClean="0"/>
          </a:p>
          <a:p>
            <a:pPr eaLnBrk="1" hangingPunct="1"/>
            <a:r>
              <a:rPr lang="ru-RU" altLang="ru-RU" dirty="0" smtClean="0"/>
              <a:t>ухудшение общего </a:t>
            </a:r>
            <a:r>
              <a:rPr lang="ru-RU" altLang="ru-RU" dirty="0" smtClean="0"/>
              <a:t>состояния</a:t>
            </a:r>
            <a:endParaRPr lang="ru-RU" altLang="ru-RU" dirty="0" smtClean="0"/>
          </a:p>
          <a:p>
            <a:pPr eaLnBrk="1" hangingPunct="1"/>
            <a:r>
              <a:rPr lang="ru-RU" altLang="ru-RU" dirty="0" smtClean="0"/>
              <a:t>резко болезненный инфильтрат вокруг раны, гиперемия </a:t>
            </a:r>
            <a:r>
              <a:rPr lang="ru-RU" altLang="ru-RU" dirty="0" smtClean="0"/>
              <a:t>её </a:t>
            </a:r>
            <a:r>
              <a:rPr lang="ru-RU" altLang="ru-RU" dirty="0" smtClean="0"/>
              <a:t>краев, локальная гипертермия, истечение гноя между </a:t>
            </a:r>
            <a:r>
              <a:rPr lang="ru-RU" altLang="ru-RU" dirty="0" smtClean="0"/>
              <a:t>швов</a:t>
            </a:r>
            <a:endParaRPr lang="ru-RU" altLang="ru-RU" dirty="0" smtClean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Нагноение раны</a:t>
            </a:r>
          </a:p>
        </p:txBody>
      </p:sp>
      <p:pic>
        <p:nvPicPr>
          <p:cNvPr id="8909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2432050"/>
            <a:ext cx="6696075" cy="3836988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8202613" cy="1143000"/>
          </a:xfrm>
        </p:spPr>
        <p:txBody>
          <a:bodyPr/>
          <a:lstStyle/>
          <a:p>
            <a:r>
              <a:rPr lang="ru-RU" altLang="ru-RU" sz="2400" smtClean="0"/>
              <a:t>Абсцесс послеоперационного рубца передней брюшной стенки. УЗИ диагностика.</a:t>
            </a:r>
          </a:p>
        </p:txBody>
      </p:sp>
      <p:pic>
        <p:nvPicPr>
          <p:cNvPr id="90115" name="Picture 2" descr="F:\Кафедра хирургии №1\абсцесс п. о. рубца ПБС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35150" y="2306638"/>
            <a:ext cx="5545138" cy="4181475"/>
          </a:xfr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Нагноение раны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Снять необходимое количество швов, широко раскрыть рану, ревизия, санация, </a:t>
            </a:r>
            <a:r>
              <a:rPr lang="ru-RU" altLang="ru-RU" dirty="0" smtClean="0"/>
              <a:t>дренирование</a:t>
            </a:r>
            <a:endParaRPr lang="ru-RU" altLang="ru-RU" dirty="0" smtClean="0"/>
          </a:p>
          <a:p>
            <a:pPr eaLnBrk="1" hangingPunct="1"/>
            <a:r>
              <a:rPr lang="ru-RU" altLang="ru-RU" dirty="0" smtClean="0"/>
              <a:t>Антибактериальная </a:t>
            </a:r>
            <a:r>
              <a:rPr lang="ru-RU" altLang="ru-RU" dirty="0" smtClean="0"/>
              <a:t>терапия</a:t>
            </a:r>
            <a:endParaRPr lang="ru-RU" altLang="ru-RU" dirty="0" smtClean="0"/>
          </a:p>
          <a:p>
            <a:pPr eaLnBrk="1" hangingPunct="1"/>
            <a:r>
              <a:rPr lang="ru-RU" altLang="ru-RU" dirty="0" err="1" smtClean="0"/>
              <a:t>Физиолечение</a:t>
            </a:r>
            <a:endParaRPr lang="ru-RU" altLang="ru-RU" dirty="0" smtClean="0"/>
          </a:p>
          <a:p>
            <a:pPr eaLnBrk="1" hangingPunct="1"/>
            <a:r>
              <a:rPr lang="ru-RU" altLang="ru-RU" dirty="0" smtClean="0"/>
              <a:t>Перевязки с мазями на основе ПЭГ, </a:t>
            </a:r>
            <a:r>
              <a:rPr lang="ru-RU" altLang="ru-RU" dirty="0" err="1" smtClean="0"/>
              <a:t>винилином</a:t>
            </a:r>
            <a:r>
              <a:rPr lang="ru-RU" altLang="ru-RU" dirty="0" smtClean="0"/>
              <a:t>, </a:t>
            </a:r>
            <a:r>
              <a:rPr lang="ru-RU" altLang="ru-RU" dirty="0" err="1" smtClean="0"/>
              <a:t>солкосерилом</a:t>
            </a:r>
            <a:endParaRPr lang="ru-RU" altLang="ru-RU" dirty="0" smtClean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Пример формулировки диагноза</a:t>
            </a:r>
          </a:p>
        </p:txBody>
      </p:sp>
      <p:sp>
        <p:nvSpPr>
          <p:cNvPr id="921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Острый флегмонозный аппендицит. Послеоперационное осложнение: инфильтрат послеоперационной раны, абсцесс послеоперационного рубца, нагноение послеоперационной раны</a:t>
            </a:r>
          </a:p>
          <a:p>
            <a:endParaRPr lang="ru-RU" altLang="ru-RU" smtClean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8202613" cy="1143000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Кровотечение из раны брюшной стенки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Окончательная остановка кровотечения путем </a:t>
            </a:r>
            <a:r>
              <a:rPr lang="ru-RU" altLang="ru-RU" dirty="0" err="1" smtClean="0"/>
              <a:t>лигирования</a:t>
            </a:r>
            <a:r>
              <a:rPr lang="ru-RU" altLang="ru-RU" dirty="0" smtClean="0"/>
              <a:t> или прошивания кровоточащего </a:t>
            </a:r>
            <a:r>
              <a:rPr lang="ru-RU" altLang="ru-RU" dirty="0" smtClean="0"/>
              <a:t>сосуда.</a:t>
            </a:r>
            <a:endParaRPr lang="ru-RU" altLang="ru-RU" dirty="0" smtClean="0"/>
          </a:p>
          <a:p>
            <a:pPr eaLnBrk="1" hangingPunct="1"/>
            <a:r>
              <a:rPr lang="ru-RU" altLang="ru-RU" dirty="0" smtClean="0"/>
              <a:t>Возникшую гематому </a:t>
            </a:r>
            <a:r>
              <a:rPr lang="ru-RU" altLang="ru-RU" dirty="0" smtClean="0"/>
              <a:t>опорожнить</a:t>
            </a:r>
            <a:endParaRPr lang="ru-RU" altLang="ru-RU" dirty="0" smtClean="0"/>
          </a:p>
          <a:p>
            <a:pPr eaLnBrk="1" hangingPunct="1"/>
            <a:r>
              <a:rPr lang="ru-RU" altLang="ru-RU" dirty="0" smtClean="0"/>
              <a:t>При нагноении гематому следует широко </a:t>
            </a:r>
            <a:r>
              <a:rPr lang="ru-RU" altLang="ru-RU" dirty="0" smtClean="0"/>
              <a:t>раскрыть </a:t>
            </a:r>
            <a:r>
              <a:rPr lang="ru-RU" altLang="ru-RU" dirty="0" smtClean="0"/>
              <a:t>и вести по принципам лечения инфицированной </a:t>
            </a:r>
            <a:r>
              <a:rPr lang="ru-RU" altLang="ru-RU" dirty="0" smtClean="0"/>
              <a:t>раны</a:t>
            </a:r>
            <a:endParaRPr lang="ru-RU" altLang="ru-RU" dirty="0" smtClean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Пример формулировки диагноза</a:t>
            </a:r>
          </a:p>
        </p:txBody>
      </p:sp>
      <p:sp>
        <p:nvSpPr>
          <p:cNvPr id="942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 smtClean="0"/>
              <a:t>Острый флегмонозный аппендицит. Послеоперационное осложнение: </a:t>
            </a:r>
          </a:p>
          <a:p>
            <a:pPr lvl="1"/>
            <a:r>
              <a:rPr lang="ru-RU" altLang="ru-RU" dirty="0" smtClean="0"/>
              <a:t>наружное кровотечение из раны передней брюшной </a:t>
            </a:r>
            <a:r>
              <a:rPr lang="ru-RU" altLang="ru-RU" dirty="0" smtClean="0"/>
              <a:t>стенки</a:t>
            </a:r>
            <a:endParaRPr lang="ru-RU" altLang="ru-RU" dirty="0" smtClean="0"/>
          </a:p>
          <a:p>
            <a:pPr lvl="1"/>
            <a:r>
              <a:rPr lang="ru-RU" altLang="ru-RU" dirty="0" smtClean="0"/>
              <a:t>гематома послеоперационной раны</a:t>
            </a:r>
          </a:p>
          <a:p>
            <a:endParaRPr lang="ru-RU" altLang="ru-RU" dirty="0" smtClean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Расхождение </a:t>
            </a:r>
            <a:r>
              <a:rPr lang="ru-RU" altLang="ru-RU" dirty="0" smtClean="0"/>
              <a:t>краёв </a:t>
            </a:r>
            <a:r>
              <a:rPr lang="ru-RU" altLang="ru-RU" dirty="0" smtClean="0"/>
              <a:t>раны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У ослабленных больных с глубокими нарушениями реактивности </a:t>
            </a:r>
            <a:r>
              <a:rPr lang="ru-RU" altLang="ru-RU" dirty="0" smtClean="0"/>
              <a:t>организма</a:t>
            </a:r>
            <a:endParaRPr lang="ru-RU" altLang="ru-RU" dirty="0" smtClean="0"/>
          </a:p>
          <a:p>
            <a:pPr eaLnBrk="1" hangingPunct="1"/>
            <a:r>
              <a:rPr lang="ru-RU" altLang="ru-RU" dirty="0" smtClean="0"/>
              <a:t>Продолжающийся </a:t>
            </a:r>
            <a:r>
              <a:rPr lang="ru-RU" altLang="ru-RU" dirty="0" smtClean="0"/>
              <a:t>перитонит</a:t>
            </a:r>
            <a:endParaRPr lang="ru-RU" altLang="ru-RU" dirty="0" smtClean="0"/>
          </a:p>
          <a:p>
            <a:pPr eaLnBrk="1" hangingPunct="1"/>
            <a:r>
              <a:rPr lang="ru-RU" altLang="ru-RU" dirty="0" smtClean="0"/>
              <a:t>Нагноение послеоперационной раны с расхождением швов </a:t>
            </a:r>
            <a:r>
              <a:rPr lang="ru-RU" altLang="ru-RU" dirty="0" smtClean="0"/>
              <a:t>апоневроза</a:t>
            </a:r>
            <a:endParaRPr lang="ru-RU" altLang="ru-RU" dirty="0" smtClean="0"/>
          </a:p>
          <a:p>
            <a:pPr eaLnBrk="1" hangingPunct="1"/>
            <a:r>
              <a:rPr lang="ru-RU" altLang="ru-RU" dirty="0" smtClean="0"/>
              <a:t>Чаще возникает на 6-8 сутки после </a:t>
            </a:r>
            <a:r>
              <a:rPr lang="ru-RU" altLang="ru-RU" dirty="0" smtClean="0"/>
              <a:t>операции</a:t>
            </a:r>
            <a:endParaRPr lang="ru-RU" altLang="ru-RU" dirty="0" smtClean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Лигатурные свищи</a:t>
            </a:r>
          </a:p>
        </p:txBody>
      </p:sp>
      <p:pic>
        <p:nvPicPr>
          <p:cNvPr id="9625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68538" y="2362200"/>
            <a:ext cx="4352925" cy="41846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dirty="0" smtClean="0"/>
              <a:t>Классификация осложнений острого аппендицита (В.И. Колесов, </a:t>
            </a:r>
            <a:r>
              <a:rPr lang="ru-RU" altLang="ru-RU" sz="3200" dirty="0" smtClean="0"/>
              <a:t>1972)</a:t>
            </a:r>
            <a:endParaRPr lang="ru-RU" altLang="ru-RU" sz="3200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57430"/>
            <a:ext cx="7693025" cy="4311658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solidFill>
                  <a:srgbClr val="FF0000"/>
                </a:solidFill>
              </a:rPr>
              <a:t>Осложнения </a:t>
            </a:r>
            <a:r>
              <a:rPr lang="ru-RU" altLang="ru-RU" dirty="0" smtClean="0">
                <a:solidFill>
                  <a:srgbClr val="FF0000"/>
                </a:solidFill>
              </a:rPr>
              <a:t>послеоперационного </a:t>
            </a:r>
            <a:r>
              <a:rPr lang="ru-RU" altLang="ru-RU" dirty="0" smtClean="0">
                <a:solidFill>
                  <a:srgbClr val="FF0000"/>
                </a:solidFill>
              </a:rPr>
              <a:t>периода</a:t>
            </a:r>
          </a:p>
          <a:p>
            <a:pPr lvl="1" eaLnBrk="1" hangingPunct="1"/>
            <a:r>
              <a:rPr lang="ru-RU" altLang="ru-RU" dirty="0" smtClean="0"/>
              <a:t>Осложнения в брюшной полости</a:t>
            </a:r>
          </a:p>
          <a:p>
            <a:pPr lvl="2" eaLnBrk="1" hangingPunct="1"/>
            <a:r>
              <a:rPr lang="ru-RU" altLang="ru-RU" dirty="0" smtClean="0"/>
              <a:t>внутрибрюшное кровотечение, нагноившаяся гематома в области </a:t>
            </a:r>
            <a:r>
              <a:rPr lang="ru-RU" altLang="ru-RU" dirty="0" err="1" smtClean="0"/>
              <a:t>аппендэктомии</a:t>
            </a:r>
            <a:r>
              <a:rPr lang="ru-RU" altLang="ru-RU" dirty="0" smtClean="0"/>
              <a:t>, нагноившаяся гематома в </a:t>
            </a:r>
            <a:r>
              <a:rPr lang="ru-RU" altLang="ru-RU" dirty="0" err="1" smtClean="0"/>
              <a:t>дугласовом</a:t>
            </a:r>
            <a:r>
              <a:rPr lang="ru-RU" altLang="ru-RU" dirty="0" smtClean="0"/>
              <a:t> пространстве</a:t>
            </a:r>
          </a:p>
          <a:p>
            <a:pPr lvl="2" eaLnBrk="1" hangingPunct="1"/>
            <a:r>
              <a:rPr lang="ru-RU" altLang="ru-RU" dirty="0" smtClean="0"/>
              <a:t>инфильтраты и абсцессы в </a:t>
            </a:r>
            <a:r>
              <a:rPr lang="ru-RU" altLang="ru-RU" dirty="0" err="1" smtClean="0"/>
              <a:t>илеоцекальной</a:t>
            </a:r>
            <a:r>
              <a:rPr lang="ru-RU" altLang="ru-RU" dirty="0" smtClean="0"/>
              <a:t> области, </a:t>
            </a:r>
            <a:r>
              <a:rPr lang="ru-RU" altLang="ru-RU" dirty="0" err="1" smtClean="0"/>
              <a:t>прикультевой</a:t>
            </a:r>
            <a:r>
              <a:rPr lang="ru-RU" altLang="ru-RU" dirty="0" smtClean="0"/>
              <a:t> абсцесс</a:t>
            </a:r>
          </a:p>
          <a:p>
            <a:pPr lvl="2" eaLnBrk="1" hangingPunct="1"/>
            <a:r>
              <a:rPr lang="ru-RU" altLang="ru-RU" dirty="0" err="1" smtClean="0"/>
              <a:t>межпетельные</a:t>
            </a:r>
            <a:r>
              <a:rPr lang="ru-RU" altLang="ru-RU" dirty="0" smtClean="0"/>
              <a:t> инфильтраты и абсцессы, инфильтраты и абсцессы полости малого таза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Пример формулировки диагноза</a:t>
            </a:r>
          </a:p>
        </p:txBody>
      </p:sp>
      <p:sp>
        <p:nvSpPr>
          <p:cNvPr id="972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Состояние после аппендэктомии. Лигатурный свищ послеоперационного рубца передней брюшной стенки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Послеоперационные грыжи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Послеоперационная вентральная грыжа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8131175" cy="1143000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Осложнения послеоперационного периода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Осложнения в брюшной полости</a:t>
            </a:r>
          </a:p>
          <a:p>
            <a:pPr lvl="1" eaLnBrk="1" hangingPunct="1"/>
            <a:r>
              <a:rPr lang="ru-RU" altLang="ru-RU" smtClean="0"/>
              <a:t>внутрибрюшное кровотечение, нагноившаяся гематома в области аппендэктомии, нагноившаяся гематома в дугласовом пространстве</a:t>
            </a:r>
          </a:p>
          <a:p>
            <a:pPr lvl="1" eaLnBrk="1" hangingPunct="1"/>
            <a:r>
              <a:rPr lang="ru-RU" altLang="ru-RU" smtClean="0"/>
              <a:t>инфильтраты и абсцессы в илеоцекальной области, прикультевой абсцесс</a:t>
            </a:r>
          </a:p>
          <a:p>
            <a:pPr lvl="1" eaLnBrk="1" hangingPunct="1"/>
            <a:r>
              <a:rPr lang="ru-RU" altLang="ru-RU" smtClean="0"/>
              <a:t>межпетельные инфильтраты и абсцессы, инфильтраты и абсцессы полости малого таза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8202613" cy="1143000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Осложнения послеоперационного периода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Осложнения в брюшной полости</a:t>
            </a:r>
          </a:p>
          <a:p>
            <a:pPr lvl="1" eaLnBrk="1" hangingPunct="1"/>
            <a:r>
              <a:rPr lang="ru-RU" altLang="ru-RU" smtClean="0"/>
              <a:t>острая кишечная непроходимость (динамическая, механическая)</a:t>
            </a:r>
          </a:p>
          <a:p>
            <a:pPr lvl="1" eaLnBrk="1" hangingPunct="1"/>
            <a:r>
              <a:rPr lang="ru-RU" altLang="ru-RU" smtClean="0"/>
              <a:t>кишечные свищи</a:t>
            </a:r>
          </a:p>
          <a:p>
            <a:pPr lvl="1" eaLnBrk="1" hangingPunct="1"/>
            <a:r>
              <a:rPr lang="ru-RU" altLang="ru-RU" smtClean="0"/>
              <a:t>прогрессирующий перитонит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Внутрибрюшное кровотечение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z="2400" dirty="0" smtClean="0"/>
              <a:t>Источник:</a:t>
            </a:r>
          </a:p>
          <a:p>
            <a:pPr lvl="1" eaLnBrk="1" hangingPunct="1"/>
            <a:r>
              <a:rPr lang="ru-RU" altLang="ru-RU" sz="2000" dirty="0" smtClean="0"/>
              <a:t>сосуды брыжейки червеобразного </a:t>
            </a:r>
            <a:r>
              <a:rPr lang="ru-RU" altLang="ru-RU" sz="2000" dirty="0" smtClean="0"/>
              <a:t>отростка</a:t>
            </a:r>
            <a:endParaRPr lang="ru-RU" altLang="ru-RU" sz="2000" dirty="0" smtClean="0"/>
          </a:p>
          <a:p>
            <a:pPr lvl="1" eaLnBrk="1" hangingPunct="1"/>
            <a:r>
              <a:rPr lang="ru-RU" altLang="ru-RU" sz="2000" dirty="0" smtClean="0"/>
              <a:t>пересечённые </a:t>
            </a:r>
            <a:r>
              <a:rPr lang="ru-RU" altLang="ru-RU" sz="2000" dirty="0" smtClean="0"/>
              <a:t>спайки и </a:t>
            </a:r>
            <a:r>
              <a:rPr lang="ru-RU" altLang="ru-RU" sz="2000" dirty="0" smtClean="0"/>
              <a:t>сращения</a:t>
            </a:r>
            <a:endParaRPr lang="ru-RU" altLang="ru-RU" sz="2000" dirty="0" smtClean="0"/>
          </a:p>
          <a:p>
            <a:pPr eaLnBrk="1" hangingPunct="1"/>
            <a:r>
              <a:rPr lang="ru-RU" altLang="ru-RU" sz="2400" dirty="0" smtClean="0"/>
              <a:t>Причины:</a:t>
            </a:r>
          </a:p>
          <a:p>
            <a:pPr lvl="1" eaLnBrk="1" hangingPunct="1"/>
            <a:r>
              <a:rPr lang="ru-RU" altLang="ru-RU" sz="2000" dirty="0" smtClean="0"/>
              <a:t>не полностью перевязаны сосуды </a:t>
            </a:r>
            <a:r>
              <a:rPr lang="ru-RU" altLang="ru-RU" sz="2000" dirty="0" smtClean="0"/>
              <a:t>брыжейки</a:t>
            </a:r>
            <a:endParaRPr lang="ru-RU" altLang="ru-RU" sz="2000" dirty="0" smtClean="0"/>
          </a:p>
          <a:p>
            <a:pPr lvl="1" eaLnBrk="1" hangingPunct="1"/>
            <a:r>
              <a:rPr lang="ru-RU" altLang="ru-RU" sz="2000" dirty="0" smtClean="0"/>
              <a:t>соскальзывание лигатуры при уменьшении </a:t>
            </a:r>
            <a:r>
              <a:rPr lang="ru-RU" altLang="ru-RU" sz="2000" dirty="0" smtClean="0"/>
              <a:t>отёка брыжейки</a:t>
            </a:r>
            <a:endParaRPr lang="ru-RU" altLang="ru-RU" sz="2000" dirty="0" smtClean="0"/>
          </a:p>
          <a:p>
            <a:pPr lvl="1" eaLnBrk="1" hangingPunct="1"/>
            <a:r>
              <a:rPr lang="ru-RU" altLang="ru-RU" sz="2000" dirty="0" smtClean="0"/>
              <a:t>недостаточно </a:t>
            </a:r>
            <a:r>
              <a:rPr lang="ru-RU" altLang="ru-RU" sz="2000" dirty="0" smtClean="0"/>
              <a:t>надёжный </a:t>
            </a:r>
            <a:r>
              <a:rPr lang="ru-RU" altLang="ru-RU" sz="2000" dirty="0" smtClean="0"/>
              <a:t>гемостаз в </a:t>
            </a:r>
            <a:r>
              <a:rPr lang="ru-RU" altLang="ru-RU" sz="2000" dirty="0" smtClean="0"/>
              <a:t>спайках</a:t>
            </a:r>
            <a:endParaRPr lang="ru-RU" altLang="ru-RU" sz="2000" dirty="0" smtClean="0"/>
          </a:p>
          <a:p>
            <a:pPr lvl="1" eaLnBrk="1" hangingPunct="1"/>
            <a:r>
              <a:rPr lang="ru-RU" altLang="ru-RU" sz="2000" dirty="0" smtClean="0"/>
              <a:t>повышенная кровоточивость вследствие общих </a:t>
            </a:r>
            <a:r>
              <a:rPr lang="ru-RU" altLang="ru-RU" sz="2000" dirty="0" smtClean="0"/>
              <a:t>заболеваний</a:t>
            </a:r>
            <a:endParaRPr lang="ru-RU" altLang="ru-RU" sz="2000" dirty="0" smtClean="0"/>
          </a:p>
          <a:p>
            <a:pPr lvl="1" eaLnBrk="1" hangingPunct="1"/>
            <a:endParaRPr lang="ru-RU" altLang="ru-RU" sz="2000" dirty="0" smtClean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Пример формулировки диагноза</a:t>
            </a:r>
          </a:p>
        </p:txBody>
      </p:sp>
      <p:sp>
        <p:nvSpPr>
          <p:cNvPr id="1024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 smtClean="0"/>
              <a:t>Острый флегмонозный аппендицит. Послеоперационное осложнение: </a:t>
            </a:r>
          </a:p>
          <a:p>
            <a:pPr lvl="1"/>
            <a:r>
              <a:rPr lang="ru-RU" altLang="ru-RU" dirty="0" smtClean="0"/>
              <a:t>внутрибрюшное </a:t>
            </a:r>
            <a:r>
              <a:rPr lang="ru-RU" altLang="ru-RU" dirty="0" smtClean="0"/>
              <a:t>кровотечение</a:t>
            </a:r>
            <a:endParaRPr lang="ru-RU" altLang="ru-RU" dirty="0" smtClean="0"/>
          </a:p>
          <a:p>
            <a:pPr lvl="1"/>
            <a:r>
              <a:rPr lang="ru-RU" altLang="ru-RU" dirty="0" err="1" smtClean="0"/>
              <a:t>гемоперитонеум</a:t>
            </a:r>
            <a:endParaRPr lang="ru-RU" altLang="ru-RU" dirty="0" smtClean="0"/>
          </a:p>
          <a:p>
            <a:endParaRPr lang="ru-RU" altLang="ru-RU" dirty="0" smtClean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Инфильтраты и абсцессы брюшной полости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altLang="ru-RU" sz="2400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 err="1" smtClean="0"/>
              <a:t>илеоцекальной</a:t>
            </a:r>
            <a:r>
              <a:rPr lang="ru-RU" altLang="ru-RU" sz="2400" dirty="0" smtClean="0"/>
              <a:t> </a:t>
            </a:r>
            <a:r>
              <a:rPr lang="ru-RU" altLang="ru-RU" sz="2400" dirty="0" smtClean="0"/>
              <a:t>области</a:t>
            </a:r>
            <a:endParaRPr lang="ru-RU" altLang="ru-RU" sz="2400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 err="1" smtClean="0"/>
              <a:t>межкишечные</a:t>
            </a:r>
            <a:endParaRPr lang="ru-RU" altLang="ru-RU" sz="2400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 smtClean="0"/>
              <a:t>полости малого </a:t>
            </a:r>
            <a:r>
              <a:rPr lang="ru-RU" altLang="ru-RU" sz="2400" dirty="0" smtClean="0"/>
              <a:t>таза</a:t>
            </a:r>
            <a:endParaRPr lang="ru-RU" altLang="ru-RU" sz="2400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 err="1" smtClean="0"/>
              <a:t>поддиафрагмального</a:t>
            </a:r>
            <a:r>
              <a:rPr lang="ru-RU" altLang="ru-RU" sz="2400" dirty="0" smtClean="0"/>
              <a:t> </a:t>
            </a:r>
            <a:r>
              <a:rPr lang="ru-RU" altLang="ru-RU" sz="2400" dirty="0" smtClean="0"/>
              <a:t>пространства</a:t>
            </a:r>
            <a:endParaRPr lang="ru-RU" altLang="ru-RU" sz="2400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 err="1" smtClean="0"/>
              <a:t>подпеченочного</a:t>
            </a:r>
            <a:r>
              <a:rPr lang="ru-RU" altLang="ru-RU" sz="2400" dirty="0" smtClean="0"/>
              <a:t> </a:t>
            </a:r>
            <a:r>
              <a:rPr lang="ru-RU" altLang="ru-RU" sz="2400" dirty="0" smtClean="0"/>
              <a:t>пространства</a:t>
            </a:r>
            <a:endParaRPr lang="ru-RU" altLang="ru-RU" sz="2400" dirty="0" smtClean="0"/>
          </a:p>
        </p:txBody>
      </p:sp>
      <p:pic>
        <p:nvPicPr>
          <p:cNvPr id="103428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2349500"/>
            <a:ext cx="3457575" cy="4032250"/>
          </a:xfr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Инфильтраты и абсцессы брюшной полости</a:t>
            </a:r>
          </a:p>
        </p:txBody>
      </p:sp>
      <p:sp>
        <p:nvSpPr>
          <p:cNvPr id="10445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651500" y="2362200"/>
            <a:ext cx="2879725" cy="3724275"/>
          </a:xfrm>
        </p:spPr>
        <p:txBody>
          <a:bodyPr/>
          <a:lstStyle/>
          <a:p>
            <a:pPr eaLnBrk="1" hangingPunct="1"/>
            <a:endParaRPr lang="ru-RU" altLang="ru-RU" sz="2400" smtClean="0"/>
          </a:p>
          <a:p>
            <a:pPr eaLnBrk="1" hangingPunct="1"/>
            <a:r>
              <a:rPr lang="ru-RU" altLang="ru-RU" sz="2400" smtClean="0"/>
              <a:t>УЗИ</a:t>
            </a:r>
          </a:p>
          <a:p>
            <a:pPr eaLnBrk="1" hangingPunct="1"/>
            <a:r>
              <a:rPr lang="ru-RU" altLang="ru-RU" sz="2400" smtClean="0"/>
              <a:t>КТ</a:t>
            </a:r>
          </a:p>
        </p:txBody>
      </p:sp>
      <p:pic>
        <p:nvPicPr>
          <p:cNvPr id="104452" name="Picture 6" descr="внематочная справ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2587625"/>
            <a:ext cx="4741863" cy="3455988"/>
          </a:xfrm>
          <a:noFill/>
          <a:ln w="28575">
            <a:solidFill>
              <a:srgbClr val="FFFFCC"/>
            </a:solidFill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Инфильтраты и абсцессы брюшной полости</a:t>
            </a:r>
          </a:p>
        </p:txBody>
      </p:sp>
      <p:sp>
        <p:nvSpPr>
          <p:cNvPr id="105475" name="Текст 3"/>
          <p:cNvSpPr>
            <a:spLocks noGrp="1"/>
          </p:cNvSpPr>
          <p:nvPr>
            <p:ph type="body" sz="half" idx="2"/>
          </p:nvPr>
        </p:nvSpPr>
        <p:spPr>
          <a:xfrm>
            <a:off x="5219700" y="2362200"/>
            <a:ext cx="3600450" cy="3724275"/>
          </a:xfrm>
        </p:spPr>
        <p:txBody>
          <a:bodyPr/>
          <a:lstStyle/>
          <a:p>
            <a:pPr eaLnBrk="1" hangingPunct="1"/>
            <a:r>
              <a:rPr lang="ru-RU" altLang="ru-RU" smtClean="0"/>
              <a:t>Внутрибрюшной абсцесс после аппендэктомии в форме «песочных часов»</a:t>
            </a:r>
          </a:p>
        </p:txBody>
      </p:sp>
      <p:pic>
        <p:nvPicPr>
          <p:cNvPr id="105476" name="Содержимое 5" descr="песочные часы 3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2420938"/>
            <a:ext cx="4392612" cy="4032250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Инфильтраты и абсцессы брюшной полости</a:t>
            </a:r>
          </a:p>
        </p:txBody>
      </p:sp>
      <p:sp>
        <p:nvSpPr>
          <p:cNvPr id="106499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06500" name="Содержимое 4" descr="Абсцесс после АЭ-1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0112" y="2928934"/>
            <a:ext cx="3814763" cy="278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01" name="Рисунок 5" descr="Абсцесс после АЭ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420938"/>
            <a:ext cx="3673475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dirty="0" smtClean="0"/>
              <a:t>Классификация осложнений острого аппендицита (В.И. Колесов, </a:t>
            </a:r>
            <a:r>
              <a:rPr lang="ru-RU" altLang="ru-RU" sz="3200" dirty="0" smtClean="0"/>
              <a:t>1972)</a:t>
            </a:r>
            <a:endParaRPr lang="ru-RU" altLang="ru-RU" sz="3200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162425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solidFill>
                  <a:srgbClr val="FF0000"/>
                </a:solidFill>
              </a:rPr>
              <a:t>Осложнения послеоперационного периода</a:t>
            </a:r>
          </a:p>
          <a:p>
            <a:pPr lvl="1" eaLnBrk="1" hangingPunct="1"/>
            <a:r>
              <a:rPr lang="ru-RU" altLang="ru-RU" dirty="0" smtClean="0"/>
              <a:t>Осложнения в брюшной полости</a:t>
            </a:r>
          </a:p>
          <a:p>
            <a:pPr lvl="2" eaLnBrk="1" hangingPunct="1"/>
            <a:r>
              <a:rPr lang="ru-RU" altLang="ru-RU" dirty="0" smtClean="0"/>
              <a:t>острая кишечная непроходимость (динамическая, механическая)</a:t>
            </a:r>
          </a:p>
          <a:p>
            <a:pPr lvl="2" eaLnBrk="1" hangingPunct="1"/>
            <a:r>
              <a:rPr lang="ru-RU" altLang="ru-RU" dirty="0" smtClean="0"/>
              <a:t>кишечные свищи</a:t>
            </a:r>
          </a:p>
          <a:p>
            <a:pPr lvl="2" eaLnBrk="1" hangingPunct="1"/>
            <a:r>
              <a:rPr lang="ru-RU" altLang="ru-RU" dirty="0" smtClean="0"/>
              <a:t>прогрессирующий перитонит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Инфильтраты и абсцессы брюшной полости</a:t>
            </a:r>
          </a:p>
        </p:txBody>
      </p:sp>
      <p:sp>
        <p:nvSpPr>
          <p:cNvPr id="107523" name="Текст 3"/>
          <p:cNvSpPr>
            <a:spLocks noGrp="1"/>
          </p:cNvSpPr>
          <p:nvPr>
            <p:ph type="body" sz="half" idx="2"/>
          </p:nvPr>
        </p:nvSpPr>
        <p:spPr>
          <a:xfrm>
            <a:off x="5435600" y="2349500"/>
            <a:ext cx="3708400" cy="3724275"/>
          </a:xfrm>
        </p:spPr>
        <p:txBody>
          <a:bodyPr/>
          <a:lstStyle/>
          <a:p>
            <a:pPr eaLnBrk="1" hangingPunct="1"/>
            <a:r>
              <a:rPr lang="ru-RU" altLang="ru-RU" smtClean="0"/>
              <a:t>Абсцесс брюшной полости (КТ)</a:t>
            </a:r>
          </a:p>
        </p:txBody>
      </p:sp>
      <p:pic>
        <p:nvPicPr>
          <p:cNvPr id="107524" name="Picture 2" descr="F:\Кафедра хирургии №1\Лекции\Осложнения острого аппендицита\картинки\Абсцесс брюшной полости (КТ)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0888" y="2551113"/>
            <a:ext cx="4757737" cy="3133725"/>
          </a:xfr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Примеры </a:t>
            </a:r>
            <a:r>
              <a:rPr lang="ru-RU" altLang="ru-RU" dirty="0" smtClean="0"/>
              <a:t>формулировки диагноза</a:t>
            </a:r>
          </a:p>
        </p:txBody>
      </p:sp>
      <p:sp>
        <p:nvSpPr>
          <p:cNvPr id="1085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 smtClean="0"/>
              <a:t>Острый флегмонозный аппендицит. Послеоперационное осложнение: </a:t>
            </a:r>
          </a:p>
          <a:p>
            <a:pPr lvl="1"/>
            <a:r>
              <a:rPr lang="ru-RU" altLang="ru-RU" dirty="0" smtClean="0"/>
              <a:t>Инфильтрат брюшной </a:t>
            </a:r>
            <a:r>
              <a:rPr lang="ru-RU" altLang="ru-RU" dirty="0" smtClean="0"/>
              <a:t>полости</a:t>
            </a:r>
            <a:endParaRPr lang="ru-RU" altLang="ru-RU" dirty="0" smtClean="0"/>
          </a:p>
          <a:p>
            <a:r>
              <a:rPr lang="ru-RU" altLang="ru-RU" dirty="0" smtClean="0"/>
              <a:t>Острый гангренозный аппендицит. Местный гнойный перитонит. Послеоперационное осложнение: </a:t>
            </a:r>
          </a:p>
          <a:p>
            <a:pPr lvl="1"/>
            <a:r>
              <a:rPr lang="ru-RU" altLang="ru-RU" dirty="0" err="1" smtClean="0"/>
              <a:t>межкишечный</a:t>
            </a:r>
            <a:r>
              <a:rPr lang="ru-RU" altLang="ru-RU" dirty="0" smtClean="0"/>
              <a:t> </a:t>
            </a:r>
            <a:r>
              <a:rPr lang="ru-RU" altLang="ru-RU" dirty="0" smtClean="0"/>
              <a:t>абсцесс</a:t>
            </a:r>
            <a:endParaRPr lang="ru-RU" altLang="ru-RU" dirty="0" smtClean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Острая кишечная непроходимость</a:t>
            </a:r>
          </a:p>
        </p:txBody>
      </p:sp>
      <p:pic>
        <p:nvPicPr>
          <p:cNvPr id="109571" name="Picture 6" descr="tk0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2349500"/>
            <a:ext cx="3527425" cy="4103688"/>
          </a:xfrm>
          <a:noFill/>
        </p:spPr>
      </p:pic>
      <p:pic>
        <p:nvPicPr>
          <p:cNvPr id="109572" name="Picture 7" descr="tk0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2349500"/>
            <a:ext cx="3457575" cy="4103688"/>
          </a:xfr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Пример формулировки диагноза</a:t>
            </a:r>
          </a:p>
        </p:txBody>
      </p:sp>
      <p:sp>
        <p:nvSpPr>
          <p:cNvPr id="1105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Острый флегмонозный аппендицит. Послеоперационное осложнение: </a:t>
            </a:r>
          </a:p>
          <a:p>
            <a:pPr lvl="1"/>
            <a:r>
              <a:rPr lang="ru-RU" altLang="ru-RU" smtClean="0"/>
              <a:t>Острая ранняя спаечная кишечная непроходимость.</a:t>
            </a:r>
          </a:p>
          <a:p>
            <a:endParaRPr lang="ru-RU" altLang="ru-RU" smtClean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Кишечные свищи</a:t>
            </a:r>
          </a:p>
        </p:txBody>
      </p:sp>
      <p:sp>
        <p:nvSpPr>
          <p:cNvPr id="11161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219700" y="2362200"/>
            <a:ext cx="3673475" cy="4019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6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1 - </a:t>
            </a:r>
            <a:r>
              <a:rPr lang="ru-RU" altLang="ru-RU" sz="1600" b="1" dirty="0" err="1" smtClean="0"/>
              <a:t>двухпросветная</a:t>
            </a:r>
            <a:r>
              <a:rPr lang="ru-RU" altLang="ru-RU" sz="1600" b="1" dirty="0" smtClean="0"/>
              <a:t> дренажная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     трубка, установленная в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     </a:t>
            </a:r>
            <a:r>
              <a:rPr lang="ru-RU" altLang="ru-RU" sz="1600" b="1" dirty="0" err="1" smtClean="0"/>
              <a:t>гнойнокаловую</a:t>
            </a:r>
            <a:r>
              <a:rPr lang="ru-RU" altLang="ru-RU" sz="1600" b="1" dirty="0" smtClean="0"/>
              <a:t> полость в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     зоне свища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6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2 – </a:t>
            </a:r>
            <a:r>
              <a:rPr lang="ru-RU" altLang="ru-RU" sz="1600" b="1" dirty="0" err="1" smtClean="0"/>
              <a:t>капельно</a:t>
            </a:r>
            <a:r>
              <a:rPr lang="ru-RU" altLang="ru-RU" sz="1600" b="1" dirty="0" smtClean="0"/>
              <a:t>, в зону свища для санации полости, </a:t>
            </a:r>
            <a:r>
              <a:rPr lang="ru-RU" altLang="ru-RU" sz="1600" b="1" dirty="0" smtClean="0"/>
              <a:t>подаётся </a:t>
            </a:r>
            <a:r>
              <a:rPr lang="ru-RU" altLang="ru-RU" sz="1600" b="1" dirty="0" smtClean="0"/>
              <a:t>антисептический раствор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6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3 - через 2-ой просвет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      дренажной трубки осуществляется активная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      вакуум-аспирация промывного раствора вместе с отделяемым </a:t>
            </a:r>
            <a:r>
              <a:rPr lang="ru-RU" altLang="ru-RU" sz="1600" b="1" dirty="0" err="1" smtClean="0"/>
              <a:t>цекального</a:t>
            </a:r>
            <a:r>
              <a:rPr lang="ru-RU" altLang="ru-RU" sz="1600" b="1" dirty="0" smtClean="0"/>
              <a:t> свища</a:t>
            </a:r>
            <a:r>
              <a:rPr lang="ru-RU" altLang="ru-RU" sz="1600" dirty="0" smtClean="0"/>
              <a:t> </a:t>
            </a:r>
            <a:endParaRPr lang="ru-RU" altLang="ru-RU" sz="2000" dirty="0" smtClean="0"/>
          </a:p>
        </p:txBody>
      </p:sp>
      <p:pic>
        <p:nvPicPr>
          <p:cNvPr id="111620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66000"/>
          </a:blip>
          <a:srcRect/>
          <a:stretch>
            <a:fillRect/>
          </a:stretch>
        </p:blipFill>
        <p:spPr>
          <a:xfrm>
            <a:off x="827088" y="2349500"/>
            <a:ext cx="4105275" cy="4103688"/>
          </a:xfr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Пример формулировки диагноза</a:t>
            </a:r>
          </a:p>
        </p:txBody>
      </p:sp>
      <p:sp>
        <p:nvSpPr>
          <p:cNvPr id="1126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Острый гангренозно-перфоративный аппендицит. Тифлит. Местный гнойный перитонит. Послеоперационное осложнение: </a:t>
            </a:r>
          </a:p>
          <a:p>
            <a:pPr lvl="1"/>
            <a:r>
              <a:rPr lang="ru-RU" altLang="ru-RU" smtClean="0"/>
              <a:t>Несостоятельность культи червеобразного отростка, несформированный свищ слепой кишки.</a:t>
            </a:r>
          </a:p>
          <a:p>
            <a:r>
              <a:rPr lang="ru-RU" altLang="ru-RU" smtClean="0"/>
              <a:t>Состояние после аппендэктомии. Трубчатый свищ слепой кишки.</a:t>
            </a:r>
          </a:p>
          <a:p>
            <a:endParaRPr lang="ru-RU" altLang="ru-RU" smtClean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Послеоперационный перитонит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910513" cy="3724275"/>
          </a:xfrm>
        </p:spPr>
        <p:txBody>
          <a:bodyPr/>
          <a:lstStyle/>
          <a:p>
            <a:pPr eaLnBrk="1" hangingPunct="1"/>
            <a:r>
              <a:rPr lang="ru-RU" altLang="ru-RU" sz="2400" dirty="0" smtClean="0"/>
              <a:t>инфицирование брюшной полости содержимым червеобразного </a:t>
            </a:r>
            <a:r>
              <a:rPr lang="ru-RU" altLang="ru-RU" sz="2400" dirty="0" smtClean="0"/>
              <a:t>отростка</a:t>
            </a:r>
            <a:endParaRPr lang="ru-RU" altLang="ru-RU" sz="2400" dirty="0" smtClean="0"/>
          </a:p>
          <a:p>
            <a:pPr eaLnBrk="1" hangingPunct="1"/>
            <a:r>
              <a:rPr lang="ru-RU" altLang="ru-RU" sz="2400" dirty="0" smtClean="0"/>
              <a:t>выход гноя в свободную брюшную полость при разделении </a:t>
            </a:r>
            <a:r>
              <a:rPr lang="ru-RU" altLang="ru-RU" sz="2400" dirty="0" err="1" smtClean="0"/>
              <a:t>аппендикулярного</a:t>
            </a:r>
            <a:r>
              <a:rPr lang="ru-RU" altLang="ru-RU" sz="2400" dirty="0" smtClean="0"/>
              <a:t> </a:t>
            </a:r>
            <a:r>
              <a:rPr lang="ru-RU" altLang="ru-RU" sz="2400" dirty="0" smtClean="0"/>
              <a:t>абсцесса</a:t>
            </a:r>
            <a:endParaRPr lang="ru-RU" altLang="ru-RU" sz="2400" dirty="0" smtClean="0"/>
          </a:p>
          <a:p>
            <a:pPr eaLnBrk="1" hangingPunct="1"/>
            <a:r>
              <a:rPr lang="ru-RU" altLang="ru-RU" sz="2400" dirty="0" smtClean="0"/>
              <a:t>плохая санация брюшной полости от гнойного </a:t>
            </a:r>
            <a:r>
              <a:rPr lang="ru-RU" altLang="ru-RU" sz="2400" dirty="0" smtClean="0"/>
              <a:t>экссудата</a:t>
            </a:r>
            <a:endParaRPr lang="ru-RU" altLang="ru-RU" sz="2400" dirty="0" smtClean="0"/>
          </a:p>
          <a:p>
            <a:pPr eaLnBrk="1" hangingPunct="1"/>
            <a:r>
              <a:rPr lang="ru-RU" altLang="ru-RU" sz="2400" dirty="0" smtClean="0"/>
              <a:t>неадекватное дренирование брюшной </a:t>
            </a:r>
            <a:r>
              <a:rPr lang="ru-RU" altLang="ru-RU" sz="2400" dirty="0" smtClean="0"/>
              <a:t>полости</a:t>
            </a:r>
            <a:endParaRPr lang="ru-RU" altLang="ru-RU" sz="2400" dirty="0" smtClean="0"/>
          </a:p>
          <a:p>
            <a:pPr eaLnBrk="1" hangingPunct="1"/>
            <a:r>
              <a:rPr lang="ru-RU" altLang="ru-RU" sz="2400" dirty="0" smtClean="0"/>
              <a:t>технические погрешности </a:t>
            </a:r>
            <a:r>
              <a:rPr lang="ru-RU" altLang="ru-RU" sz="2400" dirty="0" smtClean="0"/>
              <a:t>во время операции</a:t>
            </a:r>
            <a:endParaRPr lang="ru-RU" altLang="ru-RU" sz="2400" dirty="0" smtClean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Пример формулировки диагноза</a:t>
            </a:r>
          </a:p>
        </p:txBody>
      </p:sp>
      <p:sp>
        <p:nvSpPr>
          <p:cNvPr id="114691" name="Содержимое 2"/>
          <p:cNvSpPr>
            <a:spLocks noGrp="1"/>
          </p:cNvSpPr>
          <p:nvPr>
            <p:ph idx="1"/>
          </p:nvPr>
        </p:nvSpPr>
        <p:spPr>
          <a:xfrm>
            <a:off x="838200" y="2362200"/>
            <a:ext cx="7805738" cy="3724275"/>
          </a:xfrm>
        </p:spPr>
        <p:txBody>
          <a:bodyPr/>
          <a:lstStyle/>
          <a:p>
            <a:r>
              <a:rPr lang="ru-RU" altLang="ru-RU" smtClean="0"/>
              <a:t>Острый гангренозный аппендицит. Послеоперационное осложнение: </a:t>
            </a:r>
          </a:p>
          <a:p>
            <a:pPr lvl="1"/>
            <a:r>
              <a:rPr lang="ru-RU" altLang="ru-RU" smtClean="0"/>
              <a:t>Продолжающийся разлитой гнойный перитонит, </a:t>
            </a:r>
          </a:p>
          <a:p>
            <a:pPr lvl="1"/>
            <a:r>
              <a:rPr lang="ru-RU" altLang="ru-RU" smtClean="0"/>
              <a:t>Перфорация восходящего отдела ободочной кишки. Разлитой гнойный перитонит.</a:t>
            </a:r>
          </a:p>
          <a:p>
            <a:endParaRPr lang="ru-RU" altLang="ru-RU" smtClean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8131175" cy="1143000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Осложнения послеоперационного периода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Общие осложнения после аппендэктомии:</a:t>
            </a:r>
          </a:p>
          <a:p>
            <a:pPr lvl="1" eaLnBrk="1" hangingPunct="1"/>
            <a:r>
              <a:rPr lang="ru-RU" altLang="ru-RU" smtClean="0"/>
              <a:t>тромбофлебиты и тромбозы нижних конечностей</a:t>
            </a:r>
          </a:p>
          <a:p>
            <a:pPr lvl="1" eaLnBrk="1" hangingPunct="1"/>
            <a:r>
              <a:rPr lang="ru-RU" altLang="ru-RU" smtClean="0"/>
              <a:t>тромбоэмболия лёгочной артерии</a:t>
            </a:r>
          </a:p>
          <a:p>
            <a:pPr lvl="1" eaLnBrk="1" hangingPunct="1"/>
            <a:r>
              <a:rPr lang="ru-RU" altLang="ru-RU" smtClean="0"/>
              <a:t>тромбозы и эмболии брыжеечных сосудов</a:t>
            </a:r>
          </a:p>
          <a:p>
            <a:pPr lvl="1" eaLnBrk="1" hangingPunct="1"/>
            <a:r>
              <a:rPr lang="ru-RU" altLang="ru-RU" smtClean="0"/>
              <a:t>пилефлебит, сепсис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Тромбофлебиты и тромбозы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8126413" cy="3724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Особенности медикаментозной </a:t>
            </a:r>
            <a:r>
              <a:rPr lang="ru-RU" altLang="ru-RU" dirty="0" err="1" smtClean="0"/>
              <a:t>тромбопрофилактики</a:t>
            </a:r>
            <a:r>
              <a:rPr lang="ru-RU" altLang="ru-RU" dirty="0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dirty="0" smtClean="0"/>
              <a:t>Гепарин натрия назначают в суточной дозе 15000 </a:t>
            </a:r>
            <a:r>
              <a:rPr lang="ru-RU" altLang="ru-RU" dirty="0" err="1" smtClean="0"/>
              <a:t>ед</a:t>
            </a:r>
            <a:r>
              <a:rPr lang="ru-RU" altLang="ru-RU" dirty="0" smtClean="0"/>
              <a:t>, при массе тела ниже 50 кг суточную дозу гепарина снижают до 10000 ед. интервал между инъекциями – 8 ч. 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dirty="0" smtClean="0"/>
              <a:t>Низкомолекулярные гепарины. В экстренной хирургии возможно начало </a:t>
            </a:r>
            <a:r>
              <a:rPr lang="ru-RU" altLang="ru-RU" dirty="0" err="1" smtClean="0"/>
              <a:t>гепаринопрофилактики</a:t>
            </a:r>
            <a:r>
              <a:rPr lang="ru-RU" altLang="ru-RU" dirty="0" smtClean="0"/>
              <a:t> после хирургической операции, но не позже 12 ч после ее </a:t>
            </a:r>
            <a:r>
              <a:rPr lang="ru-RU" altLang="ru-RU" dirty="0" smtClean="0"/>
              <a:t>окончания</a:t>
            </a:r>
            <a:endParaRPr lang="ru-RU" altLang="ru-RU" dirty="0" smtClean="0"/>
          </a:p>
          <a:p>
            <a:pPr lvl="1" eaLnBrk="1" hangingPunct="1">
              <a:lnSpc>
                <a:spcPct val="90000"/>
              </a:lnSpc>
            </a:pPr>
            <a:endParaRPr lang="ru-RU" altLang="ru-RU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5603</TotalTime>
  <Words>2751</Words>
  <Application>Microsoft Office PowerPoint</Application>
  <PresentationFormat>Экран (4:3)</PresentationFormat>
  <Paragraphs>476</Paragraphs>
  <Slides>102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102</vt:i4>
      </vt:variant>
    </vt:vector>
  </HeadingPairs>
  <TitlesOfParts>
    <vt:vector size="104" baseType="lpstr">
      <vt:lpstr>Капсулы</vt:lpstr>
      <vt:lpstr>1_Капсулы</vt:lpstr>
      <vt:lpstr>Красноярский государственный медицинский университет им. проф. В.Ф. Войно-Ясенецкого Научно-образовательный центр «Хирургия» Кафедра и клиника хирургических болезней им. проф. Ю.М. Лубенского зав. кафедрой: д.м.н., доц. Д.Э. Здзитовецкий</vt:lpstr>
      <vt:lpstr>План лекции</vt:lpstr>
      <vt:lpstr>Анатомо-физиологические сведения</vt:lpstr>
      <vt:lpstr>Классификация осложнений острого аппендицита (В.И. Колесов, 1972)</vt:lpstr>
      <vt:lpstr>Классификация осложнений острого аппендицита (В.И. Колесов, 1972)</vt:lpstr>
      <vt:lpstr>Классификация осложнений острого аппендицита (В.И. Колесов, 1972 )</vt:lpstr>
      <vt:lpstr>Классификация осложнений острого аппендицита (В.И. Колесов, 1972 )</vt:lpstr>
      <vt:lpstr>Классификация осложнений острого аппендицита (В.И. Колесов, 1972)</vt:lpstr>
      <vt:lpstr>Классификация осложнений острого аппендицита (В.И. Колесов, 1972)</vt:lpstr>
      <vt:lpstr>Классификация осложнений острого аппендицита (В.И. Колесов, 1972)</vt:lpstr>
      <vt:lpstr>Аппендикулярный инфильтрат</vt:lpstr>
      <vt:lpstr>Стадии развития аппендикулярного инфильтрата  (Н.С. Утешев, 1975; А.И. Краковский, 1986)</vt:lpstr>
      <vt:lpstr>Аппендикулярный инфильтрат Клиническая картина</vt:lpstr>
      <vt:lpstr>Аппендикулярный инфильтрат Клиническая картина</vt:lpstr>
      <vt:lpstr>Аппендикулярный инфильтрат Диагностика</vt:lpstr>
      <vt:lpstr>Аппендикулярный инфильтрат Дифференциальная диагностика</vt:lpstr>
      <vt:lpstr>Аппендикулярный инфильтрат Диагностика</vt:lpstr>
      <vt:lpstr>Аппендикулярный инфильтрат Диагностика</vt:lpstr>
      <vt:lpstr>Лечение аппендикулярного инфильтрата</vt:lpstr>
      <vt:lpstr>Ретроцекальная блокада по Ю.М. Лубенскому при аппендикулярных инфильтратах</vt:lpstr>
      <vt:lpstr>Клинические признаки рассасывания аппендикулярного инфильтрата</vt:lpstr>
      <vt:lpstr>Симптомы абсцедирования аппендикулярного инфильтрата</vt:lpstr>
      <vt:lpstr>Схема внебрюшинного вскрытия абсцедированного аппендикулярного инфильтрата</vt:lpstr>
      <vt:lpstr>Схема чрезбрюшинного вскрытия абсцедированного аппендикулярного инфильтрата</vt:lpstr>
      <vt:lpstr>Абсцедированный аппендикулярный инфильтрат</vt:lpstr>
      <vt:lpstr>Примеры формулировки диагноза</vt:lpstr>
      <vt:lpstr>Периапендикулярный абсцесс</vt:lpstr>
      <vt:lpstr>Периапендикулярный абсцесс</vt:lpstr>
      <vt:lpstr>Периапендикулярный абсцесс</vt:lpstr>
      <vt:lpstr>Периапендикулярный абсцесс</vt:lpstr>
      <vt:lpstr>Пример формулировки диагноза</vt:lpstr>
      <vt:lpstr>Схема локализации ограниченных гнойников брюшной полости при остром аппендиците</vt:lpstr>
      <vt:lpstr>Диагностика абсцессов брюшной полости</vt:lpstr>
      <vt:lpstr>Путь доступа через прямую кишку для вскрытия и дренирования абсцесса дугласова пространства</vt:lpstr>
      <vt:lpstr>Пункционное дренирование абсцесса дугласова пространства через прямую кишку у мужчин</vt:lpstr>
      <vt:lpstr>Путь доступа через влагалище для дренажа тазового абсцесса дугласова пространства</vt:lpstr>
      <vt:lpstr>Схема возможной локализации аппендикулярных абсцессов</vt:lpstr>
      <vt:lpstr>Схема разрезов для вскрытия и дренирования аппендикулярных абсцессов</vt:lpstr>
      <vt:lpstr>Примеры формулировки диагноза</vt:lpstr>
      <vt:lpstr>Схема дренирования илеоцекального отдела брюшной полости при местном гнойном перитоните аппендикулярного происхождения</vt:lpstr>
      <vt:lpstr>Дренирование при гангренозном аппендиците, расположенном ретроцекально и ретроперитонеально, осложнённом тифлитом и местным гнойным перитонитом</vt:lpstr>
      <vt:lpstr>Схема распространения гнойной инфекции при деструктивном аппендиците</vt:lpstr>
      <vt:lpstr>Лапароскопическая картина перитонита</vt:lpstr>
      <vt:lpstr>Дренирование брюшной полости при разлитом перитоните</vt:lpstr>
      <vt:lpstr>Ушивание передней брюшной стенки фиксирующими противоэвентрационными швами при плановых этапных санациях брюшной полости</vt:lpstr>
      <vt:lpstr>Схема ушивания нижесрединной лапаротомной раны редкими противоэвентрационными швами при аппендикулярных распространённых перитонитах и программируемых релапаротомиях</vt:lpstr>
      <vt:lpstr>Слайд 47</vt:lpstr>
      <vt:lpstr>Слайд 48</vt:lpstr>
      <vt:lpstr>Слайд 49</vt:lpstr>
      <vt:lpstr>Санация брюшной полости</vt:lpstr>
      <vt:lpstr>Слайд 51</vt:lpstr>
      <vt:lpstr>Слайд 52</vt:lpstr>
      <vt:lpstr>Слайд 53</vt:lpstr>
      <vt:lpstr>Слайд 54</vt:lpstr>
      <vt:lpstr>Слайд 55</vt:lpstr>
      <vt:lpstr>Слайд 56</vt:lpstr>
      <vt:lpstr>Схема декомпрессивной лапаростомии с использованием мембранного интерпонента у больных с СИАГ </vt:lpstr>
      <vt:lpstr>Лечение распространённого перитонита аппендикулярного происхождения</vt:lpstr>
      <vt:lpstr>Лечение распространённого перитонита аппендикулярного происхождения</vt:lpstr>
      <vt:lpstr>Базисная терапия при перитоните</vt:lpstr>
      <vt:lpstr>Базисная терапия при перитоните</vt:lpstr>
      <vt:lpstr>Примеры формулировки диагноза</vt:lpstr>
      <vt:lpstr>Пилефлебит.</vt:lpstr>
      <vt:lpstr>Пилефлебит.</vt:lpstr>
      <vt:lpstr>Пример формулировки диагноза</vt:lpstr>
      <vt:lpstr>Осложнения послеоперационного периода. Главные этиологические факторы.</vt:lpstr>
      <vt:lpstr>Осложнения послеоперационного периода</vt:lpstr>
      <vt:lpstr>Инфильтрат передней брюшной стенки</vt:lpstr>
      <vt:lpstr>Инфильтрат передней брюшной стенки</vt:lpstr>
      <vt:lpstr>Нагноение раны</vt:lpstr>
      <vt:lpstr>Нагноение раны</vt:lpstr>
      <vt:lpstr>Нагноение раны</vt:lpstr>
      <vt:lpstr>Абсцесс послеоперационного рубца передней брюшной стенки. УЗИ диагностика.</vt:lpstr>
      <vt:lpstr>Нагноение раны</vt:lpstr>
      <vt:lpstr>Пример формулировки диагноза</vt:lpstr>
      <vt:lpstr>Кровотечение из раны брюшной стенки</vt:lpstr>
      <vt:lpstr>Пример формулировки диагноза</vt:lpstr>
      <vt:lpstr>Расхождение краёв раны</vt:lpstr>
      <vt:lpstr>Лигатурные свищи</vt:lpstr>
      <vt:lpstr>Пример формулировки диагноза</vt:lpstr>
      <vt:lpstr>Послеоперационные грыжи</vt:lpstr>
      <vt:lpstr>Осложнения послеоперационного периода</vt:lpstr>
      <vt:lpstr>Осложнения послеоперационного периода</vt:lpstr>
      <vt:lpstr>Внутрибрюшное кровотечение</vt:lpstr>
      <vt:lpstr>Пример формулировки диагноза</vt:lpstr>
      <vt:lpstr>Инфильтраты и абсцессы брюшной полости</vt:lpstr>
      <vt:lpstr>Инфильтраты и абсцессы брюшной полости</vt:lpstr>
      <vt:lpstr>Инфильтраты и абсцессы брюшной полости</vt:lpstr>
      <vt:lpstr>Инфильтраты и абсцессы брюшной полости</vt:lpstr>
      <vt:lpstr>Инфильтраты и абсцессы брюшной полости</vt:lpstr>
      <vt:lpstr>Примеры формулировки диагноза</vt:lpstr>
      <vt:lpstr>Острая кишечная непроходимость</vt:lpstr>
      <vt:lpstr>Пример формулировки диагноза</vt:lpstr>
      <vt:lpstr>Кишечные свищи</vt:lpstr>
      <vt:lpstr>Пример формулировки диагноза</vt:lpstr>
      <vt:lpstr>Послеоперационный перитонит</vt:lpstr>
      <vt:lpstr>Пример формулировки диагноза</vt:lpstr>
      <vt:lpstr>Осложнения послеоперационного периода</vt:lpstr>
      <vt:lpstr>Тромбофлебиты и тромбозы</vt:lpstr>
      <vt:lpstr>Литература</vt:lpstr>
      <vt:lpstr>Слайд 101</vt:lpstr>
      <vt:lpstr>Благодарю за внимание!</vt:lpstr>
    </vt:vector>
  </TitlesOfParts>
  <Company>Dnsoft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</dc:creator>
  <cp:lastModifiedBy>Роман Борисов</cp:lastModifiedBy>
  <cp:revision>59</cp:revision>
  <dcterms:created xsi:type="dcterms:W3CDTF">2009-09-04T01:05:57Z</dcterms:created>
  <dcterms:modified xsi:type="dcterms:W3CDTF">2016-03-22T17:33:31Z</dcterms:modified>
</cp:coreProperties>
</file>