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2" r:id="rId7"/>
    <p:sldId id="269" r:id="rId8"/>
    <p:sldId id="258" r:id="rId9"/>
    <p:sldId id="270" r:id="rId10"/>
    <p:sldId id="271" r:id="rId11"/>
    <p:sldId id="272" r:id="rId12"/>
    <p:sldId id="273" r:id="rId13"/>
    <p:sldId id="274" r:id="rId14"/>
    <p:sldId id="260" r:id="rId15"/>
    <p:sldId id="264" r:id="rId16"/>
    <p:sldId id="261" r:id="rId17"/>
    <p:sldId id="265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44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FDFF-8E68-47C7-8C1C-9B79FDFC97EA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4FA7-89F5-45A8-A5DC-FA97BE0789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1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5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2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9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4FA7-89F5-45A8-A5DC-FA97BE07894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9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9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5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7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2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3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35FE-FC81-4124-928B-70D08808FE4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0491-7526-4E45-B1CA-69B9825E7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2650" y="871313"/>
            <a:ext cx="5772150" cy="47341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b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первичной аккредитации 2017</a:t>
            </a:r>
            <a:b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специальности 31.05.01 – </a:t>
            </a:r>
            <a:b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Лечебное дело</a:t>
            </a: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gazenkampfaa\Pictures\Леч_фак_2017\20170712_104459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1" y="1385663"/>
            <a:ext cx="4756490" cy="48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6099" y="0"/>
            <a:ext cx="11662551" cy="1097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государственный 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" y="36843"/>
            <a:ext cx="921041" cy="11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zenkampfaa\Documents\Деканат\Деканат_новая_эра\Аккредитация_2017\фото станций\20170426_12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96" y="764705"/>
            <a:ext cx="4291603" cy="4291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3391" y="1731771"/>
            <a:ext cx="5678421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доц. Соловьева И.А.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доц. Чубарова С.В.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Егоров С.А.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82282" y="1428123"/>
            <a:ext cx="4904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Помощники экспертов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563" y="116632"/>
            <a:ext cx="782978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«ФИЗИКАЛЬНЫЙ ОСМОТР»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zenkampfaa\Documents\Деканат\Деканат_новая_эра\Аккредитация_2017\фото станций\20170426_12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812709"/>
            <a:ext cx="4224469" cy="4224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96035" y="1762858"/>
            <a:ext cx="5678421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доц. Борисов Р.Н.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доц. Коваленко А.А.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асс. Коновалов В.Н.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4926" y="1459210"/>
            <a:ext cx="4904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Помощники экспертов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563" y="116632"/>
            <a:ext cx="782978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«НЕОТЛОЖНАЯ МП»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zenkampfaa\Documents\Деканат\Деканат_новая_эра\Аккредитация_2017\фото станций\20170426_115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694617"/>
            <a:ext cx="4416491" cy="44164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96035" y="1652700"/>
            <a:ext cx="5678421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проф. </a:t>
            </a:r>
            <a:r>
              <a:rPr lang="ru-RU" sz="28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Грицан</a:t>
            </a: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А.И.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доц. Газенкампф А.А.</a:t>
            </a:r>
            <a:endParaRPr lang="ru-RU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асс. </a:t>
            </a:r>
            <a:r>
              <a:rPr lang="ru-RU" sz="28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Пугонин</a:t>
            </a:r>
            <a:r>
              <a:rPr lang="ru-RU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Е.В.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54926" y="1321668"/>
            <a:ext cx="4904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Помощники экспертов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2324" y="116632"/>
            <a:ext cx="10604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«БАЗОВЫЙ РЕАНИМАЦИОННЫЙ КОМПЛЕКС»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zenkampfaa\Documents\Деканат\Деканат_новая_эра\Аккредитация_2017\фото станций\20170426_115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12" y="883907"/>
            <a:ext cx="4013633" cy="4013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41379" y="2181958"/>
            <a:ext cx="5678421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проф. Шестерня П.А.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доц. </a:t>
            </a:r>
            <a:r>
              <a:rPr lang="ru-RU" sz="28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Головенкин</a:t>
            </a: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С.Е.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доц. Аксютина Н.В.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00270" y="1878310"/>
            <a:ext cx="4904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Помощники экспертов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116632"/>
            <a:ext cx="58723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«ЭКСТРЕННАЯ МП»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67016"/>
              </p:ext>
            </p:extLst>
          </p:nvPr>
        </p:nvGraphicFramePr>
        <p:xfrm>
          <a:off x="259306" y="2904999"/>
          <a:ext cx="11586950" cy="166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86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0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Допущено к третьему этапу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Сдано с первой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с 1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Допушено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ко второй попытке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Сдано со 2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со 2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3810"/>
              </p:ext>
            </p:extLst>
          </p:nvPr>
        </p:nvGraphicFramePr>
        <p:xfrm>
          <a:off x="300209" y="4838827"/>
          <a:ext cx="11518750" cy="166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18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0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Допушено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к третьей попытке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Сдано с 3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с 3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 сдавших 3 этап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 не сдавших 3 этап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Заголовок 3"/>
          <p:cNvSpPr txBox="1">
            <a:spLocks/>
          </p:cNvSpPr>
          <p:nvPr/>
        </p:nvSpPr>
        <p:spPr>
          <a:xfrm>
            <a:off x="2764362" y="310616"/>
            <a:ext cx="6756399" cy="165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этап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21561" y="2017127"/>
            <a:ext cx="584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11.07. 2017 г.-13.07.2017г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1" name="Picture 3" descr="C:\Users\gazenkampfaa\Pictures\Леч_фак_2017\20170712_10452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8" y="74950"/>
            <a:ext cx="2337742" cy="26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zenkampfaa\Pictures\Леч_фак_2017\20170712_104459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61" y="74950"/>
            <a:ext cx="2632346" cy="270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05033" y="864552"/>
            <a:ext cx="10515600" cy="939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Аккредитовано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247 человек (100%)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493" y="139184"/>
            <a:ext cx="11973636" cy="86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Специальность 31.05.01 - «Лечебное дело»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gazenkampfaa\Pictures\Леч_фак_2017\image-0-02-08-ee815ccef02a88794d693c7f4fd1b9675a359a73e3e48bfed650885d23b1bda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1626839"/>
            <a:ext cx="7248525" cy="49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720453"/>
            <a:ext cx="1119866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редложения по процедуре первичной аккредитации 2018:</a:t>
            </a:r>
            <a:br>
              <a:rPr 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564394"/>
            <a:ext cx="11791665" cy="75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0251" y="2190750"/>
            <a:ext cx="11791665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Упростить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процедуру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согласования протоколов  всеми членами АК;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Разработать образовательную программу для экспертов и обучение членов АК;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Разрешить параллельно проведение 2 и 3 этапов;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Рекомендовать оформление командировок членам АК на период проведения аккредитации.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39453"/>
            <a:ext cx="1119866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Планы на 2007/2018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гг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564394"/>
            <a:ext cx="11791665" cy="75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676400"/>
            <a:ext cx="121920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Тренировочные тестирования с октября 2017г.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навыков в ФОС экзаменов</a:t>
            </a:r>
            <a:b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ЛПП, госпитальной хирургии, госпитальной терапии,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поликлиничекой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терапии.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Включение задач из базы для проведения ПАС в учебный процесс студентов 4, 5, 6 курсов.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Начало тренировок в </a:t>
            </a:r>
            <a:r>
              <a:rPr lang="ru-RU" sz="320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симуляционном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центре с февраля 2018 г.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10" y="276164"/>
            <a:ext cx="11453549" cy="100940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Специальность 31.05.01 – Лечебное дело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2349"/>
              </p:ext>
            </p:extLst>
          </p:nvPr>
        </p:nvGraphicFramePr>
        <p:xfrm>
          <a:off x="286602" y="4922567"/>
          <a:ext cx="11614246" cy="14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7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5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аккредитации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к аккредитации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22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26.06.2017 – 13.07.2017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247 человек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59488" y="1336002"/>
            <a:ext cx="11876568" cy="329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Председатель: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Максимчук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Тамара Васильевна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зам. главного врача КГБУЗ «Красноярская городская поликлиника №7»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Секретарь: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Маммаева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Марина Геннадьевна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к.м.н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пульмонолог КГБУЗ «Краевая клиническая больница»</a:t>
            </a:r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Количество экспертов АК: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 человек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-27384"/>
            <a:ext cx="10972800" cy="11390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 </a:t>
            </a:r>
            <a:r>
              <a:rPr lang="ru-RU" sz="4000" b="1" dirty="0" smtClean="0">
                <a:solidFill>
                  <a:srgbClr val="C00000"/>
                </a:solidFill>
              </a:rPr>
              <a:t>этап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Тестирование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916832"/>
            <a:ext cx="6144683" cy="1728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3 попыток на сайте </a:t>
            </a:r>
            <a:r>
              <a:rPr lang="ru-RU" sz="2800" dirty="0" err="1" smtClean="0">
                <a:solidFill>
                  <a:schemeClr val="accent1"/>
                </a:solidFill>
              </a:rPr>
              <a:t>КрасГМУ</a:t>
            </a:r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7 попыток на сайте ФМЦА</a:t>
            </a:r>
          </a:p>
          <a:p>
            <a:pPr marL="0" indent="0"/>
            <a:r>
              <a:rPr lang="ru-RU" sz="2800" dirty="0" smtClean="0">
                <a:solidFill>
                  <a:schemeClr val="accent1"/>
                </a:solidFill>
              </a:rPr>
              <a:t>   3 дополнительных попытки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5287" y="4134780"/>
            <a:ext cx="11425269" cy="152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1"/>
                </a:solidFill>
              </a:rPr>
              <a:t>Разбор тестов на лекциях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Включение базы тестов в учебный процесс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4-го и 5-го курсов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3392" y="1315599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Репетиционные тестирования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5360" y="3356992"/>
            <a:ext cx="4032448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49" y="0"/>
            <a:ext cx="11323307" cy="57606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II </a:t>
            </a:r>
            <a:r>
              <a:rPr lang="ru-RU" sz="3200" dirty="0" smtClean="0">
                <a:solidFill>
                  <a:srgbClr val="C00000"/>
                </a:solidFill>
              </a:rPr>
              <a:t>этап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05878"/>
              </p:ext>
            </p:extLst>
          </p:nvPr>
        </p:nvGraphicFramePr>
        <p:xfrm>
          <a:off x="335360" y="548680"/>
          <a:ext cx="11425269" cy="184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  <a:gridCol w="3648405"/>
              </a:tblGrid>
              <a:tr h="4515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СРОКИ</a:t>
                      </a:r>
                      <a:endParaRPr lang="ru-RU" sz="2400" dirty="0"/>
                    </a:p>
                  </a:txBody>
                  <a:tcPr marL="121920" marR="121920"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Обучение помощников</a:t>
                      </a:r>
                      <a:r>
                        <a:rPr lang="ru-RU" sz="1800" baseline="0" dirty="0" smtClean="0"/>
                        <a:t> экспертов работы с оборудованием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12 - 13.04.2017г.</a:t>
                      </a:r>
                      <a:endParaRPr lang="ru-RU" sz="1800" dirty="0"/>
                    </a:p>
                  </a:txBody>
                  <a:tcPr marL="121920" marR="121920"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Мастер-класс для помощников</a:t>
                      </a:r>
                      <a:r>
                        <a:rPr lang="ru-RU" sz="1800" baseline="0" dirty="0" smtClean="0"/>
                        <a:t> экспертов по проведения </a:t>
                      </a:r>
                      <a:r>
                        <a:rPr lang="en-US" sz="1800" baseline="0" dirty="0" smtClean="0"/>
                        <a:t>II</a:t>
                      </a:r>
                      <a:r>
                        <a:rPr lang="ru-RU" sz="1800" baseline="0" dirty="0" smtClean="0"/>
                        <a:t> этапа ПА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19.04.</a:t>
                      </a:r>
                      <a:r>
                        <a:rPr lang="ru-RU" sz="1800" baseline="0" dirty="0" smtClean="0"/>
                        <a:t>2017г.</a:t>
                      </a:r>
                      <a:endParaRPr lang="ru-RU" sz="1800" dirty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04619"/>
              </p:ext>
            </p:extLst>
          </p:nvPr>
        </p:nvGraphicFramePr>
        <p:xfrm>
          <a:off x="4655841" y="2204864"/>
          <a:ext cx="7367919" cy="439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188"/>
                <a:gridCol w="3055975"/>
                <a:gridCol w="2168756"/>
              </a:tblGrid>
              <a:tr h="25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27 – 28.04.17.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03 – 04.05.17.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10 – 11.05.17.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15 – 16.05.17.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 – 18.05.17.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Неотложная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 – 20.05.17.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22 – 23.05.17.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24 – 25.05.17.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26 – 27.05.17.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29 – 31.05.17.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 СТАНЦИИ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Газенкампф А.А.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3339" y="2996952"/>
            <a:ext cx="4416491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</a:rPr>
              <a:t>Погружения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 кафедрах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ВБ 1 – 8 занятий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ВБ 2 – 8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8872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79730" y="764704"/>
            <a:ext cx="3936437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fmza.ru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07587" y="1520788"/>
            <a:ext cx="3936437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Деканат лечебного факультета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5178459"/>
            <a:ext cx="5258549" cy="7200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перинатологии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акушерства и гинекологии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леч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факультета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6214" y="2280862"/>
            <a:ext cx="3936437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Коновалов В.Н.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2226" y="2298139"/>
            <a:ext cx="3936437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Черкашина И.И.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672" y="5013451"/>
            <a:ext cx="4850211" cy="1001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Каф.поликлинической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терапии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семейной медицины и ЗОЖ с курсом ПО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1" y="4098341"/>
            <a:ext cx="5230783" cy="10081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Ю.М.Лубенского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815" y="3882315"/>
            <a:ext cx="485606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Каф. внутренних болезней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№2 с курсом ПО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1" y="3018219"/>
            <a:ext cx="525854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А.М.Дыхно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 курсом эндоскопии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эндохирургии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339" y="3018219"/>
            <a:ext cx="489654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внутренних болезней №1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2"/>
            <a:endCxn id="5" idx="0"/>
          </p:cNvCxnSpPr>
          <p:nvPr/>
        </p:nvCxnSpPr>
        <p:spPr>
          <a:xfrm>
            <a:off x="6247949" y="1268760"/>
            <a:ext cx="27857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07587" y="2024844"/>
            <a:ext cx="540275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24192" y="2024844"/>
            <a:ext cx="576064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27915" y="2802196"/>
            <a:ext cx="48005" cy="366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664619" y="2784919"/>
            <a:ext cx="0" cy="36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>
            <a:stCxn id="13" idx="3"/>
            <a:endCxn id="13" idx="3"/>
          </p:cNvCxnSpPr>
          <p:nvPr/>
        </p:nvCxnSpPr>
        <p:spPr>
          <a:xfrm>
            <a:off x="5039883" y="337825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Прямая со стрелкой 5131"/>
          <p:cNvCxnSpPr>
            <a:endCxn id="13" idx="3"/>
          </p:cNvCxnSpPr>
          <p:nvPr/>
        </p:nvCxnSpPr>
        <p:spPr>
          <a:xfrm flipH="1">
            <a:off x="5039883" y="337825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Прямая со стрелкой 5133"/>
          <p:cNvCxnSpPr>
            <a:endCxn id="11" idx="3"/>
          </p:cNvCxnSpPr>
          <p:nvPr/>
        </p:nvCxnSpPr>
        <p:spPr>
          <a:xfrm flipH="1">
            <a:off x="5039883" y="4350367"/>
            <a:ext cx="3120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 стрелкой 5135"/>
          <p:cNvCxnSpPr>
            <a:endCxn id="9" idx="3"/>
          </p:cNvCxnSpPr>
          <p:nvPr/>
        </p:nvCxnSpPr>
        <p:spPr>
          <a:xfrm flipH="1">
            <a:off x="5039883" y="5514311"/>
            <a:ext cx="3360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>
            <a:endCxn id="12" idx="3"/>
          </p:cNvCxnSpPr>
          <p:nvPr/>
        </p:nvCxnSpPr>
        <p:spPr>
          <a:xfrm flipH="1">
            <a:off x="11354549" y="3522275"/>
            <a:ext cx="3100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Прямая со стрелкой 5139"/>
          <p:cNvCxnSpPr>
            <a:endCxn id="10" idx="3"/>
          </p:cNvCxnSpPr>
          <p:nvPr/>
        </p:nvCxnSpPr>
        <p:spPr>
          <a:xfrm flipH="1">
            <a:off x="11326783" y="4602396"/>
            <a:ext cx="3378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Прямая со стрелкой 5141"/>
          <p:cNvCxnSpPr>
            <a:endCxn id="6" idx="3"/>
          </p:cNvCxnSpPr>
          <p:nvPr/>
        </p:nvCxnSpPr>
        <p:spPr>
          <a:xfrm flipH="1">
            <a:off x="11354550" y="5538499"/>
            <a:ext cx="3100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43339" y="6220196"/>
            <a:ext cx="4850211" cy="5008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туберкулеза с курсом ПО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997536" y="6470626"/>
            <a:ext cx="3360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095999" y="6122166"/>
            <a:ext cx="5230783" cy="598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афедры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клиники сердечно-сосудистой хирургии ИПО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1326782" y="6411926"/>
            <a:ext cx="3100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239349" y="0"/>
            <a:ext cx="1132330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III</a:t>
            </a:r>
            <a:r>
              <a:rPr lang="ru-RU" sz="3200" dirty="0" smtClean="0">
                <a:solidFill>
                  <a:srgbClr val="C00000"/>
                </a:solidFill>
              </a:rPr>
              <a:t> этап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79108"/>
              </p:ext>
            </p:extLst>
          </p:nvPr>
        </p:nvGraphicFramePr>
        <p:xfrm>
          <a:off x="410529" y="2973738"/>
          <a:ext cx="11529832" cy="166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12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0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Сдано с первой попытки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с 1 попытки - менее 70%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по причине технический сбой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- неявка (без уважительной причины)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- неявка по уважительной причине*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Допушено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 второй попытке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Сдано со 2 попытки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со 2 попытки - менее 70%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17 (7,1%)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92915"/>
              </p:ext>
            </p:extLst>
          </p:nvPr>
        </p:nvGraphicFramePr>
        <p:xfrm>
          <a:off x="410531" y="4867625"/>
          <a:ext cx="11529830" cy="166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0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по причине технический сбой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- неявка (без уважительной причины)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- неявка по уважительной причине*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третьей попытке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Сдано с 3 попытки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с 3 попытки - менее 70%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по причине технический сбой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сдано - неявка (без уважительной причины)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Сдано с 4 попытки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сдавших 1 этап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11" marR="6011" marT="601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202177" y="1527660"/>
            <a:ext cx="7792776" cy="136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26.06.2017 г.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4380" y="378774"/>
            <a:ext cx="8420573" cy="86317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4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этап</a:t>
            </a:r>
            <a:endParaRPr lang="ru-RU" sz="4800" b="1" dirty="0"/>
          </a:p>
        </p:txBody>
      </p:sp>
      <p:pic>
        <p:nvPicPr>
          <p:cNvPr id="7" name="Picture 6" descr="http://old.msmsu.ru/userdata/news_photo/full/53a92e761ded4s-2-t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6" y="225539"/>
            <a:ext cx="3831761" cy="25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77500" y="3028950"/>
            <a:ext cx="1517453" cy="156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42" y="182166"/>
            <a:ext cx="10972800" cy="11390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Почему?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916832"/>
            <a:ext cx="10616108" cy="3360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Волнение.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Незнакомая платформа для тестирования.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Иная формулировка вопросов.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Наличие вопросов, ранее удаленных из базы тестов.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48422"/>
              </p:ext>
            </p:extLst>
          </p:nvPr>
        </p:nvGraphicFramePr>
        <p:xfrm>
          <a:off x="218365" y="3800420"/>
          <a:ext cx="11882084" cy="147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823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410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94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Допущено ко второму этапу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Сдано с первой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с 1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Допушено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ко второй попытке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Сдано со 2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со 2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71018"/>
              </p:ext>
            </p:extLst>
          </p:nvPr>
        </p:nvGraphicFramePr>
        <p:xfrm>
          <a:off x="218365" y="5311574"/>
          <a:ext cx="11780870" cy="154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780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144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Допушено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к третьей попытке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Сдано с 3 попытки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с 3 попытки - менее 70%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по причине технический сбой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- неявка (без уважительной причины)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Не сдано - неявка по уважительной причине*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Кол-во сдавших  2 этап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Кол-во не сдавших 2 этап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1149699" y="-79136"/>
            <a:ext cx="5056103" cy="685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этап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5874" y="-31361"/>
            <a:ext cx="655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29.06. 2017 г. – 07.07.2017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1026" name="Picture 2" descr="C:\Users\gazenkampfaa\Pictures\Леч_фак_2017\image-0-02-04-b366bb2de3918de49448ee3584a2a82490498b5e44298bf0b087ec671c2ce032-V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7" y="428857"/>
            <a:ext cx="1999322" cy="28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zenkampfaa\Pictures\Леч_фак_2017\20170619_105254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10" y="470517"/>
            <a:ext cx="2148903" cy="2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zenkampfaa\Pictures\Леч_фак_2017\ГИА_2017_2_этап\20170619_105216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79" y="470517"/>
            <a:ext cx="2667784" cy="2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zenkampfaa\Pictures\Леч_фак_2016\ЛПП_2016\4_курс\image-0-02-01-3129a0fdfdbefc7dbc5c10827a3b1432ed1aacf7104943c1e9b768dffd5a386d-V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86" y="496589"/>
            <a:ext cx="1787448" cy="30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azenkampfaa\Pictures\Леч_фак_2017\image-0-02-05-7fe71681351df0b3e0ceadd4b07ac2de140104c9d7f053d231748fb049177fb0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813" y="496589"/>
            <a:ext cx="2041854" cy="30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38" y="1781908"/>
            <a:ext cx="5678421" cy="168519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проф. </a:t>
            </a:r>
            <a:r>
              <a:rPr lang="ru-RU" sz="2800" b="1" dirty="0" err="1" smtClean="0">
                <a:solidFill>
                  <a:srgbClr val="0070C0"/>
                </a:solidFill>
              </a:rPr>
              <a:t>Штарик</a:t>
            </a:r>
            <a:r>
              <a:rPr lang="ru-RU" sz="2800" b="1" dirty="0" smtClean="0">
                <a:solidFill>
                  <a:srgbClr val="0070C0"/>
                </a:solidFill>
              </a:rPr>
              <a:t> С.Ю.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доц. </a:t>
            </a:r>
            <a:r>
              <a:rPr lang="ru-RU" sz="2800" dirty="0" err="1" smtClean="0">
                <a:solidFill>
                  <a:srgbClr val="0070C0"/>
                </a:solidFill>
              </a:rPr>
              <a:t>Каскаева</a:t>
            </a:r>
            <a:r>
              <a:rPr lang="ru-RU" sz="2800" dirty="0" smtClean="0">
                <a:solidFill>
                  <a:srgbClr val="0070C0"/>
                </a:solidFill>
              </a:rPr>
              <a:t> Д.С.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доц. </a:t>
            </a:r>
            <a:r>
              <a:rPr lang="ru-RU" sz="2800" dirty="0" err="1" smtClean="0">
                <a:solidFill>
                  <a:srgbClr val="0070C0"/>
                </a:solidFill>
              </a:rPr>
              <a:t>Евсюков</a:t>
            </a:r>
            <a:r>
              <a:rPr lang="ru-RU" sz="2800" dirty="0" smtClean="0">
                <a:solidFill>
                  <a:srgbClr val="0070C0"/>
                </a:solidFill>
              </a:rPr>
              <a:t> А.А.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gazenkampfaa\Documents\Деканат\Деканат_новая_эра\Аккредитация_2017\фото станций\20170426_121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4152" y="764704"/>
            <a:ext cx="4199112" cy="4199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75929" y="1478260"/>
            <a:ext cx="490411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Помощники экспертов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3712" y="116632"/>
            <a:ext cx="499255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«ДИСПАНСЕРИЗАЦИЯ»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49bceafe47c67267ecdf5c651d39ec46910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973</Words>
  <Application>Microsoft Office PowerPoint</Application>
  <PresentationFormat>Произвольный</PresentationFormat>
  <Paragraphs>254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Результаты первичной аккредитации 2017 по специальности 31.05.01 –  Лечебное дело</vt:lpstr>
      <vt:lpstr>Специальность 31.05.01 – Лечебное дело</vt:lpstr>
      <vt:lpstr>I этап Тестирование</vt:lpstr>
      <vt:lpstr>II этап</vt:lpstr>
      <vt:lpstr>Презентация PowerPoint</vt:lpstr>
      <vt:lpstr>I этап</vt:lpstr>
      <vt:lpstr>Почему?</vt:lpstr>
      <vt:lpstr>Презентация PowerPoint</vt:lpstr>
      <vt:lpstr>проф. Штарик С.Ю. доц. Каскаева Д.С. доц. Евсюков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процедуре первичной аккредитации 2018: </vt:lpstr>
      <vt:lpstr>Планы на 2007/2018 гг: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ТаптыгинаЕВ</dc:creator>
  <cp:lastModifiedBy>Газенкампф Андрей Александрович</cp:lastModifiedBy>
  <cp:revision>38</cp:revision>
  <dcterms:created xsi:type="dcterms:W3CDTF">2017-07-06T04:39:33Z</dcterms:created>
  <dcterms:modified xsi:type="dcterms:W3CDTF">2017-09-13T03:09:01Z</dcterms:modified>
</cp:coreProperties>
</file>