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96" r:id="rId5"/>
    <p:sldId id="297" r:id="rId6"/>
    <p:sldId id="299" r:id="rId7"/>
    <p:sldId id="300" r:id="rId8"/>
    <p:sldId id="302" r:id="rId9"/>
    <p:sldId id="303" r:id="rId10"/>
    <p:sldId id="306" r:id="rId11"/>
    <p:sldId id="264" r:id="rId12"/>
    <p:sldId id="266" r:id="rId13"/>
    <p:sldId id="265" r:id="rId14"/>
    <p:sldId id="267" r:id="rId15"/>
    <p:sldId id="268" r:id="rId16"/>
    <p:sldId id="269" r:id="rId17"/>
    <p:sldId id="304" r:id="rId18"/>
    <p:sldId id="270" r:id="rId19"/>
    <p:sldId id="305" r:id="rId20"/>
    <p:sldId id="271" r:id="rId21"/>
    <p:sldId id="272" r:id="rId22"/>
    <p:sldId id="273" r:id="rId23"/>
    <p:sldId id="274" r:id="rId24"/>
    <p:sldId id="276" r:id="rId25"/>
    <p:sldId id="275" r:id="rId26"/>
    <p:sldId id="277" r:id="rId27"/>
    <p:sldId id="278" r:id="rId28"/>
    <p:sldId id="308" r:id="rId29"/>
    <p:sldId id="307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58" r:id="rId48"/>
    <p:sldId id="259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5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3B6325-4B8F-4DB5-AF05-0A43A7691043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700984C0-28B0-46B5-9939-6C744061F717}">
      <dgm:prSet phldrT="[Текст]" custT="1"/>
      <dgm:spPr/>
      <dgm:t>
        <a:bodyPr/>
        <a:lstStyle/>
        <a:p>
          <a:r>
            <a:rPr lang="ru-RU" sz="2800" dirty="0" smtClean="0"/>
            <a:t>Длительность каждой отдельной фазы </a:t>
          </a:r>
          <a:endParaRPr lang="ru-RU" sz="2800" dirty="0"/>
        </a:p>
      </dgm:t>
    </dgm:pt>
    <dgm:pt modelId="{CB76366D-545B-49F8-A5F1-BF85F2E58335}" type="parTrans" cxnId="{C3D6BEA8-8348-4531-916F-55766EB0FB81}">
      <dgm:prSet/>
      <dgm:spPr/>
      <dgm:t>
        <a:bodyPr/>
        <a:lstStyle/>
        <a:p>
          <a:endParaRPr lang="ru-RU"/>
        </a:p>
      </dgm:t>
    </dgm:pt>
    <dgm:pt modelId="{882E470D-CFBC-4AD1-B820-25CEBB25BC87}" type="sibTrans" cxnId="{C3D6BEA8-8348-4531-916F-55766EB0FB81}">
      <dgm:prSet/>
      <dgm:spPr/>
      <dgm:t>
        <a:bodyPr/>
        <a:lstStyle/>
        <a:p>
          <a:endParaRPr lang="ru-RU"/>
        </a:p>
      </dgm:t>
    </dgm:pt>
    <dgm:pt modelId="{015C3F50-BD48-42A1-9591-8BA7549C50B0}">
      <dgm:prSet custT="1"/>
      <dgm:spPr/>
      <dgm:t>
        <a:bodyPr/>
        <a:lstStyle/>
        <a:p>
          <a:r>
            <a:rPr lang="ru-RU" sz="2800" dirty="0" smtClean="0"/>
            <a:t>Общая продолжительность жизни</a:t>
          </a:r>
          <a:endParaRPr lang="ru-RU" sz="2800" dirty="0"/>
        </a:p>
      </dgm:t>
    </dgm:pt>
    <dgm:pt modelId="{28F43245-071D-44A3-8A41-DD6C610E56AD}" type="parTrans" cxnId="{5681954C-1916-43F5-850B-9A1D005FC68B}">
      <dgm:prSet/>
      <dgm:spPr/>
      <dgm:t>
        <a:bodyPr/>
        <a:lstStyle/>
        <a:p>
          <a:endParaRPr lang="ru-RU"/>
        </a:p>
      </dgm:t>
    </dgm:pt>
    <dgm:pt modelId="{3B12B8F8-DE89-4427-A719-693F6792E8DC}" type="sibTrans" cxnId="{5681954C-1916-43F5-850B-9A1D005FC68B}">
      <dgm:prSet/>
      <dgm:spPr/>
      <dgm:t>
        <a:bodyPr/>
        <a:lstStyle/>
        <a:p>
          <a:endParaRPr lang="ru-RU"/>
        </a:p>
      </dgm:t>
    </dgm:pt>
    <dgm:pt modelId="{57FD9D30-29C3-419B-A0F4-D95852C6B37E}">
      <dgm:prSet custT="1"/>
      <dgm:spPr/>
      <dgm:t>
        <a:bodyPr/>
        <a:lstStyle/>
        <a:p>
          <a:r>
            <a:rPr lang="ru-RU" sz="2800" dirty="0" smtClean="0"/>
            <a:t>Необратимость  каждой отдельной фазы </a:t>
          </a:r>
          <a:endParaRPr lang="ru-RU" sz="2800" dirty="0"/>
        </a:p>
      </dgm:t>
    </dgm:pt>
    <dgm:pt modelId="{181FAFC9-3F69-4C10-9593-09C13D3DEAF7}" type="parTrans" cxnId="{900E2C2A-3B98-47F7-BDC3-2DE41F8597D5}">
      <dgm:prSet/>
      <dgm:spPr/>
      <dgm:t>
        <a:bodyPr/>
        <a:lstStyle/>
        <a:p>
          <a:endParaRPr lang="ru-RU"/>
        </a:p>
      </dgm:t>
    </dgm:pt>
    <dgm:pt modelId="{2996F3E8-0A4B-4F0A-9386-AD760CB20E9C}" type="sibTrans" cxnId="{900E2C2A-3B98-47F7-BDC3-2DE41F8597D5}">
      <dgm:prSet/>
      <dgm:spPr/>
      <dgm:t>
        <a:bodyPr/>
        <a:lstStyle/>
        <a:p>
          <a:endParaRPr lang="ru-RU"/>
        </a:p>
      </dgm:t>
    </dgm:pt>
    <dgm:pt modelId="{D05BF31B-4530-4038-AFB2-2605C6256178}" type="pres">
      <dgm:prSet presAssocID="{F83B6325-4B8F-4DB5-AF05-0A43A7691043}" presName="compositeShape" presStyleCnt="0">
        <dgm:presLayoutVars>
          <dgm:dir/>
          <dgm:resizeHandles/>
        </dgm:presLayoutVars>
      </dgm:prSet>
      <dgm:spPr/>
    </dgm:pt>
    <dgm:pt modelId="{D8A04E0D-EC52-4C31-95B4-BD3BA59C0A23}" type="pres">
      <dgm:prSet presAssocID="{F83B6325-4B8F-4DB5-AF05-0A43A7691043}" presName="pyramid" presStyleLbl="node1" presStyleIdx="0" presStyleCnt="1" custScaleX="163674"/>
      <dgm:spPr/>
    </dgm:pt>
    <dgm:pt modelId="{86150BA3-7466-48EA-89BB-5FB8A4006156}" type="pres">
      <dgm:prSet presAssocID="{F83B6325-4B8F-4DB5-AF05-0A43A7691043}" presName="theList" presStyleCnt="0"/>
      <dgm:spPr/>
    </dgm:pt>
    <dgm:pt modelId="{B5744054-009C-4059-9306-AD0CB52F44E2}" type="pres">
      <dgm:prSet presAssocID="{015C3F50-BD48-42A1-9591-8BA7549C50B0}" presName="aNode" presStyleLbl="fgAcc1" presStyleIdx="0" presStyleCnt="3" custScaleX="204901">
        <dgm:presLayoutVars>
          <dgm:bulletEnabled val="1"/>
        </dgm:presLayoutVars>
      </dgm:prSet>
      <dgm:spPr/>
    </dgm:pt>
    <dgm:pt modelId="{9126BC8F-D8AC-4DF6-B6BF-BF598001BAA7}" type="pres">
      <dgm:prSet presAssocID="{015C3F50-BD48-42A1-9591-8BA7549C50B0}" presName="aSpace" presStyleCnt="0"/>
      <dgm:spPr/>
    </dgm:pt>
    <dgm:pt modelId="{1282A2C5-BE2E-45B0-945F-C2E33C487F96}" type="pres">
      <dgm:prSet presAssocID="{57FD9D30-29C3-419B-A0F4-D95852C6B37E}" presName="aNode" presStyleLbl="fgAcc1" presStyleIdx="1" presStyleCnt="3" custScaleX="202637">
        <dgm:presLayoutVars>
          <dgm:bulletEnabled val="1"/>
        </dgm:presLayoutVars>
      </dgm:prSet>
      <dgm:spPr/>
    </dgm:pt>
    <dgm:pt modelId="{6E27D389-B2A6-45C0-A2D9-1E6B30838D43}" type="pres">
      <dgm:prSet presAssocID="{57FD9D30-29C3-419B-A0F4-D95852C6B37E}" presName="aSpace" presStyleCnt="0"/>
      <dgm:spPr/>
    </dgm:pt>
    <dgm:pt modelId="{6B897883-143B-4CB2-B21C-63810123356A}" type="pres">
      <dgm:prSet presAssocID="{700984C0-28B0-46B5-9939-6C744061F717}" presName="aNode" presStyleLbl="fgAcc1" presStyleIdx="2" presStyleCnt="3" custScaleX="202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FDD9D-5AC0-4156-9DFB-81408A98F346}" type="pres">
      <dgm:prSet presAssocID="{700984C0-28B0-46B5-9939-6C744061F717}" presName="aSpace" presStyleCnt="0"/>
      <dgm:spPr/>
    </dgm:pt>
  </dgm:ptLst>
  <dgm:cxnLst>
    <dgm:cxn modelId="{900E2C2A-3B98-47F7-BDC3-2DE41F8597D5}" srcId="{F83B6325-4B8F-4DB5-AF05-0A43A7691043}" destId="{57FD9D30-29C3-419B-A0F4-D95852C6B37E}" srcOrd="1" destOrd="0" parTransId="{181FAFC9-3F69-4C10-9593-09C13D3DEAF7}" sibTransId="{2996F3E8-0A4B-4F0A-9386-AD760CB20E9C}"/>
    <dgm:cxn modelId="{49DDBDBE-59AB-4C52-A382-EEA5FE6AD6FA}" type="presOf" srcId="{015C3F50-BD48-42A1-9591-8BA7549C50B0}" destId="{B5744054-009C-4059-9306-AD0CB52F44E2}" srcOrd="0" destOrd="0" presId="urn:microsoft.com/office/officeart/2005/8/layout/pyramid2"/>
    <dgm:cxn modelId="{286E8179-E98D-4A56-B21E-25F0A923A860}" type="presOf" srcId="{700984C0-28B0-46B5-9939-6C744061F717}" destId="{6B897883-143B-4CB2-B21C-63810123356A}" srcOrd="0" destOrd="0" presId="urn:microsoft.com/office/officeart/2005/8/layout/pyramid2"/>
    <dgm:cxn modelId="{5681954C-1916-43F5-850B-9A1D005FC68B}" srcId="{F83B6325-4B8F-4DB5-AF05-0A43A7691043}" destId="{015C3F50-BD48-42A1-9591-8BA7549C50B0}" srcOrd="0" destOrd="0" parTransId="{28F43245-071D-44A3-8A41-DD6C610E56AD}" sibTransId="{3B12B8F8-DE89-4427-A719-693F6792E8DC}"/>
    <dgm:cxn modelId="{EC559061-469A-4F11-964C-E2DF6655E27F}" type="presOf" srcId="{57FD9D30-29C3-419B-A0F4-D95852C6B37E}" destId="{1282A2C5-BE2E-45B0-945F-C2E33C487F96}" srcOrd="0" destOrd="0" presId="urn:microsoft.com/office/officeart/2005/8/layout/pyramid2"/>
    <dgm:cxn modelId="{76E09BE8-1C70-44C8-95B5-F476F12791A0}" type="presOf" srcId="{F83B6325-4B8F-4DB5-AF05-0A43A7691043}" destId="{D05BF31B-4530-4038-AFB2-2605C6256178}" srcOrd="0" destOrd="0" presId="urn:microsoft.com/office/officeart/2005/8/layout/pyramid2"/>
    <dgm:cxn modelId="{C3D6BEA8-8348-4531-916F-55766EB0FB81}" srcId="{F83B6325-4B8F-4DB5-AF05-0A43A7691043}" destId="{700984C0-28B0-46B5-9939-6C744061F717}" srcOrd="2" destOrd="0" parTransId="{CB76366D-545B-49F8-A5F1-BF85F2E58335}" sibTransId="{882E470D-CFBC-4AD1-B820-25CEBB25BC87}"/>
    <dgm:cxn modelId="{40781C60-ED92-4CCF-9D35-7A362BFE911C}" type="presParOf" srcId="{D05BF31B-4530-4038-AFB2-2605C6256178}" destId="{D8A04E0D-EC52-4C31-95B4-BD3BA59C0A23}" srcOrd="0" destOrd="0" presId="urn:microsoft.com/office/officeart/2005/8/layout/pyramid2"/>
    <dgm:cxn modelId="{D770E26F-D3A3-4364-ACE7-E3C43130BF17}" type="presParOf" srcId="{D05BF31B-4530-4038-AFB2-2605C6256178}" destId="{86150BA3-7466-48EA-89BB-5FB8A4006156}" srcOrd="1" destOrd="0" presId="urn:microsoft.com/office/officeart/2005/8/layout/pyramid2"/>
    <dgm:cxn modelId="{BA6F2013-83D4-4869-98C4-1726EE4C8992}" type="presParOf" srcId="{86150BA3-7466-48EA-89BB-5FB8A4006156}" destId="{B5744054-009C-4059-9306-AD0CB52F44E2}" srcOrd="0" destOrd="0" presId="urn:microsoft.com/office/officeart/2005/8/layout/pyramid2"/>
    <dgm:cxn modelId="{C44AAD94-EF74-4AF5-AB15-7291DB13E9F7}" type="presParOf" srcId="{86150BA3-7466-48EA-89BB-5FB8A4006156}" destId="{9126BC8F-D8AC-4DF6-B6BF-BF598001BAA7}" srcOrd="1" destOrd="0" presId="urn:microsoft.com/office/officeart/2005/8/layout/pyramid2"/>
    <dgm:cxn modelId="{FFAA669E-F559-47C3-AE14-7AD307F96DDC}" type="presParOf" srcId="{86150BA3-7466-48EA-89BB-5FB8A4006156}" destId="{1282A2C5-BE2E-45B0-945F-C2E33C487F96}" srcOrd="2" destOrd="0" presId="urn:microsoft.com/office/officeart/2005/8/layout/pyramid2"/>
    <dgm:cxn modelId="{06259B5E-6F25-4ADB-8F31-50175038002F}" type="presParOf" srcId="{86150BA3-7466-48EA-89BB-5FB8A4006156}" destId="{6E27D389-B2A6-45C0-A2D9-1E6B30838D43}" srcOrd="3" destOrd="0" presId="urn:microsoft.com/office/officeart/2005/8/layout/pyramid2"/>
    <dgm:cxn modelId="{E5EEFB9D-FB45-4D3B-ABB0-EB5FAF70A1DF}" type="presParOf" srcId="{86150BA3-7466-48EA-89BB-5FB8A4006156}" destId="{6B897883-143B-4CB2-B21C-63810123356A}" srcOrd="4" destOrd="0" presId="urn:microsoft.com/office/officeart/2005/8/layout/pyramid2"/>
    <dgm:cxn modelId="{A3C406CC-0571-478E-B03D-FF556F7FEE66}" type="presParOf" srcId="{86150BA3-7466-48EA-89BB-5FB8A4006156}" destId="{43CFDD9D-5AC0-4156-9DFB-81408A98F346}" srcOrd="5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84656-E350-4C6E-AD3A-5A530A570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3AD00-4CD4-4094-954C-4C2FB3095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285992"/>
            <a:ext cx="7772400" cy="18700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Возрастная психология как наука о закономерностях развития человека</a:t>
            </a:r>
            <a:endParaRPr lang="ru-RU" dirty="0"/>
          </a:p>
        </p:txBody>
      </p:sp>
      <p:pic>
        <p:nvPicPr>
          <p:cNvPr id="1026" name="Picture 2" descr="C:\Users\Алексей\Desktop\женщ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4643446"/>
            <a:ext cx="4572000" cy="2000250"/>
          </a:xfrm>
          <a:prstGeom prst="rect">
            <a:avLst/>
          </a:prstGeom>
          <a:noFill/>
        </p:spPr>
      </p:pic>
      <p:pic>
        <p:nvPicPr>
          <p:cNvPr id="1027" name="Picture 3" descr="C:\Users\Алексей\Desktop\мужчин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4420684" cy="19828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00438"/>
            <a:ext cx="8715436" cy="221457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Психологический возраст </a:t>
            </a:r>
            <a:r>
              <a:rPr lang="ru-RU" sz="2800" b="1" dirty="0" smtClean="0"/>
              <a:t>- </a:t>
            </a:r>
            <a:r>
              <a:rPr lang="ru-RU" sz="2800" dirty="0" smtClean="0"/>
              <a:t>это понятие обозначает определенную, качественно своеобразную ступень онтогенетического развития, обусловливаемую закономерностями формирования организма, условиями жизни, обучения и воспитания и имеющую конкретно-историческое происхождение</a:t>
            </a:r>
            <a:endParaRPr lang="ru-RU" sz="2800" dirty="0"/>
          </a:p>
        </p:txBody>
      </p:sp>
      <p:pic>
        <p:nvPicPr>
          <p:cNvPr id="4" name="Содержимое 3" descr="псх возрас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4801" y="714356"/>
            <a:ext cx="4574414" cy="2428892"/>
          </a:xfrm>
        </p:spPr>
      </p:pic>
      <p:pic>
        <p:nvPicPr>
          <p:cNvPr id="2050" name="Picture 2" descr="C:\Users\d107-1\Desktop\Псх личности картинки\psihologicheskij-vozrast-cheloveka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3908059" cy="2657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772400" cy="11096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ru-RU" sz="2800" b="1" dirty="0" smtClean="0"/>
              <a:t>Л.С. Выготский о стадиальности развития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382000" cy="4876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ru-RU" sz="3000" i="1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3000" b="1" i="1" dirty="0" smtClean="0"/>
              <a:t>Возрастное </a:t>
            </a:r>
            <a:r>
              <a:rPr lang="ru-RU" sz="3000" b="1" i="1" dirty="0" smtClean="0"/>
              <a:t>развитие </a:t>
            </a:r>
            <a:r>
              <a:rPr lang="ru-RU" sz="3000" dirty="0" smtClean="0"/>
              <a:t>— сложный процесс, который в силу ряда своих особенностей приводит к изменению всей личности ребенка на каждом возрастном этапе. </a:t>
            </a:r>
            <a:endParaRPr lang="ru-RU" sz="30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ru-RU" sz="3000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3000" dirty="0" smtClean="0"/>
              <a:t>Л.С. </a:t>
            </a:r>
            <a:r>
              <a:rPr lang="ru-RU" sz="3000" dirty="0" smtClean="0"/>
              <a:t>Выготский: «развитие </a:t>
            </a:r>
            <a:r>
              <a:rPr lang="ru-RU" sz="3000" dirty="0" smtClean="0"/>
              <a:t>— </a:t>
            </a:r>
            <a:r>
              <a:rPr lang="ru-RU" sz="3000" dirty="0" smtClean="0"/>
              <a:t>это, </a:t>
            </a:r>
            <a:r>
              <a:rPr lang="ru-RU" sz="3000" dirty="0" smtClean="0"/>
              <a:t>прежде </a:t>
            </a:r>
            <a:r>
              <a:rPr lang="ru-RU" sz="3000" dirty="0" smtClean="0"/>
              <a:t>всего, </a:t>
            </a:r>
            <a:r>
              <a:rPr lang="ru-RU" sz="3000" dirty="0" smtClean="0"/>
              <a:t>возникновение </a:t>
            </a:r>
            <a:r>
              <a:rPr lang="ru-RU" sz="3000" dirty="0" smtClean="0"/>
              <a:t>нового». </a:t>
            </a:r>
            <a:endParaRPr lang="ru-RU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 u="sng" dirty="0" smtClean="0">
                <a:solidFill>
                  <a:srgbClr val="7030A0"/>
                </a:solidFill>
              </a:rPr>
              <a:t>СТРУКТУРА ВОЗРАСТА</a:t>
            </a:r>
          </a:p>
          <a:p>
            <a:pPr eaLnBrk="1" hangingPunct="1">
              <a:lnSpc>
                <a:spcPct val="80000"/>
              </a:lnSpc>
            </a:pPr>
            <a:endParaRPr lang="ru-RU" sz="2600" dirty="0" smtClean="0"/>
          </a:p>
          <a:p>
            <a:pPr eaLnBrk="1" hangingPunct="1">
              <a:lnSpc>
                <a:spcPct val="80000"/>
              </a:lnSpc>
            </a:pPr>
            <a:r>
              <a:rPr lang="ru-RU" sz="2600" dirty="0" smtClean="0"/>
              <a:t>Источник </a:t>
            </a:r>
            <a:r>
              <a:rPr lang="ru-RU" sz="2600" dirty="0" smtClean="0"/>
              <a:t>развития </a:t>
            </a:r>
            <a:r>
              <a:rPr lang="ru-RU" sz="2600" dirty="0" smtClean="0"/>
              <a:t>– </a:t>
            </a:r>
            <a:r>
              <a:rPr lang="ru-RU" sz="2600" dirty="0" smtClean="0"/>
              <a:t>социальная среда. </a:t>
            </a:r>
            <a:endParaRPr lang="ru-RU" sz="2600" dirty="0" smtClean="0"/>
          </a:p>
          <a:p>
            <a:pPr eaLnBrk="1" hangingPunct="1">
              <a:lnSpc>
                <a:spcPct val="80000"/>
              </a:lnSpc>
              <a:buNone/>
            </a:pPr>
            <a:endParaRPr lang="ru-RU" sz="2600" dirty="0" smtClean="0"/>
          </a:p>
          <a:p>
            <a:pPr eaLnBrk="1" hangingPunct="1">
              <a:lnSpc>
                <a:spcPct val="80000"/>
              </a:lnSpc>
            </a:pPr>
            <a:r>
              <a:rPr lang="ru-RU" sz="2600" b="1" i="1" dirty="0" smtClean="0"/>
              <a:t>«Социальная ситуация развития» </a:t>
            </a:r>
            <a:r>
              <a:rPr lang="ru-RU" sz="2600" dirty="0" smtClean="0"/>
              <a:t>— специфическое для каждого возраста отношение между ребенком и социальной средой. Взаимодействие ребенка со своим социальным окружением, воспитывающим и обучающим его, и определяет тот путь развития, который приводит к возникновению возрастных новообразований</a:t>
            </a:r>
            <a:r>
              <a:rPr lang="ru-RU" sz="2600" dirty="0" smtClean="0"/>
              <a:t>.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sz="2600" dirty="0" smtClean="0"/>
          </a:p>
          <a:p>
            <a:pPr eaLnBrk="1" hangingPunct="1">
              <a:lnSpc>
                <a:spcPct val="80000"/>
              </a:lnSpc>
            </a:pPr>
            <a:r>
              <a:rPr lang="ru-RU" sz="2600" dirty="0" smtClean="0"/>
              <a:t>Единицы анализа социальной ситуации развития — деятельность и переживание.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endParaRPr lang="ru-RU" sz="3000" dirty="0" smtClean="0"/>
          </a:p>
          <a:p>
            <a:pPr eaLnBrk="1" hangingPunct="1"/>
            <a:r>
              <a:rPr lang="ru-RU" sz="3000" dirty="0" smtClean="0"/>
              <a:t>Стадии </a:t>
            </a:r>
            <a:r>
              <a:rPr lang="ru-RU" sz="3000" dirty="0" smtClean="0"/>
              <a:t>развития характеризуются </a:t>
            </a:r>
            <a:r>
              <a:rPr lang="ru-RU" sz="3000" b="1" i="1" dirty="0" smtClean="0"/>
              <a:t>возрастными новообразованиями</a:t>
            </a:r>
            <a:r>
              <a:rPr lang="ru-RU" sz="3000" i="1" dirty="0" smtClean="0"/>
              <a:t>, </a:t>
            </a:r>
            <a:r>
              <a:rPr lang="ru-RU" sz="3000" dirty="0" smtClean="0"/>
              <a:t>т.е. качествами или свойствами, которых не было раньше в готовом виде. </a:t>
            </a:r>
            <a:endParaRPr lang="ru-RU" sz="3000" dirty="0" smtClean="0"/>
          </a:p>
          <a:p>
            <a:pPr eaLnBrk="1" hangingPunct="1">
              <a:buNone/>
            </a:pPr>
            <a:endParaRPr lang="ru-RU" sz="3000" dirty="0" smtClean="0"/>
          </a:p>
          <a:p>
            <a:pPr eaLnBrk="1" hangingPunct="1"/>
            <a:r>
              <a:rPr lang="ru-RU" sz="3000" dirty="0" smtClean="0"/>
              <a:t>Л.С. Выготский: Новое «не падает с неба», оно появляется закономерно, подготовленное всем ходом предшествующего развития.</a:t>
            </a:r>
          </a:p>
          <a:p>
            <a:pPr>
              <a:buFont typeface="Wingdings" pitchFamily="2" charset="2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000" dirty="0" smtClean="0"/>
              <a:t>    К </a:t>
            </a:r>
            <a:r>
              <a:rPr lang="ru-RU" sz="3000" dirty="0" smtClean="0"/>
              <a:t>концу периода появляются </a:t>
            </a:r>
            <a:r>
              <a:rPr lang="ru-RU" sz="3000" i="1" dirty="0" smtClean="0"/>
              <a:t>новообразования</a:t>
            </a:r>
            <a:r>
              <a:rPr lang="ru-RU" sz="3000" dirty="0" smtClean="0"/>
              <a:t>, среди которых особое место занимает </a:t>
            </a:r>
            <a:r>
              <a:rPr lang="ru-RU" sz="3000" i="1" dirty="0" smtClean="0"/>
              <a:t>центральное </a:t>
            </a:r>
            <a:r>
              <a:rPr lang="ru-RU" sz="3000" dirty="0" smtClean="0"/>
              <a:t>новообразование, имеющее наибольшее значение для развития на следующей стадии.</a:t>
            </a:r>
          </a:p>
          <a:p>
            <a:pPr>
              <a:buFont typeface="Wingdings" pitchFamily="2" charset="2"/>
              <a:buNone/>
            </a:pP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4841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smtClean="0"/>
              <a:t>Кризисы возраста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71546"/>
            <a:ext cx="8305800" cy="548165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Л.С. Выготский </a:t>
            </a:r>
            <a:r>
              <a:rPr lang="ru-RU" sz="2400" dirty="0" smtClean="0"/>
              <a:t>: чередование </a:t>
            </a:r>
            <a:r>
              <a:rPr lang="ru-RU" sz="2400" dirty="0" smtClean="0"/>
              <a:t>стабильных и кризисных периодов как закон детского развития</a:t>
            </a:r>
            <a:r>
              <a:rPr lang="ru-RU" sz="2400" dirty="0" smtClean="0"/>
              <a:t>.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Кризисы</a:t>
            </a:r>
            <a:r>
              <a:rPr lang="ru-RU" sz="2400" dirty="0" smtClean="0"/>
              <a:t> - краткие, но бурные стадии, в течение которых происходят значительные сдвиги в развитии и ребенок резко меняется во многих своих чертах.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От нескольких месяцев до года или даже двух лет (неблагоприятное стечение обстоятельств).  </a:t>
            </a:r>
            <a:endParaRPr lang="ru-RU" sz="2400" dirty="0" smtClean="0"/>
          </a:p>
          <a:p>
            <a:pPr eaLnBrk="1" hangingPunct="1">
              <a:lnSpc>
                <a:spcPct val="80000"/>
              </a:lnSpc>
              <a:buNone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Границы</a:t>
            </a:r>
            <a:r>
              <a:rPr lang="ru-RU" sz="2400" dirty="0" smtClean="0"/>
              <a:t> кризиса размыты, неотчетливы. Обострение наступает в середине периода.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/>
              <a:t>        Проявляется в изменении поведения, появлением «трудновоспитуемости»: аффективные вспышки, капризы, более или менее острые конфликты с близкими, снижение работоспособности, успеваемости, внутренние конфликты.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smtClean="0"/>
              <a:t>Главные изменения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smtClean="0"/>
              <a:t>внутренние</a:t>
            </a:r>
            <a:r>
              <a:rPr lang="ru-RU" sz="2000" smtClean="0"/>
              <a:t>: на первый план выдвигаются инволюционные процессы: распадается, исчезает то, что образовалось на предыдущей стадии и создается что-то новое.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новообразования</a:t>
            </a:r>
            <a:r>
              <a:rPr lang="ru-RU" sz="2000" smtClean="0"/>
              <a:t>, возникшие в бурный, непродолжительный период, оказываются неустойчивыми и в следующем стабильном периоде трансформируются, поглощаются другими новообразованиями и отмирают.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В кризисные периоды</a:t>
            </a:r>
            <a:r>
              <a:rPr lang="ru-RU" sz="2000" smtClean="0"/>
              <a:t> обостряются основные противоречия: с одной стороны, между возросшими потребностями ребенка и его все еще ограниченными возможностями, с другой — между новыми потребностями ребенка и сложившимися ранее отношениями со взрослыми.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Сейчас эти и некоторые другие</a:t>
            </a:r>
            <a:r>
              <a:rPr lang="ru-RU" sz="2000" b="1" smtClean="0"/>
              <a:t> противоречия</a:t>
            </a:r>
            <a:r>
              <a:rPr lang="ru-RU" sz="2000" smtClean="0"/>
              <a:t> часто рассматриваются как </a:t>
            </a:r>
            <a:r>
              <a:rPr lang="ru-RU" sz="2000" b="1" i="1" smtClean="0"/>
              <a:t>движущие силы психического развития</a:t>
            </a:r>
            <a:r>
              <a:rPr lang="ru-RU" sz="2000" smtClean="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220_html_14b0bf9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285728"/>
            <a:ext cx="7452675" cy="62690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 smtClean="0">
                <a:solidFill>
                  <a:srgbClr val="7030A0"/>
                </a:solidFill>
              </a:rPr>
              <a:t>Возрастная периодизация  </a:t>
            </a:r>
            <a:r>
              <a:rPr lang="ru-RU" sz="2800" b="1" dirty="0" smtClean="0">
                <a:solidFill>
                  <a:srgbClr val="7030A0"/>
                </a:solidFill>
              </a:rPr>
              <a:t>Л.С. Выготского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кризис новорожденности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младенческий возраст (2 -3 месяца - 1 год)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 кризис 1 года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раннее детство (1—3 года)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кризис 3 лет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дошкольный возраст (3—7 лет)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кризис 7 лет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школьный возраст (7— 13 лет)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кризис 13 лет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пубертатный возраст (13—17 лет)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кризис 17 лет.</a:t>
            </a:r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  <a:p>
            <a:pPr>
              <a:lnSpc>
                <a:spcPct val="90000"/>
              </a:lnSpc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u="sng" dirty="0" smtClean="0"/>
              <a:t>План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Возраст. Структура возраста. </a:t>
            </a:r>
          </a:p>
          <a:p>
            <a:pPr>
              <a:buNone/>
            </a:pPr>
            <a:r>
              <a:rPr lang="ru-RU" dirty="0" smtClean="0"/>
              <a:t>    2. Законы возрастного развития. </a:t>
            </a:r>
          </a:p>
          <a:p>
            <a:pPr>
              <a:buNone/>
            </a:pPr>
            <a:r>
              <a:rPr lang="ru-RU" dirty="0" smtClean="0"/>
              <a:t>     3. Периодизации психического развития человека (на примере Л.С. Выготского , Д.Б. </a:t>
            </a:r>
            <a:r>
              <a:rPr lang="ru-RU" dirty="0" err="1" smtClean="0"/>
              <a:t>Эльконина</a:t>
            </a:r>
            <a:r>
              <a:rPr lang="ru-RU" dirty="0" smtClean="0"/>
              <a:t> , Э. </a:t>
            </a:r>
            <a:r>
              <a:rPr lang="ru-RU" dirty="0" err="1" smtClean="0"/>
              <a:t>Эриксона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85728"/>
            <a:ext cx="8763000" cy="762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ru-RU" sz="2400" dirty="0" smtClean="0"/>
              <a:t>Периодизация психического развития по Д.Б. </a:t>
            </a:r>
            <a:r>
              <a:rPr lang="ru-RU" sz="2400" dirty="0" err="1" smtClean="0"/>
              <a:t>Эльконину</a:t>
            </a:r>
            <a:r>
              <a:rPr lang="ru-RU" dirty="0" smtClean="0"/>
              <a:t> 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30000" contrast="72000"/>
          </a:blip>
          <a:srcRect/>
          <a:stretch>
            <a:fillRect/>
          </a:stretch>
        </p:blipFill>
        <p:spPr>
          <a:xfrm>
            <a:off x="1066800" y="1143000"/>
            <a:ext cx="7391400" cy="4241800"/>
          </a:xfrm>
          <a:noFill/>
        </p:spPr>
      </p:pic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2044700" y="5305425"/>
            <a:ext cx="5427663" cy="942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80975" algn="ctr"/>
            <a:r>
              <a:rPr lang="ru-RU" sz="1400"/>
              <a:t>———   — развитие мотивационно-потребностной сферы;</a:t>
            </a:r>
          </a:p>
          <a:p>
            <a:pPr indent="180975" algn="ctr"/>
            <a:r>
              <a:rPr lang="ru-RU" sz="1400"/>
              <a:t>–  –  –  – — развитие интеллектуально-познавательной сферы;</a:t>
            </a:r>
          </a:p>
          <a:p>
            <a:pPr indent="180975" algn="ctr"/>
            <a:r>
              <a:rPr lang="ar-SA" sz="1400"/>
              <a:t>ٱ</a:t>
            </a:r>
            <a:r>
              <a:rPr lang="ru-RU" sz="1400"/>
              <a:t> - переходы от эпохи к эпохе;</a:t>
            </a:r>
          </a:p>
          <a:p>
            <a:pPr indent="180975" algn="ctr"/>
            <a:r>
              <a:rPr lang="ru-RU" sz="1400"/>
              <a:t>0</a:t>
            </a:r>
            <a:r>
              <a:rPr lang="ru-RU" sz="1400" i="1"/>
              <a:t>— </a:t>
            </a:r>
            <a:r>
              <a:rPr lang="ru-RU" sz="1400"/>
              <a:t>переходы от периода к периоду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772400" cy="89057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ru-RU" sz="2800" b="1" dirty="0" smtClean="0"/>
              <a:t>Д.Б. </a:t>
            </a:r>
            <a:r>
              <a:rPr lang="ru-RU" sz="2800" b="1" dirty="0" err="1" smtClean="0"/>
              <a:t>Эльконин</a:t>
            </a:r>
            <a:r>
              <a:rPr lang="ru-RU" sz="2800" b="1" dirty="0" smtClean="0"/>
              <a:t> о возрастном развитии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8077200" cy="4419600"/>
          </a:xfrm>
        </p:spPr>
        <p:txBody>
          <a:bodyPr/>
          <a:lstStyle/>
          <a:p>
            <a:pPr marL="85725" indent="0" eaLnBrk="1" hangingPunct="1"/>
            <a:r>
              <a:rPr lang="ru-RU" smtClean="0"/>
              <a:t>Ребенок - целостная личность, активно познающая </a:t>
            </a:r>
            <a:r>
              <a:rPr lang="ru-RU" smtClean="0">
                <a:solidFill>
                  <a:schemeClr val="hlink"/>
                </a:solidFill>
              </a:rPr>
              <a:t>окружающий мир - мир предметов и человеческих отношений</a:t>
            </a:r>
            <a:r>
              <a:rPr lang="ru-RU" smtClean="0"/>
              <a:t>, включая его при этом в две системы отношений: </a:t>
            </a:r>
            <a:r>
              <a:rPr lang="ru-RU" b="1" smtClean="0"/>
              <a:t>«ребенок — вещь»</a:t>
            </a:r>
            <a:r>
              <a:rPr lang="ru-RU" smtClean="0"/>
              <a:t> и </a:t>
            </a:r>
            <a:r>
              <a:rPr lang="ru-RU" b="1" smtClean="0"/>
              <a:t>«ребенок — взрослый».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Вещь</a:t>
            </a:r>
            <a:r>
              <a:rPr lang="ru-RU" sz="2800" dirty="0" smtClean="0"/>
              <a:t>, по сути - </a:t>
            </a:r>
            <a:r>
              <a:rPr lang="ru-RU" sz="2800" b="1" dirty="0" smtClean="0"/>
              <a:t>общественный предмет</a:t>
            </a:r>
            <a:r>
              <a:rPr lang="ru-RU" sz="2800" dirty="0" smtClean="0"/>
              <a:t>, действовать с которым ребенок должен научиться. </a:t>
            </a:r>
          </a:p>
          <a:p>
            <a:pPr eaLnBrk="1" hangingPunct="1"/>
            <a:r>
              <a:rPr lang="ru-RU" sz="2800" b="1" dirty="0" smtClean="0"/>
              <a:t>Взрослый</a:t>
            </a:r>
            <a:r>
              <a:rPr lang="ru-RU" sz="2800" dirty="0" smtClean="0"/>
              <a:t> - носитель разных видов общественной деятельности с их специфическими задачами и мотивами, нормами отношений, т.е. </a:t>
            </a:r>
            <a:r>
              <a:rPr lang="ru-RU" sz="2800" b="1" dirty="0" smtClean="0"/>
              <a:t>общественный взрослый</a:t>
            </a:r>
            <a:r>
              <a:rPr lang="ru-RU" sz="2800" dirty="0" smtClean="0"/>
              <a:t>. </a:t>
            </a:r>
          </a:p>
          <a:p>
            <a:pPr eaLnBrk="1" hangingPunct="1"/>
            <a:r>
              <a:rPr lang="ru-RU" sz="2800" b="1" dirty="0" smtClean="0">
                <a:solidFill>
                  <a:srgbClr val="7030A0"/>
                </a:solidFill>
              </a:rPr>
              <a:t>Деятельность ребенка </a:t>
            </a:r>
            <a:r>
              <a:rPr lang="ru-RU" sz="2800" dirty="0" smtClean="0"/>
              <a:t>внутри систем «ребенок — общественный предмет» и «ребенок — общественный взрослый» представляет единый процесс, в котором формируется его личность.</a:t>
            </a:r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28604"/>
            <a:ext cx="8229600" cy="1571636"/>
          </a:xfrm>
        </p:spPr>
        <p:txBody>
          <a:bodyPr>
            <a:noAutofit/>
          </a:bodyPr>
          <a:lstStyle/>
          <a:p>
            <a:pPr algn="l"/>
            <a:r>
              <a:rPr lang="ru-RU" sz="2800" i="1" dirty="0" smtClean="0"/>
              <a:t>Среди видов ведущей деятельности, оказывающей наиболее сильное влияние на развитие ребенка,               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 </a:t>
            </a:r>
            <a:r>
              <a:rPr lang="ru-RU" sz="2800" i="1" dirty="0" smtClean="0"/>
              <a:t>Д.Б. </a:t>
            </a:r>
            <a:r>
              <a:rPr lang="ru-RU" sz="2800" i="1" dirty="0" err="1" smtClean="0"/>
              <a:t>Эльконин</a:t>
            </a:r>
            <a:r>
              <a:rPr lang="ru-RU" sz="2800" i="1" dirty="0" smtClean="0"/>
              <a:t> выделяет две группы.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332037"/>
            <a:ext cx="8229600" cy="3740169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Первая группа:</a:t>
            </a:r>
            <a:r>
              <a:rPr lang="ru-RU" sz="2400" dirty="0" smtClean="0"/>
              <a:t> деятельности, которые ориентируют ребенка на нормы отношений между людьми (непосредственно-эмоциональное общение младенца, ролевая игра дошкольника и интимно-личностное общение подростка). Это деятельности одного типа, имеющие дело главным образом с системой отношений «ребенок — общественный взрослый», или, шире, «человек — </a:t>
            </a:r>
            <a:r>
              <a:rPr lang="ru-RU" sz="2400" dirty="0" err="1" smtClean="0"/>
              <a:t>человек</a:t>
            </a:r>
            <a:r>
              <a:rPr lang="ru-RU" sz="2400" dirty="0" smtClean="0"/>
              <a:t>». Развивается </a:t>
            </a:r>
            <a:r>
              <a:rPr lang="ru-RU" sz="2400" dirty="0" err="1" smtClean="0"/>
              <a:t>мотивационно-потребностная</a:t>
            </a:r>
            <a:r>
              <a:rPr lang="ru-RU" sz="2400" dirty="0" smtClean="0"/>
              <a:t> сфера.</a:t>
            </a:r>
          </a:p>
          <a:p>
            <a:pPr eaLnBrk="1" hangingPunct="1"/>
            <a:endParaRPr lang="ru-RU" sz="2400" dirty="0" smtClean="0"/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lnSpcReduction="10000"/>
          </a:bodyPr>
          <a:lstStyle/>
          <a:p>
            <a:pPr marL="0" indent="361950" eaLnBrk="1" hangingPunct="1">
              <a:lnSpc>
                <a:spcPct val="90000"/>
              </a:lnSpc>
            </a:pPr>
            <a:r>
              <a:rPr lang="ru-RU" sz="2400" b="1" dirty="0" smtClean="0"/>
              <a:t>Вторая группа: </a:t>
            </a:r>
            <a:r>
              <a:rPr lang="ru-RU" sz="2400" dirty="0" smtClean="0"/>
              <a:t>ведущие деятельности, благодаря которым усваиваются общественно выработанные способы действий с предметами и различные эталоны: </a:t>
            </a:r>
          </a:p>
          <a:p>
            <a:pPr marL="0" indent="3619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u="sng" dirty="0" err="1" smtClean="0"/>
              <a:t>предметно-манипулятивная</a:t>
            </a:r>
            <a:r>
              <a:rPr lang="ru-RU" sz="2400" u="sng" dirty="0" smtClean="0"/>
              <a:t> </a:t>
            </a:r>
            <a:r>
              <a:rPr lang="ru-RU" sz="2400" u="sng" dirty="0" smtClean="0"/>
              <a:t>деятельность</a:t>
            </a:r>
            <a:r>
              <a:rPr lang="ru-RU" sz="2400" dirty="0" smtClean="0"/>
              <a:t> ребенка раннего возраста, </a:t>
            </a:r>
          </a:p>
          <a:p>
            <a:pPr marL="0" indent="3619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u="sng" dirty="0" smtClean="0"/>
              <a:t>учебная </a:t>
            </a:r>
            <a:r>
              <a:rPr lang="ru-RU" sz="2400" u="sng" dirty="0" smtClean="0"/>
              <a:t>деятельность</a:t>
            </a:r>
            <a:r>
              <a:rPr lang="ru-RU" sz="2400" dirty="0" smtClean="0"/>
              <a:t> младшего школьника и </a:t>
            </a:r>
          </a:p>
          <a:p>
            <a:pPr marL="0" indent="3619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u="sng" dirty="0" smtClean="0"/>
              <a:t>учебно-профессиональная </a:t>
            </a:r>
            <a:r>
              <a:rPr lang="ru-RU" sz="2400" u="sng" dirty="0" smtClean="0"/>
              <a:t>деятельность</a:t>
            </a:r>
            <a:r>
              <a:rPr lang="ru-RU" sz="2400" dirty="0" smtClean="0"/>
              <a:t> старшеклассника. </a:t>
            </a:r>
          </a:p>
          <a:p>
            <a:pPr marL="0" indent="3619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/>
              <a:t>     </a:t>
            </a:r>
            <a:endParaRPr lang="ru-RU" sz="2400" dirty="0" smtClean="0"/>
          </a:p>
          <a:p>
            <a:pPr marL="0" indent="36195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dirty="0" smtClean="0"/>
          </a:p>
          <a:p>
            <a:pPr marL="0" indent="3619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i="1" dirty="0" smtClean="0"/>
              <a:t>Маленький </a:t>
            </a:r>
            <a:r>
              <a:rPr lang="ru-RU" sz="2400" i="1" dirty="0" smtClean="0"/>
              <a:t>ребенок овладевает предметными действиями (с ложкой, математикой и др.), т.е. осваивает элементы человеческой культуры, систему отношений «ребенок — общественный предмет» или «человек — вещь». Формируются операционно-технические возможности ребенка, т.е. интеллектуально-познавательная сфера.</a:t>
            </a:r>
          </a:p>
          <a:p>
            <a:pPr marL="0" indent="361950">
              <a:lnSpc>
                <a:spcPct val="90000"/>
              </a:lnSpc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Эти системы отношений осваиваются ребенком в деятельностях разного типа.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Эти две линии образуют </a:t>
            </a:r>
            <a:r>
              <a:rPr lang="ru-RU" sz="2400" b="1" dirty="0" smtClean="0"/>
              <a:t>единый процесс развития </a:t>
            </a:r>
            <a:r>
              <a:rPr lang="ru-RU" sz="2400" dirty="0" smtClean="0"/>
              <a:t>личности, но на каждом возрастном этапе получает преимущественное развитие одна из них. </a:t>
            </a:r>
          </a:p>
          <a:p>
            <a:pPr eaLnBrk="1" hangingPunct="1">
              <a:lnSpc>
                <a:spcPct val="90000"/>
              </a:lnSpc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Т.к </a:t>
            </a:r>
            <a:r>
              <a:rPr lang="ru-RU" sz="2400" dirty="0" smtClean="0"/>
              <a:t>ребенок</a:t>
            </a:r>
            <a:r>
              <a:rPr lang="ru-RU" sz="2400" b="1" dirty="0" smtClean="0"/>
              <a:t> поочередно</a:t>
            </a:r>
            <a:r>
              <a:rPr lang="ru-RU" sz="2400" dirty="0" smtClean="0"/>
              <a:t> осваивает системы отношений «человек — </a:t>
            </a:r>
            <a:r>
              <a:rPr lang="ru-RU" sz="2400" dirty="0" err="1" smtClean="0"/>
              <a:t>человек</a:t>
            </a:r>
            <a:r>
              <a:rPr lang="ru-RU" sz="2400" dirty="0" smtClean="0"/>
              <a:t>» и «человек — вещь», происходит закономерное чередование и сфер, наиболее интенсивно развивающихся: в младенчестве развитие мотивационной сферы опережает развитие сферы интеллектуальной, в следующем, раннем возрасте мотивационная сфера отстает и более быстрыми темпами развивается интеллект и т.д. </a:t>
            </a:r>
          </a:p>
          <a:p>
            <a:pPr>
              <a:lnSpc>
                <a:spcPct val="90000"/>
              </a:lnSpc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107948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/>
            <a:r>
              <a:rPr lang="ru-RU" sz="2800" i="1" dirty="0" smtClean="0"/>
              <a:t>Закон периодичности и структура возраста по Д.Б. </a:t>
            </a:r>
            <a:r>
              <a:rPr lang="ru-RU" sz="2800" i="1" dirty="0" err="1" smtClean="0"/>
              <a:t>Эльконину</a:t>
            </a:r>
            <a:endParaRPr lang="ru-RU" sz="2800" i="1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848600" cy="4953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dirty="0" smtClean="0"/>
              <a:t>«К каждой точке своего развития ребенок подходит с известным расхождением между тем, что он усвоил из системы отношений человек — </a:t>
            </a:r>
            <a:r>
              <a:rPr lang="ru-RU" dirty="0" err="1" smtClean="0"/>
              <a:t>человек</a:t>
            </a:r>
            <a:r>
              <a:rPr lang="ru-RU" dirty="0" smtClean="0"/>
              <a:t>, и тем, что он усвоил из системы отношений человек — предмет. Как раз моменты, когда это расхождение принимает наибольшую величину, и называются </a:t>
            </a:r>
            <a:r>
              <a:rPr lang="ru-RU" b="1" dirty="0" smtClean="0"/>
              <a:t>кризисами</a:t>
            </a:r>
            <a:r>
              <a:rPr lang="ru-RU" dirty="0" smtClean="0"/>
              <a:t>, после которых идет развитие той стороны, которая отставала в предшествующий период. Но каждая из сторон подготавливает развитие другой».</a:t>
            </a:r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Arial" charset="0"/>
              </a:rPr>
              <a:t>Возраст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Каждый </a:t>
            </a:r>
            <a:r>
              <a:rPr lang="ru-RU" sz="2400" b="1" smtClean="0"/>
              <a:t>возраст</a:t>
            </a:r>
            <a:r>
              <a:rPr lang="ru-RU" sz="2400" smtClean="0"/>
              <a:t> характеризуется своей </a:t>
            </a:r>
            <a:r>
              <a:rPr lang="ru-RU" sz="2400" b="1" smtClean="0"/>
              <a:t>социальной ситуацией развития; ведущей деятельностью,</a:t>
            </a:r>
            <a:r>
              <a:rPr lang="ru-RU" sz="2400" smtClean="0"/>
              <a:t> в которой преимущественно развивается мотивационно-потребностная или интеллектуальная сфера личности; </a:t>
            </a:r>
            <a:r>
              <a:rPr lang="ru-RU" sz="2400" b="1" smtClean="0"/>
              <a:t>возрастными новообразованиями,</a:t>
            </a:r>
            <a:r>
              <a:rPr lang="ru-RU" sz="2400" smtClean="0"/>
              <a:t> формирующимися в конце периода, среди них выделяется центральное, наиболее значимое для последующего развития. Границами возрастов служат кризисы — переломные моменты в развитии ребенка. </a:t>
            </a:r>
          </a:p>
          <a:p>
            <a:endParaRPr lang="ru-RU" sz="240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Периодизация развития Э</a:t>
            </a:r>
            <a:r>
              <a:rPr lang="ru-RU" sz="3600" b="1" dirty="0" smtClean="0"/>
              <a:t>. </a:t>
            </a:r>
            <a:r>
              <a:rPr lang="ru-RU" sz="3600" b="1" dirty="0" err="1" smtClean="0"/>
              <a:t>Эриксона</a:t>
            </a:r>
            <a:r>
              <a:rPr lang="ru-RU" sz="3600" b="1" dirty="0" smtClean="0"/>
              <a:t> </a:t>
            </a:r>
            <a:endParaRPr lang="ru-RU" sz="3600" dirty="0"/>
          </a:p>
        </p:txBody>
      </p:sp>
      <p:pic>
        <p:nvPicPr>
          <p:cNvPr id="6" name="Рисунок 5" descr="эрикс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2034189" cy="2595552"/>
          </a:xfrm>
          <a:prstGeom prst="rect">
            <a:avLst/>
          </a:prstGeom>
        </p:spPr>
      </p:pic>
      <p:pic>
        <p:nvPicPr>
          <p:cNvPr id="7" name="Содержимое 8" descr="периодизация по эриксону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1714488"/>
            <a:ext cx="6683817" cy="442915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Picture 2" descr="C:\Users\d107-1\Desktop\Псх личности картинки\жизн путь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285992"/>
            <a:ext cx="4071966" cy="4088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зачатие-8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304800"/>
            <a:ext cx="2819400" cy="2811463"/>
          </a:xfrm>
        </p:spPr>
      </p:pic>
      <p:pic>
        <p:nvPicPr>
          <p:cNvPr id="4099" name="Picture 6" descr="младене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97572">
            <a:off x="2971800" y="381000"/>
            <a:ext cx="240030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7" descr="Дошкольни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03213"/>
            <a:ext cx="25146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8" descr="младший школьни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78507">
            <a:off x="6550025" y="1905000"/>
            <a:ext cx="23002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9" descr="подростк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4800600"/>
            <a:ext cx="2362200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0" descr="семья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2133600"/>
            <a:ext cx="2127250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 descr="старость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895600"/>
            <a:ext cx="22066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2" descr="юность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609256">
            <a:off x="4495800" y="4419600"/>
            <a:ext cx="166528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3" descr="взрослость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28800" y="4800600"/>
            <a:ext cx="233838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229600" cy="838200"/>
          </a:xfrm>
        </p:spPr>
        <p:txBody>
          <a:bodyPr/>
          <a:lstStyle/>
          <a:p>
            <a:pPr algn="ctr" eaLnBrk="1" hangingPunct="1"/>
            <a:r>
              <a:rPr lang="ru-RU" sz="2400" smtClean="0"/>
              <a:t>Новорожденность (0-1,5-2,5 мес)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285860"/>
            <a:ext cx="7848600" cy="500066"/>
          </a:xfrm>
        </p:spPr>
        <p:txBody>
          <a:bodyPr>
            <a:normAutofit fontScale="25000" lnSpcReduction="20000"/>
          </a:bodyPr>
          <a:lstStyle/>
          <a:p>
            <a:pPr marL="79375" indent="0" eaLnBrk="1" hangingPunct="1">
              <a:lnSpc>
                <a:spcPct val="80000"/>
              </a:lnSpc>
            </a:pPr>
            <a:r>
              <a:rPr lang="ru-RU" sz="3600" dirty="0" smtClean="0"/>
              <a:t>безусловных рефлексов выделяются защитные и ориентировочные. </a:t>
            </a:r>
          </a:p>
          <a:p>
            <a:pPr marL="79375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500" dirty="0" smtClean="0"/>
          </a:p>
          <a:p>
            <a:pPr marL="79375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500" dirty="0" smtClean="0"/>
          </a:p>
          <a:p>
            <a:pPr marL="79375" indent="0" eaLnBrk="1" hangingPunct="1">
              <a:lnSpc>
                <a:spcPct val="80000"/>
              </a:lnSpc>
            </a:pPr>
            <a:endParaRPr lang="ru-RU" sz="1500" dirty="0" smtClean="0"/>
          </a:p>
          <a:p>
            <a:pPr marL="79375" indent="0" eaLnBrk="1" hangingPunct="1">
              <a:lnSpc>
                <a:spcPct val="80000"/>
              </a:lnSpc>
            </a:pPr>
            <a:endParaRPr lang="ru-RU" sz="1500" dirty="0" smtClean="0"/>
          </a:p>
          <a:p>
            <a:pPr marL="79375" indent="0" eaLnBrk="1" hangingPunct="1">
              <a:lnSpc>
                <a:spcPct val="80000"/>
              </a:lnSpc>
            </a:pPr>
            <a:endParaRPr lang="ru-RU" sz="1500" dirty="0" smtClean="0"/>
          </a:p>
          <a:p>
            <a:pPr marL="79375" indent="0" eaLnBrk="1" hangingPunct="1">
              <a:lnSpc>
                <a:spcPct val="80000"/>
              </a:lnSpc>
            </a:pPr>
            <a:endParaRPr lang="ru-RU" sz="1500" dirty="0" smtClean="0"/>
          </a:p>
          <a:p>
            <a:pPr marL="79375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500" b="1" dirty="0" smtClean="0"/>
              <a:t>Безусловные рефлексы новорожденного</a:t>
            </a:r>
          </a:p>
          <a:p>
            <a:pPr marL="79375" indent="0" eaLnBrk="1" hangingPunct="1">
              <a:lnSpc>
                <a:spcPct val="80000"/>
              </a:lnSpc>
            </a:pPr>
            <a:endParaRPr lang="ru-RU" sz="1500" dirty="0" smtClean="0"/>
          </a:p>
          <a:p>
            <a:pPr marL="79375" indent="0" eaLnBrk="1" hangingPunct="1">
              <a:lnSpc>
                <a:spcPct val="80000"/>
              </a:lnSpc>
            </a:pPr>
            <a:endParaRPr lang="ru-RU" sz="700" dirty="0" smtClean="0"/>
          </a:p>
          <a:p>
            <a:pPr marL="79375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700" dirty="0" smtClean="0"/>
          </a:p>
          <a:p>
            <a:pPr marL="79375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700" dirty="0" smtClean="0"/>
              <a:t>      </a:t>
            </a:r>
          </a:p>
          <a:p>
            <a:pPr marL="79375" indent="0" eaLnBrk="1" hangingPunct="1">
              <a:lnSpc>
                <a:spcPct val="80000"/>
              </a:lnSpc>
            </a:pPr>
            <a:endParaRPr lang="ru-RU" sz="700" dirty="0" smtClean="0"/>
          </a:p>
          <a:p>
            <a:pPr marL="79375" indent="0" eaLnBrk="1" hangingPunct="1">
              <a:lnSpc>
                <a:spcPct val="80000"/>
              </a:lnSpc>
            </a:pPr>
            <a:endParaRPr lang="ru-RU" sz="700" dirty="0" smtClean="0"/>
          </a:p>
        </p:txBody>
      </p:sp>
      <p:graphicFrame>
        <p:nvGraphicFramePr>
          <p:cNvPr id="9260" name="Group 44"/>
          <p:cNvGraphicFramePr>
            <a:graphicFrameLocks noGrp="1"/>
          </p:cNvGraphicFramePr>
          <p:nvPr>
            <p:ph sz="half" idx="2"/>
          </p:nvPr>
        </p:nvGraphicFramePr>
        <p:xfrm>
          <a:off x="1447800" y="2286000"/>
          <a:ext cx="6618288" cy="3960496"/>
        </p:xfrm>
        <a:graphic>
          <a:graphicData uri="http://schemas.openxmlformats.org/drawingml/2006/table">
            <a:tbl>
              <a:tblPr/>
              <a:tblGrid>
                <a:gridCol w="3182938"/>
                <a:gridCol w="343535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Раздражители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Рефлексы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Действие яркого света 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Новорожденность (0-1,5-2,5 мес)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Глаза закрываются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Шлепок по переносице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Глаза закрываются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Хлопок руками возле головы ребенка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Глаза закрываются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Поворот головы ребенка направо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Подбородок поднимается, правая                         рука вытягивается, левая сгибается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Разведение локтей в стороны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Руки быстро сгибаются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Нажатие пальцем на ладонь ребенка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Пальцы ребенка сжимаются и разжимаются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Нажатие пальцем на подошву ребенка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Пальцы ног сжимаются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Царапающим движением проводим пальцем по подошве от пальцев к пятке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Большой палец ноги поднимается, остальные — вытягиваются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Укол булавкой подошвы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Колено и стопа сгибаются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Поднимаем лежащего животом вниз ребенка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Ребенок пытается поднять голову, вытягивает ноги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609600"/>
          </a:xfrm>
        </p:spPr>
        <p:txBody>
          <a:bodyPr/>
          <a:lstStyle/>
          <a:p>
            <a:pPr algn="ctr" eaLnBrk="1" hangingPunct="1"/>
            <a:r>
              <a:rPr lang="ru-RU" sz="2400" smtClean="0"/>
              <a:t>Развитие в кризис новорожденности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762000"/>
            <a:ext cx="7772400" cy="45307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1400" smtClean="0"/>
              <a:t>Новорожденный проводит время во сне или дремотном состоянии (до 80% времени). Постепенно из этого дремотного состояния начинают выделяться отдельные моменты, краткие периоды бодрствования. Слуховое и зрительное сосредоточение придают бодрствованию активный характер.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Ребенок совершенно беспомощен. Хотя, родившись, он отделился от матери физически, но биологически еще связан с ней. Ни одной своей потребности он не может удовлетворить самостоятельно: его кормят, купают, одевают в сухое и чистое, перемещают в пространстве, следят за его здоровьем. И наконец, с ним общаются. Такая беспомощность, полная зависимость от взрослого человека составляют </a:t>
            </a:r>
            <a:r>
              <a:rPr lang="ru-RU" sz="1400" b="1" smtClean="0"/>
              <a:t>специфику социальной ситуации развития</a:t>
            </a:r>
            <a:r>
              <a:rPr lang="ru-RU" sz="1400" smtClean="0"/>
              <a:t> младенца – физиологические отправления и Ребенок – общественный взрослый.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К концу 1 мес жизни появляются и первые </a:t>
            </a:r>
            <a:r>
              <a:rPr lang="ru-RU" sz="1400" i="1" smtClean="0"/>
              <a:t>условные рефлексы</a:t>
            </a:r>
            <a:r>
              <a:rPr lang="ru-RU" sz="14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Мозг маленького ребенка продолжает развиваться, он не вполне сформирован, поэтому психическая жизнь связана главным образом с подкорковыми центрами, а также недостаточно зрелой корой.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Ощущения новорожденного недифференцированы и неразрывно слиты с эмоциями, что дало возможность Л.С. Выготскому говорить о «чувственных эмоциональных состояниях или эмоционально подчеркнутых состояниях ощущений».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на 2—3-й неделе -  появляется слуховое сосредоточение.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на 3—4-й неделе возникает реакция на голос человека. Ребенок не только сосредоточивается на звуке, но и поворачивает голову в сторону его источника.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на 3—5-й неделе появляется зрительное сосредоточение: ребенок замирает и задерживает взгляд (разумеется, недолго) на ярком предмете.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Между 1 и 2,5 мес появляется </a:t>
            </a:r>
            <a:r>
              <a:rPr lang="ru-RU" sz="1400" b="1" smtClean="0"/>
              <a:t>комплекс оживления</a:t>
            </a:r>
            <a:r>
              <a:rPr lang="ru-RU" sz="1400" smtClean="0"/>
              <a:t> - бурная эмоциональная реакция,  состоящая из быстрого движения ручек, ножек, громких звуков и улыбки.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Улыбка знаменует собой появление первой социальной потребности - </a:t>
            </a:r>
            <a:r>
              <a:rPr lang="ru-RU" sz="1400" b="1" smtClean="0"/>
              <a:t>потребности в общении</a:t>
            </a:r>
            <a:r>
              <a:rPr lang="ru-RU" sz="1400" smtClean="0"/>
              <a:t>. А становление у ребенка потребности в общении означает, что он в своем психическом развитии переходит в новый период. Заканчивается переходный этап новорожденности. Начинается собственно младенчество.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/>
          <a:lstStyle/>
          <a:p>
            <a:pPr algn="ctr" eaLnBrk="1" hangingPunct="1"/>
            <a:r>
              <a:rPr lang="ru-RU" sz="2400" smtClean="0"/>
              <a:t>Младенческий возраст (1,5-2,5 – 10-14мес)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43200" y="685800"/>
            <a:ext cx="4038600" cy="457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1400" b="1" smtClean="0"/>
              <a:t>Физическое развитие младенца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1400" b="1" smtClean="0"/>
          </a:p>
          <a:p>
            <a:pPr eaLnBrk="1" hangingPunct="1"/>
            <a:endParaRPr lang="ru-RU" sz="1400" smtClean="0"/>
          </a:p>
        </p:txBody>
      </p:sp>
      <p:graphicFrame>
        <p:nvGraphicFramePr>
          <p:cNvPr id="12398" name="Group 110"/>
          <p:cNvGraphicFramePr>
            <a:graphicFrameLocks noGrp="1"/>
          </p:cNvGraphicFramePr>
          <p:nvPr>
            <p:ph sz="half" idx="2"/>
          </p:nvPr>
        </p:nvGraphicFramePr>
        <p:xfrm>
          <a:off x="762000" y="1524000"/>
          <a:ext cx="8001000" cy="4876800"/>
        </p:xfrm>
        <a:graphic>
          <a:graphicData uri="http://schemas.openxmlformats.org/drawingml/2006/table">
            <a:tbl>
              <a:tblPr/>
              <a:tblGrid>
                <a:gridCol w="2112940"/>
                <a:gridCol w="588806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Время появления движений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Развитие моторики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месяц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Поднимает подборок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месяца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Поднимает грудь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месяца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Тянется за предметом, но, как правило, промахивается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месяца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Сидит с поддержкой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5—6 месяцев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Хватает рукой предметы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 месяцев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Сидит без поддержки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 месяцев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Садится без посторонней помощи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 месяцев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Стоит с поддержкой; ползает на животе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 месяцев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Ползает, опираясь на руки и колени; ходит, держась двумя руками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 месяцев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Стоит без поддержки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52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 месяцев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Ходит, держась одной рукой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560387"/>
          </a:xfrm>
        </p:spPr>
        <p:txBody>
          <a:bodyPr/>
          <a:lstStyle/>
          <a:p>
            <a:pPr algn="ctr" eaLnBrk="1" hangingPunct="1"/>
            <a:r>
              <a:rPr lang="ru-RU" sz="2400" smtClean="0"/>
              <a:t>Психическое развитие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762000"/>
            <a:ext cx="80772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i="1" smtClean="0"/>
              <a:t>Восприятие. </a:t>
            </a:r>
            <a:r>
              <a:rPr lang="ru-RU" sz="1600" smtClean="0"/>
              <a:t>Зрительное сосредоточение совершенствуется.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После </a:t>
            </a:r>
            <a:r>
              <a:rPr lang="ru-RU" sz="1600" b="1" smtClean="0"/>
              <a:t>2го мес</a:t>
            </a:r>
            <a:r>
              <a:rPr lang="ru-RU" sz="1600" smtClean="0"/>
              <a:t> сосредоточение становится достаточно длительным,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к </a:t>
            </a:r>
            <a:r>
              <a:rPr lang="ru-RU" sz="1600" b="1" smtClean="0"/>
              <a:t>3 мес</a:t>
            </a:r>
            <a:r>
              <a:rPr lang="ru-RU" sz="1600" smtClean="0"/>
              <a:t> его продолжительность достигает 7—8 секунд. Становится возможным прослеживание движущихся предметов.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в </a:t>
            </a:r>
            <a:r>
              <a:rPr lang="ru-RU" sz="1600" b="1" smtClean="0"/>
              <a:t>4 мес</a:t>
            </a:r>
            <a:r>
              <a:rPr lang="ru-RU" sz="1600" smtClean="0"/>
              <a:t> ребенок не просто видит, но уже смотрит: активно реагирует на увиденное, двигается и издает радостные звуки. Воспринимает форму предметов, выделяет контур и другие их элементы.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Младенцы способны ориентироваться во многих параметрах объектов. Их привлекают контрасты, движение наблюдаемых предметов.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К </a:t>
            </a:r>
            <a:r>
              <a:rPr lang="ru-RU" sz="1600" b="1" smtClean="0"/>
              <a:t>2—3 мес</a:t>
            </a:r>
            <a:r>
              <a:rPr lang="ru-RU" sz="1600" smtClean="0"/>
              <a:t> младенцы обычно проявляют интерес к объектам, которые в какой-то мере отличаются от тех, что наблюдались ими раньше. Но значительно отличающиеся от ранее увиденных предметы могут вызвать тревогу, испуг или плач.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в 3—4 мес</a:t>
            </a:r>
            <a:r>
              <a:rPr lang="ru-RU" sz="1600" smtClean="0"/>
              <a:t> различает зрительно воспринимаемые объекты по форме, сложности и цвету (вырабатывается по типу условно-рефлекторных связей).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 </a:t>
            </a:r>
            <a:r>
              <a:rPr lang="ru-RU" sz="1600" b="1" smtClean="0"/>
              <a:t>с 6 месяцев</a:t>
            </a:r>
            <a:r>
              <a:rPr lang="ru-RU" sz="1600" smtClean="0"/>
              <a:t> Активный же интерес к цвету появляется.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После 8 мес</a:t>
            </a:r>
            <a:r>
              <a:rPr lang="ru-RU" sz="1600" smtClean="0"/>
              <a:t> начинает развиваться пространственное восприятие, в частности, восприятие глубины.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Считается, что младенец имеет </a:t>
            </a:r>
            <a:r>
              <a:rPr lang="ru-RU" sz="1600" i="1" smtClean="0"/>
              <a:t>целостную </a:t>
            </a:r>
            <a:r>
              <a:rPr lang="ru-RU" sz="1600" smtClean="0"/>
              <a:t>картину мира, а не мозаичный набор цветовых пятен, линий и разрозненных элементов. Воспринимая не отдельные свойства объектов, а объекты в целом, он создает обобщенные образы предметов.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Познавательному развитию ребенка способствует разнообразие впечатлений, которые он получает. Взрослые, ухаживающие за ребенком, должны удовлетворять его </a:t>
            </a:r>
            <a:r>
              <a:rPr lang="ru-RU" sz="1600" i="1" smtClean="0"/>
              <a:t>потребность в новых впечатлениях, </a:t>
            </a:r>
            <a:r>
              <a:rPr lang="ru-RU" sz="1600" smtClean="0"/>
              <a:t>стараясь, чтобы окружающая его обстановка не была однообразной, неинтересной.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i="1" smtClean="0"/>
              <a:t>Движение и действия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868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200" smtClean="0"/>
              <a:t>сложны и связаны с целостным восприятием, объединяющим ощущения разных модальностей. открыта синхронизация движений ребенка и матери - эти плавные, малозаметные движения настолько гармоничны, что вызывают ассоциации с вальсом.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smtClean="0"/>
              <a:t>На 4 мес</a:t>
            </a:r>
            <a:r>
              <a:rPr lang="ru-RU" sz="1200" smtClean="0"/>
              <a:t> жизни движения рук младенца направлены к предмету, ощупыванию предмета.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smtClean="0"/>
              <a:t>В 5—6 мес</a:t>
            </a:r>
            <a:r>
              <a:rPr lang="ru-RU" sz="1200" smtClean="0"/>
              <a:t> ребенок может схватить предмет, что требует сложных зрительно-двигательных координации.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>
                <a:solidFill>
                  <a:schemeClr val="hlink"/>
                </a:solidFill>
              </a:rPr>
              <a:t>!!! </a:t>
            </a:r>
            <a:r>
              <a:rPr lang="ru-RU" sz="1200" i="1" smtClean="0">
                <a:solidFill>
                  <a:schemeClr val="hlink"/>
                </a:solidFill>
              </a:rPr>
              <a:t>хватание — </a:t>
            </a:r>
            <a:r>
              <a:rPr lang="ru-RU" sz="1200" smtClean="0">
                <a:solidFill>
                  <a:schemeClr val="hlink"/>
                </a:solidFill>
              </a:rPr>
              <a:t>первое </a:t>
            </a:r>
            <a:r>
              <a:rPr lang="ru-RU" sz="1200" i="1" smtClean="0">
                <a:solidFill>
                  <a:schemeClr val="hlink"/>
                </a:solidFill>
              </a:rPr>
              <a:t>целенаправленное действие</a:t>
            </a:r>
            <a:r>
              <a:rPr lang="ru-RU" sz="1200" smtClean="0">
                <a:solidFill>
                  <a:schemeClr val="hlink"/>
                </a:solidFill>
              </a:rPr>
              <a:t> ребенка</a:t>
            </a:r>
            <a:r>
              <a:rPr lang="ru-RU" sz="1200" smtClean="0"/>
              <a:t> - основа освоения манипуляций с предметами.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smtClean="0"/>
              <a:t>После 6 мес</a:t>
            </a:r>
            <a:r>
              <a:rPr lang="ru-RU" sz="1200" smtClean="0"/>
              <a:t> движения рук и соответствующие действия интенсивно развиваются: размахивает, стучит, бросает и снова подбирает, кусает, перекладывает из руки в руку и т.д.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/>
              <a:t>Развертываются цепи одинаковых, повторяющихся действий (по Ж. Пиаже – </a:t>
            </a:r>
            <a:r>
              <a:rPr lang="ru-RU" sz="1200" i="1" smtClean="0"/>
              <a:t>круговые реакции).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smtClean="0"/>
              <a:t>После 7 мес</a:t>
            </a:r>
            <a:r>
              <a:rPr lang="ru-RU" sz="1200" smtClean="0"/>
              <a:t> встречаются «соотносящие» действия: ребенок вкладывает маленькие предметы в большие, открывает и закрывает крышки коробочек.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smtClean="0"/>
              <a:t>После  8 мес</a:t>
            </a:r>
            <a:r>
              <a:rPr lang="ru-RU" sz="1200" smtClean="0"/>
              <a:t> появляются первые </a:t>
            </a:r>
            <a:r>
              <a:rPr lang="ru-RU" sz="1200" i="1" smtClean="0"/>
              <a:t>функциональные действия, </a:t>
            </a:r>
            <a:r>
              <a:rPr lang="ru-RU" sz="1200" smtClean="0"/>
              <a:t>позволяющие относительно верно использовать предметы, подражая действиям взрослых (катает машинку, подносит ко рту чашку с соком).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/>
              <a:t>Но функциональные действия не становятся еще предметными: они связаны с теми отдельными объектами, с которыми действовал взрослый, показывая ребенку, как укачивать куклу, как кормить ее с ложки и т.п. Переноса действий на другие предметы в этот период еще не происходит.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/>
              <a:t>К </a:t>
            </a:r>
            <a:r>
              <a:rPr lang="ru-RU" sz="1200" b="1" smtClean="0"/>
              <a:t>концу года</a:t>
            </a:r>
            <a:r>
              <a:rPr lang="ru-RU" sz="1200" smtClean="0"/>
              <a:t> ребенок начинает познавать мир человеческих предметов и осваивать правила действия с ними. Разнообразные действия приводят его к открытию все новых и новых свойств окружающих его объектов. Ориентируясь в окружающей действительности, он интересуется не только тем, «что это такое», но и тем, «что с этим можно делать».</a:t>
            </a:r>
          </a:p>
          <a:p>
            <a:pPr eaLnBrk="1" hangingPunct="1">
              <a:lnSpc>
                <a:spcPct val="80000"/>
              </a:lnSpc>
            </a:pPr>
            <a:endParaRPr lang="ru-RU" sz="12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200" smtClean="0"/>
          </a:p>
          <a:p>
            <a:pPr eaLnBrk="1" hangingPunct="1">
              <a:lnSpc>
                <a:spcPct val="80000"/>
              </a:lnSpc>
            </a:pPr>
            <a:r>
              <a:rPr lang="ru-RU" sz="1200" b="1" smtClean="0"/>
              <a:t>Восприятие и действие</a:t>
            </a:r>
            <a:r>
              <a:rPr lang="ru-RU" sz="1200" smtClean="0"/>
              <a:t> — та основа, которая позволяет судить о первоначальных формах </a:t>
            </a:r>
            <a:r>
              <a:rPr lang="ru-RU" sz="1200" i="1" smtClean="0"/>
              <a:t>наглядно-действенного мышления </a:t>
            </a:r>
            <a:r>
              <a:rPr lang="ru-RU" sz="1200" smtClean="0"/>
              <a:t>в младенческом возрасте.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/>
              <a:t>В течение года усложняются познавательные задачи, которые способен решить ребенок, сначала только в плане восприятия, затем используя двигательную активность. Добиваясь успеха, ребенок действует методом проб и ошибок.</a:t>
            </a:r>
          </a:p>
          <a:p>
            <a:pPr eaLnBrk="1" hangingPunct="1">
              <a:lnSpc>
                <a:spcPct val="80000"/>
              </a:lnSpc>
            </a:pPr>
            <a:endParaRPr lang="ru-RU" sz="120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686800" cy="6096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200" b="1" i="1" smtClean="0">
                <a:solidFill>
                  <a:schemeClr val="hlink"/>
                </a:solidFill>
              </a:rPr>
              <a:t>Память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/>
              <a:t>Первым появляется </a:t>
            </a:r>
            <a:r>
              <a:rPr lang="ru-RU" sz="1200" i="1" smtClean="0"/>
              <a:t>узнавание. В</a:t>
            </a:r>
            <a:r>
              <a:rPr lang="ru-RU" sz="1200" smtClean="0"/>
              <a:t> </a:t>
            </a:r>
            <a:r>
              <a:rPr lang="ru-RU" sz="1200" b="1" smtClean="0"/>
              <a:t>раннем младенчестве</a:t>
            </a:r>
            <a:r>
              <a:rPr lang="ru-RU" sz="1200" smtClean="0"/>
              <a:t> способны соотносить новые впечатления с имеющимися у них образами. </a:t>
            </a:r>
            <a:r>
              <a:rPr lang="ru-RU" sz="1200" b="1" smtClean="0"/>
              <a:t>В 3—4 мес</a:t>
            </a:r>
            <a:r>
              <a:rPr lang="ru-RU" sz="1200" smtClean="0"/>
              <a:t> узнает ту игрушку, которую показывал ему взрослый, предпочитая ее остальным, находящимся в поле его зрения;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smtClean="0"/>
              <a:t>4-мес</a:t>
            </a:r>
            <a:r>
              <a:rPr lang="ru-RU" sz="1200" smtClean="0"/>
              <a:t> ребенок отличает знакомое лицо от незнакомого.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smtClean="0"/>
              <a:t>от  8 мес к 1 году</a:t>
            </a:r>
            <a:r>
              <a:rPr lang="ru-RU" sz="1200" smtClean="0"/>
              <a:t>  развивается способность найти показанную и спрятанную яркую игрушку (от 1с до 7 секунд).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smtClean="0"/>
              <a:t>после 8 мес</a:t>
            </a:r>
            <a:r>
              <a:rPr lang="ru-RU" sz="1200" smtClean="0"/>
              <a:t> появляется </a:t>
            </a:r>
            <a:r>
              <a:rPr lang="ru-RU" sz="1200" i="1" smtClean="0"/>
              <a:t>воспроизведение — </a:t>
            </a:r>
            <a:r>
              <a:rPr lang="ru-RU" sz="1200" smtClean="0"/>
              <a:t>восстановление в памяти образа, когда перед ребенком нет сходного объекта.</a:t>
            </a:r>
          </a:p>
          <a:p>
            <a:pPr eaLnBrk="1" hangingPunct="1">
              <a:lnSpc>
                <a:spcPct val="80000"/>
              </a:lnSpc>
            </a:pPr>
            <a:endParaRPr lang="ru-RU" sz="1200" smtClean="0"/>
          </a:p>
          <a:p>
            <a:pPr eaLnBrk="1" hangingPunct="1">
              <a:lnSpc>
                <a:spcPct val="80000"/>
              </a:lnSpc>
            </a:pPr>
            <a:r>
              <a:rPr lang="ru-RU" sz="1200" b="1" smtClean="0">
                <a:solidFill>
                  <a:schemeClr val="hlink"/>
                </a:solidFill>
              </a:rPr>
              <a:t>Эмоциональное развитие</a:t>
            </a:r>
            <a:r>
              <a:rPr lang="ru-RU" sz="1200" b="1" smtClean="0"/>
              <a:t>,</a:t>
            </a:r>
            <a:r>
              <a:rPr lang="ru-RU" sz="1200" smtClean="0"/>
              <a:t> непосредственно зависит от общения с близкими взрослыми. ВВД – непосредственно-эмоциональной общение.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/>
              <a:t>В </a:t>
            </a:r>
            <a:r>
              <a:rPr lang="ru-RU" sz="1200" b="1" smtClean="0"/>
              <a:t>первые 3—4 мес</a:t>
            </a:r>
            <a:r>
              <a:rPr lang="ru-RU" sz="1200" smtClean="0"/>
              <a:t> проявляются разнообразные эмоциональные состояния: удивление в ответ на неожиданность (торможение движений, снижение сердечного ритма), тревожность при физическом дискомфорте (усиление движений, повышение сердечного ритма, зажмурива­ние глаз, плач), расслабление при удовлетворении потребности.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smtClean="0"/>
              <a:t>После 3—4 мес</a:t>
            </a:r>
            <a:r>
              <a:rPr lang="ru-RU" sz="1200" smtClean="0"/>
              <a:t> он улыбается знакомым, но несколько теряется при виде незнакомого взрослого человека. Если взрослый демонстрирует свое доброе отношение, разговаривает с ребенком и улыбается ему, настороженное внимание сменяется радостью.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smtClean="0"/>
              <a:t>В 7—8 мес</a:t>
            </a:r>
            <a:r>
              <a:rPr lang="ru-RU" sz="1200" smtClean="0"/>
              <a:t> беспокойство при появлении незнакомых резко усиливается. Особенно боятся дети остаться наедине с незнакомым человеком. В таких ситуациях одни отползают подальше, отворачиваются, стараются не обращать внимания на нового человека, другие — громко плачут.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smtClean="0"/>
              <a:t>между 7 и 11 мес</a:t>
            </a:r>
            <a:r>
              <a:rPr lang="ru-RU" sz="1200" smtClean="0"/>
              <a:t> появляется так называемый «страх расставания» — грусть или острый испуг при исчезновении мамы (когда ее долго нет или она просто на какое-то время вышла).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/>
              <a:t>страх расставания обостряется и на втором году жизни, между 15 и 18 месяцами, а затем постепенно ослабевает.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/>
              <a:t>младенец </a:t>
            </a:r>
            <a:r>
              <a:rPr lang="ru-RU" sz="1200" b="1" smtClean="0"/>
              <a:t>к концу 1 года</a:t>
            </a:r>
            <a:r>
              <a:rPr lang="ru-RU" sz="1200" smtClean="0"/>
              <a:t> стремится не только к чисто эмоциональным контактам, но и к совместным действиям.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smtClean="0">
                <a:solidFill>
                  <a:schemeClr val="hlink"/>
                </a:solidFill>
              </a:rPr>
              <a:t>Речевое развитие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smtClean="0"/>
              <a:t>В первом полугодии</a:t>
            </a:r>
            <a:r>
              <a:rPr lang="ru-RU" sz="1200" smtClean="0"/>
              <a:t> формируется речевой слух, а сам ребенок при радостном оживлении издает звуки, называемые обычно </a:t>
            </a:r>
            <a:r>
              <a:rPr lang="ru-RU" sz="1200" i="1" smtClean="0"/>
              <a:t>гулением.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smtClean="0"/>
              <a:t>Во втором полугодии</a:t>
            </a:r>
            <a:r>
              <a:rPr lang="ru-RU" sz="1200" smtClean="0"/>
              <a:t> возникает </a:t>
            </a:r>
            <a:r>
              <a:rPr lang="ru-RU" sz="1200" i="1" smtClean="0"/>
              <a:t>лепет, </a:t>
            </a:r>
            <a:r>
              <a:rPr lang="ru-RU" sz="1200" smtClean="0"/>
              <a:t>в котором можно различить некоторые повторяющиеся звуковые сочетания, связанные чаще всего с действиями ре­бенка. Лепет обычно сочетается с выразительной жестикуляцией.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b="1" smtClean="0"/>
              <a:t>К концу 1 года</a:t>
            </a:r>
            <a:r>
              <a:rPr lang="ru-RU" sz="1200" smtClean="0"/>
              <a:t> ребенок </a:t>
            </a:r>
            <a:r>
              <a:rPr lang="ru-RU" sz="1200" i="1" smtClean="0"/>
              <a:t>понимает </a:t>
            </a:r>
            <a:r>
              <a:rPr lang="ru-RU" sz="1200" smtClean="0"/>
              <a:t>10—20 слов, произносимых взрослыми, и сам </a:t>
            </a:r>
            <a:r>
              <a:rPr lang="ru-RU" sz="1200" i="1" smtClean="0"/>
              <a:t>произносит </a:t>
            </a:r>
            <a:r>
              <a:rPr lang="ru-RU" sz="1200" smtClean="0"/>
              <a:t>одно или несколько своих первых слов, сходных по звучанию со словами взрослой речи.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/>
              <a:t>С появлением первых слов начинается новый этап в психическом развитии ребенка.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smtClean="0"/>
              <a:t>Кризис 1 года – </a:t>
            </a:r>
            <a:br>
              <a:rPr lang="ru-RU" sz="2400" smtClean="0"/>
            </a:br>
            <a:r>
              <a:rPr lang="ru-RU" sz="2400" smtClean="0"/>
              <a:t>период между младенчеством и ранним детством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200" smtClean="0"/>
              <a:t>всплеск самостоятельности, появление аффективных реакций.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/>
              <a:t>слово «нельзя» в кризисный период  приобретает особую актуальность.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/>
              <a:t>! установление новых отношений с ребенком, предоставление ему некоторой самостоятельности, т.е. большей свободы действий в допустимых пределах, наконец, терпение и выдержка близких взрослых смягчают кризис, помогают ребенку избавиться от острых эмоциональных реакций.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/>
              <a:t>        </a:t>
            </a:r>
            <a:r>
              <a:rPr lang="ru-RU" sz="1200" b="1" smtClean="0"/>
              <a:t>Центральное новообразование</a:t>
            </a:r>
            <a:r>
              <a:rPr lang="ru-RU" sz="1200" smtClean="0"/>
              <a:t> – ходьба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/>
              <a:t>Одно из главных приобретений— своеобразная </a:t>
            </a:r>
            <a:r>
              <a:rPr lang="ru-RU" sz="1200" i="1" smtClean="0"/>
              <a:t>детская речь, </a:t>
            </a:r>
            <a:r>
              <a:rPr lang="ru-RU" sz="1200" smtClean="0"/>
              <a:t>называемая Л.С. Выготским </a:t>
            </a:r>
            <a:r>
              <a:rPr lang="ru-RU" sz="1200" b="1" i="1" smtClean="0"/>
              <a:t>автономной</a:t>
            </a:r>
            <a:r>
              <a:rPr lang="ru-RU" sz="1200" i="1" smtClean="0"/>
              <a:t> (</a:t>
            </a:r>
            <a:r>
              <a:rPr lang="ru-RU" sz="1200" smtClean="0"/>
              <a:t>ситуативной в отеч. психол,  хотя ситуативность — одна из ее характеристик) отличается от взрослой речи по звуковой форме (фонетическому строению) и по смыслу (семантической стороне).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/>
              <a:t>Детские слова по своему </a:t>
            </a:r>
            <a:r>
              <a:rPr lang="ru-RU" sz="1200" i="1" smtClean="0"/>
              <a:t>звучанию </a:t>
            </a:r>
            <a:r>
              <a:rPr lang="ru-RU" sz="1200" smtClean="0"/>
              <a:t>иногда напоминают «взрослые», иногда резко отличаются от них. Встречаются слова, не похожие на соответствующие слова взрослых (н-р, «ика» — шкаф); слова — обрывки слов взрослых («ка» — каша, «па» — упала); слова — искажения слов взрослых, сохраняющие тем не менее их фонетический и ритмический рисунок («тити» — часы, «ниняня» — не надо); звукоподражательные слова («ав-ав» — собака, «му-му» — корова).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/>
              <a:t>слова </a:t>
            </a:r>
            <a:r>
              <a:rPr lang="ru-RU" sz="1200" i="1" smtClean="0"/>
              <a:t>многозначные и ситуативные, </a:t>
            </a:r>
            <a:r>
              <a:rPr lang="ru-RU" sz="1200" smtClean="0"/>
              <a:t>вплетенные в эмоционально насыщенную ситуацию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/>
              <a:t>автономная речь возникает только при яркой аффективной окраске воспринимаемой ребенком ситуации и активности самого ребенка, эту ситуацию переживающего или действующего в ней.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/>
              <a:t>образование многозначных слов имеет эмоционально-действенный характер.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/>
              <a:t>Еще одна особенность автономной речи — своеобразие связей между словами. Язык маленького ребенка </a:t>
            </a:r>
            <a:r>
              <a:rPr lang="ru-RU" sz="1200" b="1" smtClean="0"/>
              <a:t>аграмматичен</a:t>
            </a:r>
            <a:r>
              <a:rPr lang="ru-RU" sz="1200" smtClean="0"/>
              <a:t>. Слова не объединяются в предложения, а переходят друг в друга как междометия, напоминая ряд бессвязных восклицаний.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/>
              <a:t>автономная детская речь понятна только самым близким людям, постоянно находящимся рядом с ребенком и понимающим значения его слов. Общение с другими взрослыми с помощью такой речи невозможно, хотя здесь могут помочь неязыковые средства — жесты и выразительная мимика ребенка, сопровождающая непонятные слова.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/>
              <a:t>автономная речь допускает общение, но в других формах и другого характера, чем то общение, которое станет возможным для ребенка позднее.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772400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800" b="1" i="1" smtClean="0"/>
              <a:t> </a:t>
            </a:r>
            <a:r>
              <a:rPr lang="ru-RU" sz="2400" b="1" smtClean="0"/>
              <a:t>Раннее детство (от 10-14 мес до 3 лет)</a:t>
            </a:r>
            <a:br>
              <a:rPr lang="ru-RU" sz="2400" b="1" smtClean="0"/>
            </a:br>
            <a:endParaRPr lang="ru-RU" sz="2400" b="1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В конце младенчества, приобретая некоторую самостоятельность, ребенок становится биологически независимым. Начинает разрушаться ситуация неразрывного единства ребенка и взрослого — ситуация «Мы», как назвал ее Л.С. Выготский.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Психологическое отделение от матери наступает в раннем детстве: у ребенка не только возникают новые физические возможности, но и интенсивно развиваются психические функции, а к концу периода появляются первоначальные основы (зачатки) самосознания.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"/>
            <a:ext cx="8458200" cy="5791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ru-RU" sz="1400" b="1" i="1" smtClean="0"/>
              <a:t>Речь. </a:t>
            </a:r>
            <a:r>
              <a:rPr lang="ru-RU" sz="1400" smtClean="0"/>
              <a:t>Автономная речь ребенка обычно в течение полугода трансформируется и исчезает.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1400" smtClean="0"/>
              <a:t>слова заменяются словами «взрослой» речи.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1400" smtClean="0"/>
              <a:t>!!! полноценное общение ребенка со взрослыми.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1400" smtClean="0"/>
              <a:t>к 3 годам усваиваются все основные звуки родного языка (фонетическая и семантическая сторона).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40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400" smtClean="0"/>
          </a:p>
          <a:p>
            <a:pPr marL="0" indent="0" eaLnBrk="1" hangingPunct="1">
              <a:lnSpc>
                <a:spcPct val="80000"/>
              </a:lnSpc>
            </a:pPr>
            <a:r>
              <a:rPr lang="ru-RU" sz="1400" b="1" smtClean="0">
                <a:solidFill>
                  <a:schemeClr val="hlink"/>
                </a:solidFill>
              </a:rPr>
              <a:t>Самое важное</a:t>
            </a:r>
            <a:r>
              <a:rPr lang="ru-RU" sz="1400" smtClean="0"/>
              <a:t> изменение в речи ребенка — слово приобретает для него предметное значение. С появлением предметных значений слов связаны поэтому </a:t>
            </a:r>
            <a:r>
              <a:rPr lang="ru-RU" sz="1400" b="1" smtClean="0"/>
              <a:t>первые обобщения</a:t>
            </a:r>
            <a:r>
              <a:rPr lang="ru-RU" sz="1400" smtClean="0"/>
              <a:t>.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1400" smtClean="0"/>
              <a:t>быстро растет пассивный словарь - количество понимаемых слов.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1400" b="1" smtClean="0"/>
              <a:t>К 2 годам</a:t>
            </a:r>
            <a:r>
              <a:rPr lang="ru-RU" sz="1400" smtClean="0"/>
              <a:t> ребенок понимает почти все слова, которые произносит взрослый, называя окружающие его предметы, начинает понимать и объяснения взрослого (инструкции) относительно совместных действий.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1400" smtClean="0"/>
              <a:t>Инструктивная речь, организующая действия ребенка, понимается им достаточно рано.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1400" b="1" smtClean="0"/>
              <a:t>в 2—3 года</a:t>
            </a:r>
            <a:r>
              <a:rPr lang="ru-RU" sz="1400" smtClean="0"/>
              <a:t> возникает понимание и речи-рассказа; чтобы ребенок понял рассказ или сказку, содержание которых выходит за пределы непосредственно воспринимаемой им ситуации, нужна дополнительная работа — взрослые должны этому специально научить.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1400" smtClean="0"/>
              <a:t>растет активный словарь, появляются первые фразы, первые вопросы, обращенные ко взрослым.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1400" smtClean="0"/>
              <a:t>К </a:t>
            </a:r>
            <a:r>
              <a:rPr lang="ru-RU" sz="1400" b="1" smtClean="0"/>
              <a:t>3 годам</a:t>
            </a:r>
            <a:r>
              <a:rPr lang="ru-RU" sz="1400" smtClean="0"/>
              <a:t> активный словарь достигает 1500 слов. Предложения первоначально, примерно в 1,5 года, состоят из 2—3 слов. Это чаще всего субъект и его действия («Мама идет»), действия и объект действия («Дай булку», «Хочу конфету») или действие и место действия («Книга там»),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1400" smtClean="0"/>
              <a:t>К </a:t>
            </a:r>
            <a:r>
              <a:rPr lang="ru-RU" sz="1400" b="1" smtClean="0"/>
              <a:t>3 годам</a:t>
            </a:r>
            <a:r>
              <a:rPr lang="ru-RU" sz="1400" smtClean="0"/>
              <a:t> усваиваются основные грамматические формы и основные синтаксические конструкции родного языка. В речи ребенка встречаются почти все части речи, разные типы предложений.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1400" smtClean="0"/>
              <a:t>Речевая активность ребенка обычно резко </a:t>
            </a:r>
            <a:r>
              <a:rPr lang="ru-RU" sz="1400" b="1" smtClean="0"/>
              <a:t>возрастает между 2 и 3 годами – сензитивный период</a:t>
            </a:r>
            <a:endParaRPr lang="ru-RU" sz="1400" smtClean="0"/>
          </a:p>
          <a:p>
            <a:pPr marL="0" indent="0" eaLnBrk="1" hangingPunct="1">
              <a:lnSpc>
                <a:spcPct val="80000"/>
              </a:lnSpc>
            </a:pPr>
            <a:r>
              <a:rPr lang="ru-RU" sz="1400" smtClean="0"/>
              <a:t>Расширяется круг его общения — он уже может общаться с помощью речи не только с близкими людьми, но и с другими взрослыми, с детьми.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57200"/>
            <a:ext cx="8305800" cy="6096000"/>
          </a:xfrm>
        </p:spPr>
        <p:txBody>
          <a:bodyPr/>
          <a:lstStyle/>
          <a:p>
            <a:pPr marL="85725" indent="0" eaLnBrk="1" hangingPunct="1">
              <a:lnSpc>
                <a:spcPct val="90000"/>
              </a:lnSpc>
            </a:pPr>
            <a:r>
              <a:rPr lang="ru-RU" sz="1600" smtClean="0"/>
              <a:t>развиваются восприятие, мышление, память, внимание.</a:t>
            </a:r>
          </a:p>
          <a:p>
            <a:pPr marL="85725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600" smtClean="0"/>
              <a:t> </a:t>
            </a:r>
          </a:p>
          <a:p>
            <a:pPr marL="85725" indent="0" eaLnBrk="1" hangingPunct="1">
              <a:lnSpc>
                <a:spcPct val="90000"/>
              </a:lnSpc>
            </a:pPr>
            <a:r>
              <a:rPr lang="ru-RU" sz="1600" smtClean="0"/>
              <a:t>доминирует восприятие. </a:t>
            </a:r>
          </a:p>
          <a:p>
            <a:pPr marL="85725" indent="0" eaLnBrk="1" hangingPunct="1">
              <a:lnSpc>
                <a:spcPct val="90000"/>
              </a:lnSpc>
            </a:pPr>
            <a:r>
              <a:rPr lang="ru-RU" sz="1600" smtClean="0"/>
              <a:t>до 2 лет ребенок вообще не может действовать без опоры на восприятие. </a:t>
            </a:r>
          </a:p>
          <a:p>
            <a:pPr marL="85725" indent="0" eaLnBrk="1" hangingPunct="1">
              <a:lnSpc>
                <a:spcPct val="90000"/>
              </a:lnSpc>
            </a:pPr>
            <a:r>
              <a:rPr lang="ru-RU" sz="1600" smtClean="0"/>
              <a:t>Из-за доминирования восприятия ребенок ограничен наглядной ситуацией: в раннем возрасте наблюдаются элементарные формы воображения, такие как предвосхищение, но творческого воображения еще нет. Маленький ребенок не способен что-то выдумать, солгать. </a:t>
            </a:r>
          </a:p>
          <a:p>
            <a:pPr marL="85725" indent="0" eaLnBrk="1" hangingPunct="1">
              <a:lnSpc>
                <a:spcPct val="90000"/>
              </a:lnSpc>
            </a:pPr>
            <a:r>
              <a:rPr lang="ru-RU" sz="1600" smtClean="0"/>
              <a:t>К 3г появляется возможность говорить не то, что есть на самом деле.</a:t>
            </a:r>
          </a:p>
          <a:p>
            <a:pPr marL="85725" indent="0" eaLnBrk="1" hangingPunct="1">
              <a:lnSpc>
                <a:spcPct val="90000"/>
              </a:lnSpc>
            </a:pPr>
            <a:r>
              <a:rPr lang="ru-RU" sz="1600" smtClean="0"/>
              <a:t>в процесс активного восприятия включается </a:t>
            </a:r>
            <a:r>
              <a:rPr lang="ru-RU" sz="1600" b="1" i="1" smtClean="0"/>
              <a:t>память</a:t>
            </a:r>
            <a:r>
              <a:rPr lang="ru-RU" sz="1600" i="1" smtClean="0"/>
              <a:t>: </a:t>
            </a:r>
            <a:r>
              <a:rPr lang="ru-RU" sz="1600" smtClean="0"/>
              <a:t> узнавание, возможность непроизвольно воспроизводить увиденное и услышанное раньше. Т.К. память становится как бы продолжением и развитием восприятия, еще нельзя говорить об опоре на прошлый опыт. Раннее детство забывается так же, как и младенчество.</a:t>
            </a:r>
          </a:p>
          <a:p>
            <a:pPr marL="85725" indent="0" eaLnBrk="1" hangingPunct="1">
              <a:lnSpc>
                <a:spcPct val="90000"/>
              </a:lnSpc>
            </a:pPr>
            <a:r>
              <a:rPr lang="ru-RU" sz="1600" smtClean="0"/>
              <a:t>Важная характеристика восприятия в этом возрасте - его </a:t>
            </a:r>
            <a:r>
              <a:rPr lang="ru-RU" sz="1600" i="1" smtClean="0"/>
              <a:t>аффективная окрашенность</a:t>
            </a:r>
            <a:r>
              <a:rPr lang="ru-RU" sz="1600" smtClean="0"/>
              <a:t>, приводит  к </a:t>
            </a:r>
            <a:r>
              <a:rPr lang="ru-RU" sz="1600" i="1" smtClean="0"/>
              <a:t>сенсомоторному единству:</a:t>
            </a:r>
            <a:r>
              <a:rPr lang="ru-RU" sz="1600" smtClean="0"/>
              <a:t> «В раннем возрасте господствует наглядное аффективно окрашенное восприятие, непосредственно переходящее в действие» (Л.С. Выготский).</a:t>
            </a:r>
            <a:endParaRPr lang="ru-RU" sz="1600" i="1" smtClean="0"/>
          </a:p>
          <a:p>
            <a:pPr marL="85725" indent="0" eaLnBrk="1" hangingPunct="1">
              <a:lnSpc>
                <a:spcPct val="90000"/>
              </a:lnSpc>
            </a:pPr>
            <a:endParaRPr lang="ru-RU" sz="16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Возрастная психология  </a:t>
            </a:r>
            <a:r>
              <a:rPr lang="ru-RU" dirty="0" smtClean="0"/>
              <a:t>— отрасль </a:t>
            </a:r>
            <a:r>
              <a:rPr lang="ru-RU" b="1" dirty="0" smtClean="0"/>
              <a:t>психологии</a:t>
            </a:r>
            <a:r>
              <a:rPr lang="ru-RU" dirty="0" smtClean="0"/>
              <a:t>, изучающая психологические изменения человека по мере взросления.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u="sng" dirty="0" smtClean="0"/>
              <a:t>Состоит </a:t>
            </a:r>
            <a:r>
              <a:rPr lang="ru-RU" u="sng" dirty="0" smtClean="0"/>
              <a:t>из трёх </a:t>
            </a:r>
            <a:r>
              <a:rPr lang="ru-RU" u="sng" dirty="0" err="1" smtClean="0"/>
              <a:t>подотраслей</a:t>
            </a:r>
            <a:r>
              <a:rPr lang="ru-RU" dirty="0" smtClean="0"/>
              <a:t>: </a:t>
            </a:r>
            <a:r>
              <a:rPr lang="ru-RU" dirty="0" err="1" smtClean="0"/>
              <a:t>геронтопсихологии</a:t>
            </a:r>
            <a:r>
              <a:rPr lang="ru-RU" dirty="0" smtClean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детской</a:t>
            </a:r>
            <a:r>
              <a:rPr lang="ru-RU" dirty="0" smtClean="0"/>
              <a:t> </a:t>
            </a:r>
            <a:r>
              <a:rPr lang="ru-RU" b="1" dirty="0" smtClean="0"/>
              <a:t>психологии</a:t>
            </a:r>
            <a:r>
              <a:rPr lang="ru-RU" dirty="0" smtClean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пре- </a:t>
            </a:r>
            <a:r>
              <a:rPr lang="ru-RU" dirty="0" smtClean="0"/>
              <a:t>и перинатальной </a:t>
            </a:r>
            <a:r>
              <a:rPr lang="ru-RU" b="1" dirty="0" smtClean="0"/>
              <a:t>психологии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484187"/>
          </a:xfrm>
        </p:spPr>
        <p:txBody>
          <a:bodyPr/>
          <a:lstStyle/>
          <a:p>
            <a:pPr algn="ctr" eaLnBrk="1" hangingPunct="1"/>
            <a:r>
              <a:rPr lang="ru-RU" sz="2400" b="1" i="1" smtClean="0"/>
              <a:t>Действия и мышление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838200"/>
            <a:ext cx="7772400" cy="5292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200" b="1" smtClean="0"/>
              <a:t>предметно-манипулятивная</a:t>
            </a:r>
            <a:r>
              <a:rPr lang="ru-RU" sz="1200" smtClean="0"/>
              <a:t> </a:t>
            </a:r>
            <a:r>
              <a:rPr lang="ru-RU" sz="1200" b="1" smtClean="0"/>
              <a:t>деятельность</a:t>
            </a:r>
            <a:r>
              <a:rPr lang="ru-RU" sz="1200" smtClean="0"/>
              <a:t> - важная основа и источник интеллектуального развития.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/>
              <a:t>Л.С. Выготский: «Мыслить для ребенка раннего возраста — значит разбираться в данных аффективно окрашенных связях и предпринимать своеобразные, соответствующие этой внешней воспринимаемой ситуации действия» </a:t>
            </a:r>
          </a:p>
          <a:p>
            <a:pPr eaLnBrk="1" hangingPunct="1">
              <a:lnSpc>
                <a:spcPct val="80000"/>
              </a:lnSpc>
            </a:pPr>
            <a:endParaRPr lang="ru-RU" sz="1200" smtClean="0"/>
          </a:p>
          <a:p>
            <a:pPr eaLnBrk="1" hangingPunct="1">
              <a:lnSpc>
                <a:spcPct val="80000"/>
              </a:lnSpc>
            </a:pPr>
            <a:r>
              <a:rPr lang="ru-RU" sz="1200" smtClean="0"/>
              <a:t>Мышление </a:t>
            </a:r>
            <a:r>
              <a:rPr lang="ru-RU" sz="1200" i="1" smtClean="0"/>
              <a:t>наглядно-действенное (</a:t>
            </a:r>
            <a:r>
              <a:rPr lang="ru-RU" sz="1200" smtClean="0"/>
              <a:t>аналог «сенсомоторного интеллекта» Ж. Пиаже) - основывается на восприятии и действиях, осуществляемых ребенком.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/>
              <a:t>примерно в </a:t>
            </a:r>
            <a:r>
              <a:rPr lang="ru-RU" sz="1200" b="1" smtClean="0"/>
              <a:t>2летнем возрасте</a:t>
            </a:r>
            <a:r>
              <a:rPr lang="ru-RU" sz="1200" smtClean="0"/>
              <a:t> у ребенка проявляется внутренний план действий;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/>
              <a:t>в совместной деятельности со взрослыми ребенок усваивает новые способы действия с разнообразными предметами. Несколько большую свободу действий он приобретает, манипулируя с игрушками.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/>
              <a:t>Происходит </a:t>
            </a:r>
            <a:r>
              <a:rPr lang="ru-RU" sz="1200" b="1" smtClean="0"/>
              <a:t>перенос освоенных действий</a:t>
            </a:r>
            <a:r>
              <a:rPr lang="ru-RU" sz="1200" smtClean="0"/>
              <a:t> в другие условия.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/>
              <a:t>Вслед за </a:t>
            </a:r>
            <a:r>
              <a:rPr lang="ru-RU" sz="1200" b="1" smtClean="0"/>
              <a:t>отделением действий от предметов</a:t>
            </a:r>
            <a:r>
              <a:rPr lang="ru-RU" sz="1200" smtClean="0"/>
              <a:t>, с которыми они были связаны, и </a:t>
            </a:r>
            <a:r>
              <a:rPr lang="ru-RU" sz="1200" b="1" smtClean="0"/>
              <a:t>их обобщением</a:t>
            </a:r>
            <a:r>
              <a:rPr lang="ru-RU" sz="1200" smtClean="0"/>
              <a:t> у ребенка </a:t>
            </a:r>
            <a:r>
              <a:rPr lang="ru-RU" sz="1200" b="1" smtClean="0"/>
              <a:t>проявляется способность соотносить свои действия с действиями взрослых</a:t>
            </a:r>
            <a:r>
              <a:rPr lang="ru-RU" sz="1200" smtClean="0"/>
              <a:t>, воспринимать действия взрослого как образцы.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/>
              <a:t>Совместная деятельность, в которой первоначально были слиты, переплетены действия взрослого и ребенка, начинает распадаться.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/>
              <a:t>Взрослый задает образцы действий, контролирует и оценивает их выполнение. У ребенка при вычленении собственных действий из совместной деятельности появляется новое отношение к ним — как к своим действиям, что отражается в речи: «Вова дает кушать» и позже: «Я иду гулять».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/>
              <a:t>Действия, называемые Д.Б. Элькониным </a:t>
            </a:r>
            <a:r>
              <a:rPr lang="ru-RU" sz="1200" i="1" smtClean="0"/>
              <a:t>личными, </a:t>
            </a:r>
            <a:r>
              <a:rPr lang="ru-RU" sz="1200" smtClean="0"/>
              <a:t>становятся одной из предпосылок нового всплеска самостоятельности и подготавливают следующий переходный период — кризис 3 лет.</a:t>
            </a:r>
          </a:p>
          <a:p>
            <a:pPr eaLnBrk="1" hangingPunct="1">
              <a:lnSpc>
                <a:spcPct val="80000"/>
              </a:lnSpc>
            </a:pPr>
            <a:endParaRPr lang="ru-RU" sz="1200" smtClean="0"/>
          </a:p>
          <a:p>
            <a:pPr eaLnBrk="1" hangingPunct="1">
              <a:lnSpc>
                <a:spcPct val="80000"/>
              </a:lnSpc>
            </a:pPr>
            <a:r>
              <a:rPr lang="ru-RU" sz="1200" b="1" smtClean="0"/>
              <a:t>развитие рисования и игры</a:t>
            </a:r>
            <a:r>
              <a:rPr lang="ru-RU" sz="120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/>
              <a:t>Рисунок ребенка </a:t>
            </a:r>
            <a:r>
              <a:rPr lang="ru-RU" sz="1200" b="1" smtClean="0"/>
              <a:t>до 2 лет</a:t>
            </a:r>
            <a:r>
              <a:rPr lang="ru-RU" sz="1200" smtClean="0"/>
              <a:t> трудно назвать рисунком, это скорее каракули. На </a:t>
            </a:r>
            <a:r>
              <a:rPr lang="ru-RU" sz="1200" b="1" smtClean="0"/>
              <a:t>3ем году</a:t>
            </a:r>
            <a:r>
              <a:rPr lang="ru-RU" sz="1200" smtClean="0"/>
              <a:t>  появляются формы, обладающие сходством с изображаемым объектом. В </a:t>
            </a:r>
            <a:r>
              <a:rPr lang="ru-RU" sz="1200" b="1" smtClean="0"/>
              <a:t>2,5 года</a:t>
            </a:r>
            <a:r>
              <a:rPr lang="ru-RU" sz="1200" smtClean="0"/>
              <a:t>, в частности, дети могут вполне отчетливо нарисовать человека. На таком рисунке кроме круга-головы различаются мелкие детали — глаза, нос, рот.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/>
              <a:t>К 3ем годам из манипулирования предметами проявляется игра с сюжетом.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/>
              <a:t>Для развития игры важно появление символических или </a:t>
            </a:r>
            <a:r>
              <a:rPr lang="ru-RU" sz="1200" i="1" smtClean="0"/>
              <a:t>замещающих </a:t>
            </a:r>
            <a:r>
              <a:rPr lang="ru-RU" sz="1200" smtClean="0"/>
              <a:t>действий (н-р, кукла укладывается на деревянный брусок вместо кровати).</a:t>
            </a:r>
          </a:p>
          <a:p>
            <a:pPr eaLnBrk="1" hangingPunct="1">
              <a:lnSpc>
                <a:spcPct val="80000"/>
              </a:lnSpc>
            </a:pPr>
            <a:endParaRPr lang="ru-RU" sz="120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712787"/>
          </a:xfrm>
        </p:spPr>
        <p:txBody>
          <a:bodyPr/>
          <a:lstStyle/>
          <a:p>
            <a:pPr algn="ctr" eaLnBrk="1" hangingPunct="1"/>
            <a:r>
              <a:rPr lang="ru-RU" sz="2400" smtClean="0"/>
              <a:t>Кризис 3 лет — </a:t>
            </a:r>
            <a:br>
              <a:rPr lang="ru-RU" sz="2400" smtClean="0"/>
            </a:br>
            <a:r>
              <a:rPr lang="ru-RU" sz="2400" smtClean="0"/>
              <a:t>граница между ранним и дошкольным возрастом</a:t>
            </a:r>
            <a:r>
              <a:rPr lang="ru-RU" sz="3800" smtClean="0"/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200" smtClean="0"/>
              <a:t>Кризис 3 лет—разрушение, пересмотр старой системы социальных отношений, кризис выделения своего «Я», по Д.Б. Эльконину. Ребенок, отделяясь от взрослых, пытается установить с ними новые, более глубокие отношения.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/>
              <a:t>Изменение позиции ребенка, возрастание его самостоятельности и активности, требуют от близких взрослых своевременной перестройки. Если же новые отношения с ребенком не складываются, его инициатива не поощряется, самостоятельность постоянно ограничивается, у ребенка возникают собственно кризисные явления, проявляющиеся в отношениях со взрослыми (и никогда — со сверстниками).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/>
              <a:t>Л.С. Выготский вслед за Э. Келер, описывает 7 характеристик кризиса 3 лет.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/>
              <a:t>1) </a:t>
            </a:r>
            <a:r>
              <a:rPr lang="ru-RU" sz="1200" i="1" smtClean="0"/>
              <a:t>негативизм - </a:t>
            </a:r>
            <a:r>
              <a:rPr lang="ru-RU" sz="1200" smtClean="0"/>
              <a:t>негативную реакцию не на само действие, а на требование или просьбу взрослого.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/>
              <a:t>2) </a:t>
            </a:r>
            <a:r>
              <a:rPr lang="ru-RU" sz="1200" i="1" smtClean="0"/>
              <a:t>упрямство - э</a:t>
            </a:r>
            <a:r>
              <a:rPr lang="ru-RU" sz="1200" smtClean="0"/>
              <a:t>то реакция ребенка, который настаивает на чем-то не потому, что ему этого очень хочется, а потому, что он сам об этом сказал взрослым и требует, чтобы с его мнением считались.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/>
              <a:t>3) </a:t>
            </a:r>
            <a:r>
              <a:rPr lang="ru-RU" sz="1200" i="1" smtClean="0"/>
              <a:t>строптивость - </a:t>
            </a:r>
            <a:r>
              <a:rPr lang="ru-RU" sz="1200" smtClean="0"/>
              <a:t>направлена не против конкретного взрослого, а против всей сложившейся в раннем детстве системы отношений, против принятых в семье норм воспитания. «Да ну!» —распространенная реакция.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/>
              <a:t>4) гипертрофированная тенденция к самостоятельности приводит </a:t>
            </a:r>
            <a:r>
              <a:rPr lang="ru-RU" sz="1200" i="1" smtClean="0"/>
              <a:t>к своеволию, </a:t>
            </a:r>
            <a:r>
              <a:rPr lang="ru-RU" sz="1200" smtClean="0"/>
              <a:t>она часто неадекватна возможностям ребенка и вызывает дополнительные конфликты со взрослыми.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/>
              <a:t>5) </a:t>
            </a:r>
            <a:r>
              <a:rPr lang="ru-RU" sz="1200" i="1" smtClean="0"/>
              <a:t>протест-бунт - </a:t>
            </a:r>
            <a:r>
              <a:rPr lang="ru-RU" sz="1200" smtClean="0"/>
              <a:t>как бы постоянное состояние войны со взрослыми. 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/>
              <a:t>6) </a:t>
            </a:r>
            <a:r>
              <a:rPr lang="ru-RU" sz="1200" i="1" smtClean="0"/>
              <a:t>деспотизм -</a:t>
            </a:r>
            <a:r>
              <a:rPr lang="ru-RU" sz="1200" smtClean="0"/>
              <a:t> тенденция к власти (при нескольких детях в семье -  </a:t>
            </a:r>
            <a:r>
              <a:rPr lang="ru-RU" sz="1200" i="1" smtClean="0"/>
              <a:t>ревность).</a:t>
            </a:r>
            <a:endParaRPr lang="ru-RU" sz="1200" smtClean="0"/>
          </a:p>
          <a:p>
            <a:pPr eaLnBrk="1" hangingPunct="1">
              <a:lnSpc>
                <a:spcPct val="80000"/>
              </a:lnSpc>
            </a:pPr>
            <a:r>
              <a:rPr lang="ru-RU" sz="1200" smtClean="0"/>
              <a:t>7) </a:t>
            </a:r>
            <a:r>
              <a:rPr lang="ru-RU" sz="1200" i="1" smtClean="0"/>
              <a:t>обесценивание всего, </a:t>
            </a:r>
            <a:r>
              <a:rPr lang="ru-RU" sz="1200" smtClean="0"/>
              <a:t>что раньше было привычно, интересно и дорого,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2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/>
              <a:t>Все эти явления свидетельствуют о том, что у ребенка изменяется отношение к другим людям и к самому себе.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/>
              <a:t>Он психологически отделяется от близких взрослых. Это важный этап в эмансипации ребенка; не менее бурный этап ждет его в дальнейшем — в подростковом возрасте.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smtClean="0"/>
              <a:t>Социально закрепленная форма отделения ребенка – ДОУ.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331787"/>
          </a:xfrm>
        </p:spPr>
        <p:txBody>
          <a:bodyPr/>
          <a:lstStyle/>
          <a:p>
            <a:pPr algn="ctr" eaLnBrk="1" hangingPunct="1"/>
            <a:r>
              <a:rPr lang="ru-RU" sz="2400" smtClean="0"/>
              <a:t>Развитие жизненного мира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0772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400" smtClean="0"/>
              <a:t>жизненное пространство расширяется по двум основным направлениям: по линии общения и по линии предметно-познавательной деятельности.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Линия общения  — включает в качестве значимых объектов обоих родителей — и одновременно обогащается.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мотивы сотрудничества.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предметно-познавательная манипулятивная деятельность.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Характерно тесное переплетение, с одной стороны, общения с родителями и предметно-манипулятивной деятельности (совместная деятельность со взрослым), а с другой — мотивов эмоционального общения и сотрудничества в рамках общения с родителями.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Факторами, нарушающие согласие с миром - отрицательные моменты в общении с родителями.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 Э. Эриксон: «чувства стыда и сомнения... формируются не столько в результате собственных ошибок, промахов и неудач, сколько вследствие отрицательной социальной оценки сверхтребовательными взрослыми».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- дефицит общения и его неполноценность (как в эмоциональном аспекте, так и в аспекте сотрудничества),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-недостаток требовательности, вседозволенность, исключительность положения в семье и т.д.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закладывается (или не закладывается) второй после психосоциальной тождественности со взрослым важнейший фактор сохранения согласия с миром — трудолюбие.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Творчество вырастает из игры, недаром их объединяет интерес к самому процессу деятельности. И если в раннем детстве ребенок идентифицирует любую деятельность с игрой, то в будущем он сумеет сделать свой труд творческим.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484187"/>
          </a:xfrm>
        </p:spPr>
        <p:txBody>
          <a:bodyPr/>
          <a:lstStyle/>
          <a:p>
            <a:pPr algn="ctr" eaLnBrk="1" hangingPunct="1"/>
            <a:r>
              <a:rPr lang="ru-RU" sz="3200" smtClean="0"/>
              <a:t>Дошкольное детство (от 2,5-3 до 6-7 лет)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534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b="1" i="1" smtClean="0"/>
              <a:t>ССР </a:t>
            </a:r>
            <a:r>
              <a:rPr lang="ru-RU" i="1" smtClean="0"/>
              <a:t>– ребенок – общественный взрослый</a:t>
            </a:r>
          </a:p>
          <a:p>
            <a:pPr eaLnBrk="1" hangingPunct="1">
              <a:lnSpc>
                <a:spcPct val="80000"/>
              </a:lnSpc>
            </a:pPr>
            <a:r>
              <a:rPr lang="ru-RU" b="1" i="1" smtClean="0"/>
              <a:t>ВВД </a:t>
            </a:r>
            <a:r>
              <a:rPr lang="ru-RU" i="1" smtClean="0"/>
              <a:t>– игра</a:t>
            </a:r>
          </a:p>
          <a:p>
            <a:pPr eaLnBrk="1" hangingPunct="1">
              <a:lnSpc>
                <a:spcPct val="80000"/>
              </a:lnSpc>
            </a:pPr>
            <a:r>
              <a:rPr lang="ru-RU" b="1" i="1" smtClean="0"/>
              <a:t>Центральная линия развития </a:t>
            </a:r>
            <a:r>
              <a:rPr lang="ru-RU" i="1" smtClean="0"/>
              <a:t>– развитие произвольности и познавательных процессов</a:t>
            </a:r>
          </a:p>
          <a:p>
            <a:pPr eaLnBrk="1" hangingPunct="1">
              <a:lnSpc>
                <a:spcPct val="80000"/>
              </a:lnSpc>
            </a:pPr>
            <a:r>
              <a:rPr lang="ru-RU" b="1" i="1" smtClean="0"/>
              <a:t>Центральное новообразование </a:t>
            </a:r>
            <a:r>
              <a:rPr lang="ru-RU" i="1" smtClean="0"/>
              <a:t>– внутренняя позиция школьника</a:t>
            </a:r>
          </a:p>
          <a:p>
            <a:pPr eaLnBrk="1" hangingPunct="1">
              <a:lnSpc>
                <a:spcPct val="80000"/>
              </a:lnSpc>
            </a:pPr>
            <a:r>
              <a:rPr lang="ru-RU" b="1" i="1" smtClean="0"/>
              <a:t>Проблемы возраста </a:t>
            </a:r>
            <a:r>
              <a:rPr lang="ru-RU" i="1" smtClean="0"/>
              <a:t>– несформированность игровой роли, невозможность выполнять правила, что приводит к несформированности произвольности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Содержимое 2"/>
          <p:cNvSpPr>
            <a:spLocks noGrp="1"/>
          </p:cNvSpPr>
          <p:nvPr>
            <p:ph idx="1"/>
          </p:nvPr>
        </p:nvSpPr>
        <p:spPr>
          <a:xfrm>
            <a:off x="381000" y="304800"/>
            <a:ext cx="8458200" cy="5826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Игра — деятельность, в которой дети берут на себя роли взрослых людей и в обобщенной форме, в игровых условиях воспроизводят деятельность взрослых и отношения между ними.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i="1" smtClean="0"/>
              <a:t>1) игровые условия — </a:t>
            </a:r>
            <a:r>
              <a:rPr lang="ru-RU" sz="2400" smtClean="0"/>
              <a:t>участвующие в ней дети, куклы, другие игрушки и предметы.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i="1" smtClean="0"/>
              <a:t>2) сюжет — </a:t>
            </a:r>
            <a:r>
              <a:rPr lang="ru-RU" sz="2400" smtClean="0"/>
              <a:t>та сфера действительности, которая отража­ется в игре. Сначала ребенок ограничен рамками семьи, и поэтому игры его связаны главным образом с семейными, бытовыми проблемами.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3) Те моменты в деятельности и отношениях взрослых, которые воспроизводятся ребенком, составляют </a:t>
            </a:r>
            <a:r>
              <a:rPr lang="ru-RU" sz="2400" i="1" smtClean="0"/>
              <a:t>содержание </a:t>
            </a:r>
            <a:r>
              <a:rPr lang="ru-RU" sz="2400" smtClean="0"/>
              <a:t>игры.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4) и</a:t>
            </a:r>
            <a:r>
              <a:rPr lang="ru-RU" sz="2400" i="1" smtClean="0"/>
              <a:t>гровые действия</a:t>
            </a:r>
            <a:r>
              <a:rPr lang="ru-RU" sz="2400" smtClean="0"/>
              <a:t> постепенно теряют свое первоначальное значение. Собственно предметные действия сокращаются и обобщаются, а иногда вообще замещаются речью («Ну, я помыла им руки. Садимся за стол!»).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5) Сюжет и содержание игры воплощаются </a:t>
            </a:r>
            <a:r>
              <a:rPr lang="ru-RU" sz="2400" i="1" smtClean="0"/>
              <a:t>в роли</a:t>
            </a:r>
            <a:r>
              <a:rPr lang="ru-RU" sz="2400" smtClean="0"/>
              <a:t>. </a:t>
            </a:r>
          </a:p>
          <a:p>
            <a:pPr eaLnBrk="1" hangingPunct="1">
              <a:lnSpc>
                <a:spcPct val="80000"/>
              </a:lnSpc>
            </a:pPr>
            <a:endParaRPr lang="ru-RU" i="1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i="1" smtClean="0"/>
              <a:t>Развитие игровых действий, роли и правил игры </a:t>
            </a:r>
            <a:r>
              <a:rPr lang="ru-RU" smtClean="0"/>
              <a:t>происходит на протяжении дошкольного детства по следующим линиям: от игр с развернутой системой действий и скрытыми за ними ролями и правилами — к играм со свернутой системой действий, с ясно выраженными ролями, но скрытыми правилами — и, наконец, к играм с открытыми правилами и скрытыми за ними ролями. У старших дошкольников ролевая игра смыкается с играми по правилам.</a:t>
            </a:r>
          </a:p>
          <a:p>
            <a:pPr eaLnBrk="1" hangingPunct="1">
              <a:lnSpc>
                <a:spcPct val="80000"/>
              </a:lnSpc>
            </a:pPr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610600" cy="6400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i="1" smtClean="0"/>
              <a:t>Младшие дошкольники </a:t>
            </a:r>
            <a:r>
              <a:rPr lang="ru-RU" sz="2400" i="1" smtClean="0"/>
              <a:t>имитируют предметную деятельность — режут хлеб, моют посуду.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i="1" smtClean="0"/>
              <a:t>Они поглощены самим процессом выполнения действий и подчас забывают о результате — для чего и для кого они это сделали, действия различных детей не согласуются друг с другом, не исключены дублирование и внезапная смена ролей во время игры. </a:t>
            </a:r>
            <a:r>
              <a:rPr lang="ru-RU" sz="2400" b="1" i="1" smtClean="0"/>
              <a:t>Для средних дошкольников </a:t>
            </a:r>
            <a:r>
              <a:rPr lang="ru-RU" sz="2400" i="1" smtClean="0"/>
              <a:t>главное — отношения между людьми, игровые действия производятся ими не ради самих действий, а ради стоящих за ними отношений.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i="1" smtClean="0"/>
              <a:t>5-летний ребенок </a:t>
            </a:r>
            <a:r>
              <a:rPr lang="ru-RU" sz="1800" i="1" smtClean="0"/>
              <a:t>никогда не забудет «нарезанный» хлеб, поставить перед куклами и никогда не перепутает последовательность действий — сначала обед, потом мытье посуды.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i="1" smtClean="0"/>
              <a:t> Исключены и параллельные роли- один поезд не поведут два машиниста.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i="1" smtClean="0"/>
              <a:t>Дети, включенные в общую систему отношений, распределяют между собой роли до начала игры.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i="1" smtClean="0"/>
              <a:t>Для </a:t>
            </a:r>
            <a:r>
              <a:rPr lang="ru-RU" sz="2400" b="1" i="1" smtClean="0"/>
              <a:t>старших дошкольников </a:t>
            </a:r>
            <a:r>
              <a:rPr lang="ru-RU" sz="2400" i="1" smtClean="0"/>
              <a:t>важно подчинение правилам, вытекающим из роли, причем правильность выполнения этих правил ими жестко контролируется.</a:t>
            </a:r>
          </a:p>
          <a:p>
            <a:pPr>
              <a:lnSpc>
                <a:spcPct val="80000"/>
              </a:lnSpc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8556.gif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642910" y="428604"/>
            <a:ext cx="8086418" cy="539692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Основные категории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Филогенез </a:t>
            </a:r>
            <a:r>
              <a:rPr lang="ru-RU" sz="2400" dirty="0" smtClean="0"/>
              <a:t>- эволюционное развитие любой биологической </a:t>
            </a:r>
            <a:r>
              <a:rPr lang="ru-RU" sz="2400" dirty="0" smtClean="0"/>
              <a:t>системы; </a:t>
            </a:r>
            <a:r>
              <a:rPr lang="ru-RU" sz="2400" dirty="0" smtClean="0"/>
              <a:t>изменения, происходящие в процессе эволюции различных видов органического мира</a:t>
            </a:r>
            <a:r>
              <a:rPr lang="ru-RU" sz="2400" dirty="0" smtClean="0"/>
              <a:t>. Э.Г.Геккель, 1866 </a:t>
            </a:r>
            <a:r>
              <a:rPr lang="ru-RU" sz="2400" dirty="0" smtClean="0"/>
              <a:t>году. </a:t>
            </a:r>
            <a:endParaRPr lang="ru-RU" sz="2400" dirty="0" smtClean="0"/>
          </a:p>
          <a:p>
            <a:r>
              <a:rPr lang="ru-RU" sz="2400" b="1" dirty="0" smtClean="0"/>
              <a:t>Онтогенез</a:t>
            </a:r>
            <a:r>
              <a:rPr lang="ru-RU" sz="2400" dirty="0" smtClean="0"/>
              <a:t> (от греч. </a:t>
            </a:r>
            <a:r>
              <a:rPr lang="ru-RU" sz="2400" dirty="0" err="1" smtClean="0"/>
              <a:t>ontos</a:t>
            </a:r>
            <a:r>
              <a:rPr lang="ru-RU" sz="2400" dirty="0" smtClean="0"/>
              <a:t> – сущее, </a:t>
            </a:r>
            <a:r>
              <a:rPr lang="ru-RU" sz="2400" dirty="0" err="1" smtClean="0"/>
              <a:t>genesis</a:t>
            </a:r>
            <a:r>
              <a:rPr lang="ru-RU" sz="2400" dirty="0" smtClean="0"/>
              <a:t> – происхождение) – процесс развития индивидуального организма. </a:t>
            </a:r>
            <a:endParaRPr lang="ru-RU" sz="2400" dirty="0" smtClean="0"/>
          </a:p>
          <a:p>
            <a:r>
              <a:rPr lang="ru-RU" sz="2400" b="1" dirty="0" smtClean="0"/>
              <a:t>Развитие</a:t>
            </a:r>
            <a:r>
              <a:rPr lang="ru-RU" sz="2400" dirty="0" smtClean="0"/>
              <a:t> – это закономерное развитие психических процессов во времени, выраженное в количественных, качественных, и структурных преобразованиях 9преормированных  и </a:t>
            </a:r>
            <a:r>
              <a:rPr lang="ru-RU" sz="2400" dirty="0" err="1" smtClean="0"/>
              <a:t>непреормированных</a:t>
            </a:r>
            <a:r>
              <a:rPr lang="ru-RU" sz="2400" dirty="0" smtClean="0"/>
              <a:t>)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722841" cy="654213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50019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7030A0"/>
                </a:solidFill>
              </a:rPr>
              <a:t>Возраст</a:t>
            </a:r>
            <a:r>
              <a:rPr lang="ru-RU" dirty="0" smtClean="0"/>
              <a:t> – характеристика индивида во времени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78592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Возраст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2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Хронологический – продолжительность жизни человека (паспортный).</a:t>
            </a:r>
          </a:p>
          <a:p>
            <a:r>
              <a:rPr lang="ru-RU" dirty="0" smtClean="0"/>
              <a:t>Биологический – совокупность биологических показателей, функционирования организма в целом.</a:t>
            </a:r>
          </a:p>
          <a:p>
            <a:r>
              <a:rPr lang="ru-RU" dirty="0" smtClean="0"/>
              <a:t>Психологический </a:t>
            </a:r>
            <a:r>
              <a:rPr lang="ru-RU" dirty="0" smtClean="0"/>
              <a:t>– характеристика степени </a:t>
            </a:r>
            <a:r>
              <a:rPr lang="ru-RU" dirty="0" err="1" smtClean="0"/>
              <a:t>адаптированности</a:t>
            </a:r>
            <a:r>
              <a:rPr lang="ru-RU" dirty="0" smtClean="0"/>
              <a:t> </a:t>
            </a:r>
            <a:r>
              <a:rPr lang="ru-RU" dirty="0" smtClean="0"/>
              <a:t>человека</a:t>
            </a:r>
            <a:r>
              <a:rPr lang="ru-RU" dirty="0" smtClean="0"/>
              <a:t> к </a:t>
            </a:r>
            <a:r>
              <a:rPr lang="ru-RU" dirty="0" smtClean="0"/>
              <a:t>условиям  социума</a:t>
            </a:r>
            <a:r>
              <a:rPr lang="ru-RU" dirty="0" smtClean="0"/>
              <a:t> </a:t>
            </a:r>
            <a:r>
              <a:rPr lang="ru-RU" dirty="0" smtClean="0"/>
              <a:t>в</a:t>
            </a:r>
            <a:r>
              <a:rPr lang="ru-RU" dirty="0" smtClean="0"/>
              <a:t> соответствии  </a:t>
            </a:r>
            <a:r>
              <a:rPr lang="ru-RU" dirty="0" smtClean="0"/>
              <a:t>с</a:t>
            </a:r>
            <a:r>
              <a:rPr lang="ru-RU" dirty="0" smtClean="0"/>
              <a:t> уровнем интеллекта, способностью к </a:t>
            </a:r>
            <a:r>
              <a:rPr lang="ru-RU" dirty="0" err="1" smtClean="0"/>
              <a:t>научению</a:t>
            </a:r>
            <a:r>
              <a:rPr lang="ru-RU" dirty="0" smtClean="0"/>
              <a:t>, двигательными навыками, чувствами, установками, мотивами и пр.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4655</Words>
  <PresentationFormat>Экран (4:3)</PresentationFormat>
  <Paragraphs>315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Возрастная психология как наука о закономерностях развития человека</vt:lpstr>
      <vt:lpstr>План</vt:lpstr>
      <vt:lpstr>Слайд 3</vt:lpstr>
      <vt:lpstr>Слайд 4</vt:lpstr>
      <vt:lpstr>Слайд 5</vt:lpstr>
      <vt:lpstr>Основные категории</vt:lpstr>
      <vt:lpstr>Слайд 7</vt:lpstr>
      <vt:lpstr>Возраст – характеристика индивида во времени </vt:lpstr>
      <vt:lpstr>Возраст</vt:lpstr>
      <vt:lpstr>Психологический возраст - это понятие обозначает определенную, качественно своеобразную ступень онтогенетического развития, обусловливаемую закономерностями формирования организма, условиями жизни, обучения и воспитания и имеющую конкретно-историческое происхождение</vt:lpstr>
      <vt:lpstr>Л.С. Выготский о стадиальности развития</vt:lpstr>
      <vt:lpstr>Слайд 12</vt:lpstr>
      <vt:lpstr>Слайд 13</vt:lpstr>
      <vt:lpstr>Слайд 14</vt:lpstr>
      <vt:lpstr>Кризисы возраста</vt:lpstr>
      <vt:lpstr>Главные изменения</vt:lpstr>
      <vt:lpstr>Слайд 17</vt:lpstr>
      <vt:lpstr>Возрастная периодизация  Л.С. Выготского</vt:lpstr>
      <vt:lpstr>Слайд 19</vt:lpstr>
      <vt:lpstr>Периодизация психического развития по Д.Б. Эльконину </vt:lpstr>
      <vt:lpstr>Д.Б. Эльконин о возрастном развитии</vt:lpstr>
      <vt:lpstr>Слайд 22</vt:lpstr>
      <vt:lpstr>Среди видов ведущей деятельности, оказывающей наиболее сильное влияние на развитие ребенка,                 Д.Б. Эльконин выделяет две группы. </vt:lpstr>
      <vt:lpstr>Слайд 24</vt:lpstr>
      <vt:lpstr>Слайд 25</vt:lpstr>
      <vt:lpstr>Закон периодичности и структура возраста по Д.Б. Эльконину</vt:lpstr>
      <vt:lpstr>Возраст</vt:lpstr>
      <vt:lpstr>Периодизация развития Э. Эриксона </vt:lpstr>
      <vt:lpstr>Слайд 29</vt:lpstr>
      <vt:lpstr>Новорожденность (0-1,5-2,5 мес)</vt:lpstr>
      <vt:lpstr>Развитие в кризис новорожденности</vt:lpstr>
      <vt:lpstr>Младенческий возраст (1,5-2,5 – 10-14мес)</vt:lpstr>
      <vt:lpstr>Психическое развитие</vt:lpstr>
      <vt:lpstr>Движение и действия</vt:lpstr>
      <vt:lpstr>Слайд 35</vt:lpstr>
      <vt:lpstr>Кризис 1 года –  период между младенчеством и ранним детством </vt:lpstr>
      <vt:lpstr> Раннее детство (от 10-14 мес до 3 лет) </vt:lpstr>
      <vt:lpstr>Слайд 38</vt:lpstr>
      <vt:lpstr>Слайд 39</vt:lpstr>
      <vt:lpstr>Действия и мышление</vt:lpstr>
      <vt:lpstr>Кризис 3 лет —  граница между ранним и дошкольным возрастом </vt:lpstr>
      <vt:lpstr>Развитие жизненного мира </vt:lpstr>
      <vt:lpstr>Дошкольное детство (от 2,5-3 до 6-7 лет) </vt:lpstr>
      <vt:lpstr>Слайд 44</vt:lpstr>
      <vt:lpstr>Слайд 45</vt:lpstr>
      <vt:lpstr>Слайд 46</vt:lpstr>
      <vt:lpstr>Слайд 47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Возрастная психология как наука о закономерностях развития человека</dc:title>
  <dc:creator>рабочий</dc:creator>
  <cp:lastModifiedBy>Алексей</cp:lastModifiedBy>
  <cp:revision>15</cp:revision>
  <dcterms:created xsi:type="dcterms:W3CDTF">2017-04-05T16:27:13Z</dcterms:created>
  <dcterms:modified xsi:type="dcterms:W3CDTF">2017-04-06T17:06:16Z</dcterms:modified>
</cp:coreProperties>
</file>