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77" r:id="rId6"/>
    <p:sldId id="278" r:id="rId7"/>
    <p:sldId id="279" r:id="rId8"/>
    <p:sldId id="259" r:id="rId9"/>
    <p:sldId id="260" r:id="rId10"/>
    <p:sldId id="261" r:id="rId11"/>
    <p:sldId id="262" r:id="rId12"/>
    <p:sldId id="263" r:id="rId13"/>
    <p:sldId id="264" r:id="rId14"/>
    <p:sldId id="275" r:id="rId15"/>
    <p:sldId id="280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C3AC56-64D2-4FD7-9533-591E30877CC4}" type="doc">
      <dgm:prSet loTypeId="urn:microsoft.com/office/officeart/2005/8/layout/h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36786BD-FC5B-49A3-B3A3-8C2F4766527F}">
      <dgm:prSet phldrT="[Текст]"/>
      <dgm:spPr/>
      <dgm:t>
        <a:bodyPr/>
        <a:lstStyle/>
        <a:p>
          <a:r>
            <a:rPr lang="ru-RU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ПОВЕРХНОСТНЫЕ 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B20A50-AA5C-4938-9C97-79BB498D336E}" type="parTrans" cxnId="{9A01244F-D3DF-401B-B732-D17087FCEFED}">
      <dgm:prSet/>
      <dgm:spPr/>
      <dgm:t>
        <a:bodyPr/>
        <a:lstStyle/>
        <a:p>
          <a:endParaRPr lang="ru-RU"/>
        </a:p>
      </dgm:t>
    </dgm:pt>
    <dgm:pt modelId="{498BFF90-9BDF-4284-A7B6-E76479BE73F4}" type="sibTrans" cxnId="{9A01244F-D3DF-401B-B732-D17087FCEFED}">
      <dgm:prSet/>
      <dgm:spPr/>
      <dgm:t>
        <a:bodyPr/>
        <a:lstStyle/>
        <a:p>
          <a:endParaRPr lang="ru-RU"/>
        </a:p>
      </dgm:t>
    </dgm:pt>
    <dgm:pt modelId="{2D8A88B4-FADC-4E8A-8D81-F9203805B1C3}">
      <dgm:prSet phldrT="[Текст]"/>
      <dgm:spPr/>
      <dgm:t>
        <a:bodyPr/>
        <a:lstStyle/>
        <a:p>
          <a:pPr algn="ctr"/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повреждение только эпидермиса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45F932-FC3F-4E59-BFEC-999F3D3CA86D}" type="parTrans" cxnId="{3D7875F1-A7D6-4D11-9032-BFC8BFAEBD65}">
      <dgm:prSet/>
      <dgm:spPr/>
      <dgm:t>
        <a:bodyPr/>
        <a:lstStyle/>
        <a:p>
          <a:endParaRPr lang="ru-RU"/>
        </a:p>
      </dgm:t>
    </dgm:pt>
    <dgm:pt modelId="{6653D7E0-680B-48EC-B85F-ED0B9E41E88A}" type="sibTrans" cxnId="{3D7875F1-A7D6-4D11-9032-BFC8BFAEBD65}">
      <dgm:prSet/>
      <dgm:spPr/>
      <dgm:t>
        <a:bodyPr/>
        <a:lstStyle/>
        <a:p>
          <a:endParaRPr lang="ru-RU"/>
        </a:p>
      </dgm:t>
    </dgm:pt>
    <dgm:pt modelId="{6FB807BD-0229-4D8B-B675-E366A091E7A5}">
      <dgm:prSet phldrT="[Текст]"/>
      <dgm:spPr/>
      <dgm:t>
        <a:bodyPr/>
        <a:lstStyle/>
        <a:p>
          <a:r>
            <a:rPr lang="ru-RU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ГЛУБОКИЕ 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07602E-199B-44B3-A191-95B120471114}" type="parTrans" cxnId="{5A49A742-B161-49AC-9591-966A8E177EF5}">
      <dgm:prSet/>
      <dgm:spPr/>
      <dgm:t>
        <a:bodyPr/>
        <a:lstStyle/>
        <a:p>
          <a:endParaRPr lang="ru-RU"/>
        </a:p>
      </dgm:t>
    </dgm:pt>
    <dgm:pt modelId="{29818880-37AD-41FF-871D-21F4397474C1}" type="sibTrans" cxnId="{5A49A742-B161-49AC-9591-966A8E177EF5}">
      <dgm:prSet/>
      <dgm:spPr/>
      <dgm:t>
        <a:bodyPr/>
        <a:lstStyle/>
        <a:p>
          <a:endParaRPr lang="ru-RU"/>
        </a:p>
      </dgm:t>
    </dgm:pt>
    <dgm:pt modelId="{12F0E3A4-02EC-41B6-8399-AFA7AB8590B6}">
      <dgm:prSet phldrT="[Текст]"/>
      <dgm:spPr/>
      <dgm:t>
        <a:bodyPr/>
        <a:lstStyle/>
        <a:p>
          <a:pPr algn="ctr"/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повреждение всех слоев эпидермиса и верхних слоев дермы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B2C641-FD19-42A8-9C01-A25954FCF745}" type="parTrans" cxnId="{821F38A3-335D-438A-B1E7-E1959388C873}">
      <dgm:prSet/>
      <dgm:spPr/>
      <dgm:t>
        <a:bodyPr/>
        <a:lstStyle/>
        <a:p>
          <a:endParaRPr lang="ru-RU"/>
        </a:p>
      </dgm:t>
    </dgm:pt>
    <dgm:pt modelId="{924B5248-D7D1-4CC5-808E-2178A32D8D05}" type="sibTrans" cxnId="{821F38A3-335D-438A-B1E7-E1959388C873}">
      <dgm:prSet/>
      <dgm:spPr/>
      <dgm:t>
        <a:bodyPr/>
        <a:lstStyle/>
        <a:p>
          <a:endParaRPr lang="ru-RU"/>
        </a:p>
      </dgm:t>
    </dgm:pt>
    <dgm:pt modelId="{D22FBF42-1097-4752-80FE-B941BC1D2A71}" type="pres">
      <dgm:prSet presAssocID="{4DC3AC56-64D2-4FD7-9533-591E30877CC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C244D4-5A00-486D-989E-74C7F32EEBAD}" type="pres">
      <dgm:prSet presAssocID="{036786BD-FC5B-49A3-B3A3-8C2F4766527F}" presName="composite" presStyleCnt="0"/>
      <dgm:spPr/>
    </dgm:pt>
    <dgm:pt modelId="{540DF0FC-62F5-4647-8794-A3B633FE9D5B}" type="pres">
      <dgm:prSet presAssocID="{036786BD-FC5B-49A3-B3A3-8C2F4766527F}" presName="parTx" presStyleLbl="alignNode1" presStyleIdx="0" presStyleCnt="2" custLinFactNeighborX="-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CBE7D2-5898-48C9-BC02-562F04EE428E}" type="pres">
      <dgm:prSet presAssocID="{036786BD-FC5B-49A3-B3A3-8C2F4766527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B2C16B-A391-4AE8-84AE-94CF6F263105}" type="pres">
      <dgm:prSet presAssocID="{498BFF90-9BDF-4284-A7B6-E76479BE73F4}" presName="space" presStyleCnt="0"/>
      <dgm:spPr/>
    </dgm:pt>
    <dgm:pt modelId="{4F703544-10E1-4CF4-BCBB-54DFC91FC201}" type="pres">
      <dgm:prSet presAssocID="{6FB807BD-0229-4D8B-B675-E366A091E7A5}" presName="composite" presStyleCnt="0"/>
      <dgm:spPr/>
    </dgm:pt>
    <dgm:pt modelId="{778CA449-39C3-4D8C-950C-20BD23803CE2}" type="pres">
      <dgm:prSet presAssocID="{6FB807BD-0229-4D8B-B675-E366A091E7A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A11E5-30AF-431A-A507-D6B3472F874E}" type="pres">
      <dgm:prSet presAssocID="{6FB807BD-0229-4D8B-B675-E366A091E7A5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E01713-4C18-491C-8B65-87D5E88C9997}" type="presOf" srcId="{12F0E3A4-02EC-41B6-8399-AFA7AB8590B6}" destId="{B78A11E5-30AF-431A-A507-D6B3472F874E}" srcOrd="0" destOrd="0" presId="urn:microsoft.com/office/officeart/2005/8/layout/hList1"/>
    <dgm:cxn modelId="{A84D4DD0-7426-4010-9D42-20EFD15133FA}" type="presOf" srcId="{036786BD-FC5B-49A3-B3A3-8C2F4766527F}" destId="{540DF0FC-62F5-4647-8794-A3B633FE9D5B}" srcOrd="0" destOrd="0" presId="urn:microsoft.com/office/officeart/2005/8/layout/hList1"/>
    <dgm:cxn modelId="{821F38A3-335D-438A-B1E7-E1959388C873}" srcId="{6FB807BD-0229-4D8B-B675-E366A091E7A5}" destId="{12F0E3A4-02EC-41B6-8399-AFA7AB8590B6}" srcOrd="0" destOrd="0" parTransId="{83B2C641-FD19-42A8-9C01-A25954FCF745}" sibTransId="{924B5248-D7D1-4CC5-808E-2178A32D8D05}"/>
    <dgm:cxn modelId="{5A49A742-B161-49AC-9591-966A8E177EF5}" srcId="{4DC3AC56-64D2-4FD7-9533-591E30877CC4}" destId="{6FB807BD-0229-4D8B-B675-E366A091E7A5}" srcOrd="1" destOrd="0" parTransId="{3E07602E-199B-44B3-A191-95B120471114}" sibTransId="{29818880-37AD-41FF-871D-21F4397474C1}"/>
    <dgm:cxn modelId="{FF25F7D6-7950-421C-B4AD-085B55799EAA}" type="presOf" srcId="{4DC3AC56-64D2-4FD7-9533-591E30877CC4}" destId="{D22FBF42-1097-4752-80FE-B941BC1D2A71}" srcOrd="0" destOrd="0" presId="urn:microsoft.com/office/officeart/2005/8/layout/hList1"/>
    <dgm:cxn modelId="{9A01244F-D3DF-401B-B732-D17087FCEFED}" srcId="{4DC3AC56-64D2-4FD7-9533-591E30877CC4}" destId="{036786BD-FC5B-49A3-B3A3-8C2F4766527F}" srcOrd="0" destOrd="0" parTransId="{1AB20A50-AA5C-4938-9C97-79BB498D336E}" sibTransId="{498BFF90-9BDF-4284-A7B6-E76479BE73F4}"/>
    <dgm:cxn modelId="{D7057970-4B1A-4978-9F74-793B9E18DE6D}" type="presOf" srcId="{2D8A88B4-FADC-4E8A-8D81-F9203805B1C3}" destId="{E8CBE7D2-5898-48C9-BC02-562F04EE428E}" srcOrd="0" destOrd="0" presId="urn:microsoft.com/office/officeart/2005/8/layout/hList1"/>
    <dgm:cxn modelId="{3D7875F1-A7D6-4D11-9032-BFC8BFAEBD65}" srcId="{036786BD-FC5B-49A3-B3A3-8C2F4766527F}" destId="{2D8A88B4-FADC-4E8A-8D81-F9203805B1C3}" srcOrd="0" destOrd="0" parTransId="{CF45F932-FC3F-4E59-BFEC-999F3D3CA86D}" sibTransId="{6653D7E0-680B-48EC-B85F-ED0B9E41E88A}"/>
    <dgm:cxn modelId="{71BAD24F-EA9C-4E4A-A0AF-5C2D5844A0FF}" type="presOf" srcId="{6FB807BD-0229-4D8B-B675-E366A091E7A5}" destId="{778CA449-39C3-4D8C-950C-20BD23803CE2}" srcOrd="0" destOrd="0" presId="urn:microsoft.com/office/officeart/2005/8/layout/hList1"/>
    <dgm:cxn modelId="{DC357078-9F5C-4788-A732-3CDD73A09C4F}" type="presParOf" srcId="{D22FBF42-1097-4752-80FE-B941BC1D2A71}" destId="{B7C244D4-5A00-486D-989E-74C7F32EEBAD}" srcOrd="0" destOrd="0" presId="urn:microsoft.com/office/officeart/2005/8/layout/hList1"/>
    <dgm:cxn modelId="{2AAB3E12-CF85-4FCF-8D1C-0805AD4D79B5}" type="presParOf" srcId="{B7C244D4-5A00-486D-989E-74C7F32EEBAD}" destId="{540DF0FC-62F5-4647-8794-A3B633FE9D5B}" srcOrd="0" destOrd="0" presId="urn:microsoft.com/office/officeart/2005/8/layout/hList1"/>
    <dgm:cxn modelId="{3DCB6F4E-E695-474A-8EE4-56ED93094CB8}" type="presParOf" srcId="{B7C244D4-5A00-486D-989E-74C7F32EEBAD}" destId="{E8CBE7D2-5898-48C9-BC02-562F04EE428E}" srcOrd="1" destOrd="0" presId="urn:microsoft.com/office/officeart/2005/8/layout/hList1"/>
    <dgm:cxn modelId="{2BAA9BBA-ED30-4782-A22A-1390942D37BD}" type="presParOf" srcId="{D22FBF42-1097-4752-80FE-B941BC1D2A71}" destId="{84B2C16B-A391-4AE8-84AE-94CF6F263105}" srcOrd="1" destOrd="0" presId="urn:microsoft.com/office/officeart/2005/8/layout/hList1"/>
    <dgm:cxn modelId="{574E1DE7-31EB-4CAE-B13D-A8B57376455A}" type="presParOf" srcId="{D22FBF42-1097-4752-80FE-B941BC1D2A71}" destId="{4F703544-10E1-4CF4-BCBB-54DFC91FC201}" srcOrd="2" destOrd="0" presId="urn:microsoft.com/office/officeart/2005/8/layout/hList1"/>
    <dgm:cxn modelId="{2A3EF00F-BEED-4DE8-ADBB-954B9A4BB1EC}" type="presParOf" srcId="{4F703544-10E1-4CF4-BCBB-54DFC91FC201}" destId="{778CA449-39C3-4D8C-950C-20BD23803CE2}" srcOrd="0" destOrd="0" presId="urn:microsoft.com/office/officeart/2005/8/layout/hList1"/>
    <dgm:cxn modelId="{2808678D-8E03-4FED-AD5D-C2B782E88C3A}" type="presParOf" srcId="{4F703544-10E1-4CF4-BCBB-54DFC91FC201}" destId="{B78A11E5-30AF-431A-A507-D6B3472F87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7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3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9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19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67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838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76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1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04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95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44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8FAAF-1AD7-44D9-A083-425EF14E9A86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6EBF-E20F-4146-9AE6-FB52F5611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0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6" y="539930"/>
            <a:ext cx="12094147" cy="63180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869" y="3429434"/>
            <a:ext cx="9144000" cy="1090023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Судебно-медицинская экспертиза ссадин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0333" y="6244046"/>
            <a:ext cx="4624610" cy="613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2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83177"/>
            <a:ext cx="6564086" cy="5793786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6 ч дно ссадины, как правило, подсыхает, а вокруг нее формируется зона гиперемии шириной до 1.0 см. В то же время нарастает припухлость (отек) и отмечается болезненность. Этот процесс продолжается до конца первых суток. На дне образуется корочка, имеющая желтовато-бурый цвет. При глубоких ссадинах с повреждением сосочков корочка красновато-бурого цвета. Формирующаяся корочка выполняет защитную биологическую роль, предохраняя поврежденную поверхность от загрязнения и инфицирования.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904" y="0"/>
            <a:ext cx="3802924" cy="3802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86" y="3802924"/>
            <a:ext cx="381033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0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8971"/>
            <a:ext cx="10515600" cy="569799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Развивающиеся отек и клеточная инфильтрация приподнимают корочку, которая к концу суток располагается на уровне окружающей кожи. В конце первых суток и в начале вторых корочка становится выше уровня неповрежденной кожи за счет развития пролиферативного процесса — восстановления поврежденного эпидермиса.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 корочка к этому времени приобретает постоянный темно-бурый цвет.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826" y="3735976"/>
            <a:ext cx="2857500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305" y="3327967"/>
            <a:ext cx="5808592" cy="34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71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35429"/>
            <a:ext cx="10515600" cy="574153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процессы регенерации эпидермиса сильнее про-являются на периферических участках, где он поврежден, как правило, менее глубоко, на 3-5-е сутки наблюдается периферическое отслоение корочки..., которое заканчивается к 7-10-му дню.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месте отпавшей корочки остается розовая поверхность, исчезающая к концу второй недели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05" y="3034393"/>
            <a:ext cx="5258481" cy="37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6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432932"/>
              </p:ext>
            </p:extLst>
          </p:nvPr>
        </p:nvGraphicFramePr>
        <p:xfrm>
          <a:off x="0" y="0"/>
          <a:ext cx="12192000" cy="6816101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813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784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702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Давность ссадины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Ссадина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528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 - поверхность западает, влажная, красная.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 - расширение капилляров, мелких артерий и вен, увеличение числа лейкоцитов с их пристеночным расположением, отек.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9649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часов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 - поверхность западает, красная, подсыхающая.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 -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периваскулярное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скопление преимущественно сегментоядерных лейкоцитов, лейкоцитарная инфильтрация в периферических отделах повреждения.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528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часов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 - поверхность западает, буро-красная, подсохшая.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 - лейкоцитарная инфильтрация хорошо выражена не только по периферии, но и в зоне повреждения, отдельные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лейкостаэы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528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сутки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 – поверхность на уровне кожи сухая красно-бурая.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 - выраженный лейкоцитарный вал на границе повреждения, выявляется повреждения коллагеновых и изменения нервных волокон.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528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суток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 – плотная красно-бурая корочка выше уровня кожи.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 - лимфоидные инфильтраты, пролиферация клеток росткового слоя эпидермиса.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1528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3-5 суток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 – плотная, бурая выше уровня отпадающая корочка.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 – макрофагальная реакция с появлением фибробластов, пролиферация клеток росткового слоя в виде эпителиальных тяжей.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1528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7-10 суток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 – плотная, бурая отпадающая корочка.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 – дефект эпидермиса замещен несколькими слоями эпителиальных клеток.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8702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10-15 суток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 – пятно на месте ссадины ровное, гладкое розовое или синюшное.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 – эпидермис на месте бывшего дефекта имеет обычный вид.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603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6755"/>
            <a:ext cx="10515600" cy="94923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Судебно-медицинское значение ссадины: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5657"/>
            <a:ext cx="10515600" cy="5294812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Последовательные изменения корочки ссадины позволяют судить до известной степени о давности ее возникновения;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Форма ссадины может указывать на орудие, которым было нанесено повреждение или механизм ее возникновения;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Локализация ссадины заставляет заподозрить определенный вид насилия, т.е. определить род насилия;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 ссадинам, возникающим от скользящего по телу предмета, нередко можно установить направление его движения - отслоенный эпидермис сдвинут к одному из углов ссадины;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Отличие прижизненных и посмертных ссадин. Последние представляют собой плотные подсохшие участки кожи желтого или желто-коричневого цвета пергаментной плотности (пергаментные пятна);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Ссадины являются объективным доказательством насилия.</a:t>
            </a:r>
          </a:p>
        </p:txBody>
      </p:sp>
    </p:spTree>
    <p:extLst>
      <p:ext uri="{BB962C8B-B14F-4D97-AF65-F5344CB8AC3E}">
        <p14:creationId xmlns:p14="http://schemas.microsoft.com/office/powerpoint/2010/main" val="3481333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BBE520-A8E9-4194-9EE0-AB3C0F1B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B02F2B3-CB00-4824-84D0-352FC82EB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 </a:t>
            </a:r>
            <a:r>
              <a:rPr lang="ru-RU" dirty="0" err="1"/>
              <a:t>Диагностикум</a:t>
            </a:r>
            <a:r>
              <a:rPr lang="ru-RU" dirty="0"/>
              <a:t> механизмов и морфологии повреждений мягких тканей при тупой травме. Т. 6: Механизмы и морфология повреждений мягких тканей / В.Н. Крюков, Б.А. Саркисян, В.Э. Янковский и др. — Новосибирск: Наука, 2001. - С.25-26.</a:t>
            </a:r>
          </a:p>
          <a:p>
            <a:r>
              <a:rPr lang="ru-RU" dirty="0"/>
              <a:t>Судебно-медицинская диагностика </a:t>
            </a:r>
            <a:r>
              <a:rPr lang="ru-RU" dirty="0" err="1"/>
              <a:t>прижизненности</a:t>
            </a:r>
            <a:r>
              <a:rPr lang="ru-RU" dirty="0"/>
              <a:t> и давности механических повреждений : письмо Главного судебно-медицинского эксперта МЗ РСФСР от 25.06.1990 г. № 101-04 / Мазуренко М.Д., Беликов В.К. — М.: Минздрав РСФСР, 1990. — 21 с.</a:t>
            </a:r>
          </a:p>
          <a:p>
            <a:r>
              <a:rPr lang="ru-RU" dirty="0"/>
              <a:t>Судебно-медицинская экспертиза повреждений тупыми предметами / </a:t>
            </a:r>
            <a:r>
              <a:rPr lang="ru-RU" dirty="0" err="1"/>
              <a:t>В.И.Акопов</a:t>
            </a:r>
            <a:r>
              <a:rPr lang="ru-RU" dirty="0"/>
              <a:t>. - М. : 1978. - С31-32.</a:t>
            </a:r>
          </a:p>
          <a:p>
            <a:r>
              <a:rPr lang="ru-RU" dirty="0"/>
              <a:t>Кулик А.Ф. Гистохимические и морфометрические показатели давности нанесения ссадин и ран кожи различных областей тела : </a:t>
            </a:r>
            <a:r>
              <a:rPr lang="ru-RU" dirty="0" err="1"/>
              <a:t>автореф</a:t>
            </a:r>
            <a:r>
              <a:rPr lang="ru-RU" dirty="0"/>
              <a:t>. </a:t>
            </a:r>
            <a:r>
              <a:rPr lang="ru-RU" dirty="0" err="1"/>
              <a:t>дисс</a:t>
            </a:r>
            <a:r>
              <a:rPr lang="ru-RU" dirty="0"/>
              <a:t>. канд. / А.Ф. Кулик. - 1985. - 28 с.</a:t>
            </a:r>
          </a:p>
          <a:p>
            <a:r>
              <a:rPr lang="ru-RU" dirty="0"/>
              <a:t>Судебно-медицинская диагностика повреждений тупыми предметами / А.И. Муханов. - Тернополь, 1974. - С.14-15.</a:t>
            </a:r>
          </a:p>
          <a:p>
            <a:r>
              <a:rPr lang="ru-RU" dirty="0"/>
              <a:t>К установлению срока заживления ссадин / В.И. Кононенко // Судебно-медицинская экспертиза. — М., 1959. — №1. — С. 19-22.</a:t>
            </a:r>
          </a:p>
          <a:p>
            <a:r>
              <a:rPr lang="ru-RU" dirty="0" err="1"/>
              <a:t>Тайков</a:t>
            </a:r>
            <a:r>
              <a:rPr lang="ru-RU" dirty="0"/>
              <a:t> А.Ф. О ссадинах в судебно-медицинском отношении : </a:t>
            </a:r>
            <a:r>
              <a:rPr lang="ru-RU" dirty="0" err="1"/>
              <a:t>дис</a:t>
            </a:r>
            <a:r>
              <a:rPr lang="ru-RU" dirty="0"/>
              <a:t>. канд. мед. наук. — Л., 1952.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655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657" y="2376805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74656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96389"/>
            <a:ext cx="10515600" cy="5680574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Ссадина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поверхностное механическое повреждение кожи, не глубже сосочкового слоя. Возникает в результате тангенциального воздействия тупых или острых (царапины) предметов.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Ссадины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повреждения тех или иных слоев эпидермиса или эпителия слизистых оболочек, в некоторых случаях повреждается и сосочковый слой дермы.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28" y="3553506"/>
            <a:ext cx="4530511" cy="3263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118" y="2873829"/>
            <a:ext cx="2218058" cy="394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53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глубины ссадины разделяются на: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3510623"/>
              </p:ext>
            </p:extLst>
          </p:nvPr>
        </p:nvGraphicFramePr>
        <p:xfrm>
          <a:off x="661851" y="1825625"/>
          <a:ext cx="1069194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730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67543"/>
            <a:ext cx="10515600" cy="4609420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механизме образования ссадин главную роль играет скольжение, то есть движение предмета по поверхности тела или части тела по предмету, а иногда значительное давление. В результате скольжения тела и предмета относительно друг друга вследствие трения поверхностные слои кожи механически сдираются и возникает дефект -ссадина.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Orsos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(1943) изучал их экспериментально, получая на различных материалах. Он считает, что для образования ссадин большое значение имеет слоистое строение кожи. При небольшом тангенциальном воздействии эпителий только морщится, рыхлится и скользит. Более значительное усилие нарушает его непрерывность, он отслаивается от дермы на определенном участке. Образуются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лоскутообразные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ссадины, отслоения, надрывы (сдирание) эпителия.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Выступы неровной травмирующей поверхности при ее скольжении по телу могут вначале причинять царапины, переходящие далее в дефекты (надрывы) треугольной формы. Основание дефекта с морщинистым лоскутом эпителия -всегда в конце движения.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Orsos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получал такие повреждения при тангенциальном скольжении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острия иглы.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игла перескакивала через собранный в складки слой у основания треугольного дефекта и снова вызывала царапину, треугольный надрыв и т. д. Образовывалась прерывистая ссадина -«цепочка жемчуга». Аналогичные изменения мы наблюдали при освидетельствовании пациентов.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5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946" y="1690688"/>
            <a:ext cx="5900054" cy="38719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и форма ссадин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411" y="1690688"/>
            <a:ext cx="6520543" cy="4235541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ссадин определяется размерами соприкасающейся части предмета и длиной пройденного им пути в контакте с поверхностью тела. Чем больше площадь соприкосновения, чем длиннее путь касательного движения предмета (или тела), тем обширнее образующаяся ссадина. Эти два фактора оказывают влияние и на форму участков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осаднений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9549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166" y="164288"/>
            <a:ext cx="5668327" cy="66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01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97051" cy="4345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108" y="0"/>
            <a:ext cx="4637315" cy="34779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269" y="0"/>
            <a:ext cx="2583889" cy="38823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710" y="3612424"/>
            <a:ext cx="4645010" cy="30990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" y="3989135"/>
            <a:ext cx="2063931" cy="28688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450" y="3895725"/>
            <a:ext cx="30575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94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Давность образования ссадин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913914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продолжительность заживления - от 10 до 14 дней. Однако, сроки заживления ссадин могут сильно различаться в зависимости от глубины повреждения и его размера, от локализации (интенсивности кровоснабжения областей тела), возраста, состояния иммунной системы, сопутствующих повреждений.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14" y="1825625"/>
            <a:ext cx="2866059" cy="429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6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31223"/>
            <a:ext cx="10515600" cy="56457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внешнем осмотре в первые часы после образования ссадины дно ее запавшее, поверхность розово-красная, влажная за счет постоянного выделения лимфы. В тех случаях, когда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-дается сосочковый слой, к лимфе примешиваются капельки крови.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940" y="2194559"/>
            <a:ext cx="3065054" cy="45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551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878</Words>
  <Application>Microsoft Office PowerPoint</Application>
  <PresentationFormat>Широкоэкранный</PresentationFormat>
  <Paragraphs>64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Судебно-медицинская экспертиза ссадин</vt:lpstr>
      <vt:lpstr>Презентация PowerPoint</vt:lpstr>
      <vt:lpstr>В зависимости от глубины ссадины разделяются на:</vt:lpstr>
      <vt:lpstr>Механизм образования</vt:lpstr>
      <vt:lpstr>Величина и форма ссадин</vt:lpstr>
      <vt:lpstr>Презентация PowerPoint</vt:lpstr>
      <vt:lpstr>Презентация PowerPoint</vt:lpstr>
      <vt:lpstr>Давность образования ссадин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Судебно-медицинское значение ссадины: </vt:lpstr>
      <vt:lpstr>Список литературы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Ссадина</dc:title>
  <dc:creator>Пост 2 Кардиология №3</dc:creator>
  <cp:lastModifiedBy>Admin</cp:lastModifiedBy>
  <cp:revision>20</cp:revision>
  <dcterms:created xsi:type="dcterms:W3CDTF">2019-09-21T14:30:49Z</dcterms:created>
  <dcterms:modified xsi:type="dcterms:W3CDTF">2022-02-22T03:54:25Z</dcterms:modified>
</cp:coreProperties>
</file>