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3"/>
  </p:notesMasterIdLst>
  <p:sldIdLst>
    <p:sldId id="256" r:id="rId4"/>
    <p:sldId id="285" r:id="rId5"/>
    <p:sldId id="263" r:id="rId6"/>
    <p:sldId id="264" r:id="rId7"/>
    <p:sldId id="265" r:id="rId8"/>
    <p:sldId id="283" r:id="rId9"/>
    <p:sldId id="286" r:id="rId10"/>
    <p:sldId id="289" r:id="rId11"/>
    <p:sldId id="290" r:id="rId12"/>
    <p:sldId id="291" r:id="rId13"/>
    <p:sldId id="295" r:id="rId14"/>
    <p:sldId id="288" r:id="rId15"/>
    <p:sldId id="268" r:id="rId16"/>
    <p:sldId id="269" r:id="rId17"/>
    <p:sldId id="275" r:id="rId18"/>
    <p:sldId id="278" r:id="rId19"/>
    <p:sldId id="281" r:id="rId20"/>
    <p:sldId id="282" r:id="rId21"/>
    <p:sldId id="284" r:id="rId22"/>
    <p:sldId id="257" r:id="rId23"/>
    <p:sldId id="296" r:id="rId24"/>
    <p:sldId id="293" r:id="rId25"/>
    <p:sldId id="294" r:id="rId26"/>
    <p:sldId id="260" r:id="rId27"/>
    <p:sldId id="298" r:id="rId28"/>
    <p:sldId id="299" r:id="rId29"/>
    <p:sldId id="297" r:id="rId30"/>
    <p:sldId id="292" r:id="rId31"/>
    <p:sldId id="262" r:id="rId32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9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185B6-A86E-4483-B36C-4B45B4D06887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A953F5C-5D67-4FA4-9765-4863C193FE3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3AB56DA-C131-4408-962B-4A5738A2752F}" type="parTrans" cxnId="{DB7213F4-768A-4141-AD89-6B643F04E497}">
      <dgm:prSet/>
      <dgm:spPr/>
      <dgm:t>
        <a:bodyPr/>
        <a:lstStyle/>
        <a:p>
          <a:endParaRPr lang="ru-RU"/>
        </a:p>
      </dgm:t>
    </dgm:pt>
    <dgm:pt modelId="{55E57388-E52D-4B15-A721-21911B97C336}" type="sibTrans" cxnId="{DB7213F4-768A-4141-AD89-6B643F04E497}">
      <dgm:prSet/>
      <dgm:spPr/>
      <dgm:t>
        <a:bodyPr/>
        <a:lstStyle/>
        <a:p>
          <a:endParaRPr lang="ru-RU"/>
        </a:p>
      </dgm:t>
    </dgm:pt>
    <dgm:pt modelId="{768EFA0E-4C19-4FB2-B03C-A499AC364088}">
      <dgm:prSet phldrT="[Текст]" custT="1"/>
      <dgm:spPr/>
      <dgm:t>
        <a:bodyPr/>
        <a:lstStyle/>
        <a:p>
          <a:r>
            <a:rPr lang="ru-RU" sz="2000" dirty="0" smtClean="0"/>
            <a:t>Малая группа 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является </a:t>
          </a:r>
          <a:r>
            <a: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социальной системой</a:t>
          </a:r>
          <a:r>
            <a:rPr lang="ru-RU" sz="2000" i="1" dirty="0" smtClean="0"/>
            <a:t>.</a:t>
          </a:r>
          <a:endParaRPr lang="ru-RU" sz="2000" dirty="0"/>
        </a:p>
      </dgm:t>
    </dgm:pt>
    <dgm:pt modelId="{31034A2B-2737-4EFB-B8F4-F882E17CD505}" type="parTrans" cxnId="{F31ED0F9-743A-4634-BB5B-4EB20129258A}">
      <dgm:prSet/>
      <dgm:spPr/>
      <dgm:t>
        <a:bodyPr/>
        <a:lstStyle/>
        <a:p>
          <a:endParaRPr lang="ru-RU"/>
        </a:p>
      </dgm:t>
    </dgm:pt>
    <dgm:pt modelId="{396E664F-921B-4EC1-A791-1469FC07EC52}" type="sibTrans" cxnId="{F31ED0F9-743A-4634-BB5B-4EB20129258A}">
      <dgm:prSet/>
      <dgm:spPr/>
      <dgm:t>
        <a:bodyPr/>
        <a:lstStyle/>
        <a:p>
          <a:endParaRPr lang="ru-RU"/>
        </a:p>
      </dgm:t>
    </dgm:pt>
    <dgm:pt modelId="{E07FA94F-2E77-4F73-894D-64DBAE18785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10BDCED-B9D6-4B4E-A684-36A7C203DEF0}" type="parTrans" cxnId="{12D0B35D-27A3-49B1-AC19-495DE502DE15}">
      <dgm:prSet/>
      <dgm:spPr/>
      <dgm:t>
        <a:bodyPr/>
        <a:lstStyle/>
        <a:p>
          <a:endParaRPr lang="ru-RU"/>
        </a:p>
      </dgm:t>
    </dgm:pt>
    <dgm:pt modelId="{97DD6261-92D7-4214-93BE-ED91986843EF}" type="sibTrans" cxnId="{12D0B35D-27A3-49B1-AC19-495DE502DE15}">
      <dgm:prSet/>
      <dgm:spPr/>
      <dgm:t>
        <a:bodyPr/>
        <a:lstStyle/>
        <a:p>
          <a:endParaRPr lang="ru-RU"/>
        </a:p>
      </dgm:t>
    </dgm:pt>
    <dgm:pt modelId="{74203636-75DF-4E4A-8D1F-7D2BF13BCFE6}">
      <dgm:prSet phldrT="[Текст]" custT="1"/>
      <dgm:spPr/>
      <dgm:t>
        <a:bodyPr/>
        <a:lstStyle/>
        <a:p>
          <a:r>
            <a:rPr lang="ru-RU" sz="2000" dirty="0" smtClean="0"/>
            <a:t>Малая группа является </a:t>
          </a:r>
          <a:r>
            <a: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динамической системой</a:t>
          </a:r>
          <a:r>
            <a:rPr lang="ru-RU" sz="2000" i="1" dirty="0" smtClean="0"/>
            <a:t>, </a:t>
          </a:r>
          <a:r>
            <a:rPr lang="ru-RU" sz="2000" dirty="0" smtClean="0"/>
            <a:t>о чем свидетельствуют процессы ее изменения, развития.</a:t>
          </a:r>
          <a:endParaRPr lang="ru-RU" sz="2000" dirty="0"/>
        </a:p>
      </dgm:t>
    </dgm:pt>
    <dgm:pt modelId="{0A1E1B6A-4A4E-42EC-B53A-9D5A3867A3E2}" type="parTrans" cxnId="{3DF18A84-4317-447D-AC9E-50C7A372876A}">
      <dgm:prSet/>
      <dgm:spPr/>
      <dgm:t>
        <a:bodyPr/>
        <a:lstStyle/>
        <a:p>
          <a:endParaRPr lang="ru-RU"/>
        </a:p>
      </dgm:t>
    </dgm:pt>
    <dgm:pt modelId="{06427664-219C-4769-8F23-C9BBAD7F1A65}" type="sibTrans" cxnId="{3DF18A84-4317-447D-AC9E-50C7A372876A}">
      <dgm:prSet/>
      <dgm:spPr/>
      <dgm:t>
        <a:bodyPr/>
        <a:lstStyle/>
        <a:p>
          <a:endParaRPr lang="ru-RU"/>
        </a:p>
      </dgm:t>
    </dgm:pt>
    <dgm:pt modelId="{3B553E89-448D-496F-90D8-26637C35186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0FB1354-8CCC-46DB-9F74-6687A21C41C0}" type="parTrans" cxnId="{345C2311-E804-4214-B2DA-EAF6B83C9ACA}">
      <dgm:prSet/>
      <dgm:spPr/>
      <dgm:t>
        <a:bodyPr/>
        <a:lstStyle/>
        <a:p>
          <a:endParaRPr lang="ru-RU"/>
        </a:p>
      </dgm:t>
    </dgm:pt>
    <dgm:pt modelId="{DBEC6C25-D677-4D1B-B9D5-C2589FDBF462}" type="sibTrans" cxnId="{345C2311-E804-4214-B2DA-EAF6B83C9ACA}">
      <dgm:prSet/>
      <dgm:spPr/>
      <dgm:t>
        <a:bodyPr/>
        <a:lstStyle/>
        <a:p>
          <a:endParaRPr lang="ru-RU"/>
        </a:p>
      </dgm:t>
    </dgm:pt>
    <dgm:pt modelId="{AA00427E-91A8-45A8-9738-67FDCDDABCC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</a:t>
          </a:r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открытая система</a:t>
          </a:r>
          <a:r>
            <a:rPr lang="ru-RU" i="1" dirty="0" smtClean="0"/>
            <a:t>, </a:t>
          </a:r>
          <a:r>
            <a:rPr lang="ru-RU" dirty="0" smtClean="0"/>
            <a:t>так как она связана с внешней средой, испытывает ее воздействия и реагирует на них. Степень открытости различна. Некоторые группы с незначительной степенью открытости используются для достижения отдельных задач: полярники, экипажи судов, космических кораблей, армейских подразделений </a:t>
          </a:r>
          <a:endParaRPr lang="ru-RU" dirty="0"/>
        </a:p>
      </dgm:t>
    </dgm:pt>
    <dgm:pt modelId="{63E549C8-A9D2-4974-B17C-DB0BFE874971}" type="parTrans" cxnId="{B130ACA6-0E00-4C6E-AA1E-616B57FA1D81}">
      <dgm:prSet/>
      <dgm:spPr/>
      <dgm:t>
        <a:bodyPr/>
        <a:lstStyle/>
        <a:p>
          <a:endParaRPr lang="ru-RU"/>
        </a:p>
      </dgm:t>
    </dgm:pt>
    <dgm:pt modelId="{EC9F7194-4D10-47AD-917B-410CB3427093}" type="sibTrans" cxnId="{B130ACA6-0E00-4C6E-AA1E-616B57FA1D81}">
      <dgm:prSet/>
      <dgm:spPr/>
      <dgm:t>
        <a:bodyPr/>
        <a:lstStyle/>
        <a:p>
          <a:endParaRPr lang="ru-RU"/>
        </a:p>
      </dgm:t>
    </dgm:pt>
    <dgm:pt modelId="{DA34206B-277D-4A53-A77D-EB8B9BF2B6C7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8D7F8DB7-FC67-44F9-AFD4-DD3D27042334}" type="parTrans" cxnId="{823E2616-1C6C-4DF5-B3AA-96B3902F4B26}">
      <dgm:prSet/>
      <dgm:spPr/>
      <dgm:t>
        <a:bodyPr/>
        <a:lstStyle/>
        <a:p>
          <a:endParaRPr lang="ru-RU"/>
        </a:p>
      </dgm:t>
    </dgm:pt>
    <dgm:pt modelId="{DF9FE43E-9816-4879-882E-75C33DC06FB3}" type="sibTrans" cxnId="{823E2616-1C6C-4DF5-B3AA-96B3902F4B26}">
      <dgm:prSet/>
      <dgm:spPr/>
      <dgm:t>
        <a:bodyPr/>
        <a:lstStyle/>
        <a:p>
          <a:endParaRPr lang="ru-RU"/>
        </a:p>
      </dgm:t>
    </dgm:pt>
    <dgm:pt modelId="{3413F55B-EEE0-4A04-B1EB-82593FF41CDA}">
      <dgm:prSet custT="1"/>
      <dgm:spPr/>
      <dgm:t>
        <a:bodyPr/>
        <a:lstStyle/>
        <a:p>
          <a:r>
            <a:rPr lang="ru-RU" sz="2000" dirty="0" smtClean="0"/>
            <a:t>Малая группа 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обладает некоторой самодостаточностью</a:t>
          </a:r>
          <a:r>
            <a:rPr lang="ru-RU" sz="2000" dirty="0" smtClean="0"/>
            <a:t>, которая позволяет ей приспосабливаться к изменяющемуся окружению. </a:t>
          </a:r>
          <a:endParaRPr lang="ru-RU" sz="2000" dirty="0"/>
        </a:p>
      </dgm:t>
    </dgm:pt>
    <dgm:pt modelId="{D51B3C6E-21AE-4A8C-AF88-22631CD68FBA}" type="parTrans" cxnId="{21D10098-6E77-4D46-9094-8ACDCE660861}">
      <dgm:prSet/>
      <dgm:spPr/>
      <dgm:t>
        <a:bodyPr/>
        <a:lstStyle/>
        <a:p>
          <a:endParaRPr lang="ru-RU"/>
        </a:p>
      </dgm:t>
    </dgm:pt>
    <dgm:pt modelId="{493D9795-1D9A-4E73-9B80-BA7999DC7AF4}" type="sibTrans" cxnId="{21D10098-6E77-4D46-9094-8ACDCE660861}">
      <dgm:prSet/>
      <dgm:spPr/>
      <dgm:t>
        <a:bodyPr/>
        <a:lstStyle/>
        <a:p>
          <a:endParaRPr lang="ru-RU"/>
        </a:p>
      </dgm:t>
    </dgm:pt>
    <dgm:pt modelId="{7E712BFF-CF9E-4805-AA2A-16126546D5B7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0051005A-89AF-4B17-8BDB-298AAE5392D7}" type="parTrans" cxnId="{54867D65-FC54-4813-8196-C529499241D1}">
      <dgm:prSet/>
      <dgm:spPr/>
      <dgm:t>
        <a:bodyPr/>
        <a:lstStyle/>
        <a:p>
          <a:endParaRPr lang="ru-RU"/>
        </a:p>
      </dgm:t>
    </dgm:pt>
    <dgm:pt modelId="{CBFBE267-CDF4-4229-9664-5B9E264B55F8}" type="sibTrans" cxnId="{54867D65-FC54-4813-8196-C529499241D1}">
      <dgm:prSet/>
      <dgm:spPr/>
      <dgm:t>
        <a:bodyPr/>
        <a:lstStyle/>
        <a:p>
          <a:endParaRPr lang="ru-RU"/>
        </a:p>
      </dgm:t>
    </dgm:pt>
    <dgm:pt modelId="{AB9F7A08-B563-416C-8D88-6A0A2357D60C}">
      <dgm:prSet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Существуют достаточно длительный период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A03A14-ED6F-4510-A3C1-698975C5A5DB}" type="parTrans" cxnId="{E537F5D0-92EF-4F03-AE18-05BD15EF3B50}">
      <dgm:prSet/>
      <dgm:spPr/>
      <dgm:t>
        <a:bodyPr/>
        <a:lstStyle/>
        <a:p>
          <a:endParaRPr lang="ru-RU"/>
        </a:p>
      </dgm:t>
    </dgm:pt>
    <dgm:pt modelId="{BE9DA9D7-532C-4FE9-ACF0-25C618614B77}" type="sibTrans" cxnId="{E537F5D0-92EF-4F03-AE18-05BD15EF3B50}">
      <dgm:prSet/>
      <dgm:spPr/>
      <dgm:t>
        <a:bodyPr/>
        <a:lstStyle/>
        <a:p>
          <a:endParaRPr lang="ru-RU"/>
        </a:p>
      </dgm:t>
    </dgm:pt>
    <dgm:pt modelId="{F3A32437-84DF-4F94-B423-667ED26D2394}" type="pres">
      <dgm:prSet presAssocID="{756185B6-A86E-4483-B36C-4B45B4D068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D749B2-805A-4912-8FC0-B4ADA2F0279B}" type="pres">
      <dgm:prSet presAssocID="{AA953F5C-5D67-4FA4-9765-4863C193FE3C}" presName="composite" presStyleCnt="0"/>
      <dgm:spPr/>
    </dgm:pt>
    <dgm:pt modelId="{F7A26EFF-D7B5-4D1D-A5F3-3BECD0B7E99A}" type="pres">
      <dgm:prSet presAssocID="{AA953F5C-5D67-4FA4-9765-4863C193FE3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A55B4-EA4E-46B6-B513-F006D39FE392}" type="pres">
      <dgm:prSet presAssocID="{AA953F5C-5D67-4FA4-9765-4863C193FE3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0858C-1032-41E9-8DAD-668FC2432523}" type="pres">
      <dgm:prSet presAssocID="{55E57388-E52D-4B15-A721-21911B97C336}" presName="sp" presStyleCnt="0"/>
      <dgm:spPr/>
    </dgm:pt>
    <dgm:pt modelId="{85F3354D-346E-4F4F-A97C-EE434EF5F482}" type="pres">
      <dgm:prSet presAssocID="{E07FA94F-2E77-4F73-894D-64DBAE18785B}" presName="composite" presStyleCnt="0"/>
      <dgm:spPr/>
    </dgm:pt>
    <dgm:pt modelId="{2B046E0A-AB1A-4E58-A69F-A3E9135EEBB5}" type="pres">
      <dgm:prSet presAssocID="{E07FA94F-2E77-4F73-894D-64DBAE18785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1E04A-E1E5-4487-AEB7-F5FC69B6B94A}" type="pres">
      <dgm:prSet presAssocID="{E07FA94F-2E77-4F73-894D-64DBAE18785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5C6EB-312D-4D5D-A6EF-FDBBC9B65E1A}" type="pres">
      <dgm:prSet presAssocID="{97DD6261-92D7-4214-93BE-ED91986843EF}" presName="sp" presStyleCnt="0"/>
      <dgm:spPr/>
    </dgm:pt>
    <dgm:pt modelId="{4124DB5D-7DB7-482F-935E-E8DEB3B8AF61}" type="pres">
      <dgm:prSet presAssocID="{3B553E89-448D-496F-90D8-26637C351865}" presName="composite" presStyleCnt="0"/>
      <dgm:spPr/>
    </dgm:pt>
    <dgm:pt modelId="{149D3167-A353-4F40-8E4F-9D722245C0F4}" type="pres">
      <dgm:prSet presAssocID="{3B553E89-448D-496F-90D8-26637C35186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4658D-9B9C-4364-BE67-E066A62E74BB}" type="pres">
      <dgm:prSet presAssocID="{3B553E89-448D-496F-90D8-26637C351865}" presName="descendantText" presStyleLbl="alignAcc1" presStyleIdx="2" presStyleCnt="5" custScaleY="195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B9F8D-9E6D-440E-B131-AFE5F1ECF32C}" type="pres">
      <dgm:prSet presAssocID="{DBEC6C25-D677-4D1B-B9D5-C2589FDBF462}" presName="sp" presStyleCnt="0"/>
      <dgm:spPr/>
    </dgm:pt>
    <dgm:pt modelId="{C7630510-CDBF-4AA0-BD07-35F517384171}" type="pres">
      <dgm:prSet presAssocID="{DA34206B-277D-4A53-A77D-EB8B9BF2B6C7}" presName="composite" presStyleCnt="0"/>
      <dgm:spPr/>
    </dgm:pt>
    <dgm:pt modelId="{3FCBE1BB-F741-4CE6-97A0-8886D5DA4D65}" type="pres">
      <dgm:prSet presAssocID="{DA34206B-277D-4A53-A77D-EB8B9BF2B6C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C3F77-56C1-4988-A266-F77908A1709E}" type="pres">
      <dgm:prSet presAssocID="{DA34206B-277D-4A53-A77D-EB8B9BF2B6C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EEFB0-1BBC-4068-9BF7-EC50AE6CD0E9}" type="pres">
      <dgm:prSet presAssocID="{DF9FE43E-9816-4879-882E-75C33DC06FB3}" presName="sp" presStyleCnt="0"/>
      <dgm:spPr/>
    </dgm:pt>
    <dgm:pt modelId="{764DF5F8-3627-4894-811E-21D6DFFEC845}" type="pres">
      <dgm:prSet presAssocID="{7E712BFF-CF9E-4805-AA2A-16126546D5B7}" presName="composite" presStyleCnt="0"/>
      <dgm:spPr/>
    </dgm:pt>
    <dgm:pt modelId="{A2CD6901-F60F-4930-A001-B0F19BAF6B00}" type="pres">
      <dgm:prSet presAssocID="{7E712BFF-CF9E-4805-AA2A-16126546D5B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A962E-19DD-4CDF-BA59-4D524D115DF7}" type="pres">
      <dgm:prSet presAssocID="{7E712BFF-CF9E-4805-AA2A-16126546D5B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3AB53-A1A3-41EE-B341-4F1170EE5BB0}" type="presOf" srcId="{3413F55B-EEE0-4A04-B1EB-82593FF41CDA}" destId="{996C3F77-56C1-4988-A266-F77908A1709E}" srcOrd="0" destOrd="0" presId="urn:microsoft.com/office/officeart/2005/8/layout/chevron2"/>
    <dgm:cxn modelId="{F4303B4D-E155-4737-93E7-92D880AC2FD9}" type="presOf" srcId="{74203636-75DF-4E4A-8D1F-7D2BF13BCFE6}" destId="{1461E04A-E1E5-4487-AEB7-F5FC69B6B94A}" srcOrd="0" destOrd="0" presId="urn:microsoft.com/office/officeart/2005/8/layout/chevron2"/>
    <dgm:cxn modelId="{88792AB5-60BF-4132-BFCE-D33EE412FD02}" type="presOf" srcId="{3B553E89-448D-496F-90D8-26637C351865}" destId="{149D3167-A353-4F40-8E4F-9D722245C0F4}" srcOrd="0" destOrd="0" presId="urn:microsoft.com/office/officeart/2005/8/layout/chevron2"/>
    <dgm:cxn modelId="{FE7880BC-2EC9-4F5A-9141-0EAC7B22A339}" type="presOf" srcId="{AB9F7A08-B563-416C-8D88-6A0A2357D60C}" destId="{BA4A962E-19DD-4CDF-BA59-4D524D115DF7}" srcOrd="0" destOrd="0" presId="urn:microsoft.com/office/officeart/2005/8/layout/chevron2"/>
    <dgm:cxn modelId="{823E2616-1C6C-4DF5-B3AA-96B3902F4B26}" srcId="{756185B6-A86E-4483-B36C-4B45B4D06887}" destId="{DA34206B-277D-4A53-A77D-EB8B9BF2B6C7}" srcOrd="3" destOrd="0" parTransId="{8D7F8DB7-FC67-44F9-AFD4-DD3D27042334}" sibTransId="{DF9FE43E-9816-4879-882E-75C33DC06FB3}"/>
    <dgm:cxn modelId="{54867D65-FC54-4813-8196-C529499241D1}" srcId="{756185B6-A86E-4483-B36C-4B45B4D06887}" destId="{7E712BFF-CF9E-4805-AA2A-16126546D5B7}" srcOrd="4" destOrd="0" parTransId="{0051005A-89AF-4B17-8BDB-298AAE5392D7}" sibTransId="{CBFBE267-CDF4-4229-9664-5B9E264B55F8}"/>
    <dgm:cxn modelId="{B130ACA6-0E00-4C6E-AA1E-616B57FA1D81}" srcId="{3B553E89-448D-496F-90D8-26637C351865}" destId="{AA00427E-91A8-45A8-9738-67FDCDDABCC9}" srcOrd="0" destOrd="0" parTransId="{63E549C8-A9D2-4974-B17C-DB0BFE874971}" sibTransId="{EC9F7194-4D10-47AD-917B-410CB3427093}"/>
    <dgm:cxn modelId="{D47E9B0F-5FBF-40C8-AC0F-1B76E7BD418C}" type="presOf" srcId="{768EFA0E-4C19-4FB2-B03C-A499AC364088}" destId="{DF1A55B4-EA4E-46B6-B513-F006D39FE392}" srcOrd="0" destOrd="0" presId="urn:microsoft.com/office/officeart/2005/8/layout/chevron2"/>
    <dgm:cxn modelId="{DB7213F4-768A-4141-AD89-6B643F04E497}" srcId="{756185B6-A86E-4483-B36C-4B45B4D06887}" destId="{AA953F5C-5D67-4FA4-9765-4863C193FE3C}" srcOrd="0" destOrd="0" parTransId="{83AB56DA-C131-4408-962B-4A5738A2752F}" sibTransId="{55E57388-E52D-4B15-A721-21911B97C336}"/>
    <dgm:cxn modelId="{CE16A2C0-60FD-4A9A-A177-DB875F3EED1E}" type="presOf" srcId="{E07FA94F-2E77-4F73-894D-64DBAE18785B}" destId="{2B046E0A-AB1A-4E58-A69F-A3E9135EEBB5}" srcOrd="0" destOrd="0" presId="urn:microsoft.com/office/officeart/2005/8/layout/chevron2"/>
    <dgm:cxn modelId="{345C2311-E804-4214-B2DA-EAF6B83C9ACA}" srcId="{756185B6-A86E-4483-B36C-4B45B4D06887}" destId="{3B553E89-448D-496F-90D8-26637C351865}" srcOrd="2" destOrd="0" parTransId="{50FB1354-8CCC-46DB-9F74-6687A21C41C0}" sibTransId="{DBEC6C25-D677-4D1B-B9D5-C2589FDBF462}"/>
    <dgm:cxn modelId="{F31ED0F9-743A-4634-BB5B-4EB20129258A}" srcId="{AA953F5C-5D67-4FA4-9765-4863C193FE3C}" destId="{768EFA0E-4C19-4FB2-B03C-A499AC364088}" srcOrd="0" destOrd="0" parTransId="{31034A2B-2737-4EFB-B8F4-F882E17CD505}" sibTransId="{396E664F-921B-4EC1-A791-1469FC07EC52}"/>
    <dgm:cxn modelId="{3DF18A84-4317-447D-AC9E-50C7A372876A}" srcId="{E07FA94F-2E77-4F73-894D-64DBAE18785B}" destId="{74203636-75DF-4E4A-8D1F-7D2BF13BCFE6}" srcOrd="0" destOrd="0" parTransId="{0A1E1B6A-4A4E-42EC-B53A-9D5A3867A3E2}" sibTransId="{06427664-219C-4769-8F23-C9BBAD7F1A65}"/>
    <dgm:cxn modelId="{12D0B35D-27A3-49B1-AC19-495DE502DE15}" srcId="{756185B6-A86E-4483-B36C-4B45B4D06887}" destId="{E07FA94F-2E77-4F73-894D-64DBAE18785B}" srcOrd="1" destOrd="0" parTransId="{A10BDCED-B9D6-4B4E-A684-36A7C203DEF0}" sibTransId="{97DD6261-92D7-4214-93BE-ED91986843EF}"/>
    <dgm:cxn modelId="{718D78E5-02AB-4771-87B0-91EAC2E5DC85}" type="presOf" srcId="{DA34206B-277D-4A53-A77D-EB8B9BF2B6C7}" destId="{3FCBE1BB-F741-4CE6-97A0-8886D5DA4D65}" srcOrd="0" destOrd="0" presId="urn:microsoft.com/office/officeart/2005/8/layout/chevron2"/>
    <dgm:cxn modelId="{B4C6C1FD-C421-4054-9B13-7E3E3E12ADAB}" type="presOf" srcId="{AA00427E-91A8-45A8-9738-67FDCDDABCC9}" destId="{2214658D-9B9C-4364-BE67-E066A62E74BB}" srcOrd="0" destOrd="0" presId="urn:microsoft.com/office/officeart/2005/8/layout/chevron2"/>
    <dgm:cxn modelId="{21D10098-6E77-4D46-9094-8ACDCE660861}" srcId="{DA34206B-277D-4A53-A77D-EB8B9BF2B6C7}" destId="{3413F55B-EEE0-4A04-B1EB-82593FF41CDA}" srcOrd="0" destOrd="0" parTransId="{D51B3C6E-21AE-4A8C-AF88-22631CD68FBA}" sibTransId="{493D9795-1D9A-4E73-9B80-BA7999DC7AF4}"/>
    <dgm:cxn modelId="{7D44A239-0680-4387-9307-E804EE9546B8}" type="presOf" srcId="{AA953F5C-5D67-4FA4-9765-4863C193FE3C}" destId="{F7A26EFF-D7B5-4D1D-A5F3-3BECD0B7E99A}" srcOrd="0" destOrd="0" presId="urn:microsoft.com/office/officeart/2005/8/layout/chevron2"/>
    <dgm:cxn modelId="{5571AD36-0ECE-48C9-B50E-662811032A7E}" type="presOf" srcId="{7E712BFF-CF9E-4805-AA2A-16126546D5B7}" destId="{A2CD6901-F60F-4930-A001-B0F19BAF6B00}" srcOrd="0" destOrd="0" presId="urn:microsoft.com/office/officeart/2005/8/layout/chevron2"/>
    <dgm:cxn modelId="{F7E15700-F7D5-4856-80D2-2835A316F892}" type="presOf" srcId="{756185B6-A86E-4483-B36C-4B45B4D06887}" destId="{F3A32437-84DF-4F94-B423-667ED26D2394}" srcOrd="0" destOrd="0" presId="urn:microsoft.com/office/officeart/2005/8/layout/chevron2"/>
    <dgm:cxn modelId="{E537F5D0-92EF-4F03-AE18-05BD15EF3B50}" srcId="{7E712BFF-CF9E-4805-AA2A-16126546D5B7}" destId="{AB9F7A08-B563-416C-8D88-6A0A2357D60C}" srcOrd="0" destOrd="0" parTransId="{FBA03A14-ED6F-4510-A3C1-698975C5A5DB}" sibTransId="{BE9DA9D7-532C-4FE9-ACF0-25C618614B77}"/>
    <dgm:cxn modelId="{5527A35C-7EF2-433D-980B-64AAED019DEF}" type="presParOf" srcId="{F3A32437-84DF-4F94-B423-667ED26D2394}" destId="{9FD749B2-805A-4912-8FC0-B4ADA2F0279B}" srcOrd="0" destOrd="0" presId="urn:microsoft.com/office/officeart/2005/8/layout/chevron2"/>
    <dgm:cxn modelId="{EDB86F68-599D-44BB-9F24-D2729A91C448}" type="presParOf" srcId="{9FD749B2-805A-4912-8FC0-B4ADA2F0279B}" destId="{F7A26EFF-D7B5-4D1D-A5F3-3BECD0B7E99A}" srcOrd="0" destOrd="0" presId="urn:microsoft.com/office/officeart/2005/8/layout/chevron2"/>
    <dgm:cxn modelId="{426B9D37-0069-4995-8664-33DD7A90F1C2}" type="presParOf" srcId="{9FD749B2-805A-4912-8FC0-B4ADA2F0279B}" destId="{DF1A55B4-EA4E-46B6-B513-F006D39FE392}" srcOrd="1" destOrd="0" presId="urn:microsoft.com/office/officeart/2005/8/layout/chevron2"/>
    <dgm:cxn modelId="{402E22F1-F0F9-4986-B11F-35DA824AB5A0}" type="presParOf" srcId="{F3A32437-84DF-4F94-B423-667ED26D2394}" destId="{AE00858C-1032-41E9-8DAD-668FC2432523}" srcOrd="1" destOrd="0" presId="urn:microsoft.com/office/officeart/2005/8/layout/chevron2"/>
    <dgm:cxn modelId="{5FBDE6E5-247D-4D6D-89A5-1CB3A37DD9B4}" type="presParOf" srcId="{F3A32437-84DF-4F94-B423-667ED26D2394}" destId="{85F3354D-346E-4F4F-A97C-EE434EF5F482}" srcOrd="2" destOrd="0" presId="urn:microsoft.com/office/officeart/2005/8/layout/chevron2"/>
    <dgm:cxn modelId="{E160DA44-9039-4F56-8F30-22DB08C7840F}" type="presParOf" srcId="{85F3354D-346E-4F4F-A97C-EE434EF5F482}" destId="{2B046E0A-AB1A-4E58-A69F-A3E9135EEBB5}" srcOrd="0" destOrd="0" presId="urn:microsoft.com/office/officeart/2005/8/layout/chevron2"/>
    <dgm:cxn modelId="{D78B8971-75F3-430C-99D9-D7984A10F32D}" type="presParOf" srcId="{85F3354D-346E-4F4F-A97C-EE434EF5F482}" destId="{1461E04A-E1E5-4487-AEB7-F5FC69B6B94A}" srcOrd="1" destOrd="0" presId="urn:microsoft.com/office/officeart/2005/8/layout/chevron2"/>
    <dgm:cxn modelId="{0F428E40-ABA6-4A1C-991E-14E46E2CCC75}" type="presParOf" srcId="{F3A32437-84DF-4F94-B423-667ED26D2394}" destId="{0BF5C6EB-312D-4D5D-A6EF-FDBBC9B65E1A}" srcOrd="3" destOrd="0" presId="urn:microsoft.com/office/officeart/2005/8/layout/chevron2"/>
    <dgm:cxn modelId="{498B3EB1-230B-4410-9567-03BBC4479E55}" type="presParOf" srcId="{F3A32437-84DF-4F94-B423-667ED26D2394}" destId="{4124DB5D-7DB7-482F-935E-E8DEB3B8AF61}" srcOrd="4" destOrd="0" presId="urn:microsoft.com/office/officeart/2005/8/layout/chevron2"/>
    <dgm:cxn modelId="{F52DBC07-8121-4501-860A-3DEE3E65E67F}" type="presParOf" srcId="{4124DB5D-7DB7-482F-935E-E8DEB3B8AF61}" destId="{149D3167-A353-4F40-8E4F-9D722245C0F4}" srcOrd="0" destOrd="0" presId="urn:microsoft.com/office/officeart/2005/8/layout/chevron2"/>
    <dgm:cxn modelId="{A493A03D-2FD1-4A98-8C47-D58468D4C2EB}" type="presParOf" srcId="{4124DB5D-7DB7-482F-935E-E8DEB3B8AF61}" destId="{2214658D-9B9C-4364-BE67-E066A62E74BB}" srcOrd="1" destOrd="0" presId="urn:microsoft.com/office/officeart/2005/8/layout/chevron2"/>
    <dgm:cxn modelId="{9B2CBA38-6E07-4734-9641-D3DA03BA71F5}" type="presParOf" srcId="{F3A32437-84DF-4F94-B423-667ED26D2394}" destId="{B10B9F8D-9E6D-440E-B131-AFE5F1ECF32C}" srcOrd="5" destOrd="0" presId="urn:microsoft.com/office/officeart/2005/8/layout/chevron2"/>
    <dgm:cxn modelId="{3329C3AC-D719-4773-AAF7-34CE61EF7159}" type="presParOf" srcId="{F3A32437-84DF-4F94-B423-667ED26D2394}" destId="{C7630510-CDBF-4AA0-BD07-35F517384171}" srcOrd="6" destOrd="0" presId="urn:microsoft.com/office/officeart/2005/8/layout/chevron2"/>
    <dgm:cxn modelId="{87070CE0-733F-4BDA-81A9-24202E2C7A9D}" type="presParOf" srcId="{C7630510-CDBF-4AA0-BD07-35F517384171}" destId="{3FCBE1BB-F741-4CE6-97A0-8886D5DA4D65}" srcOrd="0" destOrd="0" presId="urn:microsoft.com/office/officeart/2005/8/layout/chevron2"/>
    <dgm:cxn modelId="{902BD67A-763C-4BB8-AE37-D1B6F7C3020E}" type="presParOf" srcId="{C7630510-CDBF-4AA0-BD07-35F517384171}" destId="{996C3F77-56C1-4988-A266-F77908A1709E}" srcOrd="1" destOrd="0" presId="urn:microsoft.com/office/officeart/2005/8/layout/chevron2"/>
    <dgm:cxn modelId="{35F10F0C-9253-4882-A381-FCB19A170703}" type="presParOf" srcId="{F3A32437-84DF-4F94-B423-667ED26D2394}" destId="{917EEFB0-1BBC-4068-9BF7-EC50AE6CD0E9}" srcOrd="7" destOrd="0" presId="urn:microsoft.com/office/officeart/2005/8/layout/chevron2"/>
    <dgm:cxn modelId="{B90F19C3-74D5-4667-B0ED-76747C93E1CC}" type="presParOf" srcId="{F3A32437-84DF-4F94-B423-667ED26D2394}" destId="{764DF5F8-3627-4894-811E-21D6DFFEC845}" srcOrd="8" destOrd="0" presId="urn:microsoft.com/office/officeart/2005/8/layout/chevron2"/>
    <dgm:cxn modelId="{9C23A05D-CD31-4D24-A738-831100B47634}" type="presParOf" srcId="{764DF5F8-3627-4894-811E-21D6DFFEC845}" destId="{A2CD6901-F60F-4930-A001-B0F19BAF6B00}" srcOrd="0" destOrd="0" presId="urn:microsoft.com/office/officeart/2005/8/layout/chevron2"/>
    <dgm:cxn modelId="{3C36753E-0366-48CA-9272-8C214DFDB1DF}" type="presParOf" srcId="{764DF5F8-3627-4894-811E-21D6DFFEC845}" destId="{BA4A962E-19DD-4CDF-BA59-4D524D115D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26EFF-D7B5-4D1D-A5F3-3BECD0B7E99A}">
      <dsp:nvSpPr>
        <dsp:cNvPr id="0" name=""/>
        <dsp:cNvSpPr/>
      </dsp:nvSpPr>
      <dsp:spPr>
        <a:xfrm rot="5400000">
          <a:off x="-187562" y="229226"/>
          <a:ext cx="1250413" cy="8752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</a:t>
          </a:r>
          <a:endParaRPr lang="ru-RU" sz="2600" kern="1200" dirty="0"/>
        </a:p>
      </dsp:txBody>
      <dsp:txXfrm rot="-5400000">
        <a:off x="1" y="479309"/>
        <a:ext cx="875289" cy="375124"/>
      </dsp:txXfrm>
    </dsp:sp>
    <dsp:sp modelId="{DF1A55B4-EA4E-46B6-B513-F006D39FE392}">
      <dsp:nvSpPr>
        <dsp:cNvPr id="0" name=""/>
        <dsp:cNvSpPr/>
      </dsp:nvSpPr>
      <dsp:spPr>
        <a:xfrm rot="5400000">
          <a:off x="4716716" y="-3799762"/>
          <a:ext cx="812768" cy="8495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Малая группа 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является </a:t>
          </a: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социальной системой</a:t>
          </a:r>
          <a:r>
            <a:rPr lang="ru-RU" sz="2000" i="1" kern="1200" dirty="0" smtClean="0"/>
            <a:t>.</a:t>
          </a:r>
          <a:endParaRPr lang="ru-RU" sz="2000" kern="1200" dirty="0"/>
        </a:p>
      </dsp:txBody>
      <dsp:txXfrm rot="-5400000">
        <a:off x="875289" y="81341"/>
        <a:ext cx="8455947" cy="733416"/>
      </dsp:txXfrm>
    </dsp:sp>
    <dsp:sp modelId="{2B046E0A-AB1A-4E58-A69F-A3E9135EEBB5}">
      <dsp:nvSpPr>
        <dsp:cNvPr id="0" name=""/>
        <dsp:cNvSpPr/>
      </dsp:nvSpPr>
      <dsp:spPr>
        <a:xfrm rot="5400000">
          <a:off x="-187562" y="1373315"/>
          <a:ext cx="1250413" cy="875289"/>
        </a:xfrm>
        <a:prstGeom prst="chevron">
          <a:avLst/>
        </a:prstGeom>
        <a:gradFill rotWithShape="0">
          <a:gsLst>
            <a:gs pos="0">
              <a:schemeClr val="accent2">
                <a:hueOff val="-3600000"/>
                <a:satOff val="-15001"/>
                <a:lumOff val="1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00000"/>
                <a:satOff val="-15001"/>
                <a:lumOff val="1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00000"/>
                <a:satOff val="-15001"/>
                <a:lumOff val="1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00000"/>
              <a:satOff val="-15001"/>
              <a:lumOff val="1250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1" y="1623398"/>
        <a:ext cx="875289" cy="375124"/>
      </dsp:txXfrm>
    </dsp:sp>
    <dsp:sp modelId="{1461E04A-E1E5-4487-AEB7-F5FC69B6B94A}">
      <dsp:nvSpPr>
        <dsp:cNvPr id="0" name=""/>
        <dsp:cNvSpPr/>
      </dsp:nvSpPr>
      <dsp:spPr>
        <a:xfrm rot="5400000">
          <a:off x="4716716" y="-2655673"/>
          <a:ext cx="812768" cy="8495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600000"/>
              <a:satOff val="-15001"/>
              <a:lumOff val="125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Малая группа является </a:t>
          </a: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динамической системой</a:t>
          </a:r>
          <a:r>
            <a:rPr lang="ru-RU" sz="2000" i="1" kern="1200" dirty="0" smtClean="0"/>
            <a:t>, </a:t>
          </a:r>
          <a:r>
            <a:rPr lang="ru-RU" sz="2000" kern="1200" dirty="0" smtClean="0"/>
            <a:t>о чем свидетельствуют процессы ее изменения, развития.</a:t>
          </a:r>
          <a:endParaRPr lang="ru-RU" sz="2000" kern="1200" dirty="0"/>
        </a:p>
      </dsp:txBody>
      <dsp:txXfrm rot="-5400000">
        <a:off x="875289" y="1225430"/>
        <a:ext cx="8455947" cy="733416"/>
      </dsp:txXfrm>
    </dsp:sp>
    <dsp:sp modelId="{149D3167-A353-4F40-8E4F-9D722245C0F4}">
      <dsp:nvSpPr>
        <dsp:cNvPr id="0" name=""/>
        <dsp:cNvSpPr/>
      </dsp:nvSpPr>
      <dsp:spPr>
        <a:xfrm rot="5400000">
          <a:off x="-187562" y="2907053"/>
          <a:ext cx="1250413" cy="875289"/>
        </a:xfrm>
        <a:prstGeom prst="chevron">
          <a:avLst/>
        </a:prstGeom>
        <a:gradFill rotWithShape="0">
          <a:gsLst>
            <a:gs pos="0">
              <a:schemeClr val="accent2">
                <a:hueOff val="-7200000"/>
                <a:satOff val="-30002"/>
                <a:lumOff val="250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00000"/>
                <a:satOff val="-30002"/>
                <a:lumOff val="250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00000"/>
                <a:satOff val="-30002"/>
                <a:lumOff val="250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00000"/>
              <a:satOff val="-30002"/>
              <a:lumOff val="2500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1" y="3157136"/>
        <a:ext cx="875289" cy="375124"/>
      </dsp:txXfrm>
    </dsp:sp>
    <dsp:sp modelId="{2214658D-9B9C-4364-BE67-E066A62E74BB}">
      <dsp:nvSpPr>
        <dsp:cNvPr id="0" name=""/>
        <dsp:cNvSpPr/>
      </dsp:nvSpPr>
      <dsp:spPr>
        <a:xfrm rot="5400000">
          <a:off x="4327067" y="-1121935"/>
          <a:ext cx="1592067" cy="8495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00000"/>
              <a:satOff val="-30002"/>
              <a:lumOff val="250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</a:t>
          </a:r>
          <a:r>
            <a:rPr lang="ru-RU" sz="1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открытая система</a:t>
          </a:r>
          <a:r>
            <a:rPr lang="ru-RU" sz="1800" i="1" kern="1200" dirty="0" smtClean="0"/>
            <a:t>, </a:t>
          </a:r>
          <a:r>
            <a:rPr lang="ru-RU" sz="1800" kern="1200" dirty="0" smtClean="0"/>
            <a:t>так как она связана с внешней средой, испытывает ее воздействия и реагирует на них. Степень открытости различна. Некоторые группы с незначительной степенью открытости используются для достижения отдельных задач: полярники, экипажи судов, космических кораблей, армейских подразделений </a:t>
          </a:r>
          <a:endParaRPr lang="ru-RU" sz="1800" kern="1200" dirty="0"/>
        </a:p>
      </dsp:txBody>
      <dsp:txXfrm rot="-5400000">
        <a:off x="875289" y="2407561"/>
        <a:ext cx="8417905" cy="1436631"/>
      </dsp:txXfrm>
    </dsp:sp>
    <dsp:sp modelId="{3FCBE1BB-F741-4CE6-97A0-8886D5DA4D65}">
      <dsp:nvSpPr>
        <dsp:cNvPr id="0" name=""/>
        <dsp:cNvSpPr/>
      </dsp:nvSpPr>
      <dsp:spPr>
        <a:xfrm rot="5400000">
          <a:off x="-187562" y="4051141"/>
          <a:ext cx="1250413" cy="875289"/>
        </a:xfrm>
        <a:prstGeom prst="chevron">
          <a:avLst/>
        </a:prstGeom>
        <a:gradFill rotWithShape="0">
          <a:gsLst>
            <a:gs pos="0">
              <a:schemeClr val="accent2">
                <a:hueOff val="-10800000"/>
                <a:satOff val="-45002"/>
                <a:lumOff val="37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800000"/>
                <a:satOff val="-45002"/>
                <a:lumOff val="37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800000"/>
                <a:satOff val="-45002"/>
                <a:lumOff val="37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800000"/>
              <a:satOff val="-45002"/>
              <a:lumOff val="3750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</a:t>
          </a:r>
          <a:endParaRPr lang="ru-RU" sz="2600" kern="1200" dirty="0"/>
        </a:p>
      </dsp:txBody>
      <dsp:txXfrm rot="-5400000">
        <a:off x="1" y="4301224"/>
        <a:ext cx="875289" cy="375124"/>
      </dsp:txXfrm>
    </dsp:sp>
    <dsp:sp modelId="{996C3F77-56C1-4988-A266-F77908A1709E}">
      <dsp:nvSpPr>
        <dsp:cNvPr id="0" name=""/>
        <dsp:cNvSpPr/>
      </dsp:nvSpPr>
      <dsp:spPr>
        <a:xfrm rot="5400000">
          <a:off x="4716716" y="22152"/>
          <a:ext cx="812768" cy="8495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800000"/>
              <a:satOff val="-45002"/>
              <a:lumOff val="375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Малая группа 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обладает некоторой самодостаточностью</a:t>
          </a:r>
          <a:r>
            <a:rPr lang="ru-RU" sz="2000" kern="1200" dirty="0" smtClean="0"/>
            <a:t>, которая позволяет ей приспосабливаться к изменяющемуся окружению. </a:t>
          </a:r>
          <a:endParaRPr lang="ru-RU" sz="2000" kern="1200" dirty="0"/>
        </a:p>
      </dsp:txBody>
      <dsp:txXfrm rot="-5400000">
        <a:off x="875289" y="3903255"/>
        <a:ext cx="8455947" cy="733416"/>
      </dsp:txXfrm>
    </dsp:sp>
    <dsp:sp modelId="{A2CD6901-F60F-4930-A001-B0F19BAF6B00}">
      <dsp:nvSpPr>
        <dsp:cNvPr id="0" name=""/>
        <dsp:cNvSpPr/>
      </dsp:nvSpPr>
      <dsp:spPr>
        <a:xfrm rot="5400000">
          <a:off x="-187562" y="5195230"/>
          <a:ext cx="1250413" cy="875289"/>
        </a:xfrm>
        <a:prstGeom prst="chevron">
          <a:avLst/>
        </a:prstGeom>
        <a:gradFill rotWithShape="0">
          <a:gsLst>
            <a:gs pos="0">
              <a:schemeClr val="accent2">
                <a:hueOff val="-14400000"/>
                <a:satOff val="-60003"/>
                <a:lumOff val="500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400000"/>
                <a:satOff val="-60003"/>
                <a:lumOff val="500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400000"/>
                <a:satOff val="-60003"/>
                <a:lumOff val="500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400000"/>
              <a:satOff val="-60003"/>
              <a:lumOff val="5000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</a:t>
          </a:r>
          <a:endParaRPr lang="ru-RU" sz="2600" kern="1200" dirty="0"/>
        </a:p>
      </dsp:txBody>
      <dsp:txXfrm rot="-5400000">
        <a:off x="1" y="5445313"/>
        <a:ext cx="875289" cy="375124"/>
      </dsp:txXfrm>
    </dsp:sp>
    <dsp:sp modelId="{BA4A962E-19DD-4CDF-BA59-4D524D115DF7}">
      <dsp:nvSpPr>
        <dsp:cNvPr id="0" name=""/>
        <dsp:cNvSpPr/>
      </dsp:nvSpPr>
      <dsp:spPr>
        <a:xfrm rot="5400000">
          <a:off x="4716716" y="1166241"/>
          <a:ext cx="812768" cy="8495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400000"/>
              <a:satOff val="-60003"/>
              <a:lumOff val="500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Существуют достаточно длительный период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75289" y="5047344"/>
        <a:ext cx="8455947" cy="73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8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1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3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4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5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6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7" name="AutoShape 2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8" name="AutoShape 2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9" name="AutoShape 2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20" name="AutoShape 2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21" name="AutoShape 2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22" name="AutoShape 2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23" name="Rectangle 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03837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7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07100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400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400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26" name="Rectangle 3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400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27" name="Rectangle 31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400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5C33503-BC4F-4592-B34C-5C5BF3334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C8C19E-B70A-4F02-9376-364A6171497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1757C2-7BCD-45F5-B2F0-37BF9D290FC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2838" y="812800"/>
            <a:ext cx="5291137" cy="3967163"/>
          </a:xfrm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6B61CC-CFFC-4178-B031-D809122AF8A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2838" y="812800"/>
            <a:ext cx="5291137" cy="3967163"/>
          </a:xfrm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58CC1F-C064-4FAB-AF99-437AFD025D6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52D600-00F2-470D-85EF-1EE4FB09BA4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6150" cy="47894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4D6918-61A7-46E9-B14E-F5331339AB4A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51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6D5FF31-6FA4-4D26-AA2C-34C60D3BF187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07013" cy="3979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9800" cy="4783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60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E04B8B-A087-4A38-BFD6-6ED32C73F43C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51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3C6403B-0D54-4736-A504-3FDDA38891A8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07013" cy="3979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9800" cy="4783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931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BD3827-2786-4610-8584-EA5010E3308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40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02250" cy="3975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5038" cy="4778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93E441-ED03-47CE-8D9B-A1E60108397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 sz="1400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B281-D2B2-4B87-9349-DB97A8A8B3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2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3FB0-B4AB-421C-90EF-E5E35C5A85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07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5513" y="301625"/>
            <a:ext cx="2257425" cy="6415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19875" cy="6415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3C68-00B0-4B7F-9D6D-6193EADF22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87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EFDE-D47F-4E7B-BA9B-71328BFEB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81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EE73-2EDF-4231-BEA5-ABCE36094B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6157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0514A-349E-4554-BA6F-22325AD670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895475"/>
            <a:ext cx="4443412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9050" y="1895475"/>
            <a:ext cx="4443413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701AD-B348-4F30-B3B9-DDC355F495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24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8D69-BF37-411F-9768-0E3A954389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897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2C884-CECB-4B50-BBCF-70DC455DAA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350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EA214-4617-4C29-945F-48922CD432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58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E5C0-BF65-4DFA-9CCD-7BC3CE79DF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CFABB-8B6E-4C2A-ACF8-7F795CB350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6693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CBA7-7094-4E23-A34C-65E8125D7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184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E6B2-62BB-4DF7-A65C-8AB4377E2C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52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3450" y="134938"/>
            <a:ext cx="2259013" cy="659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134938"/>
            <a:ext cx="6627812" cy="659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AF3D8-8702-4C15-91DB-9BAB9BC56E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12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0E812-D083-43FD-BEA9-876F957E9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700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37A7B-AD8C-4DC1-88F6-C2DE58326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404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CAF3-7650-423D-8819-FB7BF145B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44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2479675"/>
            <a:ext cx="4448175" cy="4743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3813" y="2479675"/>
            <a:ext cx="4448175" cy="4743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A3AD1-C0B1-4E3C-9073-6FAD6A8B6B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390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91487-EC43-4F17-945D-EA7051D27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5150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35418-2E41-4C23-9522-6931FD6334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8653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00759-0AFD-4F95-8F6E-D25CEF9BD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30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B7A5-EBE7-4B4E-B73A-0845C4A11D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278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D0DD-5203-42AE-8014-5F35B48B6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1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27ED-40A7-4E0D-853C-CC8AC849EB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652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D54B-9ECD-4E1F-A20F-F6B8778583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439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9800" y="1258888"/>
            <a:ext cx="2262188" cy="5964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1258888"/>
            <a:ext cx="6634162" cy="5964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EB1A-6773-424D-9AE5-A483CF6625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52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38650" cy="4948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4288" y="1768475"/>
            <a:ext cx="4438650" cy="4948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0C154-F439-45CF-8B45-47B9D35059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78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91A8-C1ED-4099-BDFF-3885735D7B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72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DDB18-0E8F-467B-B880-F1443D67DD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03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769A-36BF-4851-AB62-4B15187BB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65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5469A-F011-48FB-8086-8B121AEBD3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81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7DB66-B7E0-4381-9EAC-80BEB57B4B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64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297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297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66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43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66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8A83F7E-83A4-4184-9B63-DCF1F9FAB8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8062913" y="1174750"/>
            <a:ext cx="1587" cy="4956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8259763" y="3298825"/>
            <a:ext cx="1443037" cy="2381250"/>
            <a:chOff x="5203" y="2078"/>
            <a:chExt cx="909" cy="1500"/>
          </a:xfrm>
        </p:grpSpPr>
        <p:sp>
          <p:nvSpPr>
            <p:cNvPr id="2060" name="Oval 3"/>
            <p:cNvSpPr>
              <a:spLocks noChangeArrowheads="1"/>
            </p:cNvSpPr>
            <p:nvPr/>
          </p:nvSpPr>
          <p:spPr bwMode="auto">
            <a:xfrm>
              <a:off x="5203" y="2078"/>
              <a:ext cx="120" cy="12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61" name="Oval 4"/>
            <p:cNvSpPr>
              <a:spLocks noChangeArrowheads="1"/>
            </p:cNvSpPr>
            <p:nvPr/>
          </p:nvSpPr>
          <p:spPr bwMode="auto">
            <a:xfrm>
              <a:off x="5400" y="2078"/>
              <a:ext cx="120" cy="12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62" name="Oval 5"/>
            <p:cNvSpPr>
              <a:spLocks noChangeArrowheads="1"/>
            </p:cNvSpPr>
            <p:nvPr/>
          </p:nvSpPr>
          <p:spPr bwMode="auto">
            <a:xfrm>
              <a:off x="5598" y="2078"/>
              <a:ext cx="120" cy="12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63" name="Oval 6"/>
            <p:cNvSpPr>
              <a:spLocks noChangeArrowheads="1"/>
            </p:cNvSpPr>
            <p:nvPr/>
          </p:nvSpPr>
          <p:spPr bwMode="auto">
            <a:xfrm>
              <a:off x="5203" y="2275"/>
              <a:ext cx="120" cy="12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64" name="Oval 7"/>
            <p:cNvSpPr>
              <a:spLocks noChangeArrowheads="1"/>
            </p:cNvSpPr>
            <p:nvPr/>
          </p:nvSpPr>
          <p:spPr bwMode="auto">
            <a:xfrm>
              <a:off x="5400" y="2275"/>
              <a:ext cx="120" cy="12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65" name="Oval 8"/>
            <p:cNvSpPr>
              <a:spLocks noChangeArrowheads="1"/>
            </p:cNvSpPr>
            <p:nvPr/>
          </p:nvSpPr>
          <p:spPr bwMode="auto">
            <a:xfrm>
              <a:off x="5598" y="2275"/>
              <a:ext cx="120" cy="12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66" name="Oval 9"/>
            <p:cNvSpPr>
              <a:spLocks noChangeArrowheads="1"/>
            </p:cNvSpPr>
            <p:nvPr/>
          </p:nvSpPr>
          <p:spPr bwMode="auto">
            <a:xfrm>
              <a:off x="5795" y="2275"/>
              <a:ext cx="120" cy="12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67" name="Oval 10"/>
            <p:cNvSpPr>
              <a:spLocks noChangeArrowheads="1"/>
            </p:cNvSpPr>
            <p:nvPr/>
          </p:nvSpPr>
          <p:spPr bwMode="auto">
            <a:xfrm>
              <a:off x="5203" y="2472"/>
              <a:ext cx="120" cy="12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68" name="Oval 11"/>
            <p:cNvSpPr>
              <a:spLocks noChangeArrowheads="1"/>
            </p:cNvSpPr>
            <p:nvPr/>
          </p:nvSpPr>
          <p:spPr bwMode="auto">
            <a:xfrm>
              <a:off x="5400" y="2472"/>
              <a:ext cx="120" cy="120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69" name="Oval 12"/>
            <p:cNvSpPr>
              <a:spLocks noChangeArrowheads="1"/>
            </p:cNvSpPr>
            <p:nvPr/>
          </p:nvSpPr>
          <p:spPr bwMode="auto">
            <a:xfrm>
              <a:off x="5598" y="2472"/>
              <a:ext cx="120" cy="12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70" name="Oval 13"/>
            <p:cNvSpPr>
              <a:spLocks noChangeArrowheads="1"/>
            </p:cNvSpPr>
            <p:nvPr/>
          </p:nvSpPr>
          <p:spPr bwMode="auto">
            <a:xfrm>
              <a:off x="5795" y="2472"/>
              <a:ext cx="120" cy="12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71" name="Oval 14"/>
            <p:cNvSpPr>
              <a:spLocks noChangeArrowheads="1"/>
            </p:cNvSpPr>
            <p:nvPr/>
          </p:nvSpPr>
          <p:spPr bwMode="auto">
            <a:xfrm>
              <a:off x="5992" y="2472"/>
              <a:ext cx="120" cy="12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72" name="Oval 15"/>
            <p:cNvSpPr>
              <a:spLocks noChangeArrowheads="1"/>
            </p:cNvSpPr>
            <p:nvPr/>
          </p:nvSpPr>
          <p:spPr bwMode="auto">
            <a:xfrm>
              <a:off x="5203" y="2669"/>
              <a:ext cx="120" cy="121"/>
            </a:xfrm>
            <a:prstGeom prst="ellipse">
              <a:avLst/>
            </a:prstGeom>
            <a:solidFill>
              <a:srgbClr val="33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73" name="Oval 16"/>
            <p:cNvSpPr>
              <a:spLocks noChangeArrowheads="1"/>
            </p:cNvSpPr>
            <p:nvPr/>
          </p:nvSpPr>
          <p:spPr bwMode="auto">
            <a:xfrm>
              <a:off x="5400" y="2669"/>
              <a:ext cx="120" cy="12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74" name="Oval 17"/>
            <p:cNvSpPr>
              <a:spLocks noChangeArrowheads="1"/>
            </p:cNvSpPr>
            <p:nvPr/>
          </p:nvSpPr>
          <p:spPr bwMode="auto">
            <a:xfrm>
              <a:off x="5598" y="2669"/>
              <a:ext cx="120" cy="12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75" name="Oval 18"/>
            <p:cNvSpPr>
              <a:spLocks noChangeArrowheads="1"/>
            </p:cNvSpPr>
            <p:nvPr/>
          </p:nvSpPr>
          <p:spPr bwMode="auto">
            <a:xfrm>
              <a:off x="5795" y="2669"/>
              <a:ext cx="120" cy="12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76" name="Oval 19"/>
            <p:cNvSpPr>
              <a:spLocks noChangeArrowheads="1"/>
            </p:cNvSpPr>
            <p:nvPr/>
          </p:nvSpPr>
          <p:spPr bwMode="auto">
            <a:xfrm>
              <a:off x="5203" y="2866"/>
              <a:ext cx="120" cy="12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77" name="Oval 20"/>
            <p:cNvSpPr>
              <a:spLocks noChangeArrowheads="1"/>
            </p:cNvSpPr>
            <p:nvPr/>
          </p:nvSpPr>
          <p:spPr bwMode="auto">
            <a:xfrm>
              <a:off x="5400" y="2866"/>
              <a:ext cx="120" cy="12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78" name="Oval 21"/>
            <p:cNvSpPr>
              <a:spLocks noChangeArrowheads="1"/>
            </p:cNvSpPr>
            <p:nvPr/>
          </p:nvSpPr>
          <p:spPr bwMode="auto">
            <a:xfrm>
              <a:off x="5598" y="2866"/>
              <a:ext cx="120" cy="12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79" name="Oval 22"/>
            <p:cNvSpPr>
              <a:spLocks noChangeArrowheads="1"/>
            </p:cNvSpPr>
            <p:nvPr/>
          </p:nvSpPr>
          <p:spPr bwMode="auto">
            <a:xfrm>
              <a:off x="5795" y="2866"/>
              <a:ext cx="120" cy="12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80" name="Oval 23"/>
            <p:cNvSpPr>
              <a:spLocks noChangeArrowheads="1"/>
            </p:cNvSpPr>
            <p:nvPr/>
          </p:nvSpPr>
          <p:spPr bwMode="auto">
            <a:xfrm>
              <a:off x="5992" y="2866"/>
              <a:ext cx="120" cy="12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81" name="Oval 24"/>
            <p:cNvSpPr>
              <a:spLocks noChangeArrowheads="1"/>
            </p:cNvSpPr>
            <p:nvPr/>
          </p:nvSpPr>
          <p:spPr bwMode="auto">
            <a:xfrm>
              <a:off x="5203" y="3063"/>
              <a:ext cx="120" cy="12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82" name="Oval 25"/>
            <p:cNvSpPr>
              <a:spLocks noChangeArrowheads="1"/>
            </p:cNvSpPr>
            <p:nvPr/>
          </p:nvSpPr>
          <p:spPr bwMode="auto">
            <a:xfrm>
              <a:off x="5400" y="3063"/>
              <a:ext cx="120" cy="12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83" name="Oval 26"/>
            <p:cNvSpPr>
              <a:spLocks noChangeArrowheads="1"/>
            </p:cNvSpPr>
            <p:nvPr/>
          </p:nvSpPr>
          <p:spPr bwMode="auto">
            <a:xfrm>
              <a:off x="5598" y="3063"/>
              <a:ext cx="120" cy="12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84" name="Oval 27"/>
            <p:cNvSpPr>
              <a:spLocks noChangeArrowheads="1"/>
            </p:cNvSpPr>
            <p:nvPr/>
          </p:nvSpPr>
          <p:spPr bwMode="auto">
            <a:xfrm>
              <a:off x="5795" y="3063"/>
              <a:ext cx="120" cy="12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85" name="Oval 28"/>
            <p:cNvSpPr>
              <a:spLocks noChangeArrowheads="1"/>
            </p:cNvSpPr>
            <p:nvPr/>
          </p:nvSpPr>
          <p:spPr bwMode="auto">
            <a:xfrm>
              <a:off x="5203" y="3261"/>
              <a:ext cx="120" cy="12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86" name="Oval 29"/>
            <p:cNvSpPr>
              <a:spLocks noChangeArrowheads="1"/>
            </p:cNvSpPr>
            <p:nvPr/>
          </p:nvSpPr>
          <p:spPr bwMode="auto">
            <a:xfrm>
              <a:off x="5400" y="3261"/>
              <a:ext cx="120" cy="12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" name="Oval 30"/>
            <p:cNvSpPr>
              <a:spLocks noChangeArrowheads="1"/>
            </p:cNvSpPr>
            <p:nvPr/>
          </p:nvSpPr>
          <p:spPr bwMode="auto">
            <a:xfrm>
              <a:off x="5598" y="3261"/>
              <a:ext cx="120" cy="12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3" name="Oval 31"/>
            <p:cNvSpPr>
              <a:spLocks noChangeArrowheads="1"/>
            </p:cNvSpPr>
            <p:nvPr/>
          </p:nvSpPr>
          <p:spPr bwMode="auto">
            <a:xfrm>
              <a:off x="5795" y="3261"/>
              <a:ext cx="120" cy="12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4" name="Oval 32"/>
            <p:cNvSpPr>
              <a:spLocks noChangeArrowheads="1"/>
            </p:cNvSpPr>
            <p:nvPr/>
          </p:nvSpPr>
          <p:spPr bwMode="auto">
            <a:xfrm>
              <a:off x="5400" y="3458"/>
              <a:ext cx="120" cy="12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090" name="Oval 33"/>
            <p:cNvSpPr>
              <a:spLocks noChangeArrowheads="1"/>
            </p:cNvSpPr>
            <p:nvPr/>
          </p:nvSpPr>
          <p:spPr bwMode="auto">
            <a:xfrm>
              <a:off x="5795" y="3458"/>
              <a:ext cx="120" cy="120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2052" name="Line 34"/>
          <p:cNvSpPr>
            <a:spLocks noChangeShapeType="1"/>
          </p:cNvSpPr>
          <p:nvPr/>
        </p:nvSpPr>
        <p:spPr bwMode="auto">
          <a:xfrm>
            <a:off x="336550" y="3108325"/>
            <a:ext cx="9072563" cy="1588"/>
          </a:xfrm>
          <a:prstGeom prst="line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34938"/>
            <a:ext cx="828357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95475"/>
            <a:ext cx="903922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5" name="Text Box 37"/>
          <p:cNvSpPr txBox="1">
            <a:spLocks noChangeArrowheads="1"/>
          </p:cNvSpPr>
          <p:nvPr/>
        </p:nvSpPr>
        <p:spPr bwMode="auto">
          <a:xfrm>
            <a:off x="503238" y="6888163"/>
            <a:ext cx="23526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6" name="Text Box 38"/>
          <p:cNvSpPr txBox="1">
            <a:spLocks noChangeArrowheads="1"/>
          </p:cNvSpPr>
          <p:nvPr/>
        </p:nvSpPr>
        <p:spPr bwMode="auto">
          <a:xfrm>
            <a:off x="3443288" y="6888163"/>
            <a:ext cx="31924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6888163"/>
            <a:ext cx="23193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85738" algn="r" eaLnBrk="1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4457BDA-9F89-4AE0-9F5C-6CA5213A2C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88" name="Rectangle 40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193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65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 kern="1200">
          <a:solidFill>
            <a:srgbClr val="3300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330066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330066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330066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330066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330066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330066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330066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330066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404813"/>
            <a:ext cx="10080625" cy="92075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10080625" cy="341313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339725"/>
            <a:ext cx="10080625" cy="100013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 flipV="1">
            <a:off x="5964238" y="396875"/>
            <a:ext cx="4116387" cy="100013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 flipV="1">
            <a:off x="5964238" y="484188"/>
            <a:ext cx="4116387" cy="198437"/>
          </a:xfrm>
          <a:prstGeom prst="rect">
            <a:avLst/>
          </a:prstGeom>
          <a:solidFill>
            <a:srgbClr val="43808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5961063" y="547688"/>
            <a:ext cx="3375025" cy="30162"/>
          </a:xfrm>
          <a:prstGeom prst="roundRect">
            <a:avLst>
              <a:gd name="adj" fmla="val 16667"/>
            </a:avLst>
          </a:prstGeom>
          <a:solidFill>
            <a:srgbClr val="5354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8128000" y="649288"/>
            <a:ext cx="1763713" cy="39687"/>
          </a:xfrm>
          <a:prstGeom prst="roundRect">
            <a:avLst>
              <a:gd name="adj" fmla="val 16667"/>
            </a:avLst>
          </a:prstGeom>
          <a:solidFill>
            <a:srgbClr val="5354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10015538" y="-1588"/>
            <a:ext cx="63500" cy="684213"/>
          </a:xfrm>
          <a:prstGeom prst="rect">
            <a:avLst/>
          </a:prstGeom>
          <a:solidFill>
            <a:srgbClr val="FFFFFF">
              <a:alpha val="6588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9969500" y="-1588"/>
            <a:ext cx="30163" cy="684213"/>
          </a:xfrm>
          <a:prstGeom prst="rect">
            <a:avLst/>
          </a:prstGeom>
          <a:solidFill>
            <a:srgbClr val="FFFFFF">
              <a:alpha val="6588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9948863" y="-1588"/>
            <a:ext cx="7937" cy="6842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9894888" y="-1588"/>
            <a:ext cx="30162" cy="6842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9828213" y="0"/>
            <a:ext cx="58737" cy="64611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9782175" y="0"/>
            <a:ext cx="7938" cy="646113"/>
          </a:xfrm>
          <a:prstGeom prst="rect">
            <a:avLst/>
          </a:prstGeom>
          <a:solidFill>
            <a:srgbClr val="FFFFFF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258888"/>
            <a:ext cx="90487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8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479675"/>
            <a:ext cx="90487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7259638" y="674688"/>
            <a:ext cx="10318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8.11.16</a:t>
            </a:r>
          </a:p>
        </p:txBody>
      </p:sp>
      <p:sp>
        <p:nvSpPr>
          <p:cNvPr id="3090" name="Text Box 17"/>
          <p:cNvSpPr txBox="1">
            <a:spLocks noChangeArrowheads="1"/>
          </p:cNvSpPr>
          <p:nvPr/>
        </p:nvSpPr>
        <p:spPr bwMode="auto">
          <a:xfrm>
            <a:off x="5795963" y="674688"/>
            <a:ext cx="14605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9012238" y="1588"/>
            <a:ext cx="815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C7C73F4-F9F3-4554-99CC-6D3885FE69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53548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53548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A04DA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A04D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75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715668" y="5009356"/>
            <a:ext cx="4824413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63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dirty="0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Преподаватель: к.б.н., доцент 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15900" y="647700"/>
            <a:ext cx="83518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ru-RU" altLang="ru-RU" sz="2600" dirty="0"/>
              <a:t>Элементы социальной психологии 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ru-RU" altLang="ru-RU" sz="2600" dirty="0"/>
              <a:t>и их учет в деятельности врача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/>
              <a:t>     Кафедра педагогики и психологии с курсом ПО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816350" y="3168650"/>
            <a:ext cx="5327650" cy="205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4400" b="1" dirty="0"/>
              <a:t>Малые группы. Общение в </a:t>
            </a:r>
            <a:r>
              <a:rPr lang="ru-RU" altLang="ru-RU" sz="4400" b="1" dirty="0" smtClean="0"/>
              <a:t>группе</a:t>
            </a:r>
          </a:p>
          <a:p>
            <a:pPr algn="r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2400" b="1" dirty="0" smtClean="0"/>
              <a:t>Практика 7</a:t>
            </a:r>
            <a:endParaRPr lang="ru-RU" altLang="ru-RU" sz="2400" b="1" dirty="0"/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dirty="0"/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377825"/>
            <a:ext cx="2525713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963" y="6125081"/>
            <a:ext cx="503872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Правило </a:t>
            </a:r>
            <a:r>
              <a:rPr lang="ru-RU" sz="2000" b="1" dirty="0" err="1">
                <a:solidFill>
                  <a:srgbClr val="C00000"/>
                </a:solidFill>
                <a:ea typeface="Calibri" panose="020F0502020204030204" pitchFamily="34" charset="0"/>
              </a:rPr>
              <a:t>Фингейла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</a:rPr>
              <a:t>:</a:t>
            </a:r>
            <a:b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</a:rPr>
              <a:t>Работа в команде очень важна. Она позволяет свалить вину на другого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1"/>
            <a:ext cx="10079567" cy="7748612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2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mtClean="0"/>
              <a:t>Коллектив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Психологически развитой как </a:t>
            </a:r>
            <a:r>
              <a:rPr lang="ru-RU" b="1" dirty="0" smtClean="0">
                <a:latin typeface="+mj-lt"/>
                <a:cs typeface="Times New Roman" pitchFamily="18" charset="0"/>
              </a:rPr>
              <a:t>коллектив </a:t>
            </a:r>
            <a:r>
              <a:rPr lang="ru-RU" dirty="0" smtClean="0">
                <a:latin typeface="+mj-lt"/>
                <a:cs typeface="Times New Roman" pitchFamily="18" charset="0"/>
              </a:rPr>
              <a:t>считается такая малая группа, в которой сложилась дифференцированная система различных деловых и личных взаимоотношений, строящихся на высокой нравственной основе. </a:t>
            </a:r>
          </a:p>
          <a:p>
            <a:pPr eaLnBrk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724" y="-1"/>
            <a:ext cx="9071610" cy="103593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Социометрия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9415" y="1259927"/>
            <a:ext cx="8000680" cy="5984785"/>
          </a:xfrm>
        </p:spPr>
        <p:txBody>
          <a:bodyPr>
            <a:noAutofit/>
          </a:bodyPr>
          <a:lstStyle/>
          <a:p>
            <a:pPr marL="0" indent="489972">
              <a:lnSpc>
                <a:spcPts val="30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FF0000"/>
                </a:solidFill>
              </a:rPr>
              <a:t>Социометрия </a:t>
            </a:r>
            <a:r>
              <a:rPr lang="ru-RU" sz="2800" dirty="0"/>
              <a:t>— это измерение отношений внутри группы по критериям (вопросам), охватывающим наиболее значимые для данной группы ситуации общения. </a:t>
            </a:r>
            <a:endParaRPr lang="ru-RU" sz="2800" dirty="0" smtClean="0"/>
          </a:p>
          <a:p>
            <a:pPr marL="0" indent="489972">
              <a:lnSpc>
                <a:spcPts val="3000"/>
              </a:lnSpc>
              <a:spcAft>
                <a:spcPts val="1200"/>
              </a:spcAft>
            </a:pPr>
            <a:r>
              <a:rPr lang="ru-RU" sz="2800" b="1" dirty="0" smtClean="0"/>
              <a:t>Метод </a:t>
            </a:r>
            <a:r>
              <a:rPr lang="ru-RU" sz="2800" b="1" dirty="0"/>
              <a:t>социометрии </a:t>
            </a:r>
            <a:r>
              <a:rPr lang="ru-RU" sz="2800" dirty="0"/>
              <a:t>основан на том, что определение отношений в группе связано с </a:t>
            </a:r>
            <a:r>
              <a:rPr lang="ru-RU" sz="2800" dirty="0" smtClean="0"/>
              <a:t>поведением людей в ситуации выбора.</a:t>
            </a:r>
          </a:p>
          <a:p>
            <a:pPr marL="0" indent="489972">
              <a:lnSpc>
                <a:spcPts val="3000"/>
              </a:lnSpc>
              <a:spcAft>
                <a:spcPts val="1200"/>
              </a:spcAft>
            </a:pPr>
            <a:r>
              <a:rPr lang="ru-RU" sz="2800" dirty="0" smtClean="0"/>
              <a:t>Социометрический </a:t>
            </a:r>
            <a:r>
              <a:rPr lang="ru-RU" sz="2800" dirty="0"/>
              <a:t>метод заключается в анализе выборов, осуществляемых всеми входящими в группу людьми. При этом возможны один выбор (например, по вопросу требуется указать одного человека) или несколько выборов по степени значимости («Кого вы выбираете в первую очередь, вторую, третью и т. д.»). </a:t>
            </a:r>
          </a:p>
        </p:txBody>
      </p:sp>
      <p:pic>
        <p:nvPicPr>
          <p:cNvPr id="28674" name="Picture 2" descr="https://jadethemystic.files.wordpress.com/2015/06/mor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" y="1338675"/>
            <a:ext cx="2074316" cy="283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9" y="4173573"/>
            <a:ext cx="2074316" cy="3078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64" dirty="0" err="1">
                <a:latin typeface="+mj-lt"/>
              </a:rPr>
              <a:t>Джекоб</a:t>
            </a:r>
            <a:r>
              <a:rPr lang="ru-RU" sz="1764" dirty="0">
                <a:latin typeface="+mj-lt"/>
              </a:rPr>
              <a:t> (</a:t>
            </a:r>
            <a:r>
              <a:rPr lang="ru-RU" sz="1764" dirty="0" err="1">
                <a:latin typeface="+mj-lt"/>
              </a:rPr>
              <a:t>Якоб</a:t>
            </a:r>
            <a:r>
              <a:rPr lang="ru-RU" sz="1764" dirty="0">
                <a:latin typeface="+mj-lt"/>
              </a:rPr>
              <a:t>) Леви Морено (1889-1974) — психиатр, психолог и социолог. Основатель </a:t>
            </a:r>
            <a:r>
              <a:rPr lang="ru-RU" sz="1764" dirty="0" err="1">
                <a:latin typeface="+mj-lt"/>
              </a:rPr>
              <a:t>психодрамы</a:t>
            </a:r>
            <a:r>
              <a:rPr lang="ru-RU" sz="1764" dirty="0">
                <a:latin typeface="+mj-lt"/>
              </a:rPr>
              <a:t>, социометрии и групповой психотерапии.</a:t>
            </a:r>
          </a:p>
        </p:txBody>
      </p:sp>
    </p:spTree>
    <p:extLst>
      <p:ext uri="{BB962C8B-B14F-4D97-AF65-F5344CB8AC3E}">
        <p14:creationId xmlns:p14="http://schemas.microsoft.com/office/powerpoint/2010/main" val="3232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1350" y="3460750"/>
            <a:ext cx="3984625" cy="3914775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04739" algn="l" eaLnBrk="1">
              <a:defRPr/>
            </a:pPr>
            <a:r>
              <a:rPr lang="ru-RU" sz="3086" b="1" dirty="0"/>
              <a:t>К</a:t>
            </a:r>
            <a:r>
              <a:rPr lang="ru-RU" sz="3086" b="1" dirty="0" smtClean="0"/>
              <a:t>атегории статусов:</a:t>
            </a:r>
            <a:br>
              <a:rPr lang="ru-RU" sz="3086" b="1" dirty="0" smtClean="0"/>
            </a:br>
            <a:r>
              <a:rPr lang="ru-RU" sz="3086" b="1" dirty="0" smtClean="0"/>
              <a:t> - </a:t>
            </a:r>
            <a:r>
              <a:rPr lang="ru-RU" sz="3086" dirty="0" smtClean="0"/>
              <a:t>Социометрическая «звезда»</a:t>
            </a:r>
            <a:br>
              <a:rPr lang="ru-RU" sz="3086" dirty="0" smtClean="0"/>
            </a:br>
            <a:r>
              <a:rPr lang="ru-RU" sz="3086" dirty="0" smtClean="0"/>
              <a:t>- Предпочитаемые</a:t>
            </a:r>
            <a:br>
              <a:rPr lang="ru-RU" sz="3086" dirty="0" smtClean="0"/>
            </a:br>
            <a:r>
              <a:rPr lang="ru-RU" sz="3086" dirty="0" smtClean="0"/>
              <a:t>- </a:t>
            </a:r>
            <a:r>
              <a:rPr lang="ru-RU" sz="3086" dirty="0"/>
              <a:t>П</a:t>
            </a:r>
            <a:r>
              <a:rPr lang="ru-RU" sz="3086" dirty="0" smtClean="0"/>
              <a:t>ренебрегаемые</a:t>
            </a:r>
            <a:r>
              <a:rPr lang="ru-RU" sz="3086" dirty="0"/>
              <a:t>, отверженные, изолированные.</a:t>
            </a:r>
          </a:p>
        </p:txBody>
      </p:sp>
      <p:pic>
        <p:nvPicPr>
          <p:cNvPr id="14339" name="Picture 2" descr="C:\Users\Алексей\Desktop\Картинки к МЛО\ris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473075"/>
            <a:ext cx="9501188" cy="2809875"/>
          </a:xfrm>
        </p:spPr>
      </p:pic>
      <p:sp>
        <p:nvSpPr>
          <p:cNvPr id="5" name="Прямоугольник 4"/>
          <p:cNvSpPr/>
          <p:nvPr/>
        </p:nvSpPr>
        <p:spPr>
          <a:xfrm>
            <a:off x="215900" y="3303588"/>
            <a:ext cx="5119688" cy="4194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866" b="1" i="1" dirty="0"/>
              <a:t>Статус</a:t>
            </a:r>
            <a:r>
              <a:rPr lang="ru-RU" sz="2866" b="1" dirty="0"/>
              <a:t> индивида</a:t>
            </a:r>
            <a:r>
              <a:rPr lang="ru-RU" sz="2866" dirty="0"/>
              <a:t> в группе — это реальная социально-психологическая характеристика его положения в системе внутригрупповых отношений, степень действительной авторитетности для остальных участников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03438" y="134938"/>
            <a:ext cx="7362825" cy="6286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796" tIns="50398" rIns="100796" bIns="50398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527" b="1" dirty="0">
                <a:latin typeface="Times New Roman" pitchFamily="18" charset="0"/>
                <a:cs typeface="Times New Roman" pitchFamily="18" charset="0"/>
              </a:rPr>
              <a:t>Социальный статус личности</a:t>
            </a:r>
            <a:endParaRPr lang="ru-RU" sz="3527" b="1" dirty="0"/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9178925" y="6804025"/>
            <a:ext cx="555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88" y="128588"/>
            <a:ext cx="9059862" cy="1809750"/>
          </a:xfrm>
        </p:spPr>
        <p:txBody>
          <a:bodyPr>
            <a:noAutofit/>
          </a:bodyPr>
          <a:lstStyle/>
          <a:p>
            <a:pPr eaLnBrk="1">
              <a:lnSpc>
                <a:spcPts val="3858"/>
              </a:lnSpc>
              <a:defRPr/>
            </a:pPr>
            <a:r>
              <a:rPr lang="ru-RU" sz="3968" b="1" dirty="0">
                <a:solidFill>
                  <a:schemeClr val="accent5">
                    <a:lumMod val="75000"/>
                  </a:schemeClr>
                </a:solidFill>
              </a:rPr>
              <a:t>Виды и разновидности структур внутригрупповых </a:t>
            </a:r>
            <a:r>
              <a:rPr lang="ru-RU" sz="3968" b="1" dirty="0" smtClean="0">
                <a:solidFill>
                  <a:schemeClr val="accent5">
                    <a:lumMod val="75000"/>
                  </a:schemeClr>
                </a:solidFill>
              </a:rPr>
              <a:t>коммуникаций</a:t>
            </a:r>
            <a:r>
              <a:rPr lang="ru-RU" sz="2205" dirty="0"/>
              <a:t> </a:t>
            </a:r>
            <a:br>
              <a:rPr lang="ru-RU" sz="2205" dirty="0"/>
            </a:br>
            <a:r>
              <a:rPr lang="ru-RU" sz="3086" dirty="0" smtClean="0"/>
              <a:t>А </a:t>
            </a:r>
            <a:r>
              <a:rPr lang="ru-RU" sz="3086" dirty="0"/>
              <a:t>– централизованная, Б – децентрализованная</a:t>
            </a:r>
            <a:endParaRPr lang="ru-RU" sz="3086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363" name="Содержимое 3" descr="http://krasgmu.ru/umkd_files/metod/preview/1_psihgrup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0938" y="1938338"/>
            <a:ext cx="7223125" cy="5080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13" y="4478338"/>
            <a:ext cx="3492500" cy="314960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15365" name="Прямоугольник 2"/>
          <p:cNvSpPr>
            <a:spLocks noChangeArrowheads="1"/>
          </p:cNvSpPr>
          <p:nvPr/>
        </p:nvSpPr>
        <p:spPr bwMode="auto">
          <a:xfrm>
            <a:off x="9178925" y="6804025"/>
            <a:ext cx="555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5313" y="207963"/>
            <a:ext cx="9366250" cy="4048125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866" dirty="0"/>
              <a:t>Управление группой, воздействие на </a:t>
            </a:r>
            <a:r>
              <a:rPr lang="ru-RU" sz="2866" dirty="0" smtClean="0"/>
              <a:t>поведение </a:t>
            </a:r>
            <a:r>
              <a:rPr lang="ru-RU" sz="2866" dirty="0"/>
              <a:t>отдельных членов группы обычно </a:t>
            </a:r>
            <a:r>
              <a:rPr lang="ru-RU" sz="2866" dirty="0" smtClean="0"/>
              <a:t>осуществляется </a:t>
            </a:r>
            <a:r>
              <a:rPr lang="ru-RU" sz="2866" dirty="0"/>
              <a:t>через официально назначенных лиц — </a:t>
            </a:r>
            <a:r>
              <a:rPr lang="ru-RU" sz="2866" b="1" i="1" dirty="0"/>
              <a:t>руководителей</a:t>
            </a:r>
            <a:r>
              <a:rPr lang="ru-RU" sz="2866" dirty="0"/>
              <a:t>, и через неофициальных лиц, пользующихся авторитетом среди членов данной группы, имеющих в ней высокий статус и именуемых </a:t>
            </a:r>
            <a:r>
              <a:rPr lang="ru-RU" sz="2866" b="1" i="1" dirty="0"/>
              <a:t>лидерами.</a:t>
            </a:r>
            <a:r>
              <a:rPr lang="ru-RU" sz="2866" dirty="0"/>
              <a:t> </a:t>
            </a:r>
            <a:endParaRPr lang="ru-RU" sz="2866" dirty="0" smtClean="0"/>
          </a:p>
          <a:p>
            <a:pPr eaLnBrk="1">
              <a:defRPr/>
            </a:pPr>
            <a:r>
              <a:rPr lang="ru-RU" sz="2866" dirty="0" smtClean="0"/>
              <a:t>Авторитет </a:t>
            </a:r>
            <a:r>
              <a:rPr lang="ru-RU" sz="2866" dirty="0"/>
              <a:t>лидера в группе обычно не менее силен, чем авторитет руководителя</a:t>
            </a:r>
            <a:r>
              <a:rPr lang="ru-RU" sz="2866" dirty="0" smtClean="0"/>
              <a:t>.</a:t>
            </a:r>
            <a:endParaRPr lang="ru-RU" sz="2866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42950" y="3832225"/>
            <a:ext cx="9070975" cy="636588"/>
          </a:xfrm>
          <a:prstGeom prst="rect">
            <a:avLst/>
          </a:prstGeom>
        </p:spPr>
        <p:txBody>
          <a:bodyPr lIns="100796" tIns="50398" rIns="100796" bIns="50398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52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Функции управления</a:t>
            </a:r>
          </a:p>
        </p:txBody>
      </p:sp>
      <p:pic>
        <p:nvPicPr>
          <p:cNvPr id="19460" name="Picture 2" descr="http://ok-t.ru/studopedia/baza7/1460121630107.files/image0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468813"/>
            <a:ext cx="81756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1188" y="457359"/>
            <a:ext cx="6929437" cy="1258887"/>
          </a:xfrm>
        </p:spPr>
        <p:txBody>
          <a:bodyPr>
            <a:normAutofit/>
          </a:bodyPr>
          <a:lstStyle/>
          <a:p>
            <a:pPr eaLnBrk="1">
              <a:lnSpc>
                <a:spcPts val="4299"/>
              </a:lnSpc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одходы к изучению стилей руководства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532" name="Picture 2" descr="Фотография Курт Левин (photo Kurt Lew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265829"/>
            <a:ext cx="2178473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44168" y="2065555"/>
            <a:ext cx="6981377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3200" dirty="0">
                <a:solidFill>
                  <a:schemeClr val="tx1"/>
                </a:solidFill>
              </a:rPr>
              <a:t>1) качественный подход; 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2</a:t>
            </a:r>
            <a:r>
              <a:rPr lang="ru-RU" sz="3200" dirty="0">
                <a:solidFill>
                  <a:schemeClr val="tx1"/>
                </a:solidFill>
              </a:rPr>
              <a:t>) поведенческий подход; </a:t>
            </a:r>
          </a:p>
          <a:p>
            <a:pPr marL="1181184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</a:rPr>
              <a:t>- Авторитарный</a:t>
            </a:r>
          </a:p>
          <a:p>
            <a:pPr marL="1181184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</a:rPr>
              <a:t>- Демократичный</a:t>
            </a:r>
          </a:p>
          <a:p>
            <a:pPr marL="1181184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</a:rPr>
              <a:t>- Либеральный</a:t>
            </a:r>
            <a:endParaRPr lang="ru-RU" sz="3200" dirty="0">
              <a:solidFill>
                <a:schemeClr val="tx1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</a:rPr>
              <a:t>3) ситуативный подход.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0200" y="3399767"/>
            <a:ext cx="2170113" cy="533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3086" dirty="0">
                <a:solidFill>
                  <a:schemeClr val="tx1"/>
                </a:solidFill>
              </a:rPr>
              <a:t>Kurt Lewin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25028" y="5436021"/>
            <a:ext cx="9367812" cy="1408381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eaLnBrk="1"/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Стиль лидерства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— это совокупность средств психологического воздействия, которыми пользуется лидер для оказания влияния на других членов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938" y="393700"/>
            <a:ext cx="7202487" cy="2100263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eaLnBrk="1">
              <a:defRPr/>
            </a:pPr>
            <a:r>
              <a:rPr lang="ru-RU" sz="3086" b="1" dirty="0" smtClean="0"/>
              <a:t>Дуглас Мак </a:t>
            </a:r>
            <a:r>
              <a:rPr lang="ru-RU" sz="3086" b="1" dirty="0" err="1" smtClean="0"/>
              <a:t>Грегор</a:t>
            </a:r>
            <a:r>
              <a:rPr lang="ru-RU" sz="3086" b="1" dirty="0" smtClean="0"/>
              <a:t>. Аме</a:t>
            </a:r>
            <a:r>
              <a:rPr lang="ru-RU" sz="3086" dirty="0" smtClean="0"/>
              <a:t>риканский  социальный психолог:</a:t>
            </a:r>
            <a:br>
              <a:rPr lang="ru-RU" sz="3086" dirty="0" smtClean="0"/>
            </a:br>
            <a:r>
              <a:rPr lang="ru-RU" sz="3086" dirty="0" smtClean="0"/>
              <a:t>Теории "X" и "Y" - теории мотивации и теории лидерства и стилей руководства</a:t>
            </a:r>
            <a:endParaRPr lang="ru-RU" sz="3086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2668588"/>
            <a:ext cx="9070975" cy="4576762"/>
          </a:xfrm>
        </p:spPr>
        <p:txBody>
          <a:bodyPr>
            <a:normAutofit fontScale="77500" lnSpcReduction="20000"/>
          </a:bodyPr>
          <a:lstStyle/>
          <a:p>
            <a:pPr algn="ctr" eaLnBrk="1">
              <a:defRPr/>
            </a:pPr>
            <a:r>
              <a:rPr lang="ru-RU" sz="4189" b="1" dirty="0" smtClean="0">
                <a:solidFill>
                  <a:srgbClr val="C00000"/>
                </a:solidFill>
              </a:rPr>
              <a:t>Теория "X" </a:t>
            </a:r>
          </a:p>
          <a:p>
            <a:pPr marL="0" indent="0" eaLnBrk="1">
              <a:lnSpc>
                <a:spcPct val="120000"/>
              </a:lnSpc>
              <a:defRPr/>
            </a:pPr>
            <a:r>
              <a:rPr lang="ru-RU" dirty="0" smtClean="0"/>
              <a:t>1. Средний человек имеет врожденное отвращение к труду и будет стремиться его избежать, если есть такая возможность. </a:t>
            </a:r>
            <a:br>
              <a:rPr lang="ru-RU" dirty="0" smtClean="0"/>
            </a:br>
            <a:r>
              <a:rPr lang="ru-RU" dirty="0" smtClean="0"/>
              <a:t>2. Большинство людей необходимо принуждать к труду, контролировать их и руководить ими под угрозой наказания, чтобы они могли сделать свой посильный вклад для достижения цели. </a:t>
            </a:r>
            <a:br>
              <a:rPr lang="ru-RU" dirty="0" smtClean="0"/>
            </a:br>
            <a:r>
              <a:rPr lang="ru-RU" dirty="0" smtClean="0"/>
              <a:t>3. Работник склонен к тому, чтобы им руководили, он избегает ответственности, у него мало честолюбия, он желает быть защищенным во всем.</a:t>
            </a:r>
            <a:endParaRPr lang="ru-RU" dirty="0"/>
          </a:p>
        </p:txBody>
      </p:sp>
      <p:pic>
        <p:nvPicPr>
          <p:cNvPr id="24580" name="Picture 2" descr="Макгрегор, Дугл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28588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938" y="949325"/>
            <a:ext cx="9445625" cy="6437313"/>
          </a:xfrm>
        </p:spPr>
        <p:txBody>
          <a:bodyPr>
            <a:normAutofit fontScale="92500" lnSpcReduction="10000"/>
          </a:bodyPr>
          <a:lstStyle/>
          <a:p>
            <a:pPr marL="0" indent="288734" eaLnBrk="1">
              <a:defRPr/>
            </a:pPr>
            <a:r>
              <a:rPr lang="ru-RU" dirty="0" smtClean="0"/>
              <a:t>1. У человека нет врожденной антипатии к труду. Труд естественен, так же как и отдых. </a:t>
            </a:r>
          </a:p>
          <a:p>
            <a:pPr marL="0" indent="288734" eaLnBrk="1">
              <a:defRPr/>
            </a:pPr>
            <a:r>
              <a:rPr lang="ru-RU" dirty="0" smtClean="0"/>
              <a:t>2. Если человек идентифицирует себя с целями, то он воспитывает в себе самодисциплину и самоконтроль. Контроль со стороны и угроза наказания являются непригодными средствами. </a:t>
            </a:r>
          </a:p>
          <a:p>
            <a:pPr marL="0" indent="288734" eaLnBrk="1">
              <a:defRPr/>
            </a:pPr>
            <a:r>
              <a:rPr lang="ru-RU" dirty="0" smtClean="0"/>
              <a:t>3. Обязанность по отношению к поставке целей состоит в функции вознаграждения. </a:t>
            </a:r>
          </a:p>
          <a:p>
            <a:pPr marL="0" indent="288734" eaLnBrk="1">
              <a:defRPr/>
            </a:pPr>
            <a:r>
              <a:rPr lang="ru-RU" dirty="0" smtClean="0"/>
              <a:t>4. При соответствующих обстоятельствах человек не только учится принимать ответственность, но и стремится к ней. </a:t>
            </a:r>
            <a:br>
              <a:rPr lang="ru-RU" dirty="0" smtClean="0"/>
            </a:br>
            <a:r>
              <a:rPr lang="ru-RU" dirty="0" smtClean="0"/>
              <a:t>5. Среди трудящихся широко распространены находчивость и творческий дух. </a:t>
            </a:r>
          </a:p>
          <a:p>
            <a:pPr eaLnBrk="1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08325" y="241300"/>
            <a:ext cx="2951163" cy="660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968" b="1" dirty="0">
                <a:solidFill>
                  <a:srgbClr val="C00000"/>
                </a:solidFill>
              </a:rPr>
              <a:t>Теория "Y"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363" y="1908175"/>
            <a:ext cx="5010150" cy="1130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Деловая игра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76" y="3851845"/>
            <a:ext cx="2621316" cy="23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7338" y="466725"/>
            <a:ext cx="9477375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srgbClr val="7E0021"/>
                </a:solidFill>
              </a:rPr>
              <a:t>Психология малых групп. Лидерство, руководство, власть в группе</a:t>
            </a:r>
            <a:r>
              <a:rPr lang="ru-RU" altLang="ru-RU"/>
              <a:t> 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600"/>
              <a:t>(В интерактивной форме) 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endParaRPr lang="ru-RU" altLang="ru-RU" sz="2600"/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/>
              <a:t>1. Группа: понятие, виды групп.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/>
              <a:t>2. Коллектив. признаки коллектива.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/>
              <a:t>3. Психолого-педагогический смысл лидерства, руководства, власти в группе.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/>
              <a:t>4. Эффективное руководство.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/>
              <a:t> 5. </a:t>
            </a:r>
            <a:r>
              <a:rPr lang="ru-RU" altLang="ru-RU" b="1"/>
              <a:t>Практикум</a:t>
            </a:r>
            <a:r>
              <a:rPr lang="ru-RU" altLang="ru-RU"/>
              <a:t>: изучение психологической структуры группы. Навыки эффективного взаимодействия в группе и коллективе.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/>
              <a:t>6. Деловая игра.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60363" y="215900"/>
            <a:ext cx="9359900" cy="736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500"/>
              <a:t>Вы дрейфуете на яхте в южной части Тихого океана. В результате пожара большая часть яхты и ее груза уничтожена. Яхта медленно тонет. Ваше местонахождение неясно из-за поломки основных навигационных приборов, но примерно вы находитесь на расстоянии 1000 миль от ближайшей земли. </a:t>
            </a:r>
          </a:p>
          <a:p>
            <a:pPr eaLnBrk="1"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500" b="1"/>
              <a:t>Дан список 15 предметов</a:t>
            </a:r>
            <a:r>
              <a:rPr lang="ru-RU" altLang="ru-RU" sz="2500"/>
              <a:t>, которые остались целыми и неповрежденными после пожара. В дополнение к этим предметам вы располагаете прочным надувным спасательным плотом с веслами, достаточно большим, чтобы выдержать вас, экипаж и все перечисленные предметы. Имущество оставшихся в живых людей составляет пачка сигарет, несколько коробков спичек и пять десятирублевых  банкнот.</a:t>
            </a:r>
          </a:p>
          <a:p>
            <a:pPr eaLnBrk="1"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500" b="1"/>
              <a:t>Ваша задача</a:t>
            </a:r>
            <a:r>
              <a:rPr lang="ru-RU" altLang="ru-RU" sz="2500"/>
              <a:t> - классифицировать 15 нижеперечисленных предметов в соответствии с их значением для выживания. Поставьте цифру 1 у самого важного предмета, цифру 2 - у второго по значению и так далее до 15, наименее важного для вас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СН-10М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4" y="428874"/>
            <a:ext cx="4253682" cy="31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Секстант (секстан), морской отражательный угломерный инстру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4283893"/>
            <a:ext cx="2508895" cy="26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Для чего нужен секста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80" y="4243681"/>
            <a:ext cx="4084712" cy="27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Maritim: спасательные пло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44" y="683492"/>
            <a:ext cx="4272702" cy="265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96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87350" y="431800"/>
            <a:ext cx="9691688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00"/>
                </a:solidFill>
              </a:rPr>
              <a:t>При обсуждении в группе необходимо руководствоваться следующими рекомендациями:</a:t>
            </a:r>
          </a:p>
          <a:p>
            <a:pPr>
              <a:spcBef>
                <a:spcPts val="0"/>
              </a:spcBef>
              <a:spcAft>
                <a:spcPts val="713"/>
              </a:spcAft>
              <a:buClrTx/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</a:rPr>
              <a:t>1</a:t>
            </a:r>
            <a:r>
              <a:rPr lang="ru-RU" altLang="ru-RU" sz="2800" dirty="0">
                <a:solidFill>
                  <a:srgbClr val="000000"/>
                </a:solidFill>
              </a:rPr>
              <a:t>. Воздержитесь от защиты своего суждения только потому, что оно свое. Подходите к задаче логически и объективно.</a:t>
            </a:r>
          </a:p>
          <a:p>
            <a:pPr>
              <a:spcBef>
                <a:spcPts val="0"/>
              </a:spcBef>
              <a:spcAft>
                <a:spcPts val="713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2. Избегайте менять свое мнение только для достижения согласия, не старайтесь любыми силами уклониться от конфликта. Поддерживайте только те решения, с которыми вы можете согласиться, хотя бы отчасти.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dirty="0">
              <a:solidFill>
                <a:srgbClr val="000000"/>
              </a:solidFill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4735843"/>
            <a:ext cx="2807550" cy="248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7350" y="5003973"/>
            <a:ext cx="6454234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3. Избегайте таких методов разрешения конфликта, как голосование и компромисс.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endParaRPr lang="ru-RU" altLang="ru-RU" sz="1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4. Рассматривайте различные 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мнения как помощь, а не как помеху.</a:t>
            </a:r>
            <a:r>
              <a:rPr lang="ru-RU" altLang="ru-RU" sz="11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887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76263" y="363538"/>
            <a:ext cx="6840537" cy="75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 b="1">
                <a:solidFill>
                  <a:srgbClr val="000000"/>
                </a:solidFill>
              </a:rPr>
              <a:t>Мнение экспертов: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1. Зеркало для бритья.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2. Канистра с соляркой.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3 Канистра с водой.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4 Коробка с пищевым НЗ.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5. Пластиковая пленка.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6 Две коробки шоколада.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7 Рыболовная снасть.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8. Нейлоновая веревка.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9. Надувная подушка.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10. Репеллент, отпугивающий акул.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11. Спирт.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12 Радиоприемник.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13. Карта Тихого океана.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14 Противомоскитная сетка. </a:t>
            </a:r>
          </a:p>
          <a:p>
            <a:pPr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15 Секстант.</a:t>
            </a:r>
          </a:p>
          <a:p>
            <a:pPr algn="ctr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70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355725"/>
            <a:ext cx="42862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5495925"/>
            <a:ext cx="27352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27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31800" y="431800"/>
            <a:ext cx="9215438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800" b="1" smtClean="0"/>
              <a:t>После выполнения задания в группах необходимо провести обсуждение процесса принятия решения: </a:t>
            </a:r>
          </a:p>
          <a:p>
            <a:pPr marL="209550" indent="-203200" eaLnBrk="1"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какие виды поведения мешали или помогали процессу достижения согласия; </a:t>
            </a:r>
          </a:p>
          <a:p>
            <a:pPr marL="209550" indent="-203200" eaLnBrk="1"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кто участвовал активно, а кто пассивно; </a:t>
            </a:r>
          </a:p>
          <a:p>
            <a:pPr marL="209550" indent="-203200" eaLnBrk="1"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кто оказывал большее влияние и почему; </a:t>
            </a:r>
          </a:p>
          <a:p>
            <a:pPr marL="209550" indent="-203200" eaLnBrk="1"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какова была атмосфера в группе во время дискуссии; </a:t>
            </a:r>
          </a:p>
          <a:p>
            <a:pPr marL="209550" indent="-203200" eaLnBrk="1"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оптимально ли использовались возможности группы; </a:t>
            </a:r>
          </a:p>
          <a:p>
            <a:pPr marL="209550" indent="-203200" eaLnBrk="1"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какие действия предпринимали участники группы для «протаскивания» своих мнений.</a:t>
            </a:r>
            <a:r>
              <a:rPr lang="ru-RU" altLang="ru-RU" sz="100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827509"/>
            <a:ext cx="95050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СИТУАЦИОННЫЕ ЗАДАЧИ 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r>
              <a:rPr lang="ru-RU" sz="3200" dirty="0" smtClean="0">
                <a:solidFill>
                  <a:srgbClr val="363636"/>
                </a:solidFill>
                <a:latin typeface="tahoma" panose="020B0604030504040204" pitchFamily="34" charset="0"/>
              </a:rPr>
              <a:t>1</a:t>
            </a:r>
            <a:r>
              <a:rPr lang="ru-RU" sz="3200" dirty="0">
                <a:solidFill>
                  <a:srgbClr val="363636"/>
                </a:solidFill>
                <a:latin typeface="tahoma" panose="020B0604030504040204" pitchFamily="34" charset="0"/>
              </a:rPr>
              <a:t>. Студенческая группа активна, сплоченная, ориентирована на учебный процесс. Если у кого-то что-то не получается, то остальные пытаются помочь ему. Группа всегда участвует в общевузовских мероприятиях.</a:t>
            </a:r>
          </a:p>
          <a:p>
            <a:endParaRPr lang="ru-RU" sz="3200" b="1" dirty="0" smtClean="0">
              <a:solidFill>
                <a:srgbClr val="363636"/>
              </a:solidFill>
              <a:latin typeface="tahoma" panose="020B0604030504040204" pitchFamily="34" charset="0"/>
            </a:endParaRPr>
          </a:p>
          <a:p>
            <a:r>
              <a:rPr lang="ru-RU" sz="3200" b="1" dirty="0" smtClean="0">
                <a:solidFill>
                  <a:srgbClr val="363636"/>
                </a:solidFill>
                <a:latin typeface="tahoma" panose="020B0604030504040204" pitchFamily="34" charset="0"/>
              </a:rPr>
              <a:t>Вопрос </a:t>
            </a:r>
            <a:r>
              <a:rPr lang="ru-RU" sz="3200" b="1" dirty="0">
                <a:solidFill>
                  <a:srgbClr val="363636"/>
                </a:solidFill>
                <a:latin typeface="tahoma" panose="020B0604030504040204" pitchFamily="34" charset="0"/>
              </a:rPr>
              <a:t>1:</a:t>
            </a:r>
            <a:r>
              <a:rPr lang="ru-RU" sz="3200" dirty="0">
                <a:solidFill>
                  <a:srgbClr val="363636"/>
                </a:solidFill>
                <a:latin typeface="tahoma" panose="020B0604030504040204" pitchFamily="34" charset="0"/>
              </a:rPr>
              <a:t> Охарактеризуйте уровень развития </a:t>
            </a:r>
            <a:r>
              <a:rPr lang="ru-RU" sz="3200" dirty="0" smtClean="0">
                <a:solidFill>
                  <a:srgbClr val="363636"/>
                </a:solidFill>
                <a:latin typeface="tahoma" panose="020B0604030504040204" pitchFamily="34" charset="0"/>
              </a:rPr>
              <a:t>группы.</a:t>
            </a:r>
          </a:p>
          <a:p>
            <a:endParaRPr lang="ru-RU" sz="3200" dirty="0">
              <a:solidFill>
                <a:srgbClr val="363636"/>
              </a:solidFill>
              <a:latin typeface="tahoma" panose="020B0604030504040204" pitchFamily="34" charset="0"/>
            </a:endParaRPr>
          </a:p>
          <a:p>
            <a:r>
              <a:rPr lang="ru-RU" sz="3200" b="1" dirty="0">
                <a:solidFill>
                  <a:srgbClr val="363636"/>
                </a:solidFill>
                <a:latin typeface="tahoma" panose="020B0604030504040204" pitchFamily="34" charset="0"/>
              </a:rPr>
              <a:t>Вопрос 2:</a:t>
            </a:r>
            <a:r>
              <a:rPr lang="ru-RU" sz="3200" dirty="0">
                <a:solidFill>
                  <a:srgbClr val="363636"/>
                </a:solidFill>
                <a:latin typeface="tahoma" panose="020B0604030504040204" pitchFamily="34" charset="0"/>
              </a:rPr>
              <a:t> Каковы признаки коллектива</a:t>
            </a:r>
            <a:r>
              <a:rPr lang="ru-RU" sz="3200" dirty="0" smtClean="0">
                <a:solidFill>
                  <a:srgbClr val="363636"/>
                </a:solidFill>
                <a:latin typeface="tahoma" panose="020B0604030504040204" pitchFamily="34" charset="0"/>
              </a:rPr>
              <a:t>?</a:t>
            </a:r>
            <a:endParaRPr lang="ru-RU" sz="3200" dirty="0">
              <a:solidFill>
                <a:srgbClr val="363636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5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251445"/>
            <a:ext cx="95050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</a:rPr>
              <a:t>СИТУАЦИОННЫЕ ЗАДАЧИ </a:t>
            </a:r>
            <a:endParaRPr lang="ru-RU" sz="2800" dirty="0" smtClean="0">
              <a:solidFill>
                <a:srgbClr val="363636"/>
              </a:solidFill>
              <a:latin typeface="tahoma" panose="020B0604030504040204" pitchFamily="34" charset="0"/>
            </a:endParaRPr>
          </a:p>
          <a:p>
            <a:r>
              <a:rPr lang="ru-RU" sz="2700" dirty="0" smtClean="0">
                <a:solidFill>
                  <a:srgbClr val="363636"/>
                </a:solidFill>
                <a:latin typeface="tahoma" panose="020B0604030504040204" pitchFamily="34" charset="0"/>
              </a:rPr>
              <a:t>1</a:t>
            </a:r>
            <a:r>
              <a:rPr lang="ru-RU" sz="2700" dirty="0">
                <a:solidFill>
                  <a:srgbClr val="363636"/>
                </a:solidFill>
                <a:latin typeface="tahoma" panose="020B0604030504040204" pitchFamily="34" charset="0"/>
              </a:rPr>
              <a:t>. Студенческая группа активна, сплоченная, ориентирована на учебный процесс. Если у кого-то что-то не получается, то остальные пытаются помочь ему. Группа всегда участвует в общевузовских мероприятиях.</a:t>
            </a:r>
          </a:p>
          <a:p>
            <a:r>
              <a:rPr lang="ru-RU" sz="2700" b="1" dirty="0">
                <a:solidFill>
                  <a:srgbClr val="363636"/>
                </a:solidFill>
                <a:latin typeface="tahoma" panose="020B0604030504040204" pitchFamily="34" charset="0"/>
              </a:rPr>
              <a:t>Вопрос 1:</a:t>
            </a:r>
            <a:r>
              <a:rPr lang="ru-RU" sz="2700" dirty="0">
                <a:solidFill>
                  <a:srgbClr val="363636"/>
                </a:solidFill>
                <a:latin typeface="tahoma" panose="020B0604030504040204" pitchFamily="34" charset="0"/>
              </a:rPr>
              <a:t> Охарактеризуйте уровень развития </a:t>
            </a:r>
            <a:r>
              <a:rPr lang="ru-RU" sz="2700" dirty="0" smtClean="0">
                <a:solidFill>
                  <a:srgbClr val="363636"/>
                </a:solidFill>
                <a:latin typeface="tahoma" panose="020B0604030504040204" pitchFamily="34" charset="0"/>
              </a:rPr>
              <a:t>группы.</a:t>
            </a:r>
            <a:endParaRPr lang="ru-RU" sz="2700" dirty="0">
              <a:solidFill>
                <a:srgbClr val="363636"/>
              </a:solidFill>
              <a:latin typeface="tahoma" panose="020B0604030504040204" pitchFamily="34" charset="0"/>
            </a:endParaRPr>
          </a:p>
          <a:p>
            <a:r>
              <a:rPr lang="ru-RU" sz="2700" b="1" dirty="0">
                <a:solidFill>
                  <a:srgbClr val="363636"/>
                </a:solidFill>
                <a:latin typeface="tahoma" panose="020B0604030504040204" pitchFamily="34" charset="0"/>
              </a:rPr>
              <a:t>Вопрос 2:</a:t>
            </a:r>
            <a:r>
              <a:rPr lang="ru-RU" sz="2700" dirty="0">
                <a:solidFill>
                  <a:srgbClr val="363636"/>
                </a:solidFill>
                <a:latin typeface="tahoma" panose="020B0604030504040204" pitchFamily="34" charset="0"/>
              </a:rPr>
              <a:t> Каковы признаки коллектива</a:t>
            </a:r>
            <a:r>
              <a:rPr lang="ru-RU" sz="2700" dirty="0" smtClean="0">
                <a:solidFill>
                  <a:srgbClr val="363636"/>
                </a:solidFill>
                <a:latin typeface="tahoma" panose="020B0604030504040204" pitchFamily="34" charset="0"/>
              </a:rPr>
              <a:t>?</a:t>
            </a:r>
            <a:endParaRPr lang="ru-RU" sz="2700" dirty="0">
              <a:solidFill>
                <a:srgbClr val="363636"/>
              </a:solidFill>
              <a:latin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3404691"/>
            <a:ext cx="96488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63636"/>
                </a:solidFill>
                <a:latin typeface="tahoma" panose="020B0604030504040204" pitchFamily="34" charset="0"/>
              </a:rPr>
              <a:t>1) Высший уровень развития </a:t>
            </a:r>
            <a:r>
              <a:rPr lang="ru-RU" sz="2400" dirty="0" smtClean="0">
                <a:solidFill>
                  <a:srgbClr val="363636"/>
                </a:solidFill>
                <a:latin typeface="tahoma" panose="020B0604030504040204" pitchFamily="34" charset="0"/>
              </a:rPr>
              <a:t>группы </a:t>
            </a:r>
            <a:r>
              <a:rPr lang="ru-RU" sz="2400" dirty="0">
                <a:solidFill>
                  <a:srgbClr val="363636"/>
                </a:solidFill>
                <a:latin typeface="tahoma" panose="020B0604030504040204" pitchFamily="34" charset="0"/>
              </a:rPr>
              <a:t>- </a:t>
            </a:r>
            <a:r>
              <a:rPr lang="ru-RU" sz="2400" b="1" dirty="0">
                <a:solidFill>
                  <a:srgbClr val="363636"/>
                </a:solidFill>
                <a:latin typeface="tahoma" panose="020B0604030504040204" pitchFamily="34" charset="0"/>
              </a:rPr>
              <a:t>коллектив</a:t>
            </a:r>
            <a:r>
              <a:rPr lang="ru-RU" sz="2400" b="1" dirty="0" smtClean="0">
                <a:solidFill>
                  <a:srgbClr val="363636"/>
                </a:solidFill>
                <a:latin typeface="tahoma" panose="020B0604030504040204" pitchFamily="34" charset="0"/>
              </a:rPr>
              <a:t>.</a:t>
            </a:r>
            <a:endParaRPr lang="ru-RU" sz="2400" b="1" dirty="0">
              <a:solidFill>
                <a:srgbClr val="363636"/>
              </a:solidFill>
              <a:latin typeface="tahoma" panose="020B0604030504040204" pitchFamily="34" charset="0"/>
            </a:endParaRPr>
          </a:p>
          <a:p>
            <a:r>
              <a:rPr lang="ru-RU" sz="2400" dirty="0">
                <a:solidFill>
                  <a:srgbClr val="363636"/>
                </a:solidFill>
                <a:latin typeface="tahoma" panose="020B0604030504040204" pitchFamily="34" charset="0"/>
              </a:rPr>
              <a:t>2) Психологическая теория </a:t>
            </a:r>
            <a:r>
              <a:rPr lang="ru-RU" sz="2400" dirty="0" smtClean="0">
                <a:solidFill>
                  <a:srgbClr val="363636"/>
                </a:solidFill>
                <a:latin typeface="tahoma" panose="020B0604030504040204" pitchFamily="34" charset="0"/>
              </a:rPr>
              <a:t>коллектива </a:t>
            </a:r>
            <a:r>
              <a:rPr lang="ru-RU" sz="2400" dirty="0">
                <a:solidFill>
                  <a:srgbClr val="363636"/>
                </a:solidFill>
                <a:latin typeface="tahoma" panose="020B0604030504040204" pitchFamily="34" charset="0"/>
              </a:rPr>
              <a:t>представляет группу, как бы состоящую из трех слоев (страт), каждый из которых характеризуется определенным принципом, по которому в нем строятся отношения между членами группы. В первом слое реализуются, прежде всего, непосредственные контакты между людьми, основанные на эмоциональной приемлемости или неприемлемости; во втором слое эти отношения опосредуются характером совместной деятельности; в третьем слое, названном ядром группы, развиваются отношения, основанные на принятии всеми членами группы единых целей групповой деятельности</a:t>
            </a:r>
            <a:r>
              <a:rPr lang="ru-RU" sz="2400" dirty="0" smtClean="0">
                <a:solidFill>
                  <a:srgbClr val="363636"/>
                </a:solidFill>
                <a:latin typeface="tahoma" panose="020B0604030504040204" pitchFamily="34" charset="0"/>
              </a:rPr>
              <a:t>.</a:t>
            </a:r>
            <a:endParaRPr lang="ru-RU" sz="2400" dirty="0">
              <a:solidFill>
                <a:srgbClr val="363636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07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846" y="755501"/>
            <a:ext cx="9010928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Практикум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Тест </a:t>
            </a:r>
            <a:r>
              <a:rPr lang="ru-RU" sz="3600" b="1" dirty="0">
                <a:solidFill>
                  <a:schemeClr val="tx1"/>
                </a:solidFill>
              </a:rPr>
              <a:t>межличностных отношений </a:t>
            </a:r>
            <a:r>
              <a:rPr lang="ru-RU" sz="3600" b="1" dirty="0" err="1" smtClean="0">
                <a:solidFill>
                  <a:schemeClr val="tx1"/>
                </a:solidFill>
              </a:rPr>
              <a:t>Лири</a:t>
            </a:r>
            <a:endParaRPr lang="ru-RU" sz="3600" b="1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920" y="2411685"/>
            <a:ext cx="7416824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Предназначен для </a:t>
            </a:r>
            <a:r>
              <a:rPr lang="ru-RU" sz="3200" dirty="0">
                <a:solidFill>
                  <a:schemeClr val="tx1"/>
                </a:solidFill>
              </a:rPr>
              <a:t>определения вашего типа отношения к </a:t>
            </a:r>
            <a:r>
              <a:rPr lang="ru-RU" sz="3200" dirty="0" smtClean="0">
                <a:solidFill>
                  <a:schemeClr val="tx1"/>
                </a:solidFill>
              </a:rPr>
              <a:t>окружающим людям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415" y="4355901"/>
            <a:ext cx="9539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https://psytests.org/interpersonal/leary-run.html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22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792" y="611485"/>
            <a:ext cx="92170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63636"/>
                </a:solidFill>
                <a:latin typeface="tahoma" panose="020B0604030504040204" pitchFamily="34" charset="0"/>
              </a:rPr>
              <a:t>Приемы, повышающие эффективность группового обсуждения: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63636"/>
                </a:solidFill>
                <a:latin typeface="tahoma" panose="020B0604030504040204" pitchFamily="34" charset="0"/>
              </a:rPr>
              <a:t>парафраз</a:t>
            </a:r>
            <a:r>
              <a:rPr lang="ru-RU" sz="2000" dirty="0">
                <a:solidFill>
                  <a:srgbClr val="363636"/>
                </a:solidFill>
                <a:latin typeface="tahoma" panose="020B0604030504040204" pitchFamily="34" charset="0"/>
              </a:rPr>
              <a:t> - повторение ведущим высказывания, чтобы стимулировать переосмысление и уточнение сказанного («Вы говорите, что...», «Я так вас понял?»);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63636"/>
                </a:solidFill>
                <a:latin typeface="tahoma" panose="020B0604030504040204" pitchFamily="34" charset="0"/>
              </a:rPr>
              <a:t>демонстрация непонимания </a:t>
            </a:r>
            <a:r>
              <a:rPr lang="ru-RU" sz="2000" dirty="0">
                <a:solidFill>
                  <a:srgbClr val="363636"/>
                </a:solidFill>
                <a:latin typeface="tahoma" panose="020B0604030504040204" pitchFamily="34" charset="0"/>
              </a:rPr>
              <a:t>- побуждение студентов повторить, уточнить суждение («Я не совсем понимаю, что вы имеете в виду. Уточните, пожалуйста»);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63636"/>
                </a:solidFill>
                <a:latin typeface="tahoma" panose="020B0604030504040204" pitchFamily="34" charset="0"/>
              </a:rPr>
              <a:t>«</a:t>
            </a:r>
            <a:r>
              <a:rPr lang="ru-RU" sz="2000" b="1" dirty="0">
                <a:solidFill>
                  <a:srgbClr val="363636"/>
                </a:solidFill>
                <a:latin typeface="tahoma" panose="020B0604030504040204" pitchFamily="34" charset="0"/>
              </a:rPr>
              <a:t>сомнение</a:t>
            </a:r>
            <a:r>
              <a:rPr lang="ru-RU" sz="2000" dirty="0">
                <a:solidFill>
                  <a:srgbClr val="363636"/>
                </a:solidFill>
                <a:latin typeface="tahoma" panose="020B0604030504040204" pitchFamily="34" charset="0"/>
              </a:rPr>
              <a:t>» позволяет отсеивать слабые и непродуманные высказывания («Так ли это?», «Вы уверены в том, что говорите?»);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63636"/>
                </a:solidFill>
                <a:latin typeface="tahoma" panose="020B0604030504040204" pitchFamily="34" charset="0"/>
              </a:rPr>
              <a:t>«альтернатива» - ведущий предлагает другую точку зрения, акцентирует внимание на противоположном подходе;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63636"/>
                </a:solidFill>
                <a:latin typeface="tahoma" panose="020B0604030504040204" pitchFamily="34" charset="0"/>
              </a:rPr>
              <a:t>«доведение до абсурда</a:t>
            </a:r>
            <a:r>
              <a:rPr lang="ru-RU" sz="2000" dirty="0">
                <a:solidFill>
                  <a:srgbClr val="363636"/>
                </a:solidFill>
                <a:latin typeface="tahoma" panose="020B0604030504040204" pitchFamily="34" charset="0"/>
              </a:rPr>
              <a:t>» - ведущий соглашается с высказанным утверждением, а затем делает из него абсурдные выводы;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63636"/>
                </a:solidFill>
                <a:latin typeface="tahoma" panose="020B0604030504040204" pitchFamily="34" charset="0"/>
              </a:rPr>
              <a:t>«задевающее утверждение» - ведущий высказывает суждение, заведомо зная, что оно вызовет резкую реакцию и несогласие участников, стремление опровергнуть данное суждение и изложить свою точку зрения;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63636"/>
                </a:solidFill>
                <a:latin typeface="tahoma" panose="020B0604030504040204" pitchFamily="34" charset="0"/>
              </a:rPr>
              <a:t>«нет-стратегия» - ведущий отрицает высказывания участников, не обосновывая свое отрицание («Этого не может быть»).</a:t>
            </a:r>
          </a:p>
          <a:p>
            <a:pPr algn="just"/>
            <a:r>
              <a:rPr lang="ru-RU" sz="2000" dirty="0">
                <a:solidFill>
                  <a:srgbClr val="363636"/>
                </a:solidFill>
                <a:latin typeface="tahoma" panose="020B0604030504040204" pitchFamily="34" charset="0"/>
              </a:rPr>
              <a:t>уточняющие вопросы побуждают четче оформлять и аргументировать мысли («Что вы имеете в виду, когда говорите, что...?», «Как вы докажете, что это верно</a:t>
            </a:r>
            <a:r>
              <a:rPr lang="ru-RU" sz="2000" dirty="0" smtClean="0">
                <a:solidFill>
                  <a:srgbClr val="363636"/>
                </a:solidFill>
                <a:latin typeface="tahoma" panose="020B0604030504040204" pitchFamily="34" charset="0"/>
              </a:rPr>
              <a:t>?»);</a:t>
            </a:r>
            <a:endParaRPr lang="ru-RU" sz="2000" dirty="0">
              <a:solidFill>
                <a:srgbClr val="363636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87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47663" y="514350"/>
            <a:ext cx="74755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800" b="1">
                <a:solidFill>
                  <a:srgbClr val="330066"/>
                </a:solidFill>
                <a:latin typeface="Monotype Corsiva" panose="03010101010201010101" pitchFamily="66" charset="0"/>
              </a:rPr>
              <a:t>Конец</a:t>
            </a: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196850" y="207963"/>
          <a:ext cx="2109788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r:id="rId4" imgW="1914286" imgH="3180952" progId="">
                  <p:embed/>
                </p:oleObj>
              </mc:Choice>
              <mc:Fallback>
                <p:oleObj r:id="rId4" imgW="1914286" imgH="318095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07963"/>
                        <a:ext cx="2109788" cy="350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455988" y="466725"/>
            <a:ext cx="3641725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800" b="1">
                <a:solidFill>
                  <a:srgbClr val="330066"/>
                </a:solidFill>
                <a:latin typeface="Monotype Corsiva" panose="03010101010201010101" pitchFamily="66" charset="0"/>
              </a:rPr>
              <a:t>Спасибо за работу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4825" y="1731963"/>
          <a:ext cx="9070976" cy="451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503"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Формальные</a:t>
                      </a:r>
                      <a:endParaRPr lang="ru-RU" sz="3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89" marR="100789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Неформальные</a:t>
                      </a:r>
                      <a:endParaRPr lang="ru-RU" sz="3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89" marR="100789" marT="50408" marB="504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109">
                <a:tc>
                  <a:txBody>
                    <a:bodyPr/>
                    <a:lstStyle/>
                    <a:p>
                      <a:r>
                        <a:rPr lang="ru-RU" sz="31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Прием на работу</a:t>
                      </a:r>
                    </a:p>
                    <a:p>
                      <a:r>
                        <a:rPr lang="ru-RU" sz="31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r>
                        <a:rPr lang="ru-RU" sz="3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главного врача с подчиненными</a:t>
                      </a:r>
                    </a:p>
                    <a:p>
                      <a:r>
                        <a:rPr lang="ru-RU" sz="31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между должностными</a:t>
                      </a:r>
                      <a:r>
                        <a:rPr lang="ru-RU" sz="3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лицами в рабочее время</a:t>
                      </a:r>
                    </a:p>
                    <a:p>
                      <a:r>
                        <a:rPr lang="ru-RU" sz="3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деловой  встречи по телефону</a:t>
                      </a:r>
                      <a:endParaRPr lang="ru-RU" sz="3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89" marR="100789" marT="50408" marB="504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0"/>
                      <a:r>
                        <a:rPr lang="ru-RU" sz="3100" dirty="0" smtClean="0">
                          <a:latin typeface="Times New Roman" pitchFamily="18" charset="0"/>
                          <a:cs typeface="Times New Roman" pitchFamily="18" charset="0"/>
                        </a:rPr>
                        <a:t>Вечеринка, пикник</a:t>
                      </a:r>
                    </a:p>
                    <a:p>
                      <a:pPr marL="357188" indent="0"/>
                      <a:r>
                        <a:rPr lang="ru-RU" sz="3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Разговор по телефону двух</a:t>
                      </a:r>
                      <a:r>
                        <a:rPr lang="ru-RU" sz="3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друзей</a:t>
                      </a:r>
                    </a:p>
                    <a:p>
                      <a:pPr marL="357188" indent="0"/>
                      <a:r>
                        <a:rPr lang="ru-RU" sz="3100" dirty="0" smtClean="0">
                          <a:latin typeface="Times New Roman" pitchFamily="18" charset="0"/>
                          <a:cs typeface="Times New Roman" pitchFamily="18" charset="0"/>
                        </a:rPr>
                        <a:t>Поездка с друзьями</a:t>
                      </a:r>
                      <a:endParaRPr lang="ru-RU" sz="3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89" marR="100789" marT="50408" marB="504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ей\Desktop\Картинки к МЛО\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975"/>
            <a:ext cx="10009188" cy="7505700"/>
          </a:xfrm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9178925" y="6804025"/>
            <a:ext cx="555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6875" y="207963"/>
            <a:ext cx="8413750" cy="2578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>
              <a:lnSpc>
                <a:spcPct val="107000"/>
              </a:lnSpc>
              <a:spcAft>
                <a:spcPts val="6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968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межличностных отношений</a:t>
            </a:r>
          </a:p>
          <a:p>
            <a:pPr indent="393728" algn="ctr" eaLnBrk="1">
              <a:lnSpc>
                <a:spcPct val="107000"/>
              </a:lnSpc>
              <a:spcAft>
                <a:spcPts val="6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07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27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То, как другие относятся к вам, во многом определяется тем, как вы относитесь к себе.</a:t>
            </a:r>
            <a:endParaRPr lang="ru-RU" sz="1323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Картинки по запросу человек в зерка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66713"/>
            <a:ext cx="966788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063" y="3424238"/>
            <a:ext cx="7891462" cy="3359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393728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07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постоянно недовольны собой, ваше настроение и недовольство собой может передаваться другим. И они будут недовольны вами.</a:t>
            </a:r>
          </a:p>
          <a:p>
            <a:pPr indent="393728" eaLnBrk="1">
              <a:lnSpc>
                <a:spcPct val="10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307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 вас низкая самооценка, то  и окружающие будут низко оценивать вас. </a:t>
            </a:r>
          </a:p>
        </p:txBody>
      </p:sp>
      <p:pic>
        <p:nvPicPr>
          <p:cNvPr id="1126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3541713"/>
            <a:ext cx="19780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38" y="1557338"/>
            <a:ext cx="9366250" cy="5556250"/>
          </a:xfrm>
        </p:spPr>
        <p:txBody>
          <a:bodyPr>
            <a:normAutofit lnSpcReduction="10000"/>
          </a:bodyPr>
          <a:lstStyle/>
          <a:p>
            <a:pPr marL="0" indent="0" eaLnBrk="1">
              <a:defRPr/>
            </a:pPr>
            <a:r>
              <a:rPr lang="ru-RU" altLang="ru-RU" sz="3086" b="1" dirty="0">
                <a:latin typeface="Arial Narrow" panose="020B0606020202030204" pitchFamily="34" charset="0"/>
              </a:rPr>
              <a:t>Малая группа </a:t>
            </a:r>
            <a:r>
              <a:rPr lang="ru-RU" altLang="ru-RU" sz="3086" dirty="0">
                <a:latin typeface="Arial Narrow" panose="020B0606020202030204" pitchFamily="34" charset="0"/>
              </a:rPr>
              <a:t>представляет собой небольшое объединение людей от 2-3 до 20-30 человек, занятых каким-либо общим делом и находящихся в прямых взаимоотношениях друг с другом. </a:t>
            </a:r>
            <a:endParaRPr lang="ru-RU" altLang="ru-RU" sz="3086" dirty="0" smtClean="0">
              <a:latin typeface="Arial Narrow" panose="020B0606020202030204" pitchFamily="34" charset="0"/>
            </a:endParaRPr>
          </a:p>
          <a:p>
            <a:pPr eaLnBrk="1">
              <a:defRPr/>
            </a:pPr>
            <a:r>
              <a:rPr lang="ru-RU" altLang="ru-RU" sz="3086" dirty="0" smtClean="0">
                <a:latin typeface="Arial Narrow" panose="020B0606020202030204" pitchFamily="34" charset="0"/>
              </a:rPr>
              <a:t>Малая </a:t>
            </a:r>
            <a:r>
              <a:rPr lang="ru-RU" altLang="ru-RU" sz="3086" dirty="0">
                <a:latin typeface="Arial Narrow" panose="020B0606020202030204" pitchFamily="34" charset="0"/>
              </a:rPr>
              <a:t>группа представляет собой элементарную ячейку общества. </a:t>
            </a:r>
            <a:endParaRPr lang="ru-RU" altLang="ru-RU" sz="3086" dirty="0" smtClean="0">
              <a:latin typeface="Arial Narrow" panose="020B0606020202030204" pitchFamily="34" charset="0"/>
            </a:endParaRPr>
          </a:p>
          <a:p>
            <a:pPr eaLnBrk="1">
              <a:defRPr/>
            </a:pPr>
            <a:r>
              <a:rPr lang="ru-RU" altLang="ru-RU" sz="3086" dirty="0" smtClean="0">
                <a:latin typeface="Arial Narrow" panose="020B0606020202030204" pitchFamily="34" charset="0"/>
              </a:rPr>
              <a:t>В </a:t>
            </a:r>
            <a:r>
              <a:rPr lang="ru-RU" altLang="ru-RU" sz="3086" dirty="0">
                <a:latin typeface="Arial Narrow" panose="020B0606020202030204" pitchFamily="34" charset="0"/>
              </a:rPr>
              <a:t>ней человек проводит большую часть своей жизни. </a:t>
            </a:r>
            <a:endParaRPr lang="ru-RU" altLang="ru-RU" sz="3086" dirty="0" smtClean="0">
              <a:latin typeface="Arial Narrow" panose="020B0606020202030204" pitchFamily="34" charset="0"/>
            </a:endParaRPr>
          </a:p>
          <a:p>
            <a:pPr marL="0" indent="0" eaLnBrk="1">
              <a:defRPr/>
            </a:pPr>
            <a:endParaRPr lang="ru-RU" altLang="ru-RU" sz="3086" dirty="0">
              <a:latin typeface="Arial Narrow" panose="020B0606020202030204" pitchFamily="34" charset="0"/>
            </a:endParaRPr>
          </a:p>
          <a:p>
            <a:pPr marL="0" indent="0" eaLnBrk="1">
              <a:defRPr/>
            </a:pPr>
            <a:r>
              <a:rPr lang="ru-RU" altLang="ru-RU" sz="3086" b="1" i="1" dirty="0" smtClean="0">
                <a:latin typeface="Arial Narrow" panose="020B0606020202030204" pitchFamily="34" charset="0"/>
              </a:rPr>
              <a:t>Примеры </a:t>
            </a:r>
            <a:r>
              <a:rPr lang="ru-RU" altLang="ru-RU" sz="3086" b="1" i="1" dirty="0">
                <a:latin typeface="Arial Narrow" panose="020B0606020202030204" pitchFamily="34" charset="0"/>
              </a:rPr>
              <a:t>малых групп</a:t>
            </a:r>
            <a:r>
              <a:rPr lang="ru-RU" altLang="ru-RU" sz="3086" dirty="0">
                <a:latin typeface="Arial Narrow" panose="020B0606020202030204" pitchFamily="34" charset="0"/>
              </a:rPr>
              <a:t>, </a:t>
            </a:r>
            <a:r>
              <a:rPr lang="ru-RU" altLang="ru-RU" sz="3086" dirty="0" smtClean="0">
                <a:latin typeface="Arial Narrow" panose="020B0606020202030204" pitchFamily="34" charset="0"/>
              </a:rPr>
              <a:t>наиболее значимых </a:t>
            </a:r>
            <a:r>
              <a:rPr lang="ru-RU" altLang="ru-RU" sz="3086" dirty="0">
                <a:latin typeface="Arial Narrow" panose="020B0606020202030204" pitchFamily="34" charset="0"/>
              </a:rPr>
              <a:t>для </a:t>
            </a:r>
            <a:r>
              <a:rPr lang="ru-RU" altLang="ru-RU" sz="3086" dirty="0" smtClean="0">
                <a:latin typeface="Arial Narrow" panose="020B0606020202030204" pitchFamily="34" charset="0"/>
              </a:rPr>
              <a:t>человека: семья,  студенческая группа, трудовой коллектив, объединения близких людей, приятелей.</a:t>
            </a:r>
          </a:p>
          <a:p>
            <a:pPr eaLnBrk="1">
              <a:defRPr/>
            </a:pPr>
            <a:endParaRPr lang="ru-RU" altLang="ru-RU" dirty="0">
              <a:latin typeface="Arial Narrow" panose="020B0606020202030204" pitchFamily="34" charset="0"/>
            </a:endParaRPr>
          </a:p>
          <a:p>
            <a:pPr eaLnBrk="1"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3700" y="314325"/>
            <a:ext cx="9072563" cy="1036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>
              <a:defRPr/>
            </a:pPr>
            <a:r>
              <a:rPr lang="ru-RU" sz="3527" b="1" dirty="0" smtClean="0">
                <a:latin typeface="Times New Roman" pitchFamily="18" charset="0"/>
                <a:cs typeface="Times New Roman" pitchFamily="18" charset="0"/>
              </a:rPr>
              <a:t>Человек и его ближайшее окружение</a:t>
            </a:r>
            <a:endParaRPr lang="ru-RU" sz="3527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76" y="157467"/>
            <a:ext cx="9071610" cy="94496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Характеристика малой группы: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4229" y="1259928"/>
          <a:ext cx="9370913" cy="629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85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724" y="100893"/>
            <a:ext cx="9071610" cy="101464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Виды групп: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771" y="2771725"/>
            <a:ext cx="4409841" cy="4536504"/>
          </a:xfrm>
        </p:spPr>
        <p:txBody>
          <a:bodyPr>
            <a:normAutofit fontScale="47500" lnSpcReduction="20000"/>
          </a:bodyPr>
          <a:lstStyle/>
          <a:p>
            <a:pPr marL="0" indent="398977"/>
            <a:r>
              <a:rPr lang="ru-RU" sz="5100" b="1" dirty="0">
                <a:solidFill>
                  <a:srgbClr val="FF0000"/>
                </a:solidFill>
              </a:rPr>
              <a:t>Условными (или номинальными) называются группы</a:t>
            </a:r>
            <a:r>
              <a:rPr lang="ru-RU" sz="5100" b="1" dirty="0"/>
              <a:t>, в которые объединяют людей, не имеющих непосредственных взаимоотношений и контактов друг с другом.</a:t>
            </a:r>
          </a:p>
          <a:p>
            <a:pPr marL="0" indent="398977" algn="just"/>
            <a:r>
              <a:rPr lang="ru-RU" sz="3400" dirty="0" smtClean="0"/>
              <a:t>Из жителей того или иного субъекта РФ статистически выделяют группу людей, имеющих определенный уровень образования, или определенное заболевание, или нуждающихся в отдельном жилье)</a:t>
            </a:r>
          </a:p>
          <a:p>
            <a:pPr marL="0" indent="398977" algn="just"/>
            <a:r>
              <a:rPr lang="ru-RU" sz="3400" dirty="0" smtClean="0"/>
              <a:t>В условные группы людей объединяют также по таким признакам, как характер деятельности, пол, возраст, национальность и др.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65771" y="1657577"/>
            <a:ext cx="4252347" cy="8662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27" dirty="0"/>
              <a:t>Условные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83187" y="1701099"/>
            <a:ext cx="4409841" cy="8662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27" dirty="0"/>
              <a:t>Реальные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119059" y="2992366"/>
            <a:ext cx="4724830" cy="4016105"/>
          </a:xfrm>
          <a:prstGeom prst="rect">
            <a:avLst/>
          </a:prstGeom>
        </p:spPr>
        <p:txBody>
          <a:bodyPr vert="horz" lIns="100796" tIns="50398" rIns="100796" bIns="50398" rtlCol="0">
            <a:normAutofit fontScale="92500" lnSpcReduction="10000"/>
          </a:bodyPr>
          <a:lstStyle/>
          <a:p>
            <a:pPr algn="l"/>
            <a:r>
              <a:rPr lang="ru-RU" sz="2646" dirty="0">
                <a:solidFill>
                  <a:schemeClr val="tx1"/>
                </a:solidFill>
                <a:latin typeface="+mj-lt"/>
              </a:rPr>
              <a:t>Реальные группы — это действительно существующие объединения людей, связанных между собой определенными отношениями и осознающих свою принадлежность к нему </a:t>
            </a:r>
          </a:p>
          <a:p>
            <a:pPr algn="l"/>
            <a:r>
              <a:rPr lang="ru-RU" sz="2646" dirty="0">
                <a:solidFill>
                  <a:schemeClr val="tx1"/>
                </a:solidFill>
                <a:latin typeface="+mj-lt"/>
              </a:rPr>
              <a:t>(семья, бригада рабочих, студенческая группа, школьный класс, дворовая компания).</a:t>
            </a:r>
            <a:r>
              <a:rPr lang="ru-RU" sz="1323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1323" dirty="0">
                <a:solidFill>
                  <a:schemeClr val="tx1"/>
                </a:solidFill>
                <a:latin typeface="+mj-lt"/>
              </a:rPr>
            </a:br>
            <a:endParaRPr lang="ru-RU" sz="1323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91945" y="1279619"/>
            <a:ext cx="2330884" cy="354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>
            <a:off x="5115415" y="1005482"/>
            <a:ext cx="2472693" cy="695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8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4" y="-1"/>
            <a:ext cx="10204444" cy="7559675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79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34535</TotalTime>
  <Words>1249</Words>
  <Application>Microsoft Office PowerPoint</Application>
  <PresentationFormat>Произвольный</PresentationFormat>
  <Paragraphs>164</Paragraphs>
  <Slides>29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Microsoft YaHei</vt:lpstr>
      <vt:lpstr>Arial</vt:lpstr>
      <vt:lpstr>Arial Narrow</vt:lpstr>
      <vt:lpstr>Calibri</vt:lpstr>
      <vt:lpstr>Georgia</vt:lpstr>
      <vt:lpstr>Lucida Sans Unicode</vt:lpstr>
      <vt:lpstr>Monotype Corsiva</vt:lpstr>
      <vt:lpstr>tahoma</vt:lpstr>
      <vt:lpstr>Times New Roman</vt:lpstr>
      <vt:lpstr>Wingdings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МЛО</vt:lpstr>
      <vt:lpstr>Презентация PowerPoint</vt:lpstr>
      <vt:lpstr>Презентация PowerPoint</vt:lpstr>
      <vt:lpstr>Человек и его ближайшее окружение</vt:lpstr>
      <vt:lpstr>Характеристика малой группы:</vt:lpstr>
      <vt:lpstr>Виды групп:</vt:lpstr>
      <vt:lpstr>Презентация PowerPoint</vt:lpstr>
      <vt:lpstr>Презентация PowerPoint</vt:lpstr>
      <vt:lpstr>Коллектив</vt:lpstr>
      <vt:lpstr>Социометрия</vt:lpstr>
      <vt:lpstr>Категории статусов:  - Социометрическая «звезда» - Предпочитаемые - Пренебрегаемые, отверженные, изолированные.</vt:lpstr>
      <vt:lpstr>Виды и разновидности структур внутригрупповых коммуникаций  А – централизованная, Б – децентрализованная</vt:lpstr>
      <vt:lpstr>Презентация PowerPoint</vt:lpstr>
      <vt:lpstr>Подходы к изучению стилей руководства </vt:lpstr>
      <vt:lpstr>Дуглас Мак Грегор. Американский  социальный психолог: Теории "X" и "Y" - теории мотивации и теории лидерства и стилей руководства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Гуров</cp:lastModifiedBy>
  <cp:revision>27</cp:revision>
  <cp:lastPrinted>1601-01-01T00:00:00Z</cp:lastPrinted>
  <dcterms:created xsi:type="dcterms:W3CDTF">2016-10-21T04:40:46Z</dcterms:created>
  <dcterms:modified xsi:type="dcterms:W3CDTF">2021-10-14T02:27:46Z</dcterms:modified>
</cp:coreProperties>
</file>