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661" r:id="rId1"/>
  </p:sldMasterIdLst>
  <p:notesMasterIdLst>
    <p:notesMasterId r:id="rId24"/>
  </p:notesMasterIdLst>
  <p:sldIdLst>
    <p:sldId id="290" r:id="rId2"/>
    <p:sldId id="383" r:id="rId3"/>
    <p:sldId id="381" r:id="rId4"/>
    <p:sldId id="386" r:id="rId5"/>
    <p:sldId id="292" r:id="rId6"/>
    <p:sldId id="306" r:id="rId7"/>
    <p:sldId id="391" r:id="rId8"/>
    <p:sldId id="374" r:id="rId9"/>
    <p:sldId id="305" r:id="rId10"/>
    <p:sldId id="388" r:id="rId11"/>
    <p:sldId id="444" r:id="rId12"/>
    <p:sldId id="313" r:id="rId13"/>
    <p:sldId id="318" r:id="rId14"/>
    <p:sldId id="392" r:id="rId15"/>
    <p:sldId id="393" r:id="rId16"/>
    <p:sldId id="445" r:id="rId17"/>
    <p:sldId id="436" r:id="rId18"/>
    <p:sldId id="389" r:id="rId19"/>
    <p:sldId id="394" r:id="rId20"/>
    <p:sldId id="396" r:id="rId21"/>
    <p:sldId id="437" r:id="rId22"/>
    <p:sldId id="443" r:id="rId23"/>
  </p:sldIdLst>
  <p:sldSz cx="12192000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86191" autoAdjust="0"/>
  </p:normalViewPr>
  <p:slideViewPr>
    <p:cSldViewPr>
      <p:cViewPr>
        <p:scale>
          <a:sx n="70" d="100"/>
          <a:sy n="70" d="100"/>
        </p:scale>
        <p:origin x="-696" y="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F8C08-28E1-466A-BDD4-E161B95007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CD9706-7243-4BF7-81E1-5D14D9C96D17}">
      <dgm:prSet/>
      <dgm:spPr/>
      <dgm:t>
        <a:bodyPr/>
        <a:lstStyle/>
        <a:p>
          <a:r>
            <a:rPr lang="ru-RU" b="1" i="1" dirty="0">
              <a:solidFill>
                <a:schemeClr val="tx1"/>
              </a:solidFill>
            </a:rPr>
            <a:t>аберрантная печеночная</a:t>
          </a:r>
          <a:r>
            <a:rPr lang="ru-RU" b="1" i="1" dirty="0">
              <a:solidFill>
                <a:srgbClr val="FF0000"/>
              </a:solidFill>
            </a:rPr>
            <a:t> </a:t>
          </a:r>
          <a:r>
            <a:rPr lang="ru-RU" b="1" i="1" dirty="0">
              <a:solidFill>
                <a:schemeClr val="tx1"/>
              </a:solidFill>
            </a:rPr>
            <a:t>артерия</a:t>
          </a:r>
          <a:r>
            <a:rPr lang="ru-RU" dirty="0">
              <a:solidFill>
                <a:schemeClr val="tx1"/>
              </a:solidFill>
            </a:rPr>
            <a:t>: </a:t>
          </a:r>
        </a:p>
      </dgm:t>
    </dgm:pt>
    <dgm:pt modelId="{3871DDD0-E61E-4CD6-ACE7-5F1C2BDBDA73}" type="parTrans" cxnId="{2448E83F-4961-401B-B010-26333F61079E}">
      <dgm:prSet/>
      <dgm:spPr/>
      <dgm:t>
        <a:bodyPr/>
        <a:lstStyle/>
        <a:p>
          <a:endParaRPr lang="ru-RU"/>
        </a:p>
      </dgm:t>
    </dgm:pt>
    <dgm:pt modelId="{9CDBAED7-DB2A-409D-B6FF-BE96C5820239}" type="sibTrans" cxnId="{2448E83F-4961-401B-B010-26333F61079E}">
      <dgm:prSet/>
      <dgm:spPr/>
      <dgm:t>
        <a:bodyPr/>
        <a:lstStyle/>
        <a:p>
          <a:endParaRPr lang="ru-RU"/>
        </a:p>
      </dgm:t>
    </dgm:pt>
    <dgm:pt modelId="{306F4EF6-70A7-42B4-AAFB-EADC182DFDA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i="0" dirty="0"/>
            <a:t>добавочная левая печеночная </a:t>
          </a:r>
          <a:r>
            <a:rPr lang="ru-RU" i="0" dirty="0" smtClean="0"/>
            <a:t>артерия </a:t>
          </a:r>
          <a:r>
            <a:rPr lang="ru-RU" i="0" dirty="0"/>
            <a:t>из левой желудочной </a:t>
          </a:r>
          <a:r>
            <a:rPr lang="ru-RU" i="0" dirty="0" smtClean="0"/>
            <a:t>артерии</a:t>
          </a:r>
          <a:endParaRPr lang="ru-RU" i="0" dirty="0"/>
        </a:p>
      </dgm:t>
    </dgm:pt>
    <dgm:pt modelId="{F4D32DD6-2546-4CCD-930C-F04FD16621EC}" type="parTrans" cxnId="{AC59067D-F0A7-40A7-A3BA-703916AE5127}">
      <dgm:prSet/>
      <dgm:spPr/>
      <dgm:t>
        <a:bodyPr/>
        <a:lstStyle/>
        <a:p>
          <a:endParaRPr lang="ru-RU"/>
        </a:p>
      </dgm:t>
    </dgm:pt>
    <dgm:pt modelId="{499C70E2-1955-4017-896D-AB74D4264625}" type="sibTrans" cxnId="{AC59067D-F0A7-40A7-A3BA-703916AE5127}">
      <dgm:prSet/>
      <dgm:spPr/>
      <dgm:t>
        <a:bodyPr/>
        <a:lstStyle/>
        <a:p>
          <a:endParaRPr lang="ru-RU"/>
        </a:p>
      </dgm:t>
    </dgm:pt>
    <dgm:pt modelId="{6CF999A2-BAB9-4761-93F9-CEEFFBA5A29F}">
      <dgm:prSet/>
      <dgm:spPr/>
      <dgm:t>
        <a:bodyPr/>
        <a:lstStyle/>
        <a:p>
          <a:r>
            <a:rPr lang="ru-RU" b="1" i="1" dirty="0">
              <a:solidFill>
                <a:schemeClr val="tx1"/>
              </a:solidFill>
            </a:rPr>
            <a:t>варианты </a:t>
          </a:r>
          <a:r>
            <a:rPr lang="ru-RU" b="1" i="1" dirty="0" smtClean="0">
              <a:solidFill>
                <a:schemeClr val="tx1"/>
              </a:solidFill>
            </a:rPr>
            <a:t>отхождения общей печеночной артерии</a:t>
          </a:r>
          <a:r>
            <a:rPr lang="ru-RU" i="1" dirty="0" smtClean="0">
              <a:solidFill>
                <a:schemeClr val="tx1"/>
              </a:solidFill>
            </a:rPr>
            <a:t>: </a:t>
          </a:r>
          <a:endParaRPr lang="ru-RU" i="1" dirty="0">
            <a:solidFill>
              <a:schemeClr val="tx1"/>
            </a:solidFill>
          </a:endParaRPr>
        </a:p>
      </dgm:t>
    </dgm:pt>
    <dgm:pt modelId="{E556B20E-6DCE-4C65-A1C5-C208B6286CA7}" type="parTrans" cxnId="{D3A9786A-D0C6-4EAF-9E00-341971343905}">
      <dgm:prSet/>
      <dgm:spPr/>
      <dgm:t>
        <a:bodyPr/>
        <a:lstStyle/>
        <a:p>
          <a:endParaRPr lang="ru-RU"/>
        </a:p>
      </dgm:t>
    </dgm:pt>
    <dgm:pt modelId="{53C39AD0-4989-4D43-8A65-1428AF15233A}" type="sibTrans" cxnId="{D3A9786A-D0C6-4EAF-9E00-341971343905}">
      <dgm:prSet/>
      <dgm:spPr/>
      <dgm:t>
        <a:bodyPr/>
        <a:lstStyle/>
        <a:p>
          <a:endParaRPr lang="ru-RU"/>
        </a:p>
      </dgm:t>
    </dgm:pt>
    <dgm:pt modelId="{A3FAEC15-6470-494F-8912-D7F68AC3D438}">
      <dgm:prSet phldrT="[Текст]"/>
      <dgm:spPr/>
      <dgm:t>
        <a:bodyPr/>
        <a:lstStyle/>
        <a:p>
          <a:endParaRPr lang="ru-RU" dirty="0"/>
        </a:p>
      </dgm:t>
    </dgm:pt>
    <dgm:pt modelId="{B7EB7C1B-0B19-48D5-8508-355A5632094C}" type="sibTrans" cxnId="{5D06E41F-B1B9-4DEB-B831-4B58786F8D8C}">
      <dgm:prSet/>
      <dgm:spPr/>
      <dgm:t>
        <a:bodyPr/>
        <a:lstStyle/>
        <a:p>
          <a:endParaRPr lang="ru-RU"/>
        </a:p>
      </dgm:t>
    </dgm:pt>
    <dgm:pt modelId="{CAEB6BE5-25BE-457C-A64A-312D3D1C159B}" type="parTrans" cxnId="{5D06E41F-B1B9-4DEB-B831-4B58786F8D8C}">
      <dgm:prSet/>
      <dgm:spPr/>
      <dgm:t>
        <a:bodyPr/>
        <a:lstStyle/>
        <a:p>
          <a:endParaRPr lang="ru-RU"/>
        </a:p>
      </dgm:t>
    </dgm:pt>
    <dgm:pt modelId="{9B518735-CF35-42E7-A72B-585AD34E6CC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i="0" dirty="0"/>
            <a:t>замещающая правая печеночная </a:t>
          </a:r>
          <a:r>
            <a:rPr lang="ru-RU" i="0" dirty="0" smtClean="0"/>
            <a:t>артерия </a:t>
          </a:r>
          <a:r>
            <a:rPr lang="ru-RU" i="0" dirty="0"/>
            <a:t>из верхней </a:t>
          </a:r>
          <a:r>
            <a:rPr lang="ru-RU" i="0" dirty="0" smtClean="0"/>
            <a:t>брыжеечной артерии</a:t>
          </a:r>
          <a:r>
            <a:rPr lang="ru-RU" dirty="0" smtClean="0"/>
            <a:t> </a:t>
          </a:r>
          <a:endParaRPr lang="ru-RU" dirty="0"/>
        </a:p>
      </dgm:t>
    </dgm:pt>
    <dgm:pt modelId="{0E2CE425-F04C-4E10-BFA0-9F7054DF020B}" type="parTrans" cxnId="{CFC39AD2-1A65-4FDE-A6BA-BB3CA3D92278}">
      <dgm:prSet/>
      <dgm:spPr/>
      <dgm:t>
        <a:bodyPr/>
        <a:lstStyle/>
        <a:p>
          <a:endParaRPr lang="ru-RU"/>
        </a:p>
      </dgm:t>
    </dgm:pt>
    <dgm:pt modelId="{B95590B9-44EE-4A2C-846A-38E2DE67D550}" type="sibTrans" cxnId="{CFC39AD2-1A65-4FDE-A6BA-BB3CA3D92278}">
      <dgm:prSet/>
      <dgm:spPr/>
      <dgm:t>
        <a:bodyPr/>
        <a:lstStyle/>
        <a:p>
          <a:endParaRPr lang="ru-RU"/>
        </a:p>
      </dgm:t>
    </dgm:pt>
    <dgm:pt modelId="{D12515F7-0EC3-41E1-A6D4-FE2BD2FAE739}">
      <dgm:prSet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удвоение </a:t>
          </a:r>
          <a:r>
            <a:rPr lang="ru-RU" b="1" i="1" dirty="0" smtClean="0">
              <a:solidFill>
                <a:schemeClr val="tx1"/>
              </a:solidFill>
            </a:rPr>
            <a:t>общей печеночной </a:t>
          </a:r>
          <a:r>
            <a:rPr lang="ru-RU" b="1" i="1" dirty="0">
              <a:solidFill>
                <a:schemeClr val="tx1"/>
              </a:solidFill>
            </a:rPr>
            <a:t>артерии</a:t>
          </a:r>
        </a:p>
      </dgm:t>
    </dgm:pt>
    <dgm:pt modelId="{76C07330-2E57-4BD6-9F99-32189F77FC9F}" type="parTrans" cxnId="{1EF0210A-47CE-4BC7-A0DB-FCFDAEA7408E}">
      <dgm:prSet/>
      <dgm:spPr/>
      <dgm:t>
        <a:bodyPr/>
        <a:lstStyle/>
        <a:p>
          <a:endParaRPr lang="ru-RU"/>
        </a:p>
      </dgm:t>
    </dgm:pt>
    <dgm:pt modelId="{05B9F2F9-649F-438F-9942-7A33B061F7AD}" type="sibTrans" cxnId="{1EF0210A-47CE-4BC7-A0DB-FCFDAEA7408E}">
      <dgm:prSet/>
      <dgm:spPr/>
      <dgm:t>
        <a:bodyPr/>
        <a:lstStyle/>
        <a:p>
          <a:endParaRPr lang="ru-RU"/>
        </a:p>
      </dgm:t>
    </dgm:pt>
    <dgm:pt modelId="{651AF84D-588C-4BE1-9AD6-0FD61E44621D}" type="pres">
      <dgm:prSet presAssocID="{49BF8C08-28E1-466A-BDD4-E161B95007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29456-C9B3-4D0E-8014-AAE71A24BCE9}" type="pres">
      <dgm:prSet presAssocID="{A3FAEC15-6470-494F-8912-D7F68AC3D43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BA3B6-6C71-405E-AD0C-9A2BFAEF0AA9}" type="pres">
      <dgm:prSet presAssocID="{A3FAEC15-6470-494F-8912-D7F68AC3D43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2BB29-3E00-479E-85B8-C551C6013901}" type="pres">
      <dgm:prSet presAssocID="{6CF999A2-BAB9-4761-93F9-CEEFFBA5A29F}" presName="parentText" presStyleLbl="node1" presStyleIdx="1" presStyleCnt="4" custLinFactNeighborY="-71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BFBA0-C395-446B-8C1F-004723AE8CF6}" type="pres">
      <dgm:prSet presAssocID="{53C39AD0-4989-4D43-8A65-1428AF15233A}" presName="spacer" presStyleCnt="0"/>
      <dgm:spPr/>
    </dgm:pt>
    <dgm:pt modelId="{EB7C229F-8BE0-4367-B2FA-2979288782A7}" type="pres">
      <dgm:prSet presAssocID="{39CD9706-7243-4BF7-81E1-5D14D9C96D17}" presName="parentText" presStyleLbl="node1" presStyleIdx="2" presStyleCnt="4" custLinFactY="-300000" custLinFactNeighborY="-303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FF3B9-B9E5-45EF-BDD9-06517DB37B43}" type="pres">
      <dgm:prSet presAssocID="{9CDBAED7-DB2A-409D-B6FF-BE96C5820239}" presName="spacer" presStyleCnt="0"/>
      <dgm:spPr/>
    </dgm:pt>
    <dgm:pt modelId="{2076C8D8-7F59-4BAE-AE29-D54B0EB97E9B}" type="pres">
      <dgm:prSet presAssocID="{D12515F7-0EC3-41E1-A6D4-FE2BD2FAE739}" presName="parentText" presStyleLbl="node1" presStyleIdx="3" presStyleCnt="4" custLinFactNeighborX="-244" custLinFactNeighborY="-94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38BB5A-81F7-4240-8ECD-57CE1E81E62A}" type="presOf" srcId="{306F4EF6-70A7-42B4-AAFB-EADC182DFDA8}" destId="{82EBA3B6-6C71-405E-AD0C-9A2BFAEF0AA9}" srcOrd="0" destOrd="0" presId="urn:microsoft.com/office/officeart/2005/8/layout/vList2"/>
    <dgm:cxn modelId="{E1545837-8E2E-4A54-943C-041397743760}" type="presOf" srcId="{D12515F7-0EC3-41E1-A6D4-FE2BD2FAE739}" destId="{2076C8D8-7F59-4BAE-AE29-D54B0EB97E9B}" srcOrd="0" destOrd="0" presId="urn:microsoft.com/office/officeart/2005/8/layout/vList2"/>
    <dgm:cxn modelId="{52BDA645-8642-4D6B-8EE9-B23503C90704}" type="presOf" srcId="{39CD9706-7243-4BF7-81E1-5D14D9C96D17}" destId="{EB7C229F-8BE0-4367-B2FA-2979288782A7}" srcOrd="0" destOrd="0" presId="urn:microsoft.com/office/officeart/2005/8/layout/vList2"/>
    <dgm:cxn modelId="{0479CB32-E9AF-4D56-A8A6-46ACC2F90D0C}" type="presOf" srcId="{9B518735-CF35-42E7-A72B-585AD34E6CCE}" destId="{82EBA3B6-6C71-405E-AD0C-9A2BFAEF0AA9}" srcOrd="0" destOrd="1" presId="urn:microsoft.com/office/officeart/2005/8/layout/vList2"/>
    <dgm:cxn modelId="{8BF4F322-E942-4483-B442-A28B1C910861}" type="presOf" srcId="{49BF8C08-28E1-466A-BDD4-E161B9500751}" destId="{651AF84D-588C-4BE1-9AD6-0FD61E44621D}" srcOrd="0" destOrd="0" presId="urn:microsoft.com/office/officeart/2005/8/layout/vList2"/>
    <dgm:cxn modelId="{D3A9786A-D0C6-4EAF-9E00-341971343905}" srcId="{49BF8C08-28E1-466A-BDD4-E161B9500751}" destId="{6CF999A2-BAB9-4761-93F9-CEEFFBA5A29F}" srcOrd="1" destOrd="0" parTransId="{E556B20E-6DCE-4C65-A1C5-C208B6286CA7}" sibTransId="{53C39AD0-4989-4D43-8A65-1428AF15233A}"/>
    <dgm:cxn modelId="{CFC39AD2-1A65-4FDE-A6BA-BB3CA3D92278}" srcId="{A3FAEC15-6470-494F-8912-D7F68AC3D438}" destId="{9B518735-CF35-42E7-A72B-585AD34E6CCE}" srcOrd="1" destOrd="0" parTransId="{0E2CE425-F04C-4E10-BFA0-9F7054DF020B}" sibTransId="{B95590B9-44EE-4A2C-846A-38E2DE67D550}"/>
    <dgm:cxn modelId="{5D06E41F-B1B9-4DEB-B831-4B58786F8D8C}" srcId="{49BF8C08-28E1-466A-BDD4-E161B9500751}" destId="{A3FAEC15-6470-494F-8912-D7F68AC3D438}" srcOrd="0" destOrd="0" parTransId="{CAEB6BE5-25BE-457C-A64A-312D3D1C159B}" sibTransId="{B7EB7C1B-0B19-48D5-8508-355A5632094C}"/>
    <dgm:cxn modelId="{1EF0210A-47CE-4BC7-A0DB-FCFDAEA7408E}" srcId="{49BF8C08-28E1-466A-BDD4-E161B9500751}" destId="{D12515F7-0EC3-41E1-A6D4-FE2BD2FAE739}" srcOrd="3" destOrd="0" parTransId="{76C07330-2E57-4BD6-9F99-32189F77FC9F}" sibTransId="{05B9F2F9-649F-438F-9942-7A33B061F7AD}"/>
    <dgm:cxn modelId="{0789DC8C-B901-4BA9-9EF1-0C58821C80FD}" type="presOf" srcId="{A3FAEC15-6470-494F-8912-D7F68AC3D438}" destId="{AB329456-C9B3-4D0E-8014-AAE71A24BCE9}" srcOrd="0" destOrd="0" presId="urn:microsoft.com/office/officeart/2005/8/layout/vList2"/>
    <dgm:cxn modelId="{2448E83F-4961-401B-B010-26333F61079E}" srcId="{49BF8C08-28E1-466A-BDD4-E161B9500751}" destId="{39CD9706-7243-4BF7-81E1-5D14D9C96D17}" srcOrd="2" destOrd="0" parTransId="{3871DDD0-E61E-4CD6-ACE7-5F1C2BDBDA73}" sibTransId="{9CDBAED7-DB2A-409D-B6FF-BE96C5820239}"/>
    <dgm:cxn modelId="{447125EF-CDB1-496C-9045-F4AD77225255}" type="presOf" srcId="{6CF999A2-BAB9-4761-93F9-CEEFFBA5A29F}" destId="{2E82BB29-3E00-479E-85B8-C551C6013901}" srcOrd="0" destOrd="0" presId="urn:microsoft.com/office/officeart/2005/8/layout/vList2"/>
    <dgm:cxn modelId="{AC59067D-F0A7-40A7-A3BA-703916AE5127}" srcId="{A3FAEC15-6470-494F-8912-D7F68AC3D438}" destId="{306F4EF6-70A7-42B4-AAFB-EADC182DFDA8}" srcOrd="0" destOrd="0" parTransId="{F4D32DD6-2546-4CCD-930C-F04FD16621EC}" sibTransId="{499C70E2-1955-4017-896D-AB74D4264625}"/>
    <dgm:cxn modelId="{570EF2D2-4D9C-47C7-B5F0-3E0CFB7019D4}" type="presParOf" srcId="{651AF84D-588C-4BE1-9AD6-0FD61E44621D}" destId="{AB329456-C9B3-4D0E-8014-AAE71A24BCE9}" srcOrd="0" destOrd="0" presId="urn:microsoft.com/office/officeart/2005/8/layout/vList2"/>
    <dgm:cxn modelId="{A2DF456E-5497-412C-AEE9-C1A886BACB9F}" type="presParOf" srcId="{651AF84D-588C-4BE1-9AD6-0FD61E44621D}" destId="{82EBA3B6-6C71-405E-AD0C-9A2BFAEF0AA9}" srcOrd="1" destOrd="0" presId="urn:microsoft.com/office/officeart/2005/8/layout/vList2"/>
    <dgm:cxn modelId="{F66A5BAB-AA4F-4D3B-9E66-E23CD4EC28EE}" type="presParOf" srcId="{651AF84D-588C-4BE1-9AD6-0FD61E44621D}" destId="{2E82BB29-3E00-479E-85B8-C551C6013901}" srcOrd="2" destOrd="0" presId="urn:microsoft.com/office/officeart/2005/8/layout/vList2"/>
    <dgm:cxn modelId="{C074F3D6-B0B9-4B56-9B68-7C3E67C0E3F0}" type="presParOf" srcId="{651AF84D-588C-4BE1-9AD6-0FD61E44621D}" destId="{6FEBFBA0-C395-446B-8C1F-004723AE8CF6}" srcOrd="3" destOrd="0" presId="urn:microsoft.com/office/officeart/2005/8/layout/vList2"/>
    <dgm:cxn modelId="{B549F95A-08AC-48BF-90B0-102CFE73A5BB}" type="presParOf" srcId="{651AF84D-588C-4BE1-9AD6-0FD61E44621D}" destId="{EB7C229F-8BE0-4367-B2FA-2979288782A7}" srcOrd="4" destOrd="0" presId="urn:microsoft.com/office/officeart/2005/8/layout/vList2"/>
    <dgm:cxn modelId="{8EC24D9B-A3F6-4F41-8F3F-2C542F2C4368}" type="presParOf" srcId="{651AF84D-588C-4BE1-9AD6-0FD61E44621D}" destId="{E36FF3B9-B9E5-45EF-BDD9-06517DB37B43}" srcOrd="5" destOrd="0" presId="urn:microsoft.com/office/officeart/2005/8/layout/vList2"/>
    <dgm:cxn modelId="{C92A2C96-41C5-4A5C-B13A-91CF553AE52A}" type="presParOf" srcId="{651AF84D-588C-4BE1-9AD6-0FD61E44621D}" destId="{2076C8D8-7F59-4BAE-AE29-D54B0EB97E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29456-C9B3-4D0E-8014-AAE71A24BCE9}">
      <dsp:nvSpPr>
        <dsp:cNvPr id="0" name=""/>
        <dsp:cNvSpPr/>
      </dsp:nvSpPr>
      <dsp:spPr>
        <a:xfrm>
          <a:off x="0" y="125368"/>
          <a:ext cx="11928648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40980" y="166348"/>
        <a:ext cx="11846688" cy="757514"/>
      </dsp:txXfrm>
    </dsp:sp>
    <dsp:sp modelId="{82EBA3B6-6C71-405E-AD0C-9A2BFAEF0AA9}">
      <dsp:nvSpPr>
        <dsp:cNvPr id="0" name=""/>
        <dsp:cNvSpPr/>
      </dsp:nvSpPr>
      <dsp:spPr>
        <a:xfrm>
          <a:off x="0" y="964843"/>
          <a:ext cx="11928648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73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i="0" kern="1200" dirty="0"/>
            <a:t>добавочная левая печеночная </a:t>
          </a:r>
          <a:r>
            <a:rPr lang="ru-RU" sz="2700" i="0" kern="1200" dirty="0" smtClean="0"/>
            <a:t>артерия </a:t>
          </a:r>
          <a:r>
            <a:rPr lang="ru-RU" sz="2700" i="0" kern="1200" dirty="0"/>
            <a:t>из левой желудочной </a:t>
          </a:r>
          <a:r>
            <a:rPr lang="ru-RU" sz="2700" i="0" kern="1200" dirty="0" smtClean="0"/>
            <a:t>артерии</a:t>
          </a:r>
          <a:endParaRPr lang="ru-RU" sz="2700" i="0" kern="1200" dirty="0"/>
        </a:p>
        <a:p>
          <a:pPr marL="228600" lvl="1" indent="-228600" algn="l" defTabSz="12001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i="0" kern="1200" dirty="0"/>
            <a:t>замещающая правая печеночная </a:t>
          </a:r>
          <a:r>
            <a:rPr lang="ru-RU" sz="2700" i="0" kern="1200" dirty="0" smtClean="0"/>
            <a:t>артерия </a:t>
          </a:r>
          <a:r>
            <a:rPr lang="ru-RU" sz="2700" i="0" kern="1200" dirty="0"/>
            <a:t>из верхней </a:t>
          </a:r>
          <a:r>
            <a:rPr lang="ru-RU" sz="2700" i="0" kern="1200" dirty="0" smtClean="0"/>
            <a:t>брыжеечной артерии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0" y="964843"/>
        <a:ext cx="11928648" cy="1014300"/>
      </dsp:txXfrm>
    </dsp:sp>
    <dsp:sp modelId="{2E82BB29-3E00-479E-85B8-C551C6013901}">
      <dsp:nvSpPr>
        <dsp:cNvPr id="0" name=""/>
        <dsp:cNvSpPr/>
      </dsp:nvSpPr>
      <dsp:spPr>
        <a:xfrm>
          <a:off x="0" y="1906857"/>
          <a:ext cx="11928648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 dirty="0">
              <a:solidFill>
                <a:schemeClr val="tx1"/>
              </a:solidFill>
            </a:rPr>
            <a:t>варианты </a:t>
          </a:r>
          <a:r>
            <a:rPr lang="ru-RU" sz="3500" b="1" i="1" kern="1200" dirty="0" smtClean="0">
              <a:solidFill>
                <a:schemeClr val="tx1"/>
              </a:solidFill>
            </a:rPr>
            <a:t>отхождения общей печеночной артерии</a:t>
          </a:r>
          <a:r>
            <a:rPr lang="ru-RU" sz="3500" i="1" kern="1200" dirty="0" smtClean="0">
              <a:solidFill>
                <a:schemeClr val="tx1"/>
              </a:solidFill>
            </a:rPr>
            <a:t>: </a:t>
          </a:r>
          <a:endParaRPr lang="ru-RU" sz="3500" i="1" kern="1200" dirty="0">
            <a:solidFill>
              <a:schemeClr val="tx1"/>
            </a:solidFill>
          </a:endParaRPr>
        </a:p>
      </dsp:txBody>
      <dsp:txXfrm>
        <a:off x="40980" y="1947837"/>
        <a:ext cx="11846688" cy="757514"/>
      </dsp:txXfrm>
    </dsp:sp>
    <dsp:sp modelId="{EB7C229F-8BE0-4367-B2FA-2979288782A7}">
      <dsp:nvSpPr>
        <dsp:cNvPr id="0" name=""/>
        <dsp:cNvSpPr/>
      </dsp:nvSpPr>
      <dsp:spPr>
        <a:xfrm>
          <a:off x="0" y="94888"/>
          <a:ext cx="11928648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 dirty="0">
              <a:solidFill>
                <a:schemeClr val="tx1"/>
              </a:solidFill>
            </a:rPr>
            <a:t>аберрантная печеночная</a:t>
          </a:r>
          <a:r>
            <a:rPr lang="ru-RU" sz="3500" b="1" i="1" kern="1200" dirty="0">
              <a:solidFill>
                <a:srgbClr val="FF0000"/>
              </a:solidFill>
            </a:rPr>
            <a:t> </a:t>
          </a:r>
          <a:r>
            <a:rPr lang="ru-RU" sz="3500" b="1" i="1" kern="1200" dirty="0">
              <a:solidFill>
                <a:schemeClr val="tx1"/>
              </a:solidFill>
            </a:rPr>
            <a:t>артерия</a:t>
          </a:r>
          <a:r>
            <a:rPr lang="ru-RU" sz="3500" kern="1200" dirty="0">
              <a:solidFill>
                <a:schemeClr val="tx1"/>
              </a:solidFill>
            </a:rPr>
            <a:t>: </a:t>
          </a:r>
        </a:p>
      </dsp:txBody>
      <dsp:txXfrm>
        <a:off x="40980" y="135868"/>
        <a:ext cx="11846688" cy="757514"/>
      </dsp:txXfrm>
    </dsp:sp>
    <dsp:sp modelId="{2076C8D8-7F59-4BAE-AE29-D54B0EB97E9B}">
      <dsp:nvSpPr>
        <dsp:cNvPr id="0" name=""/>
        <dsp:cNvSpPr/>
      </dsp:nvSpPr>
      <dsp:spPr>
        <a:xfrm>
          <a:off x="0" y="3764403"/>
          <a:ext cx="11928648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 dirty="0" smtClean="0">
              <a:solidFill>
                <a:schemeClr val="tx1"/>
              </a:solidFill>
            </a:rPr>
            <a:t>удвоение </a:t>
          </a:r>
          <a:r>
            <a:rPr lang="ru-RU" sz="3500" b="1" i="1" kern="1200" dirty="0" smtClean="0">
              <a:solidFill>
                <a:schemeClr val="tx1"/>
              </a:solidFill>
            </a:rPr>
            <a:t>общей печеночной </a:t>
          </a:r>
          <a:r>
            <a:rPr lang="ru-RU" sz="3500" b="1" i="1" kern="1200" dirty="0">
              <a:solidFill>
                <a:schemeClr val="tx1"/>
              </a:solidFill>
            </a:rPr>
            <a:t>артерии</a:t>
          </a:r>
        </a:p>
      </dsp:txBody>
      <dsp:txXfrm>
        <a:off x="40980" y="3805383"/>
        <a:ext cx="11846688" cy="7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="" xmlns:a16="http://schemas.microsoft.com/office/drawing/2014/main" id="{E7A83B9C-B263-F4BB-12C6-1059251C202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1B9B63EF-BC2F-722B-C395-A717CC8270C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2789C4C7-FB12-41F0-1138-E20CEBA4BFE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E311C4B6-DA8F-C0D1-B9B6-21AEA9A7C6E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7C10690A-CD9B-FDAA-535F-B2238EDBBE4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>
            <a:extLst>
              <a:ext uri="{FF2B5EF4-FFF2-40B4-BE49-F238E27FC236}">
                <a16:creationId xmlns="" xmlns:a16="http://schemas.microsoft.com/office/drawing/2014/main" id="{46068485-AFAC-8F3C-8CD2-C98AE7EE62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fld id="{FB52C48C-D578-4A32-BD89-48DF29A26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9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="" xmlns:a16="http://schemas.microsoft.com/office/drawing/2014/main" id="{85996A42-A290-5B3A-9F59-8C02CE61D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Заметки 2">
            <a:extLst>
              <a:ext uri="{FF2B5EF4-FFF2-40B4-BE49-F238E27FC236}">
                <a16:creationId xmlns="" xmlns:a16="http://schemas.microsoft.com/office/drawing/2014/main" id="{0EB67C0F-7B39-AB80-310B-D69DB0C1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8916" name="Номер слайда 3">
            <a:extLst>
              <a:ext uri="{FF2B5EF4-FFF2-40B4-BE49-F238E27FC236}">
                <a16:creationId xmlns="" xmlns:a16="http://schemas.microsoft.com/office/drawing/2014/main" id="{7288051F-BB72-CCA3-DF67-5FC746F7C51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C6DABD-29AA-4218-831C-0BD1E5AC42D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71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00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="" xmlns:a16="http://schemas.microsoft.com/office/drawing/2014/main" id="{0A7DBA86-3510-2659-526B-313C4DA08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Заметки 2">
            <a:extLst>
              <a:ext uri="{FF2B5EF4-FFF2-40B4-BE49-F238E27FC236}">
                <a16:creationId xmlns="" xmlns:a16="http://schemas.microsoft.com/office/drawing/2014/main" id="{670C41E4-2CFA-D54A-3B28-7FADE0E9C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>
            <a:extLst>
              <a:ext uri="{FF2B5EF4-FFF2-40B4-BE49-F238E27FC236}">
                <a16:creationId xmlns="" xmlns:a16="http://schemas.microsoft.com/office/drawing/2014/main" id="{38D660CA-2ED1-9CF4-5BE1-39E266EE3E0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CC94E7E-CAAE-4D0C-B4B6-B6A98D4476C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980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358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Название: </a:t>
            </a:r>
            <a:r>
              <a:rPr lang="ru-RU" sz="1200" b="1" dirty="0" smtClean="0">
                <a:solidFill>
                  <a:srgbClr val="FF0000"/>
                </a:solidFill>
              </a:rPr>
              <a:t>Сосудистая инвазия при </a:t>
            </a:r>
            <a:r>
              <a:rPr lang="ru-RU" sz="1200" b="1" dirty="0" err="1" smtClean="0">
                <a:solidFill>
                  <a:srgbClr val="FF0000"/>
                </a:solidFill>
              </a:rPr>
              <a:t>протоковой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аденокарциноме</a:t>
            </a:r>
            <a:r>
              <a:rPr lang="ru-RU" sz="1200" b="1" dirty="0" smtClean="0">
                <a:solidFill>
                  <a:srgbClr val="FF0000"/>
                </a:solidFill>
              </a:rPr>
              <a:t> поджелудочной железы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110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dirty="0" smtClean="0"/>
              <a:t>Название: </a:t>
            </a:r>
            <a:r>
              <a:rPr lang="ru-RU" sz="1200" b="1" dirty="0" smtClean="0">
                <a:solidFill>
                  <a:srgbClr val="FF0000"/>
                </a:solidFill>
              </a:rPr>
              <a:t>Сосудистая инвазия при </a:t>
            </a:r>
            <a:r>
              <a:rPr lang="ru-RU" sz="1200" b="1" dirty="0" err="1" smtClean="0">
                <a:solidFill>
                  <a:srgbClr val="FF0000"/>
                </a:solidFill>
              </a:rPr>
              <a:t>протоковой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аденокарциноме</a:t>
            </a:r>
            <a:r>
              <a:rPr lang="ru-RU" sz="1200" b="1" dirty="0" smtClean="0">
                <a:solidFill>
                  <a:srgbClr val="FF0000"/>
                </a:solidFill>
              </a:rPr>
              <a:t> поджелудочной железы</a:t>
            </a:r>
            <a:endParaRPr lang="ru-RU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ru-RU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dirty="0" smtClean="0"/>
              <a:t>Циркулярный «охват» опухолью верхней брыжеечной артерии ≤180° (См. Клинические рекомендации по диагностике и лечению злокачественных опухолей поджелудочной железы)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1931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Странные сокращения: либо латынь, либо русский</a:t>
            </a:r>
          </a:p>
          <a:p>
            <a:r>
              <a:rPr lang="ru-RU" dirty="0" smtClean="0"/>
              <a:t>Название (см предыдущий слайд)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553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737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Нарушен ход слайдов. Это изображение, судя из логики презентации относится к разделу сосудистой инвазии, а, исходя из статьи, это изображение относится уже к разделу артериальной инвазии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110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Пропущенная диагностика..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175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47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736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Варианты отхождения общей печеночной артерии:</a:t>
            </a:r>
          </a:p>
          <a:p>
            <a:r>
              <a:rPr lang="ru-RU" dirty="0" smtClean="0"/>
              <a:t>От брюшной аорты..</a:t>
            </a:r>
          </a:p>
          <a:p>
            <a:r>
              <a:rPr lang="ru-RU" dirty="0" smtClean="0"/>
              <a:t>От…</a:t>
            </a:r>
          </a:p>
          <a:p>
            <a:endParaRPr lang="ru-RU" dirty="0" smtClean="0"/>
          </a:p>
          <a:p>
            <a:r>
              <a:rPr lang="ru-RU" dirty="0" smtClean="0"/>
              <a:t>..общей</a:t>
            </a:r>
            <a:r>
              <a:rPr lang="ru-RU" baseline="0" dirty="0" smtClean="0"/>
              <a:t> печеночной..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31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В современном мире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93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убрать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73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="" xmlns:a16="http://schemas.microsoft.com/office/drawing/2014/main" id="{CE414576-0076-E075-B496-72905D7B9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Заметки 2">
            <a:extLst>
              <a:ext uri="{FF2B5EF4-FFF2-40B4-BE49-F238E27FC236}">
                <a16:creationId xmlns="" xmlns:a16="http://schemas.microsoft.com/office/drawing/2014/main" id="{F87477B7-4202-47D3-7954-31994E40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9940" name="Номер слайда 3">
            <a:extLst>
              <a:ext uri="{FF2B5EF4-FFF2-40B4-BE49-F238E27FC236}">
                <a16:creationId xmlns="" xmlns:a16="http://schemas.microsoft.com/office/drawing/2014/main" id="{D1220DC2-729C-FFD9-2542-53E135DB2E4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3CA92DE-0A73-4A63-BD63-06CBD51F72A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9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FB3B6AA5-920F-618F-762D-50382F1953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AC670E80-DAD2-37EE-7E0C-CE39C9664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32062C8A-E0ED-8644-ABD8-2567898CB7D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9486CEF-F063-48CE-85D4-6C033983162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0958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110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="" xmlns:a16="http://schemas.microsoft.com/office/drawing/2014/main" id="{8FBB99ED-9533-A9CF-A3D6-C7EA2B15A3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Заметки 2">
            <a:extLst>
              <a:ext uri="{FF2B5EF4-FFF2-40B4-BE49-F238E27FC236}">
                <a16:creationId xmlns="" xmlns:a16="http://schemas.microsoft.com/office/drawing/2014/main" id="{25EA5721-75C3-60B2-0D82-D1D5C3797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  <a:p>
            <a:endParaRPr lang="ru-RU" altLang="ru-RU" dirty="0" smtClean="0">
              <a:latin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</a:rPr>
              <a:t>..КТ- признаках</a:t>
            </a:r>
          </a:p>
          <a:p>
            <a:r>
              <a:rPr lang="ru-RU" altLang="ru-RU" dirty="0" smtClean="0">
                <a:latin typeface="Times New Roman" panose="02020603050405020304" pitchFamily="18" charset="0"/>
              </a:rPr>
              <a:t>..морфологической верификации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41988" name="Номер слайда 3">
            <a:extLst>
              <a:ext uri="{FF2B5EF4-FFF2-40B4-BE49-F238E27FC236}">
                <a16:creationId xmlns="" xmlns:a16="http://schemas.microsoft.com/office/drawing/2014/main" id="{ADBF8D23-0211-BBE0-5FE7-EECD8C1DC5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A586B55-1841-4023-8AA0-ED7F2CD0E9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43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00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0CBDC3-73AE-4B53-92C1-E31CD7CDA4F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E1E9-D166-487D-987A-FEF5032E369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D5AE7D2-4EB5-4E2D-8681-F37DE3731AC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D9D38D-29E4-4164-8BEB-8723E6CDF5BA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E4262BA-5074-430E-B826-A09C367E4FD1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BE33AD-093B-4DEC-BCCF-6C01FEC3EA25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BB6E61-2A8D-4AB3-B63D-1908236B816A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31AE12-5CDB-4549-A942-399B0DD30A3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C38DB-5BCC-40E3-8928-7E8D436DE3B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9419E-EA35-458A-828D-DDBEE43DE33D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AD1199C-6F94-4B0C-931D-800E28387CED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BB30D2-DCE0-4562-AC46-00349C1E807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2" r:id="rId1"/>
    <p:sldLayoutId id="2147486663" r:id="rId2"/>
    <p:sldLayoutId id="2147486664" r:id="rId3"/>
    <p:sldLayoutId id="2147486665" r:id="rId4"/>
    <p:sldLayoutId id="2147486666" r:id="rId5"/>
    <p:sldLayoutId id="2147486667" r:id="rId6"/>
    <p:sldLayoutId id="2147486668" r:id="rId7"/>
    <p:sldLayoutId id="2147486669" r:id="rId8"/>
    <p:sldLayoutId id="2147486670" r:id="rId9"/>
    <p:sldLayoutId id="2147486671" r:id="rId10"/>
    <p:sldLayoutId id="2147486672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9A9AF6-29E0-A611-D421-9C5D24107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196975"/>
            <a:ext cx="11160125" cy="309721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5100" b="1" cap="none" dirty="0">
                <a:solidFill>
                  <a:schemeClr val="bg1"/>
                </a:solidFill>
              </a:rPr>
              <a:t>СТАДИРОВАНИЕ РАКА ПОДЖЕЛУДОЧНОЙ ЖЕЛЕЗЫ С ПОМОЩЬЮ КОМПЬЮТЕРНОЙ ТОМОГРАФИИ </a:t>
            </a:r>
            <a:r>
              <a:rPr lang="ru-RU" sz="2700" b="1" cap="none" dirty="0">
                <a:solidFill>
                  <a:schemeClr val="bg1"/>
                </a:solidFill>
                <a:cs typeface="Times New Roman" pitchFamily="18" charset="0"/>
              </a:rPr>
              <a:t>ЧАСТЬ 1</a:t>
            </a:r>
            <a:r>
              <a:rPr lang="ru-RU" sz="4800" cap="none" dirty="0">
                <a:solidFill>
                  <a:schemeClr val="bg1"/>
                </a:solidFill>
              </a:rPr>
              <a:t/>
            </a:r>
            <a:br>
              <a:rPr lang="ru-RU" sz="4800" cap="none" dirty="0">
                <a:solidFill>
                  <a:schemeClr val="bg1"/>
                </a:solidFill>
              </a:rPr>
            </a:br>
            <a:endParaRPr lang="ru-RU" sz="4800" cap="none" dirty="0">
              <a:solidFill>
                <a:schemeClr val="bg1"/>
              </a:solidFill>
            </a:endParaRPr>
          </a:p>
        </p:txBody>
      </p:sp>
      <p:sp>
        <p:nvSpPr>
          <p:cNvPr id="9219" name="Дата 3">
            <a:extLst>
              <a:ext uri="{FF2B5EF4-FFF2-40B4-BE49-F238E27FC236}">
                <a16:creationId xmlns="" xmlns:a16="http://schemas.microsoft.com/office/drawing/2014/main" id="{B456F709-5BED-BAA1-E47E-E47B261D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16725" y="6237288"/>
            <a:ext cx="25606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Красноярск,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2024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72B0847-8432-736D-8F25-4886200D406C}"/>
              </a:ext>
            </a:extLst>
          </p:cNvPr>
          <p:cNvSpPr/>
          <p:nvPr/>
        </p:nvSpPr>
        <p:spPr>
          <a:xfrm>
            <a:off x="22225" y="36513"/>
            <a:ext cx="12155488" cy="1238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dirty="0">
                <a:latin typeface="+mj-lt"/>
                <a:ea typeface="Microsoft YaHei" charset="-122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 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+mj-lt"/>
                <a:ea typeface="Microsoft YaHei" charset="-122"/>
              </a:rPr>
              <a:t>Войно-Ясенецкого</a:t>
            </a:r>
            <a:r>
              <a:rPr lang="ru-RU" sz="2000" dirty="0">
                <a:latin typeface="+mj-lt"/>
                <a:ea typeface="Microsoft YaHei" charset="-122"/>
              </a:rPr>
              <a:t> »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Министерства здравоохранения Российской Федерации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Кафедра Лучевой диагностики ИПО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89E1DDF-1D46-EA90-F6F0-28E89C0FCF15}"/>
              </a:ext>
            </a:extLst>
          </p:cNvPr>
          <p:cNvSpPr/>
          <p:nvPr/>
        </p:nvSpPr>
        <p:spPr>
          <a:xfrm>
            <a:off x="5447928" y="4659313"/>
            <a:ext cx="6600825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atin typeface="+mj-lt"/>
              </a:rPr>
              <a:t>Выполнила</a:t>
            </a:r>
            <a:r>
              <a:rPr lang="ru-RU" sz="2800" dirty="0">
                <a:latin typeface="+mj-lt"/>
              </a:rPr>
              <a:t>: ординатор 2 года обучения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dirty="0">
                <a:latin typeface="+mj-lt"/>
              </a:rPr>
              <a:t>кафедры лучевой диагностики ИПО 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atin typeface="+mj-lt"/>
              </a:rPr>
              <a:t>Бикищенко Екатерина Николаевна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" y="4280355"/>
            <a:ext cx="5347980" cy="255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="" xmlns:a16="http://schemas.microsoft.com/office/drawing/2014/main" id="{781CB1F4-CC1F-C1E6-C566-4EFAEA92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990600"/>
          </a:xfrm>
        </p:spPr>
        <p:txBody>
          <a:bodyPr>
            <a:noAutofit/>
          </a:bodyPr>
          <a:lstStyle/>
          <a:p>
            <a:pPr algn="ctr" defTabSz="449263"/>
            <a:r>
              <a:rPr lang="ru-RU" sz="3200" b="1" dirty="0">
                <a:solidFill>
                  <a:schemeClr val="tx1"/>
                </a:solidFill>
              </a:rPr>
              <a:t>СТАНДАРТНЫЙ ПРОТОКОЛ КТ ДЛЯ ДИАГНОСТИКИ ПРОТОКОВОЙ АДЕНОКАРЦИНОМЫ ПОДЖЕЛУДОЧНОЙ ЖЕЛЕЗЫ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228"/>
              </p:ext>
            </p:extLst>
          </p:nvPr>
        </p:nvGraphicFramePr>
        <p:xfrm>
          <a:off x="0" y="1556792"/>
          <a:ext cx="12000656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569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i="0" dirty="0"/>
                        <a:t>Режим сканирования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спиральный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i="0" dirty="0"/>
                        <a:t>Толщина среза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0,5-1 мм 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i="0" dirty="0"/>
                        <a:t>Интервал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равен толщине среза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i="0" dirty="0"/>
                        <a:t>Контраст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Йодсодержащие: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Концентрация &gt; 300 мг/мл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Объем: 100-120 мл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Скорость: 3-5 мл/с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Пероральные: 750 мл 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</a:t>
                      </a:r>
                      <a:endParaRPr kumimoji="0"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3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="" xmlns:a16="http://schemas.microsoft.com/office/drawing/2014/main" id="{781CB1F4-CC1F-C1E6-C566-4EFAEA92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16632"/>
            <a:ext cx="10871200" cy="990600"/>
          </a:xfrm>
        </p:spPr>
        <p:txBody>
          <a:bodyPr>
            <a:noAutofit/>
          </a:bodyPr>
          <a:lstStyle/>
          <a:p>
            <a:pPr algn="ctr" defTabSz="449263"/>
            <a:r>
              <a:rPr lang="ru-RU" sz="3000" b="1" dirty="0">
                <a:solidFill>
                  <a:schemeClr val="tx1"/>
                </a:solidFill>
              </a:rPr>
              <a:t>СТАНДАРТНЫЙ ПРОТОКОЛ КТ ДЛЯ ДИАГНОСТИКИ ПРОТОКОВОЙ АДЕНОКАРЦИНОМЫ ПОДЖЕЛУДОЧНОЙ ЖЕЛЕЗЫ</a:t>
            </a:r>
            <a:endParaRPr lang="ru-RU" altLang="ru-RU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33052"/>
              </p:ext>
            </p:extLst>
          </p:nvPr>
        </p:nvGraphicFramePr>
        <p:xfrm>
          <a:off x="35568" y="1628800"/>
          <a:ext cx="1200065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569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/>
                        <a:t>Фаза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контраста (необязательно)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ru-RU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болюсным</a:t>
                      </a:r>
                      <a:r>
                        <a:rPr kumimoji="0" lang="ru-RU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введением контрастного вещества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Порог на аорте</a:t>
                      </a:r>
                      <a:r>
                        <a:rPr kumimoji="0" lang="ru-RU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HU 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Паренхиматозная фаза: задержка 10 с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Венозная фаза: задержка 35 с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/>
                        <a:t>Реконструкция изображений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Аксиальная</a:t>
                      </a:r>
                      <a:r>
                        <a:rPr kumimoji="0" lang="ru-RU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плоскость,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толщина 2-3 мм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Корональное и сагиттальное </a:t>
                      </a:r>
                      <a:r>
                        <a:rPr kumimoji="0" lang="ru-RU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мультиплоскостное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переформатирование,</a:t>
                      </a:r>
                      <a:r>
                        <a:rPr kumimoji="0" lang="ru-RU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толщина 2-3 мм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Максимальной</a:t>
                      </a:r>
                      <a:r>
                        <a:rPr kumimoji="0" lang="ru-RU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интенсивности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3D-проекции</a:t>
                      </a:r>
                      <a:r>
                        <a:rPr kumimoji="0" lang="ru-RU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(необязательно)</a:t>
                      </a:r>
                      <a:endParaRPr kumimoji="0"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7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="" xmlns:a16="http://schemas.microsoft.com/office/drawing/2014/main" id="{B028BD78-B0CC-F8B1-76D8-01A8E03F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5400" b="1" dirty="0">
                <a:solidFill>
                  <a:schemeClr val="tx1"/>
                </a:solidFill>
              </a:rPr>
              <a:t>ФАЗЫ СКАНИРОВАНИЯ</a:t>
            </a:r>
          </a:p>
        </p:txBody>
      </p:sp>
      <p:sp>
        <p:nvSpPr>
          <p:cNvPr id="24580" name="Прямоугольник 3">
            <a:extLst>
              <a:ext uri="{FF2B5EF4-FFF2-40B4-BE49-F238E27FC236}">
                <a16:creationId xmlns="" xmlns:a16="http://schemas.microsoft.com/office/drawing/2014/main" id="{E3A8D42F-E8DC-63F1-7D37-AA9FE53F7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484313"/>
            <a:ext cx="11593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54855"/>
              </p:ext>
            </p:extLst>
          </p:nvPr>
        </p:nvGraphicFramePr>
        <p:xfrm>
          <a:off x="407368" y="1556792"/>
          <a:ext cx="1166529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9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>
                          <a:solidFill>
                            <a:schemeClr val="tx1"/>
                          </a:solidFill>
                        </a:rPr>
                        <a:t>Паренхиматозная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>
                          <a:solidFill>
                            <a:schemeClr val="tx1"/>
                          </a:solidFill>
                        </a:rPr>
                        <a:t>Венозная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0560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2800" b="1" dirty="0"/>
                        <a:t>Максимальная</a:t>
                      </a:r>
                      <a:r>
                        <a:rPr lang="ru-RU" sz="2800" b="1" baseline="0" dirty="0"/>
                        <a:t> </a:t>
                      </a:r>
                      <a:r>
                        <a:rPr lang="ru-RU" sz="2800" b="1" dirty="0" err="1"/>
                        <a:t>васкуляризация</a:t>
                      </a:r>
                      <a:endParaRPr lang="ru-RU" sz="2800" b="1" dirty="0"/>
                    </a:p>
                    <a:p>
                      <a:r>
                        <a:rPr lang="ru-RU" sz="2800" b="1" dirty="0"/>
                        <a:t>паренхимы поджелудочной железы и магистральных артерий </a:t>
                      </a:r>
                    </a:p>
                    <a:p>
                      <a:endParaRPr lang="ru-RU" sz="2800" b="1" dirty="0"/>
                    </a:p>
                    <a:p>
                      <a:endParaRPr lang="ru-RU" sz="2800" b="1" dirty="0"/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2800" baseline="0" dirty="0"/>
                        <a:t>КТ: </a:t>
                      </a:r>
                      <a:r>
                        <a:rPr lang="ru-RU" sz="2800" i="1" dirty="0" err="1"/>
                        <a:t>гиподенсная</a:t>
                      </a:r>
                      <a:r>
                        <a:rPr lang="ru-RU" sz="2800" i="1" dirty="0"/>
                        <a:t> опухоль </a:t>
                      </a:r>
                      <a:r>
                        <a:rPr lang="ru-RU" sz="2800" dirty="0"/>
                        <a:t>на фоне </a:t>
                      </a:r>
                      <a:r>
                        <a:rPr lang="ru-RU" sz="2800" i="1" baseline="0" dirty="0" err="1"/>
                        <a:t>гиперденсной</a:t>
                      </a:r>
                      <a:r>
                        <a:rPr lang="ru-RU" sz="2800" i="1" dirty="0"/>
                        <a:t> паренхимы поджелудочной железы  </a:t>
                      </a:r>
                    </a:p>
                    <a:p>
                      <a:endParaRPr lang="ru-RU" sz="2800" dirty="0"/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2800" b="1" dirty="0"/>
                        <a:t>Максимальная</a:t>
                      </a:r>
                      <a:r>
                        <a:rPr lang="ru-RU" sz="2800" b="1" baseline="0" dirty="0"/>
                        <a:t> </a:t>
                      </a:r>
                      <a:r>
                        <a:rPr lang="ru-RU" sz="2800" b="1" baseline="0" dirty="0" err="1"/>
                        <a:t>васкуляризация</a:t>
                      </a:r>
                      <a:r>
                        <a:rPr lang="ru-RU" sz="2800" b="1" baseline="0" dirty="0"/>
                        <a:t> </a:t>
                      </a:r>
                      <a:r>
                        <a:rPr lang="ru-RU" sz="2800" b="1" dirty="0"/>
                        <a:t>паренхимы печени и минимальная  паренхимы поджелудочной </a:t>
                      </a:r>
                      <a:r>
                        <a:rPr lang="ru-RU" sz="2800" b="1" dirty="0" smtClean="0"/>
                        <a:t>железы </a:t>
                      </a:r>
                      <a:r>
                        <a:rPr lang="ru-RU" sz="2800" b="1" dirty="0"/>
                        <a:t>по отношению</a:t>
                      </a:r>
                      <a:r>
                        <a:rPr lang="ru-RU" sz="2800" b="1" baseline="0" dirty="0"/>
                        <a:t> к артериальной фазе</a:t>
                      </a:r>
                      <a:endParaRPr lang="ru-RU" sz="2800" b="1" dirty="0"/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2800" dirty="0"/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2800" dirty="0"/>
                        <a:t>КТ:  </a:t>
                      </a:r>
                      <a:r>
                        <a:rPr lang="ru-RU" sz="2800" i="1" dirty="0" err="1"/>
                        <a:t>гиподенсные</a:t>
                      </a:r>
                      <a:r>
                        <a:rPr lang="ru-RU" sz="2800" i="1" dirty="0"/>
                        <a:t> метастазы  </a:t>
                      </a:r>
                      <a:r>
                        <a:rPr lang="ru-RU" sz="2800" dirty="0"/>
                        <a:t>на фоне </a:t>
                      </a:r>
                      <a:r>
                        <a:rPr lang="ru-RU" sz="2800" i="1" dirty="0" err="1"/>
                        <a:t>гиперденсной</a:t>
                      </a:r>
                      <a:r>
                        <a:rPr lang="ru-RU" sz="2800" i="1" dirty="0"/>
                        <a:t> печеночной паренхимы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="" xmlns:a16="http://schemas.microsoft.com/office/drawing/2014/main" id="{C7C9A936-4221-5495-0D08-50FEEE97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82413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dirty="0"/>
              <a:t> </a:t>
            </a:r>
            <a:r>
              <a:rPr lang="ru-RU" altLang="ru-RU" sz="3600" b="1" dirty="0">
                <a:solidFill>
                  <a:schemeClr val="tx1"/>
                </a:solidFill>
              </a:rPr>
              <a:t>МСКТ </a:t>
            </a:r>
            <a:r>
              <a:rPr lang="ru-RU" altLang="ru-RU" sz="3600" b="1" dirty="0" smtClean="0">
                <a:solidFill>
                  <a:schemeClr val="tx1"/>
                </a:solidFill>
              </a:rPr>
              <a:t>ОБП, </a:t>
            </a:r>
            <a:r>
              <a:rPr lang="ru-RU" altLang="ru-RU" sz="3600" b="1" dirty="0">
                <a:solidFill>
                  <a:schemeClr val="tx1"/>
                </a:solidFill>
              </a:rPr>
              <a:t>АКСИАЛЬНАЯ ПЛОСКОСТЬ, ПРОТОКОВАЯ АДЕНОКАРЦИНОМА </a:t>
            </a:r>
            <a:r>
              <a:rPr lang="ru-RU" altLang="ru-RU" sz="3600" b="1" dirty="0" smtClean="0">
                <a:solidFill>
                  <a:schemeClr val="tx1"/>
                </a:solidFill>
              </a:rPr>
              <a:t>ПОДЖЕЛУДОЧНОЙ ЖЕЛЕЗЫ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556792"/>
            <a:ext cx="606987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6192" y="1851749"/>
            <a:ext cx="61680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800" dirty="0"/>
              <a:t>(A),(B) </a:t>
            </a:r>
            <a:r>
              <a:rPr lang="ru-RU" sz="2800" b="1" dirty="0"/>
              <a:t>Паренхиматозная фаза</a:t>
            </a:r>
          </a:p>
          <a:p>
            <a:r>
              <a:rPr lang="ru-RU" sz="2800" b="1" dirty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dirty="0"/>
              <a:t>(C),(D) </a:t>
            </a:r>
            <a:r>
              <a:rPr lang="ru-RU" sz="2800" b="1" dirty="0"/>
              <a:t>Венозная фаза</a:t>
            </a:r>
          </a:p>
          <a:p>
            <a:endParaRPr lang="ru-RU" sz="28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800" dirty="0"/>
              <a:t>(B) и (D) Гиподенсное образование с </a:t>
            </a:r>
            <a:r>
              <a:rPr lang="ru-RU" sz="2800" dirty="0" smtClean="0"/>
              <a:t>нечетким контуром </a:t>
            </a:r>
            <a:r>
              <a:rPr lang="ru-RU" sz="2800" dirty="0"/>
              <a:t>в теле поджелудочной железы; очаговая атрофия железы и </a:t>
            </a:r>
            <a:r>
              <a:rPr lang="ru-RU" sz="2800" dirty="0" smtClean="0"/>
              <a:t>расширение </a:t>
            </a:r>
            <a:r>
              <a:rPr lang="ru-RU" sz="2800" dirty="0"/>
              <a:t>дистального протока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="" xmlns:a16="http://schemas.microsoft.com/office/drawing/2014/main" id="{AA9B24B5-B825-9E0B-B3E5-95F46F86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6728" y="0"/>
            <a:ext cx="13105456" cy="1219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400" b="1" dirty="0">
                <a:solidFill>
                  <a:schemeClr val="tx1"/>
                </a:solidFill>
              </a:rPr>
              <a:t>СОСУДИСТАЯ </a:t>
            </a:r>
            <a:r>
              <a:rPr lang="ru-RU" sz="3400" b="1" dirty="0" smtClean="0">
                <a:solidFill>
                  <a:schemeClr val="tx1"/>
                </a:solidFill>
              </a:rPr>
              <a:t>ИНВАЗИЯ ПРИ ПРОТОКОВОЙ АДЕНОКАРЦИНОМЕ ПОДЖЕЛУДОЧНОЙ ЖЕЛЕЗЫ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alt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253" y="1412776"/>
            <a:ext cx="118497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600" dirty="0"/>
              <a:t>Сосудистая инвазия </a:t>
            </a:r>
            <a:r>
              <a:rPr lang="ru-RU" sz="2600" b="1" dirty="0"/>
              <a:t>встречается в  21-64 %.</a:t>
            </a:r>
          </a:p>
          <a:p>
            <a:endParaRPr lang="ru-RU" sz="26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2600" b="1" dirty="0"/>
              <a:t>Чаще всего поражаются верхние брыжеечные сосуды </a:t>
            </a:r>
            <a:r>
              <a:rPr lang="ru-RU" sz="2600" dirty="0"/>
              <a:t>(анатомическая близость к паренхиме верхней части поджелудочной железы).</a:t>
            </a:r>
          </a:p>
          <a:p>
            <a:endParaRPr lang="ru-RU" sz="26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2600" b="1" dirty="0"/>
              <a:t>Венозная инвазия опухоли </a:t>
            </a:r>
            <a:r>
              <a:rPr lang="en-US" sz="2600" b="1" dirty="0"/>
              <a:t>&gt;</a:t>
            </a:r>
            <a:r>
              <a:rPr lang="ru-RU" sz="2600" dirty="0"/>
              <a:t>, чем </a:t>
            </a:r>
            <a:r>
              <a:rPr lang="ru-RU" sz="2600" dirty="0" smtClean="0"/>
              <a:t>артериальная</a:t>
            </a:r>
            <a:endParaRPr lang="ru-RU" sz="2600" dirty="0"/>
          </a:p>
          <a:p>
            <a:endParaRPr lang="ru-RU" sz="2600" dirty="0"/>
          </a:p>
          <a:p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293096"/>
            <a:ext cx="12288688" cy="23762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Критерии сосудистой инвазии  </a:t>
            </a:r>
            <a:r>
              <a:rPr lang="ru-RU" sz="2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D.S.K</a:t>
            </a:r>
            <a:r>
              <a:rPr lang="en-US" sz="2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Lu </a:t>
            </a:r>
            <a:r>
              <a:rPr lang="ru-RU" sz="2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др., 1997 г</a:t>
            </a:r>
            <a:r>
              <a:rPr lang="ru-RU" sz="2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.):</a:t>
            </a:r>
            <a:endParaRPr lang="ru-RU" sz="26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контакт с опухолью &gt;</a:t>
            </a: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ru-RU" sz="26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50% окружности сосуда: 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высокий признак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сосудистой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инвазии;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контакт с опухолью 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50% окружности сосуда: 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сомнительный признак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сосудистой инвазии, что не является противопоказанием для проведения радикальное резекции</a:t>
            </a:r>
          </a:p>
        </p:txBody>
      </p:sp>
    </p:spTree>
    <p:extLst>
      <p:ext uri="{BB962C8B-B14F-4D97-AF65-F5344CB8AC3E}">
        <p14:creationId xmlns:p14="http://schemas.microsoft.com/office/powerpoint/2010/main" val="21694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99060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b="1" dirty="0" smtClean="0">
                <a:solidFill>
                  <a:schemeClr val="tx1"/>
                </a:solidFill>
              </a:rPr>
              <a:t>СОСУДИСТАЯ </a:t>
            </a:r>
            <a:r>
              <a:rPr lang="ru-RU" sz="3400" b="1" dirty="0">
                <a:solidFill>
                  <a:schemeClr val="tx1"/>
                </a:solidFill>
              </a:rPr>
              <a:t>ИНВАЗИЯ ПРИ ПРОТОКОВОЙ АДЕНОКАРЦИНОМЕ ПОДЖЕЛУДОЧНОЙ ЖЕЛЕЗЫ</a:t>
            </a:r>
            <a:r>
              <a:rPr lang="ru-RU" sz="3400" b="1" dirty="0">
                <a:solidFill>
                  <a:srgbClr val="FF0000"/>
                </a:solidFill>
              </a:rPr>
              <a:t/>
            </a:r>
            <a:br>
              <a:rPr lang="ru-RU" sz="3400" b="1" dirty="0">
                <a:solidFill>
                  <a:srgbClr val="FF0000"/>
                </a:solidFill>
              </a:rPr>
            </a:br>
            <a:r>
              <a:rPr lang="ru-RU" sz="3400" dirty="0"/>
              <a:t/>
            </a:r>
            <a:br>
              <a:rPr lang="ru-RU" sz="3400" dirty="0"/>
            </a:br>
            <a:endParaRPr lang="ru-RU" sz="3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84420"/>
              </p:ext>
            </p:extLst>
          </p:nvPr>
        </p:nvGraphicFramePr>
        <p:xfrm>
          <a:off x="-11106" y="1556792"/>
          <a:ext cx="12169207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5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Оцениваемые</a:t>
                      </a:r>
                      <a:r>
                        <a:rPr lang="ru-RU" sz="2800" baseline="0" dirty="0">
                          <a:solidFill>
                            <a:schemeClr val="tx1"/>
                          </a:solidFill>
                        </a:rPr>
                        <a:t> параметры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/>
                        <a:t>Общие</a:t>
                      </a:r>
                      <a:r>
                        <a:rPr lang="ru-RU" sz="2800" dirty="0"/>
                        <a:t> для </a:t>
                      </a:r>
                      <a:r>
                        <a:rPr lang="ru-RU" sz="2800" dirty="0" smtClean="0"/>
                        <a:t>верхней</a:t>
                      </a:r>
                      <a:r>
                        <a:rPr lang="ru-RU" sz="2800" baseline="0" dirty="0" smtClean="0"/>
                        <a:t> брыжеечной артерии</a:t>
                      </a:r>
                      <a:r>
                        <a:rPr lang="ru-RU" sz="2800" dirty="0" smtClean="0"/>
                        <a:t>, </a:t>
                      </a:r>
                      <a:r>
                        <a:rPr lang="ru-RU" sz="2800" dirty="0"/>
                        <a:t>чревного</a:t>
                      </a:r>
                      <a:r>
                        <a:rPr lang="ru-RU" sz="2800" baseline="0" dirty="0"/>
                        <a:t> ствола</a:t>
                      </a:r>
                      <a:r>
                        <a:rPr lang="ru-RU" sz="2800" dirty="0"/>
                        <a:t>, </a:t>
                      </a:r>
                      <a:r>
                        <a:rPr lang="ru-RU" sz="2800" dirty="0" smtClean="0"/>
                        <a:t>общей</a:t>
                      </a:r>
                      <a:r>
                        <a:rPr lang="ru-RU" sz="2800" baseline="0" dirty="0" smtClean="0"/>
                        <a:t> печеночной артерии</a:t>
                      </a:r>
                      <a:r>
                        <a:rPr lang="ru-RU" sz="2800" dirty="0" smtClean="0"/>
                        <a:t>, </a:t>
                      </a:r>
                      <a:r>
                        <a:rPr lang="ru-RU" sz="2800" dirty="0"/>
                        <a:t>воротной</a:t>
                      </a:r>
                      <a:r>
                        <a:rPr lang="ru-RU" sz="2800" baseline="0" dirty="0"/>
                        <a:t> 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вены</a:t>
                      </a:r>
                      <a:r>
                        <a:rPr lang="ru-RU" sz="2800" dirty="0" smtClean="0"/>
                        <a:t>, </a:t>
                      </a:r>
                      <a:r>
                        <a:rPr lang="ru-RU" sz="2800" dirty="0"/>
                        <a:t>верхней</a:t>
                      </a:r>
                      <a:r>
                        <a:rPr lang="ru-RU" sz="2800" baseline="0" dirty="0"/>
                        <a:t> брыжеечной 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вены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/>
                        <a:t>и </a:t>
                      </a:r>
                      <a:r>
                        <a:rPr lang="ru-RU" sz="2800" b="1" dirty="0"/>
                        <a:t>анатомические</a:t>
                      </a:r>
                      <a:r>
                        <a:rPr lang="ru-RU" sz="2800" b="1" baseline="0" dirty="0"/>
                        <a:t> варианты расположения сосудов</a:t>
                      </a:r>
                      <a:r>
                        <a:rPr lang="ru-RU" sz="2800" baseline="0" dirty="0" smtClean="0"/>
                        <a:t>:</a:t>
                      </a:r>
                      <a:endParaRPr lang="ru-RU" sz="28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baseline="0" dirty="0"/>
                        <a:t>Степень </a:t>
                      </a:r>
                      <a:r>
                        <a:rPr lang="ru-RU" sz="2800" baseline="0" dirty="0" smtClean="0"/>
                        <a:t>вовлеченности сосудов в опухоль</a:t>
                      </a:r>
                      <a:endParaRPr lang="ru-RU" sz="28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baseline="0" dirty="0"/>
                        <a:t>Неровность </a:t>
                      </a:r>
                      <a:r>
                        <a:rPr lang="ru-RU" sz="2800" baseline="0" dirty="0" smtClean="0"/>
                        <a:t>контура или </a:t>
                      </a:r>
                      <a:r>
                        <a:rPr lang="ru-RU" sz="2800" baseline="0" dirty="0" smtClean="0"/>
                        <a:t>степень </a:t>
                      </a:r>
                      <a:r>
                        <a:rPr lang="ru-RU" sz="2800" baseline="0" dirty="0" smtClean="0"/>
                        <a:t>проходимости сосудов</a:t>
                      </a:r>
                      <a:endParaRPr lang="ru-RU" sz="28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baseline="0" dirty="0"/>
                        <a:t>Инфильтрация жировой клетчатки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baseline="0" dirty="0"/>
                        <a:t>Окклюзия и/тромбоз</a:t>
                      </a:r>
                      <a:endParaRPr lang="ru-RU" sz="2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  <a:r>
                        <a:rPr lang="ru-RU" sz="2800" b="0" baseline="30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 </a:t>
                      </a:r>
                      <a:r>
                        <a:rPr kumimoji="0"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≤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  <a:r>
                        <a:rPr lang="ru-RU" sz="2800" b="0" baseline="30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  <a:r>
                        <a:rPr lang="ru-RU" sz="2800" b="0" baseline="30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 </a:t>
                      </a:r>
                      <a:r>
                        <a:rPr kumimoji="0"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≤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  <a:r>
                        <a:rPr lang="ru-RU" sz="2800" b="0" baseline="30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 </a:t>
                      </a:r>
                    </a:p>
                    <a:p>
                      <a:endParaRPr kumimoji="0"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присутствует 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отсутствует</a:t>
                      </a:r>
                    </a:p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присутствует 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отсутствует</a:t>
                      </a:r>
                      <a:endParaRPr lang="ru-RU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63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4720" y="260648"/>
            <a:ext cx="12889432" cy="990600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 </a:t>
            </a:r>
            <a:br>
              <a:rPr lang="ru-RU" sz="3500" dirty="0" smtClean="0"/>
            </a:br>
            <a:r>
              <a:rPr lang="ru-RU" sz="3400" b="1" dirty="0" smtClean="0">
                <a:solidFill>
                  <a:schemeClr val="tx1"/>
                </a:solidFill>
              </a:rPr>
              <a:t>СОСУДИСТАЯ </a:t>
            </a:r>
            <a:r>
              <a:rPr lang="ru-RU" sz="3400" b="1" dirty="0">
                <a:solidFill>
                  <a:schemeClr val="tx1"/>
                </a:solidFill>
              </a:rPr>
              <a:t>ИНВАЗИЯ ПРИ ПРОТОКОВОЙ АДЕНОКАРЦИНОМЕ ПОДЖЕЛУДОЧНОЙ ЖЕЛЕЗЫ</a:t>
            </a:r>
            <a:r>
              <a:rPr lang="ru-RU" sz="3500" b="1" dirty="0">
                <a:solidFill>
                  <a:srgbClr val="FF0000"/>
                </a:solidFill>
              </a:rPr>
              <a:t/>
            </a:r>
            <a:br>
              <a:rPr lang="ru-RU" sz="3500" b="1" dirty="0">
                <a:solidFill>
                  <a:srgbClr val="FF0000"/>
                </a:solidFill>
              </a:rPr>
            </a:br>
            <a:r>
              <a:rPr lang="ru-RU" sz="3500" dirty="0"/>
              <a:t/>
            </a:r>
            <a:br>
              <a:rPr lang="ru-RU" sz="3500" dirty="0"/>
            </a:br>
            <a:endParaRPr lang="ru-RU" sz="35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566442"/>
              </p:ext>
            </p:extLst>
          </p:nvPr>
        </p:nvGraphicFramePr>
        <p:xfrm>
          <a:off x="0" y="1268760"/>
          <a:ext cx="12432704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Оцениваемые</a:t>
                      </a:r>
                      <a:r>
                        <a:rPr lang="ru-RU" sz="2600" baseline="0" dirty="0">
                          <a:solidFill>
                            <a:schemeClr val="tx1"/>
                          </a:solidFill>
                        </a:rPr>
                        <a:t> параметры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/>
                        <a:t>Верхняя</a:t>
                      </a:r>
                      <a:r>
                        <a:rPr lang="ru-RU" sz="2600" b="1" baseline="0" dirty="0"/>
                        <a:t> брыжеечная </a:t>
                      </a:r>
                      <a:r>
                        <a:rPr lang="ru-RU" sz="2600" b="1" baseline="0" dirty="0" smtClean="0"/>
                        <a:t>артерия</a:t>
                      </a:r>
                      <a:r>
                        <a:rPr lang="ru-RU" sz="2600" b="1" dirty="0" smtClean="0"/>
                        <a:t>:</a:t>
                      </a:r>
                      <a:endParaRPr lang="ru-RU" sz="2600" b="1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600" b="0" dirty="0"/>
                        <a:t>распространение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2600" b="1" dirty="0"/>
                        <a:t>Чревный</a:t>
                      </a:r>
                      <a:r>
                        <a:rPr lang="ru-RU" sz="2600" b="1" baseline="0" dirty="0"/>
                        <a:t> ствол</a:t>
                      </a:r>
                      <a:r>
                        <a:rPr lang="ru-RU" sz="2600" b="1" dirty="0"/>
                        <a:t>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600" b="0" dirty="0"/>
                        <a:t>распространение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2600" b="1" dirty="0"/>
                        <a:t>Бифуркация</a:t>
                      </a:r>
                      <a:r>
                        <a:rPr lang="ru-RU" sz="2600" b="0" dirty="0"/>
                        <a:t>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600" b="0" dirty="0"/>
                        <a:t>распространение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2600" b="1" dirty="0"/>
                        <a:t>Анатомические</a:t>
                      </a:r>
                      <a:r>
                        <a:rPr lang="ru-RU" sz="2600" b="1" baseline="0" dirty="0"/>
                        <a:t> варианты расположения сосудов</a:t>
                      </a:r>
                      <a:endParaRPr lang="ru-RU" sz="2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присутствует или отсутствует</a:t>
                      </a:r>
                      <a:endParaRPr lang="ru-RU" sz="2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присутствует или отсутствует</a:t>
                      </a:r>
                      <a:endParaRPr lang="ru-RU" sz="2600" dirty="0"/>
                    </a:p>
                    <a:p>
                      <a:endParaRPr lang="ru-RU" sz="2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присутствует или отсутствует</a:t>
                      </a:r>
                      <a:endParaRPr lang="ru-RU" sz="2600" dirty="0"/>
                    </a:p>
                    <a:p>
                      <a:r>
                        <a:rPr lang="ru-RU" sz="2600" b="1" dirty="0"/>
                        <a:t>добавочная правая печеночная</a:t>
                      </a:r>
                      <a:r>
                        <a:rPr lang="ru-RU" sz="2600" b="1" baseline="0" dirty="0"/>
                        <a:t> </a:t>
                      </a:r>
                      <a:r>
                        <a:rPr lang="ru-RU" sz="2600" b="1" baseline="0" dirty="0" smtClean="0"/>
                        <a:t>артерия</a:t>
                      </a:r>
                      <a:r>
                        <a:rPr lang="ru-RU" sz="2600" b="1" dirty="0" smtClean="0"/>
                        <a:t>, </a:t>
                      </a:r>
                      <a:r>
                        <a:rPr lang="ru-RU" sz="2600" b="1" dirty="0"/>
                        <a:t>замещающая общая</a:t>
                      </a:r>
                      <a:r>
                        <a:rPr lang="ru-RU" sz="2600" b="1" baseline="0" dirty="0"/>
                        <a:t> печеночная </a:t>
                      </a:r>
                      <a:r>
                        <a:rPr lang="ru-RU" sz="2600" b="1" baseline="0" dirty="0" smtClean="0">
                          <a:solidFill>
                            <a:schemeClr val="tx1"/>
                          </a:solidFill>
                        </a:rPr>
                        <a:t>артерия</a:t>
                      </a:r>
                      <a:r>
                        <a:rPr lang="ru-RU" sz="2600" b="1" baseline="0" dirty="0" smtClean="0"/>
                        <a:t>.</a:t>
                      </a:r>
                      <a:endParaRPr lang="ru-RU" sz="26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/>
                        <a:t>Верхняя</a:t>
                      </a:r>
                      <a:r>
                        <a:rPr lang="ru-RU" sz="2600" b="1" baseline="0" dirty="0"/>
                        <a:t> брыжеечная </a:t>
                      </a:r>
                      <a:r>
                        <a:rPr lang="ru-RU" sz="2600" b="1" baseline="0" dirty="0" smtClean="0"/>
                        <a:t>вена</a:t>
                      </a:r>
                      <a:r>
                        <a:rPr lang="ru-RU" sz="2600" b="1" dirty="0" smtClean="0"/>
                        <a:t>:</a:t>
                      </a:r>
                      <a:endParaRPr lang="ru-RU" sz="2600" b="1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600" b="0" dirty="0"/>
                        <a:t>распространение на воротную вену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600" dirty="0"/>
                        <a:t>опухолевый или сосудистый тромб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6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600" dirty="0"/>
                        <a:t>коллатеральные вены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присутствует или отсутствует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присутствует или отсутствует (</a:t>
                      </a:r>
                      <a:r>
                        <a:rPr kumimoji="0"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воротная, </a:t>
                      </a: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верхняя </a:t>
                      </a:r>
                      <a:r>
                        <a:rPr kumimoji="0"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брыжеечная </a:t>
                      </a: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селезеночная</a:t>
                      </a:r>
                      <a:r>
                        <a:rPr kumimoji="0" lang="ru-RU" sz="2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вены</a:t>
                      </a:r>
                      <a:r>
                        <a:rPr kumimoji="0"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присутствует или отсутствует</a:t>
                      </a:r>
                      <a:endParaRPr lang="ru-RU" sz="2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67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99060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</a:rPr>
              <a:t/>
            </a:r>
            <a:br>
              <a:rPr lang="ru-RU" sz="3400" b="1" dirty="0" smtClean="0">
                <a:solidFill>
                  <a:schemeClr val="tx1"/>
                </a:solidFill>
              </a:rPr>
            </a:br>
            <a:r>
              <a:rPr lang="ru-RU" sz="3400" b="1" dirty="0" smtClean="0">
                <a:solidFill>
                  <a:schemeClr val="tx1"/>
                </a:solidFill>
              </a:rPr>
              <a:t>СОСУДИСТАЯ </a:t>
            </a:r>
            <a:r>
              <a:rPr lang="ru-RU" sz="3400" b="1" dirty="0">
                <a:solidFill>
                  <a:schemeClr val="tx1"/>
                </a:solidFill>
              </a:rPr>
              <a:t>ИНВАЗИЯ ПРИ ПРОТОКОВОЙ АДЕНОКАРЦИНОМЕ ПОДЖЕЛУДОЧНОЙ ЖЕЛЕЗЫ</a:t>
            </a:r>
            <a:r>
              <a:rPr lang="ru-RU" sz="3400" b="1" dirty="0">
                <a:solidFill>
                  <a:srgbClr val="FF0000"/>
                </a:solidFill>
              </a:rPr>
              <a:t/>
            </a:r>
            <a:br>
              <a:rPr lang="ru-RU" sz="3400" b="1" dirty="0">
                <a:solidFill>
                  <a:srgbClr val="FF0000"/>
                </a:solidFill>
              </a:rPr>
            </a:br>
            <a:endParaRPr lang="ru-RU" sz="3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5440" y="1772816"/>
            <a:ext cx="105131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Оптимальная плоскость </a:t>
            </a:r>
            <a:r>
              <a:rPr lang="ru-RU" sz="2400" dirty="0"/>
              <a:t>для оценки степени сосудистой инвазии </a:t>
            </a:r>
            <a:r>
              <a:rPr lang="ru-RU" sz="2400" b="1" dirty="0"/>
              <a:t>перпендикулярна ходу сосуда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dirty="0" err="1"/>
              <a:t>Мультиплоскостные</a:t>
            </a:r>
            <a:r>
              <a:rPr lang="ru-RU" sz="2400" dirty="0"/>
              <a:t>, а также </a:t>
            </a:r>
            <a:r>
              <a:rPr lang="ru-RU" sz="2400" b="1" dirty="0"/>
              <a:t>3D-реконструкции</a:t>
            </a:r>
            <a:r>
              <a:rPr lang="ru-RU" sz="2400" dirty="0"/>
              <a:t> могут помочь оценить </a:t>
            </a:r>
            <a:r>
              <a:rPr lang="ru-RU" sz="2400" dirty="0" err="1"/>
              <a:t>резектабельность</a:t>
            </a:r>
            <a:r>
              <a:rPr lang="ru-RU" sz="2400" dirty="0"/>
              <a:t> и анатомическое расположение сосуда при </a:t>
            </a:r>
            <a:r>
              <a:rPr lang="ru-RU" sz="2400" b="1" dirty="0"/>
              <a:t>планировании операции </a:t>
            </a:r>
            <a:endParaRPr lang="ru-RU" sz="2400" i="1" dirty="0"/>
          </a:p>
        </p:txBody>
      </p:sp>
      <p:sp>
        <p:nvSpPr>
          <p:cNvPr id="5" name="Нашивка 4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407988" y="1916906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407988" y="4869160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336" y="2636912"/>
            <a:ext cx="12072664" cy="15121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верхняя брыжеечная </a:t>
            </a:r>
            <a:r>
              <a:rPr lang="ru-RU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аретрия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верхняя брыжеечная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вена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аксиальная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воротная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вена и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печеночная </a:t>
            </a:r>
            <a:r>
              <a:rPr lang="ru-RU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аретрия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корональная или сагиттальная</a:t>
            </a:r>
          </a:p>
        </p:txBody>
      </p:sp>
    </p:spTree>
    <p:extLst>
      <p:ext uri="{BB962C8B-B14F-4D97-AF65-F5344CB8AC3E}">
        <p14:creationId xmlns:p14="http://schemas.microsoft.com/office/powerpoint/2010/main" val="323394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="" xmlns:a16="http://schemas.microsoft.com/office/drawing/2014/main" id="{AA9B24B5-B825-9E0B-B3E5-95F46F86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8776" y="228600"/>
            <a:ext cx="13393488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СОСУДИСТАЯ ИНВАЗИЯ ПРИ ПРОТОКОВОЙ </a:t>
            </a:r>
            <a:r>
              <a:rPr lang="ru-RU" sz="3200" b="1" dirty="0" smtClean="0">
                <a:solidFill>
                  <a:schemeClr val="tx1"/>
                </a:solidFill>
              </a:rPr>
              <a:t>АДЕНОКАРЦИНОМЕ ПОДЖЕЛУДОЧНОЙ ЖЕЛЕЗЫ.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РЕКОНСТРУКЦИЯ </a:t>
            </a:r>
            <a:r>
              <a:rPr lang="ru-RU" sz="3200" b="1" dirty="0">
                <a:solidFill>
                  <a:schemeClr val="tx1"/>
                </a:solidFill>
              </a:rPr>
              <a:t>ИЗОБРАЖЕНИЙ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4983"/>
            <a:ext cx="5941023" cy="505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51984" y="1556792"/>
            <a:ext cx="64087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(A) и (B) Проекции максимальной интенсивности в корональной плоскости</a:t>
            </a:r>
          </a:p>
          <a:p>
            <a:r>
              <a:rPr lang="ru-RU" sz="2200" dirty="0"/>
              <a:t> (A) Визуализация чревного ствола; </a:t>
            </a:r>
            <a:r>
              <a:rPr lang="ru-RU" sz="2200" dirty="0" smtClean="0"/>
              <a:t>печеночной артерии; селезеночной артерии.</a:t>
            </a:r>
            <a:endParaRPr lang="ru-RU" sz="2200" dirty="0"/>
          </a:p>
          <a:p>
            <a:r>
              <a:rPr lang="ru-RU" sz="2200" dirty="0"/>
              <a:t> </a:t>
            </a:r>
          </a:p>
          <a:p>
            <a:r>
              <a:rPr lang="ru-RU" sz="2200" dirty="0"/>
              <a:t>(B) Визуализация печеночной </a:t>
            </a:r>
            <a:r>
              <a:rPr lang="ru-RU" sz="2200" dirty="0" smtClean="0"/>
              <a:t>артерии; ветви </a:t>
            </a:r>
            <a:r>
              <a:rPr lang="ru-RU" sz="2200" dirty="0"/>
              <a:t>верхней поджелудочно-двенадцатиперстной </a:t>
            </a:r>
            <a:r>
              <a:rPr lang="ru-RU" sz="2200" dirty="0" smtClean="0"/>
              <a:t>артерии</a:t>
            </a:r>
            <a:r>
              <a:rPr lang="ru-RU" sz="2200" dirty="0"/>
              <a:t> </a:t>
            </a:r>
            <a:r>
              <a:rPr lang="ru-RU" sz="2200" dirty="0" smtClean="0"/>
              <a:t>и ветви верхней брыжеечной артерии. </a:t>
            </a:r>
            <a:endParaRPr lang="ru-RU" sz="2200" dirty="0"/>
          </a:p>
          <a:p>
            <a:endParaRPr lang="ru-RU" sz="2200" dirty="0"/>
          </a:p>
          <a:p>
            <a:r>
              <a:rPr lang="ru-RU" sz="2200" b="1" dirty="0"/>
              <a:t>(C) и (D) Объемные реконструкции магистральных </a:t>
            </a:r>
            <a:r>
              <a:rPr lang="ru-RU" sz="2200" b="1" dirty="0" smtClean="0"/>
              <a:t>сосудов</a:t>
            </a:r>
            <a:r>
              <a:rPr lang="ru-RU" sz="2200" dirty="0" smtClean="0"/>
              <a:t> </a:t>
            </a:r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(D) Замещающая общая  печеночная </a:t>
            </a:r>
            <a:r>
              <a:rPr lang="ru-RU" sz="2200" dirty="0" smtClean="0"/>
              <a:t>артерия </a:t>
            </a:r>
            <a:r>
              <a:rPr lang="ru-RU" sz="2200" dirty="0"/>
              <a:t>отходит </a:t>
            </a:r>
            <a:r>
              <a:rPr lang="ru-RU" sz="2200" dirty="0" smtClean="0"/>
              <a:t>из верхней брыжеечной артерии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2038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413" y="332656"/>
            <a:ext cx="10871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 smtClean="0">
                <a:solidFill>
                  <a:schemeClr val="tx1"/>
                </a:solidFill>
              </a:rPr>
              <a:t>АРТЕРИАЛЬНАЯ </a:t>
            </a:r>
            <a:r>
              <a:rPr lang="ru-RU" sz="3800" b="1" dirty="0">
                <a:solidFill>
                  <a:schemeClr val="tx1"/>
                </a:solidFill>
              </a:rPr>
              <a:t>ИНВАЗИЯ ПРИ ПРОТОКОВОЙ АДЕНОКАРЦИНОМЕ ПОДЖЕЛУДОЧНОЙ ЖЕЛЕЗЫ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9377" y="1628800"/>
            <a:ext cx="11449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Опухолевая инвазия артериального ствола крупного калибра (</a:t>
            </a:r>
            <a:r>
              <a:rPr lang="ru-RU" sz="2400" b="1" dirty="0"/>
              <a:t>чревный ствол, верхняя </a:t>
            </a:r>
            <a:r>
              <a:rPr lang="ru-RU" sz="2400" b="1" dirty="0" smtClean="0"/>
              <a:t>брыжеечная артерия, </a:t>
            </a:r>
            <a:r>
              <a:rPr lang="ru-RU" sz="2400" b="1" dirty="0"/>
              <a:t>общая печеночная </a:t>
            </a:r>
            <a:r>
              <a:rPr lang="ru-RU" sz="2400" b="1" dirty="0" smtClean="0"/>
              <a:t>артерия</a:t>
            </a:r>
            <a:r>
              <a:rPr lang="ru-RU" sz="2400" dirty="0" smtClean="0"/>
              <a:t>)  </a:t>
            </a:r>
            <a:r>
              <a:rPr lang="ru-RU" sz="2400" i="1" u="sng" dirty="0"/>
              <a:t>требует тщательного анализа</a:t>
            </a:r>
            <a:r>
              <a:rPr lang="ru-RU" sz="2400" dirty="0"/>
              <a:t> при планировании операции.</a:t>
            </a:r>
          </a:p>
          <a:p>
            <a:endParaRPr lang="ru-RU" sz="2400" dirty="0"/>
          </a:p>
          <a:p>
            <a:endParaRPr lang="ru-RU" sz="2400" i="1" u="sng" dirty="0"/>
          </a:p>
          <a:p>
            <a:endParaRPr lang="ru-RU" sz="2400" i="1" u="sng" dirty="0"/>
          </a:p>
          <a:p>
            <a:endParaRPr lang="ru-RU" sz="2400" i="1" u="sng" dirty="0"/>
          </a:p>
          <a:p>
            <a:endParaRPr lang="ru-RU" sz="2400" i="1" u="sng" dirty="0"/>
          </a:p>
          <a:p>
            <a:r>
              <a:rPr lang="ru-RU" sz="2400" i="1" u="sng" dirty="0" smtClean="0"/>
              <a:t>Пропущенная диагностика аномального </a:t>
            </a:r>
            <a:r>
              <a:rPr lang="ru-RU" sz="2400" i="1" u="sng" dirty="0"/>
              <a:t>отхождения артерии</a:t>
            </a:r>
            <a:r>
              <a:rPr lang="ru-RU" sz="2400" u="sng" dirty="0"/>
              <a:t> </a:t>
            </a:r>
            <a:r>
              <a:rPr lang="ru-RU" sz="2400" dirty="0"/>
              <a:t>может вызвать </a:t>
            </a:r>
            <a:r>
              <a:rPr lang="ru-RU" sz="2400" b="1" dirty="0"/>
              <a:t>послеоперационные осложнения </a:t>
            </a:r>
            <a:r>
              <a:rPr lang="ru-RU" sz="2400" dirty="0"/>
              <a:t>(свищ желчного пузыря; ишемия; стеноз желчно-кишечного анастомоза и др.). </a:t>
            </a:r>
          </a:p>
          <a:p>
            <a:endParaRPr lang="ru-RU" sz="2400" dirty="0"/>
          </a:p>
        </p:txBody>
      </p:sp>
      <p:sp>
        <p:nvSpPr>
          <p:cNvPr id="5" name="Нашивка 4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149002" y="1718574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149002" y="4653136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408" y="3137408"/>
            <a:ext cx="10318330" cy="10801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Оценивается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степень контакта  опухоли, деформация стенки          (выбухание или стеноз), анатомическое строение артерий</a:t>
            </a:r>
          </a:p>
        </p:txBody>
      </p:sp>
    </p:spTree>
    <p:extLst>
      <p:ext uri="{BB962C8B-B14F-4D97-AF65-F5344CB8AC3E}">
        <p14:creationId xmlns:p14="http://schemas.microsoft.com/office/powerpoint/2010/main" val="323860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5F66A136-342B-D4DB-166F-BD05AD08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>
            <a:noAutofit/>
          </a:bodyPr>
          <a:lstStyle/>
          <a:p>
            <a:pPr algn="ctr"/>
            <a:r>
              <a:rPr lang="ru-RU" altLang="ru-RU" sz="6000" b="1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0F01F5-E5CB-D72B-3452-60237341D9F8}"/>
              </a:ext>
            </a:extLst>
          </p:cNvPr>
          <p:cNvSpPr txBox="1"/>
          <p:nvPr/>
        </p:nvSpPr>
        <p:spPr>
          <a:xfrm>
            <a:off x="1223728" y="1557338"/>
            <a:ext cx="10369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600" dirty="0"/>
          </a:p>
          <a:p>
            <a:endParaRPr lang="ru-RU" sz="3600" dirty="0"/>
          </a:p>
          <a:p>
            <a:pPr>
              <a:defRPr/>
            </a:pPr>
            <a:endParaRPr lang="ru-RU" sz="3600" dirty="0"/>
          </a:p>
        </p:txBody>
      </p:sp>
      <p:sp>
        <p:nvSpPr>
          <p:cNvPr id="5" name="Нашивка 4">
            <a:extLst>
              <a:ext uri="{FF2B5EF4-FFF2-40B4-BE49-F238E27FC236}">
                <a16:creationId xmlns="" xmlns:a16="http://schemas.microsoft.com/office/drawing/2014/main" id="{5CF3D0A5-5D77-5060-74BD-8C3BDFE0D3F9}"/>
              </a:ext>
            </a:extLst>
          </p:cNvPr>
          <p:cNvSpPr/>
          <p:nvPr/>
        </p:nvSpPr>
        <p:spPr>
          <a:xfrm>
            <a:off x="28426" y="2998815"/>
            <a:ext cx="763929" cy="62569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5970" y="2138097"/>
            <a:ext cx="10657184" cy="26034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tx1"/>
                </a:solidFill>
              </a:rPr>
              <a:t>обзор системы </a:t>
            </a:r>
            <a:r>
              <a:rPr lang="ru-RU" sz="3600" dirty="0" err="1">
                <a:solidFill>
                  <a:schemeClr val="tx1"/>
                </a:solidFill>
              </a:rPr>
              <a:t>стадирования</a:t>
            </a:r>
            <a:r>
              <a:rPr lang="ru-RU" sz="3600" dirty="0">
                <a:solidFill>
                  <a:schemeClr val="tx1"/>
                </a:solidFill>
              </a:rPr>
              <a:t> аденокарциномы поджелудочной железы, основанный на применении и ограничении метода 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6728" y="0"/>
            <a:ext cx="13177465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АРТЕРИАЛЬНАЯ </a:t>
            </a:r>
            <a:r>
              <a:rPr lang="ru-RU" sz="3200" b="1" dirty="0">
                <a:solidFill>
                  <a:schemeClr val="tx1"/>
                </a:solidFill>
              </a:rPr>
              <a:t>ИНВАЗИЯ ПРИ ПРОТОКОВОЙ АДЕНОКАРЦИНОМЕ ПОДЖЕЛУДОЧНОЙ ЖЕЛЕЗЫ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/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04" y="904515"/>
            <a:ext cx="7917504" cy="41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48" y="3042083"/>
            <a:ext cx="33536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9616" y="2973844"/>
            <a:ext cx="288032" cy="4442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892" y="3013420"/>
            <a:ext cx="35743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6200" y="904515"/>
            <a:ext cx="4295800" cy="421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sz="2600" b="1" u="sng" dirty="0">
                <a:latin typeface="+mn-lt"/>
              </a:rPr>
              <a:t>МСКТ ОБП с КУ, артериальная фаза, </a:t>
            </a:r>
            <a:r>
              <a:rPr lang="ru-RU" sz="2600" b="1" u="sng" dirty="0" smtClean="0">
                <a:latin typeface="+mn-lt"/>
              </a:rPr>
              <a:t>аксиальная (А,В) и сагиттальная (С) плоскости</a:t>
            </a: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sz="2600" dirty="0" smtClean="0">
                <a:latin typeface="+mn-lt"/>
              </a:rPr>
              <a:t>гиподенсное </a:t>
            </a:r>
            <a:r>
              <a:rPr lang="ru-RU" sz="2600" dirty="0">
                <a:latin typeface="+mn-lt"/>
              </a:rPr>
              <a:t>образование поджелудочной железы с нечеткими контурами, </a:t>
            </a:r>
            <a:r>
              <a:rPr lang="ru-RU" sz="2600" b="1" dirty="0" smtClean="0">
                <a:latin typeface="+mn-lt"/>
              </a:rPr>
              <a:t>циркулярно  окружающее верхнюю брыжеечную артерию: </a:t>
            </a:r>
            <a:endParaRPr lang="ru-RU" sz="2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304" y="5052612"/>
            <a:ext cx="28245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          &lt;180°</a:t>
            </a:r>
          </a:p>
          <a:p>
            <a:r>
              <a:rPr lang="ru-RU" sz="2400" b="1" dirty="0">
                <a:latin typeface="+mn-lt"/>
              </a:rPr>
              <a:t>о</a:t>
            </a:r>
            <a:r>
              <a:rPr lang="ru-RU" sz="2400" b="1" dirty="0" smtClean="0">
                <a:latin typeface="+mn-lt"/>
              </a:rPr>
              <a:t>кружности сосуда; </a:t>
            </a:r>
            <a:r>
              <a:rPr lang="ru-RU" sz="2400" b="1" dirty="0">
                <a:latin typeface="+mn-lt"/>
              </a:rPr>
              <a:t>неровность контура 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отсутствует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39623" y="5086929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sz="2400" b="1" dirty="0" smtClean="0">
                <a:latin typeface="+mn-lt"/>
              </a:rPr>
              <a:t>             &gt;</a:t>
            </a:r>
            <a:r>
              <a:rPr lang="ru-RU" sz="2400" b="1" dirty="0">
                <a:latin typeface="+mn-lt"/>
              </a:rPr>
              <a:t>180</a:t>
            </a:r>
            <a:r>
              <a:rPr lang="ru-RU" sz="2400" b="1" dirty="0" smtClean="0">
                <a:latin typeface="+mn-lt"/>
              </a:rPr>
              <a:t>° окружности сосуда; </a:t>
            </a:r>
            <a:r>
              <a:rPr lang="ru-RU" sz="2400" b="1" dirty="0">
                <a:latin typeface="+mn-lt"/>
              </a:rPr>
              <a:t>неровность контура 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отсутствует</a:t>
            </a:r>
            <a:endParaRPr lang="ru-RU" sz="2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9936" y="5081948"/>
            <a:ext cx="3672408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sz="2400" b="1" dirty="0" smtClean="0">
                <a:latin typeface="+mn-lt"/>
              </a:rPr>
              <a:t>            ≤</a:t>
            </a:r>
            <a:r>
              <a:rPr lang="ru-RU" sz="2400" b="1" dirty="0" smtClean="0">
                <a:latin typeface="+mn-lt"/>
                <a:cs typeface="Arial" pitchFamily="34" charset="0"/>
              </a:rPr>
              <a:t>180</a:t>
            </a:r>
            <a:r>
              <a:rPr lang="ru-RU" sz="2400" b="1" baseline="30000" dirty="0" smtClean="0">
                <a:latin typeface="+mn-lt"/>
                <a:cs typeface="Arial" pitchFamily="34" charset="0"/>
              </a:rPr>
              <a:t>о</a:t>
            </a:r>
            <a:r>
              <a:rPr lang="ru-RU" sz="2400" b="1" dirty="0" smtClean="0">
                <a:latin typeface="+mn-lt"/>
                <a:cs typeface="Arial" pitchFamily="34" charset="0"/>
              </a:rPr>
              <a:t> </a:t>
            </a: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sz="2400" b="1" dirty="0" smtClean="0">
                <a:latin typeface="+mn-lt"/>
              </a:rPr>
              <a:t>окружности сосуда</a:t>
            </a:r>
            <a:r>
              <a:rPr lang="ru-RU" sz="2400" dirty="0" smtClean="0">
                <a:latin typeface="+mn-lt"/>
              </a:rPr>
              <a:t>; </a:t>
            </a:r>
            <a:r>
              <a:rPr lang="ru-RU" sz="2400" b="1" dirty="0" smtClean="0">
                <a:latin typeface="+mn-lt"/>
              </a:rPr>
              <a:t>неровность </a:t>
            </a:r>
            <a:r>
              <a:rPr lang="ru-RU" sz="2400" b="1" dirty="0">
                <a:latin typeface="+mn-lt"/>
              </a:rPr>
              <a:t>контура и </a:t>
            </a:r>
            <a:r>
              <a:rPr lang="ru-RU" sz="2400" b="1" dirty="0" smtClean="0">
                <a:latin typeface="+mn-lt"/>
              </a:rPr>
              <a:t>сужение </a:t>
            </a:r>
            <a:r>
              <a:rPr lang="ru-RU" sz="2400" b="1" dirty="0">
                <a:latin typeface="+mn-lt"/>
              </a:rPr>
              <a:t>присутствует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135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28600"/>
            <a:ext cx="11928648" cy="990600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>
                <a:solidFill>
                  <a:schemeClr val="tx1"/>
                </a:solidFill>
              </a:rPr>
              <a:t>АНАТОМИЧЕСКИЕ ВАРИАНТЫ РАСПОЛОЖЕНИЯ СОСУДОВ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191683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2772455"/>
              </p:ext>
            </p:extLst>
          </p:nvPr>
        </p:nvGraphicFramePr>
        <p:xfrm>
          <a:off x="263352" y="1628800"/>
          <a:ext cx="119286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7561" y="4437112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700" dirty="0">
                <a:latin typeface="+mn-lt"/>
              </a:rPr>
              <a:t>о</a:t>
            </a:r>
            <a:r>
              <a:rPr lang="ru-RU" sz="2700" dirty="0" smtClean="0">
                <a:latin typeface="+mn-lt"/>
              </a:rPr>
              <a:t>т брюшной </a:t>
            </a:r>
            <a:r>
              <a:rPr lang="ru-RU" sz="2700" dirty="0">
                <a:latin typeface="+mn-lt"/>
              </a:rPr>
              <a:t>аорты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700" dirty="0">
                <a:latin typeface="+mn-lt"/>
              </a:rPr>
              <a:t> </a:t>
            </a:r>
            <a:r>
              <a:rPr lang="ru-RU" sz="2700" dirty="0" smtClean="0">
                <a:latin typeface="+mn-lt"/>
              </a:rPr>
              <a:t>от верхней </a:t>
            </a:r>
            <a:r>
              <a:rPr lang="ru-RU" sz="2700" dirty="0">
                <a:latin typeface="+mn-lt"/>
              </a:rPr>
              <a:t>брыжеечной </a:t>
            </a:r>
            <a:r>
              <a:rPr lang="ru-RU" sz="2700" dirty="0" smtClean="0">
                <a:latin typeface="+mn-lt"/>
              </a:rPr>
              <a:t>артерии</a:t>
            </a:r>
            <a:endParaRPr lang="ru-RU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16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8F2513-03E0-E683-81AE-577D8CF4187F}"/>
              </a:ext>
            </a:extLst>
          </p:cNvPr>
          <p:cNvSpPr txBox="1"/>
          <p:nvPr/>
        </p:nvSpPr>
        <p:spPr>
          <a:xfrm>
            <a:off x="695325" y="5516563"/>
            <a:ext cx="87137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>
                <a:latin typeface="+mn-lt"/>
              </a:rPr>
              <a:t>Продолжение следует</a:t>
            </a:r>
            <a:r>
              <a:rPr lang="ru-RU" sz="4800" dirty="0">
                <a:latin typeface="+mn-lt"/>
              </a:rPr>
              <a:t>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14968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="" xmlns:a16="http://schemas.microsoft.com/office/drawing/2014/main" id="{E26F9720-E009-D452-F017-2C5845C1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6000" b="1" dirty="0">
                <a:solidFill>
                  <a:schemeClr val="tx1"/>
                </a:solidFill>
              </a:rPr>
              <a:t>ВВЕДЕНИЕ</a:t>
            </a:r>
          </a:p>
        </p:txBody>
      </p:sp>
      <p:sp>
        <p:nvSpPr>
          <p:cNvPr id="10243" name="Прямоугольник 4">
            <a:extLst>
              <a:ext uri="{FF2B5EF4-FFF2-40B4-BE49-F238E27FC236}">
                <a16:creationId xmlns="" xmlns:a16="http://schemas.microsoft.com/office/drawing/2014/main" id="{FC112597-0A83-3E5F-521F-B9B1F2EA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628775"/>
            <a:ext cx="114252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300" dirty="0"/>
          </a:p>
          <a:p>
            <a:endParaRPr lang="ru-RU" sz="3300" dirty="0"/>
          </a:p>
        </p:txBody>
      </p:sp>
      <p:sp>
        <p:nvSpPr>
          <p:cNvPr id="3" name="Нашивка 2">
            <a:extLst>
              <a:ext uri="{FF2B5EF4-FFF2-40B4-BE49-F238E27FC236}">
                <a16:creationId xmlns="" xmlns:a16="http://schemas.microsoft.com/office/drawing/2014/main" id="{5CF3D0A5-5D77-5060-74BD-8C3BDFE0D3F9}"/>
              </a:ext>
            </a:extLst>
          </p:cNvPr>
          <p:cNvSpPr/>
          <p:nvPr/>
        </p:nvSpPr>
        <p:spPr>
          <a:xfrm>
            <a:off x="334963" y="1772816"/>
            <a:ext cx="431800" cy="4524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ашивка 3">
            <a:extLst>
              <a:ext uri="{FF2B5EF4-FFF2-40B4-BE49-F238E27FC236}">
                <a16:creationId xmlns="" xmlns:a16="http://schemas.microsoft.com/office/drawing/2014/main" id="{EDB6F746-7BF7-5700-3188-7F5A33C97A45}"/>
              </a:ext>
            </a:extLst>
          </p:cNvPr>
          <p:cNvSpPr/>
          <p:nvPr/>
        </p:nvSpPr>
        <p:spPr>
          <a:xfrm>
            <a:off x="334721" y="4365104"/>
            <a:ext cx="431800" cy="5032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424" y="1628775"/>
            <a:ext cx="10729192" cy="12241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В современном мире </a:t>
            </a:r>
            <a:r>
              <a:rPr lang="ru-RU" sz="3200" dirty="0" err="1">
                <a:solidFill>
                  <a:schemeClr val="tx1"/>
                </a:solidFill>
              </a:rPr>
              <a:t>а</a:t>
            </a:r>
            <a:r>
              <a:rPr lang="ru-RU" sz="3200" dirty="0" err="1" smtClean="0">
                <a:solidFill>
                  <a:schemeClr val="tx1"/>
                </a:solidFill>
              </a:rPr>
              <a:t>денокарцинома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поджелудочной железы становится все более </a:t>
            </a:r>
            <a:r>
              <a:rPr lang="ru-RU" sz="3200" dirty="0" smtClean="0">
                <a:solidFill>
                  <a:schemeClr val="tx1"/>
                </a:solidFill>
              </a:rPr>
              <a:t>распространенной.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1424" y="4077072"/>
            <a:ext cx="10729192" cy="12961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</a:rPr>
              <a:t>Ранняя диагностика и точное определение стадии имеют решающее значение для терапевтического подхода </a:t>
            </a:r>
            <a:endParaRPr lang="ru-RU" altLang="ru-RU" sz="3200" dirty="0">
              <a:solidFill>
                <a:schemeClr val="tx1"/>
              </a:solidFill>
              <a:latin typeface="XO Thame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5F66A136-342B-D4DB-166F-BD05AD08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>
                <a:solidFill>
                  <a:schemeClr val="tx1"/>
                </a:solidFill>
              </a:rPr>
              <a:t>ЭПИДЕМИОЛОГИЯ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0F01F5-E5CB-D72B-3452-60237341D9F8}"/>
              </a:ext>
            </a:extLst>
          </p:cNvPr>
          <p:cNvSpPr txBox="1"/>
          <p:nvPr/>
        </p:nvSpPr>
        <p:spPr>
          <a:xfrm>
            <a:off x="407988" y="1557338"/>
            <a:ext cx="116649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 dirty="0" err="1"/>
              <a:t>Аденокарцинома</a:t>
            </a:r>
            <a:r>
              <a:rPr lang="ru-RU" sz="2400" dirty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протоковая</a:t>
            </a:r>
            <a:r>
              <a:rPr lang="ru-RU" sz="2400" dirty="0"/>
              <a:t>) поджелудочной железы- это </a:t>
            </a:r>
            <a:r>
              <a:rPr lang="ru-RU" sz="2400" b="1" dirty="0"/>
              <a:t>вторая</a:t>
            </a:r>
            <a:r>
              <a:rPr lang="ru-RU" sz="2400" dirty="0"/>
              <a:t> по распространенности опухоль пищеварительного тракта. </a:t>
            </a:r>
          </a:p>
          <a:p>
            <a:endParaRPr lang="ru-RU" sz="2400" dirty="0"/>
          </a:p>
          <a:p>
            <a:r>
              <a:rPr lang="ru-RU" sz="2400" dirty="0"/>
              <a:t>Частота встречаемости: </a:t>
            </a:r>
            <a:r>
              <a:rPr lang="ru-RU" sz="2400" b="1" dirty="0"/>
              <a:t>8-10 случаев на 100 000 человек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 На момент постановки диагноза в </a:t>
            </a:r>
            <a:r>
              <a:rPr lang="ru-RU" sz="2400" b="1" dirty="0"/>
              <a:t>40-50% случаев возникают метастазы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 </a:t>
            </a:r>
            <a:r>
              <a:rPr lang="ru-RU" sz="2400" b="1" dirty="0"/>
              <a:t>Хирургическое вмешательство помогает только на начальных стадиях - 10-20%</a:t>
            </a:r>
            <a:r>
              <a:rPr lang="ru-RU" sz="2400" dirty="0"/>
              <a:t> пациентов.</a:t>
            </a:r>
          </a:p>
          <a:p>
            <a:endParaRPr lang="ru-RU" sz="2400" dirty="0"/>
          </a:p>
          <a:p>
            <a:r>
              <a:rPr lang="ru-RU" sz="2400" b="1" dirty="0"/>
              <a:t>Выживаемость</a:t>
            </a:r>
            <a:r>
              <a:rPr lang="ru-RU" sz="2400" dirty="0"/>
              <a:t>: в среднем через 5 лет, включая все стадии заболевания</a:t>
            </a:r>
            <a:r>
              <a:rPr lang="ru-RU" sz="2400" dirty="0" smtClean="0"/>
              <a:t>, </a:t>
            </a:r>
            <a:r>
              <a:rPr lang="ru-RU" sz="2400" dirty="0"/>
              <a:t>составляет </a:t>
            </a:r>
            <a:r>
              <a:rPr lang="ru-RU" sz="2400" b="1" dirty="0"/>
              <a:t>5-6%</a:t>
            </a:r>
          </a:p>
        </p:txBody>
      </p:sp>
      <p:sp>
        <p:nvSpPr>
          <p:cNvPr id="5" name="Нашивка 4">
            <a:extLst>
              <a:ext uri="{FF2B5EF4-FFF2-40B4-BE49-F238E27FC236}">
                <a16:creationId xmlns="" xmlns:a16="http://schemas.microsoft.com/office/drawing/2014/main" id="{5CF3D0A5-5D77-5060-74BD-8C3BDFE0D3F9}"/>
              </a:ext>
            </a:extLst>
          </p:cNvPr>
          <p:cNvSpPr/>
          <p:nvPr/>
        </p:nvSpPr>
        <p:spPr>
          <a:xfrm>
            <a:off x="90351" y="1628801"/>
            <a:ext cx="329469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="" xmlns:a16="http://schemas.microsoft.com/office/drawing/2014/main" id="{5CF3D0A5-5D77-5060-74BD-8C3BDFE0D3F9}"/>
              </a:ext>
            </a:extLst>
          </p:cNvPr>
          <p:cNvSpPr/>
          <p:nvPr/>
        </p:nvSpPr>
        <p:spPr>
          <a:xfrm>
            <a:off x="67530" y="2780928"/>
            <a:ext cx="329469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="" xmlns:a16="http://schemas.microsoft.com/office/drawing/2014/main" id="{5CF3D0A5-5D77-5060-74BD-8C3BDFE0D3F9}"/>
              </a:ext>
            </a:extLst>
          </p:cNvPr>
          <p:cNvSpPr/>
          <p:nvPr/>
        </p:nvSpPr>
        <p:spPr>
          <a:xfrm>
            <a:off x="90351" y="3450164"/>
            <a:ext cx="329469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>
            <a:extLst>
              <a:ext uri="{FF2B5EF4-FFF2-40B4-BE49-F238E27FC236}">
                <a16:creationId xmlns="" xmlns:a16="http://schemas.microsoft.com/office/drawing/2014/main" id="{5CF3D0A5-5D77-5060-74BD-8C3BDFE0D3F9}"/>
              </a:ext>
            </a:extLst>
          </p:cNvPr>
          <p:cNvSpPr/>
          <p:nvPr/>
        </p:nvSpPr>
        <p:spPr>
          <a:xfrm>
            <a:off x="96704" y="4165282"/>
            <a:ext cx="329469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>
            <a:extLst>
              <a:ext uri="{FF2B5EF4-FFF2-40B4-BE49-F238E27FC236}">
                <a16:creationId xmlns="" xmlns:a16="http://schemas.microsoft.com/office/drawing/2014/main" id="{5CF3D0A5-5D77-5060-74BD-8C3BDFE0D3F9}"/>
              </a:ext>
            </a:extLst>
          </p:cNvPr>
          <p:cNvSpPr/>
          <p:nvPr/>
        </p:nvSpPr>
        <p:spPr>
          <a:xfrm>
            <a:off x="124573" y="5301208"/>
            <a:ext cx="329469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C7424C90-9B7C-04D8-CBEB-35920AE0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altLang="ru-RU" sz="5400" b="1" dirty="0">
                <a:solidFill>
                  <a:schemeClr val="tx1"/>
                </a:solidFill>
              </a:rPr>
              <a:t>МЕТОДЫ </a:t>
            </a:r>
            <a:r>
              <a:rPr lang="ru-RU" altLang="ru-RU" sz="5400" b="1" dirty="0" smtClean="0">
                <a:solidFill>
                  <a:schemeClr val="tx1"/>
                </a:solidFill>
              </a:rPr>
              <a:t>ВИЗУАЛИЗАЦИИ</a:t>
            </a:r>
            <a:endParaRPr lang="ru-RU" altLang="ru-RU" sz="5400" b="1" dirty="0">
              <a:solidFill>
                <a:schemeClr val="tx1"/>
              </a:solidFill>
            </a:endParaRPr>
          </a:p>
        </p:txBody>
      </p:sp>
      <p:sp>
        <p:nvSpPr>
          <p:cNvPr id="12291" name="Прямоугольник 1">
            <a:extLst>
              <a:ext uri="{FF2B5EF4-FFF2-40B4-BE49-F238E27FC236}">
                <a16:creationId xmlns="" xmlns:a16="http://schemas.microsoft.com/office/drawing/2014/main" id="{6B4EA202-3DBA-5693-43E4-86173F3AE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2816"/>
            <a:ext cx="12226441" cy="424731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Font typeface="Tw Cen MT" panose="020B0602020104020603" pitchFamily="34" charset="0"/>
              <a:buAutoNum type="arabicParenR"/>
            </a:pPr>
            <a:r>
              <a:rPr lang="ru-RU" sz="3600" b="1" dirty="0"/>
              <a:t>МСКТ</a:t>
            </a:r>
            <a:r>
              <a:rPr lang="ru-RU" sz="3600" b="1" dirty="0" smtClean="0"/>
              <a:t>;</a:t>
            </a:r>
            <a:endParaRPr lang="ru-RU" sz="3600" b="1" dirty="0"/>
          </a:p>
          <a:p>
            <a:pPr>
              <a:lnSpc>
                <a:spcPct val="150000"/>
              </a:lnSpc>
              <a:buFont typeface="Tw Cen MT" panose="020B0602020104020603" pitchFamily="34" charset="0"/>
              <a:buAutoNum type="arabicParenR"/>
            </a:pPr>
            <a:r>
              <a:rPr lang="ru-RU" sz="3600" b="1" dirty="0"/>
              <a:t> МРТ</a:t>
            </a:r>
            <a:r>
              <a:rPr lang="ru-RU" sz="3600" b="1" dirty="0" smtClean="0"/>
              <a:t>; </a:t>
            </a:r>
            <a:endParaRPr lang="ru-RU" sz="3600" b="1" dirty="0"/>
          </a:p>
          <a:p>
            <a:pPr>
              <a:lnSpc>
                <a:spcPct val="150000"/>
              </a:lnSpc>
              <a:buFont typeface="Tw Cen MT" panose="020B0602020104020603" pitchFamily="34" charset="0"/>
              <a:buAutoNum type="arabicParenR"/>
            </a:pPr>
            <a:r>
              <a:rPr lang="ru-RU" sz="3600" b="1" dirty="0"/>
              <a:t>ПЭТ-КТ</a:t>
            </a:r>
            <a:r>
              <a:rPr lang="ru-RU" sz="3600" b="1" dirty="0" smtClean="0"/>
              <a:t>; </a:t>
            </a:r>
            <a:endParaRPr lang="ru-RU" sz="3600" b="1" dirty="0"/>
          </a:p>
          <a:p>
            <a:pPr>
              <a:lnSpc>
                <a:spcPct val="150000"/>
              </a:lnSpc>
              <a:buFont typeface="Tw Cen MT" panose="020B0602020104020603" pitchFamily="34" charset="0"/>
              <a:buAutoNum type="arabicParenR"/>
            </a:pPr>
            <a:r>
              <a:rPr lang="ru-RU" sz="3600" b="1" dirty="0"/>
              <a:t>Эндоскопическое ультразвуковое исследование</a:t>
            </a:r>
            <a:r>
              <a:rPr lang="ru-RU" sz="3600" b="1" dirty="0" smtClean="0"/>
              <a:t>; </a:t>
            </a:r>
            <a:endParaRPr lang="ru-RU" sz="3600" b="1" dirty="0"/>
          </a:p>
          <a:p>
            <a:pPr>
              <a:lnSpc>
                <a:spcPct val="150000"/>
              </a:lnSpc>
              <a:buFont typeface="Tw Cen MT" panose="020B0602020104020603" pitchFamily="34" charset="0"/>
              <a:buAutoNum type="arabicParenR"/>
            </a:pPr>
            <a:r>
              <a:rPr lang="ru-RU" sz="3600" b="1" dirty="0"/>
              <a:t>Диагностическая лапароскопия</a:t>
            </a:r>
            <a:endParaRPr lang="ru-RU" altLang="ru-RU" sz="36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8B603CCA-2C1A-F0FB-F7FF-0262CD28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altLang="ru-RU" sz="6000" b="1" dirty="0">
                <a:solidFill>
                  <a:schemeClr val="tx1"/>
                </a:solidFill>
              </a:rPr>
              <a:t>МРТ</a:t>
            </a:r>
          </a:p>
        </p:txBody>
      </p:sp>
      <p:sp>
        <p:nvSpPr>
          <p:cNvPr id="2" name="Нашивка 1">
            <a:extLst>
              <a:ext uri="{FF2B5EF4-FFF2-40B4-BE49-F238E27FC236}">
                <a16:creationId xmlns="" xmlns:a16="http://schemas.microsoft.com/office/drawing/2014/main" id="{BD0662EC-8DD8-C168-F250-7A0EF134CCFB}"/>
              </a:ext>
            </a:extLst>
          </p:cNvPr>
          <p:cNvSpPr/>
          <p:nvPr/>
        </p:nvSpPr>
        <p:spPr>
          <a:xfrm>
            <a:off x="839416" y="2125663"/>
            <a:ext cx="589785" cy="51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7488" y="2125663"/>
            <a:ext cx="97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 </a:t>
            </a:r>
          </a:p>
        </p:txBody>
      </p:sp>
      <p:sp>
        <p:nvSpPr>
          <p:cNvPr id="10" name="Нашивка 9">
            <a:extLst>
              <a:ext uri="{FF2B5EF4-FFF2-40B4-BE49-F238E27FC236}">
                <a16:creationId xmlns="" xmlns:a16="http://schemas.microsoft.com/office/drawing/2014/main" id="{BD0662EC-8DD8-C168-F250-7A0EF134CCFB}"/>
              </a:ext>
            </a:extLst>
          </p:cNvPr>
          <p:cNvSpPr/>
          <p:nvPr/>
        </p:nvSpPr>
        <p:spPr>
          <a:xfrm>
            <a:off x="767408" y="4149080"/>
            <a:ext cx="631937" cy="6480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1504" y="1988716"/>
            <a:ext cx="9613984" cy="12242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</a:rPr>
              <a:t>более эффективный метод визуализации мелких метастазов </a:t>
            </a:r>
            <a:r>
              <a:rPr lang="ru-RU" sz="3200" dirty="0">
                <a:solidFill>
                  <a:schemeClr val="tx1"/>
                </a:solidFill>
              </a:rPr>
              <a:t>в печени и брюшине.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5078" y="3717032"/>
            <a:ext cx="9600410" cy="1944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</a:rPr>
              <a:t>играет важную роль в </a:t>
            </a:r>
            <a:r>
              <a:rPr lang="ru-RU" sz="3200" b="1" dirty="0">
                <a:solidFill>
                  <a:schemeClr val="tx1"/>
                </a:solidFill>
              </a:rPr>
              <a:t>дифференциальной диагностике </a:t>
            </a:r>
            <a:r>
              <a:rPr lang="ru-RU" sz="3200" dirty="0">
                <a:solidFill>
                  <a:schemeClr val="tx1"/>
                </a:solidFill>
              </a:rPr>
              <a:t>протоковой аденокарциномы и других заболеваний поджелудочной железы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="" xmlns:a16="http://schemas.microsoft.com/office/drawing/2014/main" id="{AA9B24B5-B825-9E0B-B3E5-95F46F86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/>
              <a:t/>
            </a:r>
            <a:br>
              <a:rPr lang="ru-RU" sz="4900" b="1" dirty="0"/>
            </a:br>
            <a:r>
              <a:rPr lang="ru-RU" sz="6700" b="1" dirty="0" smtClean="0">
                <a:solidFill>
                  <a:schemeClr val="tx1"/>
                </a:solidFill>
              </a:rPr>
              <a:t> </a:t>
            </a:r>
            <a:r>
              <a:rPr lang="ru-RU" sz="6700" b="1" dirty="0">
                <a:solidFill>
                  <a:schemeClr val="tx1"/>
                </a:solidFill>
              </a:rPr>
              <a:t>МСКТ</a:t>
            </a:r>
            <a:r>
              <a:rPr lang="ru-RU" sz="6700" dirty="0">
                <a:solidFill>
                  <a:schemeClr val="tx1"/>
                </a:solidFill>
              </a:rPr>
              <a:t/>
            </a:r>
            <a:br>
              <a:rPr lang="ru-RU" sz="6700" dirty="0">
                <a:solidFill>
                  <a:schemeClr val="tx1"/>
                </a:solidFill>
              </a:rPr>
            </a:br>
            <a:endParaRPr lang="ru-RU" altLang="ru-RU" sz="67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9496" y="720877"/>
            <a:ext cx="943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</p:txBody>
      </p:sp>
      <p:sp>
        <p:nvSpPr>
          <p:cNvPr id="4" name="Нашивка 3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479376" y="2103372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475405" y="4328430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4303" y="4077072"/>
            <a:ext cx="7344816" cy="9361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</a:rPr>
              <a:t>выявление отдаленных метастазов</a:t>
            </a: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3432" y="1844824"/>
            <a:ext cx="10801200" cy="10801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</a:rPr>
              <a:t>б</a:t>
            </a:r>
            <a:r>
              <a:rPr lang="ru-RU" sz="3200" dirty="0" smtClean="0">
                <a:solidFill>
                  <a:schemeClr val="tx1"/>
                </a:solidFill>
              </a:rPr>
              <a:t>олее эффективный метод в </a:t>
            </a:r>
            <a:r>
              <a:rPr lang="ru-RU" sz="3200" b="1" dirty="0" smtClean="0">
                <a:solidFill>
                  <a:schemeClr val="tx1"/>
                </a:solidFill>
              </a:rPr>
              <a:t>оценке  </a:t>
            </a:r>
            <a:r>
              <a:rPr lang="ru-RU" sz="3200" b="1" dirty="0">
                <a:solidFill>
                  <a:schemeClr val="tx1"/>
                </a:solidFill>
              </a:rPr>
              <a:t>размеров опухоли и степени вовлеченности близлежащих органов, сосудов</a:t>
            </a:r>
          </a:p>
        </p:txBody>
      </p:sp>
    </p:spTree>
    <p:extLst>
      <p:ext uri="{BB962C8B-B14F-4D97-AF65-F5344CB8AC3E}">
        <p14:creationId xmlns:p14="http://schemas.microsoft.com/office/powerpoint/2010/main" val="27964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="" xmlns:a16="http://schemas.microsoft.com/office/drawing/2014/main" id="{781CB1F4-CC1F-C1E6-C566-4EFAEA92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5"/>
            <a:ext cx="12192000" cy="990600"/>
          </a:xfrm>
        </p:spPr>
        <p:txBody>
          <a:bodyPr>
            <a:noAutofit/>
          </a:bodyPr>
          <a:lstStyle/>
          <a:p>
            <a:pPr algn="ctr" defTabSz="449263"/>
            <a:r>
              <a:rPr lang="ru-RU" altLang="ru-RU" sz="6000" b="1" dirty="0" smtClean="0">
                <a:solidFill>
                  <a:schemeClr val="tx1"/>
                </a:solidFill>
              </a:rPr>
              <a:t>МСКТ</a:t>
            </a:r>
            <a:endParaRPr lang="ru-RU" altLang="ru-RU" sz="6000" b="1" dirty="0">
              <a:solidFill>
                <a:schemeClr val="tx1"/>
              </a:solidFill>
            </a:endParaRPr>
          </a:p>
        </p:txBody>
      </p:sp>
      <p:sp>
        <p:nvSpPr>
          <p:cNvPr id="17412" name="Прямоугольник 3">
            <a:extLst>
              <a:ext uri="{FF2B5EF4-FFF2-40B4-BE49-F238E27FC236}">
                <a16:creationId xmlns="" xmlns:a16="http://schemas.microsoft.com/office/drawing/2014/main" id="{B9275C6E-B6E0-E482-7EFB-EAF94F92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94" y="1916906"/>
            <a:ext cx="114252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dirty="0"/>
              <a:t>Технические аспекты КТ</a:t>
            </a:r>
            <a:r>
              <a:rPr lang="ru-RU" sz="3200" dirty="0"/>
              <a:t>, направленные на улучшение визуализации паренхимы поджелудочной железы; </a:t>
            </a:r>
          </a:p>
          <a:p>
            <a:endParaRPr lang="ru-RU" sz="3200" dirty="0"/>
          </a:p>
          <a:p>
            <a:r>
              <a:rPr lang="ru-RU" sz="3200" dirty="0" smtClean="0"/>
              <a:t>Факторы</a:t>
            </a:r>
            <a:r>
              <a:rPr lang="ru-RU" sz="3200" dirty="0"/>
              <a:t>, связанные с используемым </a:t>
            </a:r>
            <a:r>
              <a:rPr lang="ru-RU" sz="3200" b="1" dirty="0"/>
              <a:t>контрастным веществом (объём, концентрация, скорость введения);</a:t>
            </a:r>
            <a:r>
              <a:rPr lang="ru-RU" sz="3200" dirty="0"/>
              <a:t> </a:t>
            </a:r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b="1" dirty="0"/>
              <a:t>Особенности пациентов </a:t>
            </a:r>
            <a:r>
              <a:rPr lang="ru-RU" sz="3200" dirty="0"/>
              <a:t>(возраст, вес, состояние сердечно-сосудистой системы) </a:t>
            </a: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Нашивка 1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211296" y="2125453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extLst>
              <a:ext uri="{FF2B5EF4-FFF2-40B4-BE49-F238E27FC236}">
                <a16:creationId xmlns="" xmlns:a16="http://schemas.microsoft.com/office/drawing/2014/main" id="{4E9E42A7-5A99-5837-0944-558EBDB2A0BF}"/>
              </a:ext>
            </a:extLst>
          </p:cNvPr>
          <p:cNvSpPr/>
          <p:nvPr/>
        </p:nvSpPr>
        <p:spPr>
          <a:xfrm>
            <a:off x="253481" y="3489479"/>
            <a:ext cx="431800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="" xmlns:a16="http://schemas.microsoft.com/office/drawing/2014/main" id="{4E9E42A7-5A99-5837-0944-558EBDB2A0BF}"/>
              </a:ext>
            </a:extLst>
          </p:cNvPr>
          <p:cNvSpPr/>
          <p:nvPr/>
        </p:nvSpPr>
        <p:spPr>
          <a:xfrm>
            <a:off x="324409" y="5373340"/>
            <a:ext cx="431800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5540" y="1332131"/>
            <a:ext cx="1029714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Факторы, влияющие на результаты КТ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3C203BF2-E773-837E-D7DC-543162FC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altLang="ru-RU" sz="6000" b="1" dirty="0">
                <a:solidFill>
                  <a:schemeClr val="tx1"/>
                </a:solidFill>
              </a:rPr>
              <a:t>МСКТ</a:t>
            </a:r>
          </a:p>
        </p:txBody>
      </p:sp>
      <p:sp>
        <p:nvSpPr>
          <p:cNvPr id="15363" name="Прямоугольник 3">
            <a:extLst>
              <a:ext uri="{FF2B5EF4-FFF2-40B4-BE49-F238E27FC236}">
                <a16:creationId xmlns="" xmlns:a16="http://schemas.microsoft.com/office/drawing/2014/main" id="{9F469D01-0DEA-BBE8-F016-301CEB7CF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8438"/>
            <a:ext cx="1219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XO Thames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sz="3200" dirty="0">
                <a:latin typeface="Calibri" pitchFamily="34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Нашивка 1">
            <a:extLst>
              <a:ext uri="{FF2B5EF4-FFF2-40B4-BE49-F238E27FC236}">
                <a16:creationId xmlns="" xmlns:a16="http://schemas.microsoft.com/office/drawing/2014/main" id="{BDE9E33F-CBF1-8F77-A65E-799D7C12F599}"/>
              </a:ext>
            </a:extLst>
          </p:cNvPr>
          <p:cNvSpPr/>
          <p:nvPr/>
        </p:nvSpPr>
        <p:spPr>
          <a:xfrm>
            <a:off x="326428" y="1698661"/>
            <a:ext cx="431800" cy="3603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ашивка 2">
            <a:extLst>
              <a:ext uri="{FF2B5EF4-FFF2-40B4-BE49-F238E27FC236}">
                <a16:creationId xmlns="" xmlns:a16="http://schemas.microsoft.com/office/drawing/2014/main" id="{2E4BF1EE-57D8-ECC8-6BED-17DB8EE5D291}"/>
              </a:ext>
            </a:extLst>
          </p:cNvPr>
          <p:cNvSpPr/>
          <p:nvPr/>
        </p:nvSpPr>
        <p:spPr>
          <a:xfrm>
            <a:off x="334963" y="3208338"/>
            <a:ext cx="431800" cy="358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ашивка 3">
            <a:extLst>
              <a:ext uri="{FF2B5EF4-FFF2-40B4-BE49-F238E27FC236}">
                <a16:creationId xmlns="" xmlns:a16="http://schemas.microsoft.com/office/drawing/2014/main" id="{BDDA5569-5C0F-CE87-401F-AAA3BB65BB83}"/>
              </a:ext>
            </a:extLst>
          </p:cNvPr>
          <p:cNvSpPr/>
          <p:nvPr/>
        </p:nvSpPr>
        <p:spPr>
          <a:xfrm>
            <a:off x="315119" y="5373216"/>
            <a:ext cx="440335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3746" y="1600922"/>
            <a:ext cx="11208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Время между диагностической КТ и хирургическим вмешательством </a:t>
            </a:r>
            <a:r>
              <a:rPr lang="ru-RU" sz="2400" dirty="0"/>
              <a:t>должны быть </a:t>
            </a:r>
            <a:r>
              <a:rPr lang="ru-RU" sz="2400" b="1" dirty="0"/>
              <a:t>не  более 25 дней.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dirty="0"/>
              <a:t>При типичных </a:t>
            </a:r>
            <a:r>
              <a:rPr lang="ru-RU" sz="2400" b="1" dirty="0" smtClean="0"/>
              <a:t>КТ- признаках </a:t>
            </a:r>
            <a:r>
              <a:rPr lang="ru-RU" sz="2400" b="1" dirty="0"/>
              <a:t>аденокарциномы поджелудочной </a:t>
            </a:r>
            <a:r>
              <a:rPr lang="ru-RU" sz="2400" b="1" dirty="0" smtClean="0"/>
              <a:t>железы </a:t>
            </a:r>
            <a:r>
              <a:rPr lang="ru-RU" sz="2400" dirty="0"/>
              <a:t>и выраженных критериев </a:t>
            </a:r>
            <a:r>
              <a:rPr lang="ru-RU" sz="2400" dirty="0" err="1"/>
              <a:t>резектабельности</a:t>
            </a:r>
            <a:r>
              <a:rPr lang="ru-RU" sz="2400" dirty="0"/>
              <a:t> </a:t>
            </a:r>
            <a:r>
              <a:rPr lang="ru-RU" sz="2400" b="1" dirty="0"/>
              <a:t>рекомендуется хирургическое вмешательство, без </a:t>
            </a:r>
            <a:r>
              <a:rPr lang="ru-RU" sz="2400" b="1" dirty="0" smtClean="0"/>
              <a:t>морфологической верификации</a:t>
            </a:r>
            <a:r>
              <a:rPr lang="ru-RU" sz="2400" dirty="0" smtClean="0"/>
              <a:t>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r>
              <a:rPr lang="ru-RU" sz="2400" dirty="0"/>
              <a:t> </a:t>
            </a:r>
          </a:p>
          <a:p>
            <a:r>
              <a:rPr lang="ru-RU" sz="2400" b="1" dirty="0"/>
              <a:t>При неубедительных  признаках аденокарциномы </a:t>
            </a:r>
            <a:r>
              <a:rPr lang="ru-RU" sz="2400" dirty="0"/>
              <a:t>и </a:t>
            </a:r>
            <a:r>
              <a:rPr lang="ru-RU" sz="2400" dirty="0" err="1"/>
              <a:t>нерезектабельности</a:t>
            </a:r>
            <a:r>
              <a:rPr lang="ru-RU" sz="2400" dirty="0"/>
              <a:t> </a:t>
            </a:r>
            <a:r>
              <a:rPr lang="ru-RU" sz="2400" b="1" dirty="0"/>
              <a:t>необходимо</a:t>
            </a:r>
            <a:r>
              <a:rPr lang="ru-RU" sz="2400" dirty="0"/>
              <a:t> новое исследование по </a:t>
            </a:r>
            <a:r>
              <a:rPr lang="ru-RU" sz="2400" b="1" dirty="0"/>
              <a:t>определенному протоколу КТ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8868</TotalTime>
  <Words>1096</Words>
  <Application>Microsoft Office PowerPoint</Application>
  <PresentationFormat>Произвольный</PresentationFormat>
  <Paragraphs>244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   СТАДИРОВАНИЕ РАКА ПОДЖЕЛУДОЧНОЙ ЖЕЛЕЗЫ С ПОМОЩЬЮ КОМПЬЮТЕРНОЙ ТОМОГРАФИИ ЧАСТЬ 1 </vt:lpstr>
      <vt:lpstr>ЦЕЛЬ</vt:lpstr>
      <vt:lpstr>ВВЕДЕНИЕ</vt:lpstr>
      <vt:lpstr>ЭПИДЕМИОЛОГИЯ</vt:lpstr>
      <vt:lpstr>МЕТОДЫ ВИЗУАЛИЗАЦИИ</vt:lpstr>
      <vt:lpstr>МРТ</vt:lpstr>
      <vt:lpstr>  МСКТ </vt:lpstr>
      <vt:lpstr>МСКТ</vt:lpstr>
      <vt:lpstr>МСКТ</vt:lpstr>
      <vt:lpstr>СТАНДАРТНЫЙ ПРОТОКОЛ КТ ДЛЯ ДИАГНОСТИКИ ПРОТОКОВОЙ АДЕНОКАРЦИНОМЫ ПОДЖЕЛУДОЧНОЙ ЖЕЛЕЗЫ</vt:lpstr>
      <vt:lpstr>СТАНДАРТНЫЙ ПРОТОКОЛ КТ ДЛЯ ДИАГНОСТИКИ ПРОТОКОВОЙ АДЕНОКАРЦИНОМЫ ПОДЖЕЛУДОЧНОЙ ЖЕЛЕЗЫ</vt:lpstr>
      <vt:lpstr>ФАЗЫ СКАНИРОВАНИЯ</vt:lpstr>
      <vt:lpstr> МСКТ ОБП, АКСИАЛЬНАЯ ПЛОСКОСТЬ, ПРОТОКОВАЯ АДЕНОКАРЦИНОМА ПОДЖЕЛУДОЧНОЙ ЖЕЛЕЗЫ</vt:lpstr>
      <vt:lpstr> СОСУДИСТАЯ ИНВАЗИЯ ПРИ ПРОТОКОВОЙ АДЕНОКАРЦИНОМЕ ПОДЖЕЛУДОЧНОЙ ЖЕЛЕЗЫ </vt:lpstr>
      <vt:lpstr>  СОСУДИСТАЯ ИНВАЗИЯ ПРИ ПРОТОКОВОЙ АДЕНОКАРЦИНОМЕ ПОДЖЕЛУДОЧНОЙ ЖЕЛЕЗЫ  </vt:lpstr>
      <vt:lpstr>   СОСУДИСТАЯ ИНВАЗИЯ ПРИ ПРОТОКОВОЙ АДЕНОКАРЦИНОМЕ ПОДЖЕЛУДОЧНОЙ ЖЕЛЕЗЫ  </vt:lpstr>
      <vt:lpstr> СОСУДИСТАЯ ИНВАЗИЯ ПРИ ПРОТОКОВОЙ АДЕНОКАРЦИНОМЕ ПОДЖЕЛУДОЧНОЙ ЖЕЛЕЗЫ </vt:lpstr>
      <vt:lpstr>СОСУДИСТАЯ ИНВАЗИЯ ПРИ ПРОТОКОВОЙ АДЕНОКАРЦИНОМЕ ПОДЖЕЛУДОЧНОЙ ЖЕЛЕЗЫ. РЕКОНСТРУКЦИЯ ИЗОБРАЖЕНИЙ</vt:lpstr>
      <vt:lpstr>АРТЕРИАЛЬНАЯ ИНВАЗИЯ ПРИ ПРОТОКОВОЙ АДЕНОКАРЦИНОМЕ ПОДЖЕЛУДОЧНОЙ ЖЕЛЕЗЫ </vt:lpstr>
      <vt:lpstr> АРТЕРИАЛЬНАЯ ИНВАЗИЯ ПРИ ПРОТОКОВОЙ АДЕНОКАРЦИНОМЕ ПОДЖЕЛУДОЧНОЙ ЖЕЛЕЗЫ </vt:lpstr>
      <vt:lpstr>АНАТОМИЧЕСКИЕ ВАРИАНТЫ РАСПОЛОЖЕНИЯ СОСУДОВ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Евдокимова Елена Юрьевна</dc:creator>
  <cp:lastModifiedBy>User</cp:lastModifiedBy>
  <cp:revision>1543</cp:revision>
  <cp:lastPrinted>1601-01-01T00:00:00Z</cp:lastPrinted>
  <dcterms:created xsi:type="dcterms:W3CDTF">2022-11-18T03:45:32Z</dcterms:created>
  <dcterms:modified xsi:type="dcterms:W3CDTF">2024-01-23T12:46:29Z</dcterms:modified>
</cp:coreProperties>
</file>