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9"/>
  </p:notesMasterIdLst>
  <p:sldIdLst>
    <p:sldId id="256" r:id="rId2"/>
    <p:sldId id="257" r:id="rId3"/>
    <p:sldId id="269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71" r:id="rId16"/>
    <p:sldId id="272" r:id="rId17"/>
    <p:sldId id="287" r:id="rId18"/>
    <p:sldId id="273" r:id="rId19"/>
    <p:sldId id="275" r:id="rId20"/>
    <p:sldId id="276" r:id="rId21"/>
    <p:sldId id="277" r:id="rId22"/>
    <p:sldId id="279" r:id="rId23"/>
    <p:sldId id="280" r:id="rId24"/>
    <p:sldId id="282" r:id="rId25"/>
    <p:sldId id="281" r:id="rId26"/>
    <p:sldId id="278" r:id="rId27"/>
    <p:sldId id="283" r:id="rId28"/>
    <p:sldId id="284" r:id="rId29"/>
    <p:sldId id="285" r:id="rId30"/>
    <p:sldId id="286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4" r:id="rId46"/>
    <p:sldId id="303" r:id="rId47"/>
    <p:sldId id="305" r:id="rId4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1749E-6D1C-4ECE-B501-DEE437CE2AAB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6EF3B2-66B3-4F67-A8DA-B0D7BAB0AA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6EF3B2-66B3-4F67-A8DA-B0D7BAB0AA2B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00"/>
            <a:ext cx="7772400" cy="2590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История кафедры </a:t>
            </a:r>
            <a:r>
              <a:rPr lang="ru-RU" dirty="0" err="1" smtClean="0"/>
              <a:t>перинатологии</a:t>
            </a:r>
            <a:r>
              <a:rPr lang="ru-RU" dirty="0" smtClean="0"/>
              <a:t> , акушерства и гинекологии лечебного факультета.</a:t>
            </a:r>
            <a:endParaRPr lang="ru-RU" dirty="0"/>
          </a:p>
        </p:txBody>
      </p:sp>
      <p:pic>
        <p:nvPicPr>
          <p:cNvPr id="4" name="Picture 4" descr="E:\Рос. Герм. конф\buildin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"/>
            <a:ext cx="481913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 настоящее время И.И. </a:t>
            </a:r>
            <a:r>
              <a:rPr lang="ru-RU" dirty="0" err="1" smtClean="0"/>
              <a:t>Усоскин</a:t>
            </a:r>
            <a:r>
              <a:rPr lang="ru-RU" dirty="0" smtClean="0"/>
              <a:t> проживает в г. </a:t>
            </a:r>
            <a:r>
              <a:rPr lang="ru-RU" dirty="0" err="1" smtClean="0"/>
              <a:t>Геттенгене</a:t>
            </a:r>
            <a:r>
              <a:rPr lang="ru-RU" dirty="0" smtClean="0"/>
              <a:t> (Германия).</a:t>
            </a:r>
          </a:p>
          <a:p>
            <a:endParaRPr lang="ru-RU" dirty="0"/>
          </a:p>
        </p:txBody>
      </p:sp>
      <p:pic>
        <p:nvPicPr>
          <p:cNvPr id="4" name="Рисунок 3" descr="P100052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3384550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" name="Picture 1" descr="C:\Users\pericetr\Desktop\История для музея\усоскин 9 мая\65UI 0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066800"/>
            <a:ext cx="3606800" cy="2705100"/>
          </a:xfrm>
          <a:prstGeom prst="rect">
            <a:avLst/>
          </a:prstGeom>
          <a:noFill/>
        </p:spPr>
      </p:pic>
      <p:pic>
        <p:nvPicPr>
          <p:cNvPr id="2050" name="Picture 2" descr="C:\Users\pericetr\Desktop\История для музея\усоскин 9 мая\65UI 1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3962400"/>
            <a:ext cx="386080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Профессор Николай Александрович Волков 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11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1600200"/>
            <a:ext cx="360372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191000" cy="4525963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С 1991 года до 27 декабря 1999 года кафедру возглавлял профессор Николай Александрович Волков, выпускник Томского медицинского института.</a:t>
            </a:r>
          </a:p>
          <a:p>
            <a:r>
              <a:rPr lang="ru-RU" dirty="0" smtClean="0"/>
              <a:t>Им выпущено 3 фундаментальных монографии: “ Маститы и мастопатии”; “Лечение ран в акушерстве и гинекологии”; “Атлас </a:t>
            </a:r>
            <a:r>
              <a:rPr lang="ru-RU" dirty="0" err="1" smtClean="0"/>
              <a:t>ультазвуковой</a:t>
            </a:r>
            <a:r>
              <a:rPr lang="ru-RU" dirty="0" smtClean="0"/>
              <a:t> диагностики заболеваний молочной железы”.</a:t>
            </a:r>
          </a:p>
          <a:p>
            <a:r>
              <a:rPr lang="ru-RU" dirty="0" smtClean="0"/>
              <a:t>За разработанный Н.А. Волковым метод ранней диагностики и интенсивной терапии гнойного мастита, позволивший резко сократить сроки заживления, случаи септических осложнений, избежать грубых деформирующих рубцов, в 1984 году ему была присуждена серебряная медаль ВДНХ СССР (Постановление от 31 октября 1984г., № 646-Н, удостоверение</a:t>
            </a:r>
          </a:p>
          <a:p>
            <a:r>
              <a:rPr lang="ru-RU" dirty="0" smtClean="0"/>
              <a:t>Основными направлениями исследований на кафедре стали вопросы </a:t>
            </a:r>
            <a:r>
              <a:rPr lang="ru-RU" dirty="0" err="1" smtClean="0"/>
              <a:t>пренатальной</a:t>
            </a:r>
            <a:r>
              <a:rPr lang="ru-RU" dirty="0" smtClean="0"/>
              <a:t> диагностики, антенатальной охраны плода, внутриутробные инфекции,  </a:t>
            </a:r>
            <a:r>
              <a:rPr lang="ru-RU" dirty="0" err="1" smtClean="0"/>
              <a:t>фетоплацентарной</a:t>
            </a:r>
            <a:r>
              <a:rPr lang="ru-RU" dirty="0" smtClean="0"/>
              <a:t> недостаточности, гнойно-септических осложнений в послеоперационном и послеродовом периодах.</a:t>
            </a:r>
          </a:p>
          <a:p>
            <a:r>
              <a:rPr lang="ru-RU" dirty="0" smtClean="0"/>
              <a:t>Под руководством профессора Н.А. Волкова выполнено 10 кандидатских диссертаций.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С 1999 г. – до настоящего времени – профессор В.Б. </a:t>
            </a:r>
            <a:r>
              <a:rPr lang="ru-RU" dirty="0" err="1" smtClean="0"/>
              <a:t>Цхай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3200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62400" y="1371600"/>
            <a:ext cx="5029200" cy="5334000"/>
          </a:xfrm>
        </p:spPr>
        <p:txBody>
          <a:bodyPr>
            <a:normAutofit fontScale="40000" lnSpcReduction="20000"/>
          </a:bodyPr>
          <a:lstStyle/>
          <a:p>
            <a:r>
              <a:rPr lang="ru-RU" sz="3400" dirty="0" smtClean="0"/>
              <a:t>Заведующего</a:t>
            </a:r>
            <a:r>
              <a:rPr lang="ru-RU" sz="3400" b="1" dirty="0" smtClean="0"/>
              <a:t> </a:t>
            </a:r>
            <a:r>
              <a:rPr lang="ru-RU" sz="3400" dirty="0" smtClean="0"/>
              <a:t>кафедрой </a:t>
            </a:r>
            <a:r>
              <a:rPr lang="ru-RU" sz="3400" dirty="0" err="1" smtClean="0"/>
              <a:t>перинатологии</a:t>
            </a:r>
            <a:r>
              <a:rPr lang="ru-RU" sz="3400" dirty="0" smtClean="0"/>
              <a:t>, акушерства и гинекологии лечебного факультета Красноярской государственного университета им. </a:t>
            </a:r>
            <a:r>
              <a:rPr lang="ru-RU" sz="3400" dirty="0" err="1" smtClean="0"/>
              <a:t>Войно-Ясенецкого</a:t>
            </a:r>
            <a:r>
              <a:rPr lang="ru-RU" sz="3400" dirty="0" smtClean="0"/>
              <a:t>, врача акушера-гинеколога высшей квалификационной категории.</a:t>
            </a:r>
          </a:p>
          <a:p>
            <a:pPr>
              <a:buNone/>
            </a:pPr>
            <a:endParaRPr lang="ru-RU" sz="3400" dirty="0" smtClean="0"/>
          </a:p>
          <a:p>
            <a:r>
              <a:rPr lang="ru-RU" sz="3400" dirty="0" smtClean="0"/>
              <a:t>Общий врачебный стаж по специальности «акушерство и гинекология» составляет 34 года.  С 1992 года является врачом высшей квалификационной категории. Проводит большую лечебно-диагностическую  и организационно-методическую работу на базе 3-х ведущих родовспомогательных учреждений г. Красноярска – клинических базах кафедры. Является постоянным врачом консультантом в Краевом перинатальном центре и Межрайонном родильном доме №5 г. Красноярска, где проводит операции, консультации, консилиумы, врачебные разборы и конференции. </a:t>
            </a:r>
          </a:p>
          <a:p>
            <a:endParaRPr lang="ru-RU" sz="3400" dirty="0" smtClean="0"/>
          </a:p>
          <a:p>
            <a:r>
              <a:rPr lang="ru-RU" sz="3400" dirty="0" smtClean="0"/>
              <a:t>В 2007 году присвоено звание Отличника здравоохранения Российской Федерации.  </a:t>
            </a:r>
          </a:p>
          <a:p>
            <a:pPr>
              <a:buNone/>
            </a:pPr>
            <a:endParaRPr lang="ru-RU" sz="3400" dirty="0" smtClean="0"/>
          </a:p>
          <a:p>
            <a:r>
              <a:rPr lang="ru-RU" sz="3400" dirty="0" smtClean="0"/>
              <a:t>Имя профессора </a:t>
            </a:r>
            <a:r>
              <a:rPr lang="ru-RU" sz="3400" dirty="0" err="1" smtClean="0"/>
              <a:t>Цхай</a:t>
            </a:r>
            <a:r>
              <a:rPr lang="ru-RU" sz="3400" dirty="0" smtClean="0"/>
              <a:t> В.Б. внесено в энциклопедию «</a:t>
            </a:r>
            <a:r>
              <a:rPr lang="en-US" sz="3400" dirty="0" err="1" smtClean="0"/>
              <a:t>Hubners</a:t>
            </a:r>
            <a:r>
              <a:rPr lang="en-US" sz="3400" dirty="0" smtClean="0"/>
              <a:t> Who is Who</a:t>
            </a:r>
            <a:r>
              <a:rPr lang="ru-RU" sz="3400" dirty="0" smtClean="0"/>
              <a:t>» (2007), библиографический справочник «Связь времен. Акушеры гинекологи России за три столетия» (Санкт-Петербург, 2010).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Сотрудники кафедры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410199"/>
          </a:xfrm>
        </p:spPr>
        <p:txBody>
          <a:bodyPr>
            <a:normAutofit/>
          </a:bodyPr>
          <a:lstStyle/>
          <a:p>
            <a:r>
              <a:rPr lang="ru-RU" b="1" u="sng" dirty="0" smtClean="0"/>
              <a:t>Полстяная Галина Николаевна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Кандидат Медицинских наук., Доцент.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Ассистент кафедры </a:t>
            </a:r>
            <a:r>
              <a:rPr lang="ru-RU" b="1" dirty="0" err="1" smtClean="0">
                <a:solidFill>
                  <a:schemeClr val="bg1"/>
                </a:solidFill>
              </a:rPr>
              <a:t>перинатологии</a:t>
            </a:r>
            <a:r>
              <a:rPr lang="ru-RU" b="1" dirty="0" smtClean="0">
                <a:solidFill>
                  <a:schemeClr val="bg1"/>
                </a:solidFill>
              </a:rPr>
              <a:t>, акушерства и гинекологии лечебного факультета. 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b="1" u="sng" dirty="0" smtClean="0"/>
          </a:p>
          <a:p>
            <a:pPr>
              <a:buNone/>
            </a:pPr>
            <a:endParaRPr lang="ru-RU" b="1" u="sng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562600" y="1905000"/>
            <a:ext cx="256698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495800" y="1143000"/>
            <a:ext cx="4191000" cy="25908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10400" b="1" u="sng" dirty="0" err="1" smtClean="0"/>
              <a:t>Домрачева</a:t>
            </a:r>
            <a:r>
              <a:rPr lang="ru-RU" sz="10400" b="1" u="sng" dirty="0" smtClean="0"/>
              <a:t> Марина Яковлевна</a:t>
            </a:r>
          </a:p>
          <a:p>
            <a:pPr algn="l"/>
            <a:r>
              <a:rPr lang="ru-RU" sz="10400" b="1" dirty="0" smtClean="0">
                <a:solidFill>
                  <a:schemeClr val="bg1"/>
                </a:solidFill>
              </a:rPr>
              <a:t>КАНДИДАТ МЕДИЦИНСКИХ НАУК.</a:t>
            </a:r>
          </a:p>
          <a:p>
            <a:pPr algn="l"/>
            <a:r>
              <a:rPr lang="ru-RU" sz="10400" b="1" dirty="0" smtClean="0">
                <a:solidFill>
                  <a:schemeClr val="bg1"/>
                </a:solidFill>
              </a:rPr>
              <a:t>Доцент кафедры </a:t>
            </a:r>
            <a:r>
              <a:rPr lang="ru-RU" sz="10400" b="1" dirty="0" err="1" smtClean="0">
                <a:solidFill>
                  <a:schemeClr val="bg1"/>
                </a:solidFill>
              </a:rPr>
              <a:t>перинатологии</a:t>
            </a:r>
            <a:r>
              <a:rPr lang="ru-RU" sz="10400" b="1" dirty="0" smtClean="0">
                <a:solidFill>
                  <a:schemeClr val="bg1"/>
                </a:solidFill>
              </a:rPr>
              <a:t>, акушерства и гинекологии лечебного факультета. </a:t>
            </a:r>
          </a:p>
          <a:p>
            <a:pPr algn="l"/>
            <a:endParaRPr lang="ru-RU" sz="7200" dirty="0" smtClean="0"/>
          </a:p>
          <a:p>
            <a:pPr algn="l"/>
            <a:endParaRPr lang="ru-RU" sz="9600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8" name="Рисунок 7" descr="C:\Users\krasgmu\Desktop\Завуч\Фото кафедры\P31300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4191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u="sng" dirty="0" smtClean="0"/>
              <a:t>Костарева Ольга Васильевна 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Кандидат Медицинских наук., Доцент.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Ассистент кафедры </a:t>
            </a:r>
            <a:r>
              <a:rPr lang="ru-RU" b="1" dirty="0" err="1" smtClean="0">
                <a:solidFill>
                  <a:schemeClr val="bg1"/>
                </a:solidFill>
              </a:rPr>
              <a:t>перинатологии</a:t>
            </a:r>
            <a:r>
              <a:rPr lang="ru-RU" b="1" dirty="0" smtClean="0">
                <a:solidFill>
                  <a:schemeClr val="bg1"/>
                </a:solidFill>
              </a:rPr>
              <a:t>, акушерства и гинекологии лечебного факультета. 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User\Desktop\115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676400"/>
            <a:ext cx="3200400" cy="4191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u="sng" dirty="0" smtClean="0"/>
              <a:t>Брехова Ирина Сергеевна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Кандидат Медицинских наук., Доцент.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Завуч кафедры </a:t>
            </a:r>
            <a:r>
              <a:rPr lang="ru-RU" b="1" dirty="0" err="1" smtClean="0">
                <a:solidFill>
                  <a:schemeClr val="bg1"/>
                </a:solidFill>
              </a:rPr>
              <a:t>перинатологии</a:t>
            </a:r>
            <a:r>
              <a:rPr lang="ru-RU" b="1" dirty="0" smtClean="0">
                <a:solidFill>
                  <a:schemeClr val="bg1"/>
                </a:solidFill>
              </a:rPr>
              <a:t>, акушерства и гинекологии лечебного факультета. 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12" name="Содержимое 11" descr="C:\Users\krasgmu\Desktop\Завуч\Фото кафедры\БИС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00600" y="1905000"/>
            <a:ext cx="3088178" cy="38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u="sng" dirty="0" err="1" smtClean="0"/>
              <a:t>Молгачева</a:t>
            </a:r>
            <a:r>
              <a:rPr lang="ru-RU" b="1" u="sng" dirty="0" smtClean="0"/>
              <a:t> Елена Васильевна</a:t>
            </a:r>
            <a:r>
              <a:rPr lang="ru-RU" dirty="0" smtClean="0"/>
              <a:t> 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Кандидат Медицинских наук.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Ассистент кафедры </a:t>
            </a:r>
            <a:r>
              <a:rPr lang="ru-RU" b="1" dirty="0" err="1" smtClean="0">
                <a:solidFill>
                  <a:schemeClr val="bg1"/>
                </a:solidFill>
              </a:rPr>
              <a:t>перинатологии</a:t>
            </a:r>
            <a:r>
              <a:rPr lang="ru-RU" b="1" dirty="0" smtClean="0">
                <a:solidFill>
                  <a:schemeClr val="bg1"/>
                </a:solidFill>
              </a:rPr>
              <a:t>, акушерства и гинекологии лечебного факультета. 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4034" name="Picture 2" descr="http://krasgmu.ru/sys/images/user/85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524000"/>
            <a:ext cx="1905000" cy="3943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b="1" u="sng" dirty="0" smtClean="0"/>
              <a:t>Коновалов Вячеслав Николаевич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Ассистент кафедры </a:t>
            </a:r>
            <a:r>
              <a:rPr lang="ru-RU" b="1" dirty="0" err="1" smtClean="0">
                <a:solidFill>
                  <a:schemeClr val="bg1"/>
                </a:solidFill>
              </a:rPr>
              <a:t>перинатологии</a:t>
            </a:r>
            <a:r>
              <a:rPr lang="ru-RU" b="1" dirty="0" smtClean="0">
                <a:solidFill>
                  <a:schemeClr val="bg1"/>
                </a:solidFill>
              </a:rPr>
              <a:t>, акушерства и гинекологии лечебного факультета. 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05400" y="1828800"/>
            <a:ext cx="3352799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709160"/>
          </a:xfrm>
        </p:spPr>
        <p:txBody>
          <a:bodyPr/>
          <a:lstStyle/>
          <a:p>
            <a:pPr>
              <a:buNone/>
            </a:pPr>
            <a:r>
              <a:rPr lang="ru-RU" b="1" u="sng" dirty="0" err="1" smtClean="0"/>
              <a:t>Глызина</a:t>
            </a:r>
            <a:r>
              <a:rPr lang="ru-RU" b="1" u="sng" dirty="0" smtClean="0"/>
              <a:t> Юлия </a:t>
            </a:r>
          </a:p>
          <a:p>
            <a:pPr>
              <a:buNone/>
            </a:pPr>
            <a:r>
              <a:rPr lang="ru-RU" b="1" u="sng" dirty="0" smtClean="0"/>
              <a:t>Николаевна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Кандидат Медицинских наук.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Ассистент кафедры </a:t>
            </a:r>
            <a:r>
              <a:rPr lang="ru-RU" b="1" dirty="0" err="1" smtClean="0">
                <a:solidFill>
                  <a:schemeClr val="bg1"/>
                </a:solidFill>
              </a:rPr>
              <a:t>перинатологии</a:t>
            </a:r>
            <a:r>
              <a:rPr lang="ru-RU" b="1" dirty="0" smtClean="0">
                <a:solidFill>
                  <a:schemeClr val="bg1"/>
                </a:solidFill>
              </a:rPr>
              <a:t>, акушерства и гинекологии лечебного факультета. 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C:\Users\krasgmu\Desktop\Завуч\Фото кафедры\P313007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752600"/>
            <a:ext cx="3733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79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Кафедра </a:t>
            </a:r>
            <a:r>
              <a:rPr lang="ru-RU" dirty="0" err="1" smtClean="0"/>
              <a:t>перинатологии</a:t>
            </a:r>
            <a:r>
              <a:rPr lang="ru-RU" dirty="0" smtClean="0"/>
              <a:t>, акушерства и гинекологии лечебного факультета насчитывает 75-ти летнюю историю.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В 1942 году был организован Красноярский государственный медицинский институт и одновременно кафедра акушерства и гинекологии.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За эти годы сменилось 8 заведующих кафедрой.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7091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u="sng" dirty="0" smtClean="0"/>
              <a:t>Гребенникова</a:t>
            </a:r>
          </a:p>
          <a:p>
            <a:pPr>
              <a:buNone/>
            </a:pPr>
            <a:r>
              <a:rPr lang="ru-RU" b="1" u="sng" dirty="0" smtClean="0"/>
              <a:t>Эльвира</a:t>
            </a:r>
          </a:p>
          <a:p>
            <a:pPr>
              <a:buNone/>
            </a:pPr>
            <a:r>
              <a:rPr lang="ru-RU" b="1" u="sng" dirty="0" smtClean="0"/>
              <a:t>Константиновна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Кандидат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Медицинских наук.</a:t>
            </a:r>
            <a:endParaRPr lang="ru-RU" b="1" u="sng" dirty="0" smtClean="0"/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Доцент кафедры </a:t>
            </a:r>
            <a:r>
              <a:rPr lang="ru-RU" b="1" dirty="0" err="1" smtClean="0">
                <a:solidFill>
                  <a:schemeClr val="bg1"/>
                </a:solidFill>
              </a:rPr>
              <a:t>перинатологии</a:t>
            </a:r>
            <a:r>
              <a:rPr lang="ru-RU" b="1" dirty="0" smtClean="0">
                <a:solidFill>
                  <a:schemeClr val="bg1"/>
                </a:solidFill>
              </a:rPr>
              <a:t>, акушерства и гинекологии лечебного факультета. 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C:\Users\krasgmu\Desktop\Завуч\Фото кафедры\P313006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828800"/>
            <a:ext cx="3853576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2000" y="1676400"/>
            <a:ext cx="3581400" cy="4709160"/>
          </a:xfrm>
        </p:spPr>
        <p:txBody>
          <a:bodyPr/>
          <a:lstStyle/>
          <a:p>
            <a:pPr>
              <a:buNone/>
            </a:pPr>
            <a:r>
              <a:rPr lang="ru-RU" b="1" u="sng" dirty="0" err="1" smtClean="0"/>
              <a:t>Бауров</a:t>
            </a:r>
            <a:r>
              <a:rPr lang="ru-RU" b="1" u="sng" dirty="0" smtClean="0"/>
              <a:t> Павел Петрович</a:t>
            </a: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Ассистент кафедры </a:t>
            </a:r>
            <a:r>
              <a:rPr lang="ru-RU" b="1" dirty="0" err="1" smtClean="0">
                <a:solidFill>
                  <a:schemeClr val="bg1"/>
                </a:solidFill>
              </a:rPr>
              <a:t>перинатологии</a:t>
            </a:r>
            <a:r>
              <a:rPr lang="ru-RU" b="1" dirty="0" smtClean="0">
                <a:solidFill>
                  <a:schemeClr val="bg1"/>
                </a:solidFill>
              </a:rPr>
              <a:t>, акушерства и гинекологии лечебного факультета. 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981200"/>
            <a:ext cx="2991736" cy="3942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709160"/>
          </a:xfrm>
        </p:spPr>
        <p:txBody>
          <a:bodyPr/>
          <a:lstStyle/>
          <a:p>
            <a:pPr>
              <a:buNone/>
            </a:pPr>
            <a:r>
              <a:rPr lang="ru-RU" b="1" u="sng" dirty="0" smtClean="0"/>
              <a:t>Дудина Анна Юрьевна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Ассистент кафедры </a:t>
            </a:r>
            <a:r>
              <a:rPr lang="ru-RU" b="1" dirty="0" err="1" smtClean="0">
                <a:solidFill>
                  <a:schemeClr val="bg1"/>
                </a:solidFill>
              </a:rPr>
              <a:t>перинатологии</a:t>
            </a:r>
            <a:r>
              <a:rPr lang="ru-RU" b="1" dirty="0" smtClean="0">
                <a:solidFill>
                  <a:schemeClr val="bg1"/>
                </a:solidFill>
              </a:rPr>
              <a:t>, акушерства и гинекологии лечебного факультета. 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C:\Users\krasgmu\Desktop\Завуч\Фото кафедры\image-13-03-14-11-47-1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981200"/>
            <a:ext cx="3429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709160"/>
          </a:xfrm>
        </p:spPr>
        <p:txBody>
          <a:bodyPr/>
          <a:lstStyle/>
          <a:p>
            <a:pPr>
              <a:buNone/>
            </a:pPr>
            <a:r>
              <a:rPr lang="ru-RU" b="1" u="sng" dirty="0" err="1" smtClean="0"/>
              <a:t>Яметова</a:t>
            </a:r>
            <a:r>
              <a:rPr lang="ru-RU" b="1" u="sng" dirty="0" smtClean="0"/>
              <a:t> Наталья Михайловна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Ассистент кафедры </a:t>
            </a:r>
            <a:r>
              <a:rPr lang="ru-RU" b="1" dirty="0" err="1" smtClean="0">
                <a:solidFill>
                  <a:schemeClr val="bg1"/>
                </a:solidFill>
              </a:rPr>
              <a:t>перинатологии</a:t>
            </a:r>
            <a:r>
              <a:rPr lang="ru-RU" b="1" dirty="0" smtClean="0">
                <a:solidFill>
                  <a:schemeClr val="bg1"/>
                </a:solidFill>
              </a:rPr>
              <a:t>, акушерства и гинекологии лечебного факультета. 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752600"/>
            <a:ext cx="333197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709160"/>
          </a:xfrm>
        </p:spPr>
        <p:txBody>
          <a:bodyPr/>
          <a:lstStyle/>
          <a:p>
            <a:pPr>
              <a:buNone/>
            </a:pPr>
            <a:r>
              <a:rPr lang="ru-RU" b="1" dirty="0" err="1" smtClean="0"/>
              <a:t>Гарибова</a:t>
            </a:r>
            <a:r>
              <a:rPr lang="ru-RU" b="1" dirty="0" smtClean="0"/>
              <a:t> </a:t>
            </a:r>
            <a:r>
              <a:rPr lang="ru-RU" b="1" dirty="0" err="1" smtClean="0"/>
              <a:t>Гюлзада</a:t>
            </a:r>
            <a:r>
              <a:rPr lang="ru-RU" b="1" dirty="0" smtClean="0"/>
              <a:t> </a:t>
            </a:r>
            <a:r>
              <a:rPr lang="ru-RU" b="1" dirty="0" err="1" smtClean="0"/>
              <a:t>Чингизовна</a:t>
            </a:r>
            <a:endParaRPr lang="ru-RU" b="1" dirty="0" smtClean="0"/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Ассистент кафедры </a:t>
            </a:r>
            <a:r>
              <a:rPr lang="ru-RU" b="1" dirty="0" err="1" smtClean="0">
                <a:solidFill>
                  <a:schemeClr val="bg1"/>
                </a:solidFill>
              </a:rPr>
              <a:t>перинатологии</a:t>
            </a:r>
            <a:r>
              <a:rPr lang="ru-RU" b="1" dirty="0" smtClean="0">
                <a:solidFill>
                  <a:schemeClr val="bg1"/>
                </a:solidFill>
              </a:rPr>
              <a:t>, акушерства и гинекологии лечебного факультета. 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828800"/>
            <a:ext cx="3048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709160"/>
          </a:xfrm>
        </p:spPr>
        <p:txBody>
          <a:bodyPr/>
          <a:lstStyle/>
          <a:p>
            <a:pPr>
              <a:buNone/>
            </a:pPr>
            <a:r>
              <a:rPr lang="ru-RU" b="1" u="sng" dirty="0" smtClean="0"/>
              <a:t>Кельберг Василий Геннадьевич</a:t>
            </a: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Ассистент кафедры </a:t>
            </a:r>
            <a:r>
              <a:rPr lang="ru-RU" b="1" dirty="0" err="1" smtClean="0">
                <a:solidFill>
                  <a:schemeClr val="bg1"/>
                </a:solidFill>
              </a:rPr>
              <a:t>перинатологии</a:t>
            </a:r>
            <a:r>
              <a:rPr lang="ru-RU" b="1" dirty="0" smtClean="0">
                <a:solidFill>
                  <a:schemeClr val="bg1"/>
                </a:solidFill>
              </a:rPr>
              <a:t>, акушерства и гинекологии лечебного факультета. 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286000"/>
            <a:ext cx="3276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709160"/>
          </a:xfrm>
        </p:spPr>
        <p:txBody>
          <a:bodyPr/>
          <a:lstStyle/>
          <a:p>
            <a:pPr>
              <a:buNone/>
            </a:pPr>
            <a:r>
              <a:rPr lang="ru-RU" b="1" u="sng" dirty="0" smtClean="0"/>
              <a:t>Брежнева Наталия Валерьевна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Ассистент кафедры </a:t>
            </a:r>
            <a:r>
              <a:rPr lang="ru-RU" b="1" dirty="0" err="1" smtClean="0">
                <a:solidFill>
                  <a:schemeClr val="bg1"/>
                </a:solidFill>
              </a:rPr>
              <a:t>перинатологии</a:t>
            </a:r>
            <a:r>
              <a:rPr lang="ru-RU" b="1" dirty="0" smtClean="0">
                <a:solidFill>
                  <a:schemeClr val="bg1"/>
                </a:solidFill>
              </a:rPr>
              <a:t>, акушерства и гинекологии лечебного факультета. 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C:\Users\krasgmu\Desktop\Завуч\Фото кафедры\IMG_708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438400"/>
            <a:ext cx="3810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70916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Леванович Евгения Владимировна 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Ассистент кафедры </a:t>
            </a:r>
            <a:r>
              <a:rPr lang="ru-RU" b="1" dirty="0" err="1" smtClean="0">
                <a:solidFill>
                  <a:schemeClr val="bg1"/>
                </a:solidFill>
              </a:rPr>
              <a:t>перинатологии</a:t>
            </a:r>
            <a:r>
              <a:rPr lang="ru-RU" b="1" dirty="0" smtClean="0">
                <a:solidFill>
                  <a:schemeClr val="bg1"/>
                </a:solidFill>
              </a:rPr>
              <a:t>, акушерства и гинекологии лечебного факультета. 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6146" name="Picture 2" descr="http://krasgmu.ru/sys/images/user/18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2133600"/>
            <a:ext cx="28194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70916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Никифорова Дарья Евгеньевна </a:t>
            </a: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Ассистент кафедры </a:t>
            </a:r>
            <a:r>
              <a:rPr lang="ru-RU" b="1" dirty="0" err="1" smtClean="0">
                <a:solidFill>
                  <a:schemeClr val="bg1"/>
                </a:solidFill>
              </a:rPr>
              <a:t>перинатологии</a:t>
            </a:r>
            <a:r>
              <a:rPr lang="ru-RU" b="1" dirty="0" smtClean="0">
                <a:solidFill>
                  <a:schemeClr val="bg1"/>
                </a:solidFill>
              </a:rPr>
              <a:t>, акушерства и гинекологии лечебного факультета. 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5122" name="Picture 2" descr="http://krasgmu.ru/sys/images/user/18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752600"/>
            <a:ext cx="2971800" cy="44119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u="sng" dirty="0" smtClean="0"/>
              <a:t>Научные направления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9016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ПРОЕКТ НАУЧНОЙ ПЛАТФОРМЫ «РЕПРОДУКТИВНОЕ ЗДОРОВЬЕ»</a:t>
            </a:r>
          </a:p>
          <a:p>
            <a:r>
              <a:rPr lang="ru-RU" u="sng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" action="ppaction://hlinkfile"/>
              </a:rPr>
              <a:t>А3.10. - Разработка схем персонифицированной диагностики и терапии беременных, рожениц и родильниц при акушерской кровопотере и патологии гемостаза</a:t>
            </a:r>
            <a:endParaRPr lang="ru-RU" u="sng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u="sng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" action="ppaction://hlinkfile"/>
              </a:rPr>
              <a:t>ОЗ.3.01. Роль демографических, экономических, организационных, медико-социальных и поведенческих факторов в снижении репродуктивных потерь</a:t>
            </a:r>
            <a:endParaRPr lang="ru-RU" u="sng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u="sng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" action="ppaction://hlinkfile"/>
              </a:rPr>
              <a:t>Г1.02. Изучение молекулярно-биологических и генетических факторов в развитии </a:t>
            </a:r>
            <a:r>
              <a:rPr lang="ru-RU" u="sng" dirty="0" err="1" smtClean="0">
                <a:solidFill>
                  <a:schemeClr val="bg1">
                    <a:lumMod val="95000"/>
                    <a:lumOff val="5000"/>
                  </a:schemeClr>
                </a:solidFill>
                <a:hlinkClick r:id="" action="ppaction://hlinkfile"/>
              </a:rPr>
              <a:t>гипер</a:t>
            </a:r>
            <a:r>
              <a:rPr lang="ru-RU" u="sng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" action="ppaction://hlinkfile"/>
              </a:rPr>
              <a:t>- и неопластических процессов эндометрия</a:t>
            </a:r>
            <a:endParaRPr lang="ru-RU" u="sng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u="sng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" action="ppaction://hlinkfile"/>
              </a:rPr>
              <a:t>Г3.02. Повышение эффективности диагностики и лечения различных форм </a:t>
            </a:r>
            <a:r>
              <a:rPr lang="ru-RU" u="sng" dirty="0" err="1" smtClean="0">
                <a:solidFill>
                  <a:schemeClr val="bg1">
                    <a:lumMod val="95000"/>
                    <a:lumOff val="5000"/>
                  </a:schemeClr>
                </a:solidFill>
                <a:hlinkClick r:id="" action="ppaction://hlinkfile"/>
              </a:rPr>
              <a:t>эндометриоза</a:t>
            </a:r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u="sng" dirty="0" smtClean="0">
              <a:solidFill>
                <a:schemeClr val="bg1">
                  <a:lumMod val="95000"/>
                  <a:lumOff val="5000"/>
                </a:schemeClr>
              </a:solidFill>
              <a:hlinkClick r:id="" action="ppaction://hlinkfile"/>
            </a:endParaRPr>
          </a:p>
          <a:p>
            <a:r>
              <a:rPr lang="ru-RU" u="sng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" action="ppaction://hlinkfile"/>
              </a:rPr>
              <a:t>Г3.09. Совершенствование техники реконструктивно-пластических хирургических вмешательств для восстановления репродуктивного здоровья женщин и разработка методов профилактики возможных осложнений и послеоперационной реабилитации: у пациенток с миомой матки вне и во время беременности, при аномалиях половых органов, с несостоятельным рубцом на матке после операции кесарева сечения</a:t>
            </a:r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Цхай\Наука\Корни-Цхай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686799" cy="632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>Направления (тематика) исследований в рамках научной  платформы «Репродуктивное здоровье» с участием </a:t>
            </a:r>
            <a:r>
              <a:rPr lang="ru-RU" sz="2700" dirty="0" err="1" smtClean="0"/>
              <a:t>КрасГМУ</a:t>
            </a:r>
            <a:r>
              <a:rPr lang="ru-RU" sz="2700" dirty="0" smtClean="0"/>
              <a:t> им. В.Ф. </a:t>
            </a:r>
            <a:r>
              <a:rPr lang="ru-RU" sz="2700" dirty="0" err="1" smtClean="0"/>
              <a:t>Войно-Ясенецкого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71600"/>
            <a:ext cx="8382000" cy="5257800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ru-RU" sz="22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lvl="0"/>
            <a:r>
              <a:rPr lang="ru-RU" sz="3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Роль демографических, экономических, организационных, медико-социальных и поведенческих факторов в снижении репродуктивных потерь </a:t>
            </a:r>
            <a:r>
              <a:rPr lang="ru-RU" sz="3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(Руководители – проф. Капитонов В.Ф., проф. </a:t>
            </a:r>
            <a:r>
              <a:rPr lang="ru-RU" sz="3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Цхай</a:t>
            </a:r>
            <a:r>
              <a:rPr lang="ru-RU" sz="3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В.Б.; соисполнитель – Коновалов В.Н., аспирант Панченко Е.А., </a:t>
            </a:r>
            <a:r>
              <a:rPr lang="ru-RU" sz="3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соиск</a:t>
            </a:r>
            <a:r>
              <a:rPr lang="ru-RU" sz="3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Ли </a:t>
            </a:r>
            <a:r>
              <a:rPr lang="ru-RU" sz="3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Ги</a:t>
            </a:r>
            <a:r>
              <a:rPr lang="ru-RU" sz="3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3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Ру</a:t>
            </a:r>
            <a:r>
              <a:rPr lang="ru-RU" sz="3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С.Н.)</a:t>
            </a:r>
          </a:p>
          <a:p>
            <a:pPr lvl="0"/>
            <a:endParaRPr lang="ru-RU" sz="38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lvl="0"/>
            <a:r>
              <a:rPr lang="ru-RU" sz="3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Разработка схем персонифицированной диагностики и терапии беременных, рожениц и родильниц при акушерской кровопотере и патологии гемостаза</a:t>
            </a:r>
            <a:r>
              <a:rPr lang="ru-RU" sz="3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(Руководители – проф. Колесниченко А.П, проф. </a:t>
            </a:r>
            <a:r>
              <a:rPr lang="ru-RU" sz="3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Цхай</a:t>
            </a:r>
            <a:r>
              <a:rPr lang="ru-RU" sz="3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В.Б.; соисполнители – к.м.н. </a:t>
            </a:r>
            <a:r>
              <a:rPr lang="ru-RU" sz="3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Глызина</a:t>
            </a:r>
            <a:r>
              <a:rPr lang="ru-RU" sz="3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Ю.Н., </a:t>
            </a:r>
            <a:r>
              <a:rPr lang="ru-RU" sz="3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Распопин</a:t>
            </a:r>
            <a:r>
              <a:rPr lang="ru-RU" sz="3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Ю.С., аспирант. Брежнева Н.В., ассистент </a:t>
            </a:r>
            <a:r>
              <a:rPr lang="ru-RU" sz="3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Леванова</a:t>
            </a:r>
            <a:r>
              <a:rPr lang="ru-RU" sz="3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Е.А., </a:t>
            </a:r>
            <a:r>
              <a:rPr lang="ru-RU" sz="3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Курсков</a:t>
            </a:r>
            <a:r>
              <a:rPr lang="ru-RU" sz="3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Д.Э)</a:t>
            </a:r>
          </a:p>
          <a:p>
            <a:pPr lvl="0"/>
            <a:endParaRPr lang="ru-RU" sz="38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lvl="0"/>
            <a:r>
              <a:rPr lang="ru-RU" sz="3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Изучение молекулярно-биологических и генетических факторов в развитии </a:t>
            </a:r>
            <a:r>
              <a:rPr lang="ru-RU" sz="38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гипер</a:t>
            </a:r>
            <a:r>
              <a:rPr lang="ru-RU" sz="3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и неопластических процессов эндометрия (</a:t>
            </a:r>
            <a:r>
              <a:rPr lang="ru-RU" sz="3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Руководитель –проф. </a:t>
            </a:r>
            <a:r>
              <a:rPr lang="ru-RU" sz="3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Цхай</a:t>
            </a:r>
            <a:r>
              <a:rPr lang="ru-RU" sz="3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В.Б.; соисполнители – проф. </a:t>
            </a:r>
            <a:r>
              <a:rPr lang="ru-RU" sz="3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Пашов</a:t>
            </a:r>
            <a:r>
              <a:rPr lang="ru-RU" sz="3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А.И., аспирант. </a:t>
            </a:r>
            <a:r>
              <a:rPr lang="ru-RU" sz="3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Сивова</a:t>
            </a:r>
            <a:r>
              <a:rPr lang="ru-RU" sz="3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Е.Н.)</a:t>
            </a:r>
          </a:p>
          <a:p>
            <a:pPr lvl="0"/>
            <a:endParaRPr lang="ru-RU" sz="38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lvl="0"/>
            <a:r>
              <a:rPr lang="ru-RU" sz="3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Изучение эффективности различных методов диагностики и лечения </a:t>
            </a:r>
            <a:r>
              <a:rPr lang="ru-RU" sz="38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эндометриоза</a:t>
            </a:r>
            <a:r>
              <a:rPr lang="ru-RU" sz="3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(Руководитель – проф. </a:t>
            </a:r>
            <a:r>
              <a:rPr lang="ru-RU" sz="3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Цхай</a:t>
            </a:r>
            <a:r>
              <a:rPr lang="ru-RU" sz="3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В.Б; соисполнители – доцент Макаренко Т.А., аспирант. Кельберг В.Г.)</a:t>
            </a:r>
          </a:p>
          <a:p>
            <a:pPr lvl="0"/>
            <a:endParaRPr lang="ru-RU" sz="38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lvl="0"/>
            <a:r>
              <a:rPr lang="ru-RU" sz="3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Совершенствование техники реконструктивно-пластических хирургических вмешательств для восстановления репродуктивного здоровья женщин и разработка методов профилактики возможных осложнений и послеоперационной реабилитации: у пациенток с миомой матки вне и во время беременности, с несостоятельным рубцом на матке после операции кесарева сечения</a:t>
            </a:r>
            <a:r>
              <a:rPr lang="ru-RU" sz="3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(Руководитель – проф. </a:t>
            </a:r>
            <a:r>
              <a:rPr lang="ru-RU" sz="3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Цхай</a:t>
            </a:r>
            <a:r>
              <a:rPr lang="ru-RU" sz="3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В.Б.; соисполнители –  аспирант. </a:t>
            </a:r>
            <a:r>
              <a:rPr lang="ru-RU" sz="3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Штох.Е.А</a:t>
            </a:r>
            <a:r>
              <a:rPr lang="ru-RU" sz="3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., </a:t>
            </a:r>
            <a:r>
              <a:rPr lang="ru-RU" sz="3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Мартыненко</a:t>
            </a:r>
            <a:r>
              <a:rPr lang="ru-RU" sz="3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О.А.)</a:t>
            </a:r>
            <a:endParaRPr lang="ru-RU" sz="38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Выполняемые  на кафедре </a:t>
            </a:r>
            <a:r>
              <a:rPr lang="ru-RU" sz="2000" dirty="0" err="1" smtClean="0"/>
              <a:t>перинатологии</a:t>
            </a:r>
            <a:r>
              <a:rPr lang="ru-RU" sz="2000" dirty="0" smtClean="0"/>
              <a:t>, акушерства и гинекологии диссертационные исследования  по специальности 14 00 01 – акушерство и гинекология (под руководством д. м. н., профессора </a:t>
            </a:r>
            <a:r>
              <a:rPr lang="ru-RU" sz="2000" dirty="0" err="1" smtClean="0"/>
              <a:t>Цхай</a:t>
            </a:r>
            <a:r>
              <a:rPr lang="ru-RU" sz="2000" dirty="0" smtClean="0"/>
              <a:t> В.Б.)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752600"/>
            <a:ext cx="8229600" cy="510540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Брежнева Н.Г.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Оптимизация хирургической тактики при массивной акушерской кровопотере – начало 2013 г.</a:t>
            </a:r>
          </a:p>
          <a:p>
            <a:pPr lvl="0"/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lvl="0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Кельберг В.Г.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– начало 2012 г.</a:t>
            </a:r>
          </a:p>
          <a:p>
            <a:pPr lvl="0"/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lvl="0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Ковтун Н.М.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Оптимизация акушерской тактики у беременных с функциональными нарушениями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гепатобилиарной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системы – начало 2012 г.</a:t>
            </a:r>
          </a:p>
          <a:p>
            <a:pPr lvl="0"/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lvl="0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Соловьева М.В.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Прогнозирование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гестоза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на основе особенностей функционального состояния слухового и зрительного анализаторов – начало 2012 г.</a:t>
            </a:r>
          </a:p>
          <a:p>
            <a:pPr lvl="0"/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lvl="0"/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Штох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Е.А.</a:t>
            </a:r>
            <a:r>
              <a:rPr lang="ru-RU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Клинико-эхографические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параллели у пациенток репродуктивного возраста с миомой матки – начало 2011 г.</a:t>
            </a:r>
          </a:p>
          <a:p>
            <a:pPr lvl="0"/>
            <a:endParaRPr lang="ru-RU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lvl="0"/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Мартыненко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О.А.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Особенности течения беременности  и родов у женщин с рубцом на матке, перенесших оперативное лечение по поводу миомы матки. – начало 2012 г.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32460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Иванова Е.Н.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Конституционные особенности прибавки веса беременных женщин в норме и патологии – начало 2012 г.</a:t>
            </a:r>
          </a:p>
          <a:p>
            <a:pPr lvl="0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Круглова Д.Ю.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Оптимизация лечения женщин с доброкачественными заболеваниями шейки матки, инфицированных вирусом папилломы человека. –  (аспирант ИМПС СО РАМН) – начало 2006 г.</a:t>
            </a:r>
          </a:p>
          <a:p>
            <a:pPr lvl="0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Дудина А.Ю.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Лечение хронического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сальпингоофорита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с использованием природного биополимера полисахаридной  природы и физического воздействия – начало 2006 – 11 г.</a:t>
            </a:r>
          </a:p>
          <a:p>
            <a:pPr lvl="0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Ливанова – Ковалева Е.А.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Научное обоснование медико-организационных мероприятий по оптимизации медицинской помощи женщинам с акушерскими критическими состояниями – (аспирант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КрасГМУ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)  – начало 2008 г.</a:t>
            </a:r>
          </a:p>
          <a:p>
            <a:pPr lvl="0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Коновалов В.Н.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– соискатель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(ассистент) Бюджетные инвестиции и семейные финансовые расходы в потенциал здоровья будущего поколения. – начало 2008 г.</a:t>
            </a:r>
          </a:p>
          <a:p>
            <a:pPr lvl="0"/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Ли-Ги-Ру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С.Н.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Медико-социальная характеристика беременных женщин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мигранток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родивших детей в городе Красноярске – начало 2009 г.</a:t>
            </a:r>
          </a:p>
          <a:p>
            <a:pPr lvl="0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Панченко Е.А.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Медико-социальная характеристика женщин городских семей, реализовавших установку на деторождение в г. Красноярске  –– начало 2008 г.</a:t>
            </a:r>
          </a:p>
          <a:p>
            <a:pPr lvl="0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Ростовцева Е.С.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– аспирант – начало 2010 г.</a:t>
            </a:r>
          </a:p>
          <a:p>
            <a:pPr lvl="0"/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Старцева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М.В.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Комплексное медико-социальное исследование и научное обоснование оптимизации оперативной гинекологической помощи пациенткам  пожилого возраста на региональном уровне – начало 2010 г.</a:t>
            </a:r>
          </a:p>
          <a:p>
            <a:pPr lvl="0"/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Гарибова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Г.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Ч – начало 2016 г.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ЗАВЕРШЕННЫЕ ДИССЕРТАЦИИ НА СОИСКАНИЕ УЧЕНОЙ СТЕПЕНИ </a:t>
            </a:r>
            <a:r>
              <a:rPr lang="ru-RU" sz="2700" u="sng" dirty="0" smtClean="0"/>
              <a:t>ДОКТОРА</a:t>
            </a:r>
            <a:r>
              <a:rPr lang="ru-RU" sz="2700" dirty="0" smtClean="0"/>
              <a:t> МЕДИЦИНСКИХ НАУК, ВЫПОЛНЕННЫЕ НА КАФЕДРЕ (2000 – 2013 гг.)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Цхай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В.Б.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Перинатальные аспекты хронической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фетоплацентарной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недостаточности при внутриутробном инфицировании (Томск, 2000)</a:t>
            </a:r>
          </a:p>
          <a:p>
            <a:pPr lvl="0"/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Пашов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А.И.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Пролиферативные процессы эндометрия: патогенез, прогнозирование, ранняя диагностика (Иркутск, 2010)</a:t>
            </a:r>
          </a:p>
          <a:p>
            <a:pPr lvl="0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Макаренко Т.А.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Гнойные воспалительные заболевания придатков матки. Этиология, патогенез, клиника, принципы дифференцированной терапии  (Новосибирск, 2013)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effectLst/>
              </a:rPr>
              <a:t>ЗАВЕРШЕННЫЕ ДИССЕРТАЦИИ НА СОИСКАНИЕ УЧЕНОЙ СТЕПЕНИ </a:t>
            </a:r>
            <a:r>
              <a:rPr lang="ru-RU" sz="2200" u="sng" dirty="0" smtClean="0">
                <a:effectLst/>
              </a:rPr>
              <a:t>КАНДИДАТА</a:t>
            </a:r>
            <a:r>
              <a:rPr lang="ru-RU" sz="2200" dirty="0" smtClean="0">
                <a:effectLst/>
              </a:rPr>
              <a:t> МЕДИЦИНСКИХ НАУК, ВЫПОЛНЕННЫЕ НА КАФЕДРЕ </a:t>
            </a:r>
            <a:br>
              <a:rPr lang="ru-RU" sz="2200" dirty="0" smtClean="0">
                <a:effectLst/>
              </a:rPr>
            </a:br>
            <a:r>
              <a:rPr lang="ru-RU" sz="2200" dirty="0" smtClean="0">
                <a:effectLst/>
              </a:rPr>
              <a:t>(1998 – 2014 гг.)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Autofit/>
          </a:bodyPr>
          <a:lstStyle/>
          <a:p>
            <a:pPr lvl="0"/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Макаренко Т.А.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Особенности антропометрических показателей новорожденных, течения беременности и родов у женщин разных </a:t>
            </a:r>
            <a:r>
              <a:rPr lang="ru-RU" sz="1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соматотипов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(Красноярск, 1998)</a:t>
            </a:r>
          </a:p>
          <a:p>
            <a:pPr lvl="0"/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Шибанова Н.С.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– Вирус простого герпеса–2 и его роль в возникновении фоновых и </a:t>
            </a:r>
            <a:r>
              <a:rPr lang="ru-RU" sz="1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предраковых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заболеваний шейки матки у женщин </a:t>
            </a:r>
            <a:r>
              <a:rPr lang="ru-RU" sz="1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Приполярья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Сибири  (Томск, 1998);</a:t>
            </a:r>
          </a:p>
          <a:p>
            <a:pPr lvl="0"/>
            <a:r>
              <a:rPr lang="ru-RU" sz="1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Богочук</a:t>
            </a:r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О.В.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Клинико-иммунологическая характеристика беременных женщин, больных </a:t>
            </a:r>
            <a:r>
              <a:rPr lang="ru-RU" sz="1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урогенитальным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хламидиозом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(Красноярск, 1999)</a:t>
            </a:r>
          </a:p>
          <a:p>
            <a:pPr lvl="0"/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Голубцов П.С.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Перинатальные аспекты внутриутробного инфицирования (Омск,1999)</a:t>
            </a:r>
          </a:p>
          <a:p>
            <a:pPr lvl="0"/>
            <a:r>
              <a:rPr lang="ru-RU" sz="1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Базина</a:t>
            </a:r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М.И.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Беременность и роды при внутриутробной инфекции. (Омск, 2000)</a:t>
            </a:r>
          </a:p>
          <a:p>
            <a:pPr lvl="0"/>
            <a:r>
              <a:rPr lang="ru-RU" sz="1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Ганжуров</a:t>
            </a:r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А.Б.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Длительная внутриартериальная перфузия в составе комплексной терапии некоторых форм гнойно-септических осложнений в акушерстве и гинекологии (Томск, 2000)</a:t>
            </a:r>
          </a:p>
          <a:p>
            <a:pPr lvl="0"/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Брехова И.С.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Диагностическое и прогностическое значение оценки состояния </a:t>
            </a:r>
            <a:r>
              <a:rPr lang="ru-RU" sz="1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оксидантного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и </a:t>
            </a:r>
            <a:r>
              <a:rPr lang="ru-RU" sz="1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антиоксидантного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статуса при доброкачественных гиперпластических процессах эндометрия у женщин репродуктивного возраста. (Барнаул, 2000);</a:t>
            </a:r>
          </a:p>
          <a:p>
            <a:pPr lvl="0"/>
            <a:r>
              <a:rPr lang="ru-RU" sz="1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Домрачева</a:t>
            </a:r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М.Я.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Особенности течения беременности и состояние </a:t>
            </a:r>
            <a:r>
              <a:rPr lang="ru-RU" sz="1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фетоплацентарного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комплекса у беременных с </a:t>
            </a:r>
            <a:r>
              <a:rPr lang="ru-RU" sz="1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пиелонефритом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(Барнаул, 2000)</a:t>
            </a:r>
          </a:p>
          <a:p>
            <a:pPr lvl="0"/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Окладников Д.В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Метаболический иммунодефицит у беременных и небеременных женщин, больных </a:t>
            </a:r>
            <a:r>
              <a:rPr lang="ru-RU" sz="1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урогеннитальным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хламидиозом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(Томск, 2000)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248400"/>
          </a:xfrm>
        </p:spPr>
        <p:txBody>
          <a:bodyPr>
            <a:normAutofit fontScale="32500" lnSpcReduction="20000"/>
          </a:bodyPr>
          <a:lstStyle/>
          <a:p>
            <a:pPr lvl="0"/>
            <a:r>
              <a:rPr lang="ru-RU" sz="49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Ребедюк</a:t>
            </a:r>
            <a:r>
              <a:rPr lang="ru-RU" sz="49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С.И.</a:t>
            </a:r>
            <a:r>
              <a:rPr lang="ru-RU" sz="4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Пути оптимизации медико-социальных мероприятий по снижению материнской смертности в Красноярском крае. (Красноярск, 2002)</a:t>
            </a:r>
          </a:p>
          <a:p>
            <a:pPr lvl="0"/>
            <a:r>
              <a:rPr lang="ru-RU" sz="49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Низамеева</a:t>
            </a:r>
            <a:r>
              <a:rPr lang="ru-RU" sz="49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Г.З.</a:t>
            </a:r>
            <a:r>
              <a:rPr lang="ru-RU" sz="4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Социально-гигиенические аспекты репродуктивного поведения беременных женщин – жительниц г. Красноярска. (Москва, 2002)</a:t>
            </a:r>
          </a:p>
          <a:p>
            <a:pPr lvl="0"/>
            <a:r>
              <a:rPr lang="ru-RU" sz="49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Мельникова Н.А.</a:t>
            </a:r>
            <a:r>
              <a:rPr lang="ru-RU" sz="4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Акушерские и перинатальные аспекты беременности у жительниц г. Железногорска – закрытого административно-территориального образования. (Омск, 2002)</a:t>
            </a:r>
          </a:p>
          <a:p>
            <a:pPr lvl="0"/>
            <a:r>
              <a:rPr lang="ru-RU" sz="49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Кузнецова О.В.</a:t>
            </a:r>
            <a:r>
              <a:rPr lang="ru-RU" sz="4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Клинико-функциональные характеристики беременных с поздним </a:t>
            </a:r>
            <a:r>
              <a:rPr lang="ru-RU" sz="49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гестозом</a:t>
            </a:r>
            <a:r>
              <a:rPr lang="ru-RU" sz="4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средней и тяжелой степени (Омск, 2002)</a:t>
            </a:r>
          </a:p>
          <a:p>
            <a:pPr lvl="0"/>
            <a:r>
              <a:rPr lang="ru-RU" sz="49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Гейман</a:t>
            </a:r>
            <a:r>
              <a:rPr lang="ru-RU" sz="49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А.Г.</a:t>
            </a:r>
            <a:r>
              <a:rPr lang="ru-RU" sz="4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Прогностические иммунологические и </a:t>
            </a:r>
            <a:r>
              <a:rPr lang="ru-RU" sz="49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эхографические</a:t>
            </a:r>
            <a:r>
              <a:rPr lang="ru-RU" sz="4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критерии гнойно-септических осложнений после операции кесарева сечения. (Томск, 2002)</a:t>
            </a:r>
          </a:p>
          <a:p>
            <a:pPr lvl="0"/>
            <a:r>
              <a:rPr lang="ru-RU" sz="49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Козлов В.В</a:t>
            </a:r>
            <a:r>
              <a:rPr lang="ru-RU" sz="4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Хирургическое лечение осложненных форм гнойных воспалительных заболеваний придатков матки с использованием диализирующих дренажей из полунепроницаемых мембран. (Барнаул, 2002)</a:t>
            </a:r>
          </a:p>
          <a:p>
            <a:pPr lvl="0"/>
            <a:r>
              <a:rPr lang="ru-RU" sz="49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Майсурадзе</a:t>
            </a:r>
            <a:r>
              <a:rPr lang="ru-RU" sz="49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Л.Г</a:t>
            </a:r>
            <a:r>
              <a:rPr lang="ru-RU" sz="4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Особенности течения и исход беременности и родов у женщин при обострении латентных форм ассоциированных генитальной </a:t>
            </a:r>
            <a:r>
              <a:rPr lang="ru-RU" sz="49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герпесвирусной</a:t>
            </a:r>
            <a:r>
              <a:rPr lang="ru-RU" sz="4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и </a:t>
            </a:r>
            <a:r>
              <a:rPr lang="ru-RU" sz="49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цитомегаловирусной</a:t>
            </a:r>
            <a:r>
              <a:rPr lang="ru-RU" sz="4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инфекции. (Барнаул, 2002)</a:t>
            </a:r>
          </a:p>
          <a:p>
            <a:pPr lvl="0"/>
            <a:r>
              <a:rPr lang="ru-RU" sz="49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Даценко</a:t>
            </a:r>
            <a:r>
              <a:rPr lang="ru-RU" sz="49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А.В.</a:t>
            </a:r>
            <a:r>
              <a:rPr lang="ru-RU" sz="4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Ближайшие и отдаленные перинатальные исходы при внутриутробном инфицировании плода и новорожденного в зависимости от акушерской тактики. (Красноярск, 2002)</a:t>
            </a:r>
          </a:p>
          <a:p>
            <a:pPr lvl="0"/>
            <a:r>
              <a:rPr lang="ru-RU" sz="49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Порозова Е.Н.</a:t>
            </a:r>
            <a:r>
              <a:rPr lang="ru-RU" sz="4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Оптимизация программы комплексной </a:t>
            </a:r>
            <a:r>
              <a:rPr lang="ru-RU" sz="49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пренатальной</a:t>
            </a:r>
            <a:r>
              <a:rPr lang="ru-RU" sz="4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диагностики аномалий плода в условиях межрегионального медико-генетического центра  (Томск, 2002)</a:t>
            </a:r>
          </a:p>
          <a:p>
            <a:pPr lvl="0"/>
            <a:r>
              <a:rPr lang="ru-RU" sz="49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Ульянова И.О.</a:t>
            </a:r>
            <a:r>
              <a:rPr lang="ru-RU" sz="4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Сравнительная  клинико-морфологическая  характеристика </a:t>
            </a:r>
            <a:r>
              <a:rPr lang="ru-RU" sz="49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фетоплацентарного</a:t>
            </a:r>
            <a:r>
              <a:rPr lang="ru-RU" sz="4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комплекса  при  внутриутробном  инфицировании и  позднем  </a:t>
            </a:r>
            <a:r>
              <a:rPr lang="ru-RU" sz="49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гестозе</a:t>
            </a:r>
            <a:r>
              <a:rPr lang="ru-RU" sz="4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(Омск, 2002)</a:t>
            </a:r>
          </a:p>
          <a:p>
            <a:pPr lvl="0"/>
            <a:r>
              <a:rPr lang="ru-RU" sz="49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Озиева</a:t>
            </a:r>
            <a:r>
              <a:rPr lang="ru-RU" sz="49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Л.В.</a:t>
            </a:r>
            <a:r>
              <a:rPr lang="ru-RU" sz="4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Оптимизация комплексной лечебно-диагностической помощи и профилактики рака тела матки на уровне регионального онкологического диспансера. (Красноярск, 2004)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080760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1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Евдоченко</a:t>
            </a:r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И.И.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Экспрессия рецепторов </a:t>
            </a:r>
            <a:r>
              <a:rPr lang="ru-RU" sz="1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стероидных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гормонов эндометрия и состояние локального иммунного статуса при эндокринном бесплодии у женщин. (Томск, 2004)</a:t>
            </a:r>
          </a:p>
          <a:p>
            <a:pPr lvl="0"/>
            <a:r>
              <a:rPr lang="ru-RU" sz="1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Шагеева</a:t>
            </a:r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Г.А.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Пути оптимизации организационных и медико-социальных мероприятий по снижению перинатальной смертности в г. Красноярске. (Красноярск, 2004)</a:t>
            </a:r>
          </a:p>
          <a:p>
            <a:pPr lvl="0"/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Жирова Н.В.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Особенности течения беременности у женщин в зависимости от функционального состояния эндотелия и его роль в формировании хронической плацентарной недостаточности (клинико-экспериментальное исследование) (Барнаул, 2004)</a:t>
            </a:r>
          </a:p>
          <a:p>
            <a:pPr lvl="0"/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Данилов А.В.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Особенности изменчивости плаценты у женщин с нормальной и патологически протекающей беременностью (Томск, 2004)</a:t>
            </a:r>
          </a:p>
          <a:p>
            <a:pPr lvl="0"/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Шатрова О.Г.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Особенности внутриутробного развития и функционального состояния плода у женщин разных </a:t>
            </a:r>
            <a:r>
              <a:rPr lang="ru-RU" sz="1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соматотипов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(Красноярск, 2004)</a:t>
            </a:r>
          </a:p>
          <a:p>
            <a:pPr lvl="0"/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Ковалевская О.И.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Организационная модель оптимизации специализированной медицинской помощи женщинам с преждевременными родами (Красноярск, 2004)</a:t>
            </a:r>
          </a:p>
          <a:p>
            <a:pPr lvl="0"/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Платонова Л.В.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Особенности вегетативной регуляции и функционального состояния иммунной системы при раке эндометрия (Новосибирск, 2005)</a:t>
            </a:r>
          </a:p>
          <a:p>
            <a:pPr lvl="0"/>
            <a:r>
              <a:rPr lang="ru-RU" sz="1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Сисаури</a:t>
            </a:r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Н.Д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Оптимизация медико-организационных мероприятий при бесплодном браке на уровне городского специализированного центра </a:t>
            </a:r>
            <a:r>
              <a:rPr lang="ru-RU" sz="1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андро-гинекологического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профиля (Красноярск, 2005)</a:t>
            </a:r>
          </a:p>
          <a:p>
            <a:r>
              <a:rPr lang="ru-RU" sz="16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Николайчик</a:t>
            </a:r>
            <a:r>
              <a:rPr lang="ru-RU" sz="1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Е.А.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Повышение эффективности лечения </a:t>
            </a:r>
            <a:r>
              <a:rPr lang="ru-RU" sz="1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трубно-перитонеального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лечения</a:t>
            </a:r>
            <a:r>
              <a:rPr lang="ru-RU" sz="1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у женщин  (Томск, 2005)</a:t>
            </a:r>
          </a:p>
          <a:p>
            <a:pPr lvl="0"/>
            <a:endParaRPr lang="ru-RU" sz="16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7596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Лейтис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Н.А.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Возможности использования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эхографии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и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допплерометрии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в качестве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скрининговых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методов исследования при патологии эндометрия у женщин в менопаузе  (Томск, 2005)</a:t>
            </a:r>
          </a:p>
          <a:p>
            <a:pPr lvl="0"/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Штода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А.А.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Состояние реакций перекисного окисления липидов  и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глутатионовой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редокс-системы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при доброкачественных и злокачественных  процессах эндометрия  (Новосибирск, 2005).</a:t>
            </a:r>
          </a:p>
          <a:p>
            <a:pPr lvl="0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Синицына О.В.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Оценка эффективности прогнозирования хромосомной патологии у плода на основе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нейросетевого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моделирования  (Томск, 2006)</a:t>
            </a:r>
          </a:p>
          <a:p>
            <a:pPr lvl="0"/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Бохина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Ж.В.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Оптимизация акушерской помощи беременным женщинам, страдающим наркоманией  (Красноярск, 2006)</a:t>
            </a:r>
          </a:p>
          <a:p>
            <a:pPr lvl="0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Фокин Ю.А.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Научное обоснование медико-организационных мероприятий по снижения частоты внебольничных абортов и связанных с ними осложнений в г. Красноярске  (Красноярск, 2006)</a:t>
            </a:r>
          </a:p>
          <a:p>
            <a:pPr lvl="0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Протасова И.Н.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Оптимизация антибактериальной терапии у больных с осложненными формами воспалительных заболеваний придатков матки (Барнаул, 2007)</a:t>
            </a:r>
          </a:p>
          <a:p>
            <a:pPr lvl="0"/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Стрельская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О.В.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Прогнозирование перинатальных исходов на основе особенностей течения беременности, родов и инфицированности родовых путей, плаценты, амниотической жидкости и новорожденного  (Барнаул, 2007)</a:t>
            </a:r>
          </a:p>
          <a:p>
            <a:pPr lvl="0"/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Вопилова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Л.В.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Научное обоснование медико-организационных и социально-гигиенических мероприятий по снижению перинатальной смертности в Республике Хакасия  (Красноярск, 2008)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04560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Глызина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Ю.Н.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Влияние метода водно-иммерсионной компрессии на клинико-лабораторные показатели, акушерские и перинатальные исходы у беременных с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гестозом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(Омск, 2009)</a:t>
            </a:r>
          </a:p>
          <a:p>
            <a:pPr lvl="0"/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Молгачева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Е.В.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Возможности прогнозирования хронической плацентарной недостаточности на основе особенностей функционального состояния анализаторных систем – (Томск, 2009)</a:t>
            </a:r>
          </a:p>
          <a:p>
            <a:pPr lvl="0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Фадеев С.В.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Прогнозирование врожденного сифилиса у новорожденных на основании данных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пренатальных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методов исследования – (Томск, 2009)</a:t>
            </a:r>
          </a:p>
          <a:p>
            <a:pPr lvl="0"/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Любчич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О.В.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Принципы лечебно-диагностической помощи беременным с маловодием – (Омск, 2009)</a:t>
            </a:r>
          </a:p>
          <a:p>
            <a:pPr lvl="0"/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Россиева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Т.Л.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Прогнозирование и ранняя профилактика острого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послеабортногог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эндометрита: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дис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канд. мед. наук (Омск, 2011) </a:t>
            </a:r>
          </a:p>
          <a:p>
            <a:pPr lvl="0"/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Лопсан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И.М.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– Акушерские и перинатальные исходы у беременных с хронической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фетоплацентарной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недостаточностью после санаторно-курортной реабилитации (Омск, 2011)</a:t>
            </a:r>
          </a:p>
          <a:p>
            <a:pPr lvl="0"/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Даташвили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С.С.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Оптимизация лечения больных с гнойными воспалительными заболеваниями придатков матки с применением дифференцированных схем иммунной коррекции. (Иркутск, 2013)</a:t>
            </a:r>
          </a:p>
          <a:p>
            <a:pPr lvl="0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Гребенникова Э.К.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Конституциональная характеристика женщин с гиперпластическими процессами матки в период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перименопаузы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(Красноярск, 2013)</a:t>
            </a:r>
          </a:p>
          <a:p>
            <a:pPr lvl="0"/>
            <a:r>
              <a:rPr lang="ru-RU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Ли-Ги-Ру</a:t>
            </a:r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С.Ю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Состояние здоровья и оказание медицинской помощи беременным женщинам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мигранткам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, на примере города Красноярска.(Красноярск, 2014)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>
                <a:effectLst/>
              </a:rPr>
              <a:t/>
            </a:r>
            <a:br>
              <a:rPr lang="ru-RU" sz="2700" dirty="0" smtClean="0">
                <a:effectLst/>
              </a:rPr>
            </a:br>
            <a:r>
              <a:rPr lang="ru-RU" sz="2700" dirty="0" smtClean="0">
                <a:effectLst/>
              </a:rPr>
              <a:t>КЛИНИЧЕСКИЕ ИССЛЕДОВАНИЯ,</a:t>
            </a:r>
            <a:br>
              <a:rPr lang="ru-RU" sz="2700" dirty="0" smtClean="0">
                <a:effectLst/>
              </a:rPr>
            </a:br>
            <a:r>
              <a:rPr lang="ru-RU" sz="2700" dirty="0" smtClean="0">
                <a:effectLst/>
              </a:rPr>
              <a:t>проводимые на  кафедре </a:t>
            </a:r>
            <a:r>
              <a:rPr lang="ru-RU" sz="2700" dirty="0" err="1" smtClean="0">
                <a:effectLst/>
              </a:rPr>
              <a:t>перинатологии</a:t>
            </a:r>
            <a:r>
              <a:rPr lang="ru-RU" sz="2700" dirty="0" smtClean="0">
                <a:effectLst/>
              </a:rPr>
              <a:t>, акушерства и гинекологии лечебного факультета </a:t>
            </a:r>
            <a:r>
              <a:rPr lang="ru-RU" sz="2700" dirty="0" err="1" smtClean="0">
                <a:effectLst/>
              </a:rPr>
              <a:t>КрасГМУ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sz="29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Мультицентровое</a:t>
            </a:r>
            <a:r>
              <a:rPr lang="ru-RU" sz="2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9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рандомизированное</a:t>
            </a:r>
            <a:r>
              <a:rPr lang="ru-RU" sz="2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9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двойное-слепое</a:t>
            </a:r>
            <a:r>
              <a:rPr lang="ru-RU" sz="2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исследование применения  инъекций </a:t>
            </a:r>
            <a:r>
              <a:rPr lang="ru-RU" sz="29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гидроксипрогестерона</a:t>
            </a:r>
            <a:r>
              <a:rPr lang="ru-RU" sz="2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9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капроата</a:t>
            </a:r>
            <a:r>
              <a:rPr lang="ru-RU" sz="2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 дозе 250 мг/мл, или плацебо, для предотвращения преждевременных родов  (</a:t>
            </a:r>
            <a:r>
              <a:rPr lang="ru-RU" sz="2900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17</a:t>
            </a:r>
            <a:r>
              <a:rPr lang="en-US" sz="2900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</a:t>
            </a:r>
            <a:r>
              <a:rPr lang="ru-RU" sz="2900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</a:t>
            </a:r>
            <a:r>
              <a:rPr lang="en-US" sz="2900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ES</a:t>
            </a:r>
            <a:r>
              <a:rPr lang="ru-RU" sz="2900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-003 -</a:t>
            </a:r>
            <a:r>
              <a:rPr lang="ru-RU" sz="2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международное </a:t>
            </a:r>
            <a:r>
              <a:rPr lang="en-US" sz="2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III</a:t>
            </a:r>
            <a:r>
              <a:rPr lang="ru-RU" sz="2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фазы) – Руководитель – проф. </a:t>
            </a:r>
            <a:r>
              <a:rPr lang="ru-RU" sz="29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Цхай</a:t>
            </a:r>
            <a:r>
              <a:rPr lang="ru-RU" sz="2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В.Б. (участники – ас. Коновалов В.Н.)</a:t>
            </a:r>
          </a:p>
          <a:p>
            <a:pPr lvl="0"/>
            <a:endParaRPr lang="ru-RU" sz="29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lvl="0"/>
            <a:r>
              <a:rPr lang="ru-RU" sz="2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Международное </a:t>
            </a:r>
            <a:r>
              <a:rPr lang="ru-RU" sz="29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проспективное</a:t>
            </a:r>
            <a:r>
              <a:rPr lang="ru-RU" sz="2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9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неинтервенционное</a:t>
            </a:r>
            <a:r>
              <a:rPr lang="ru-RU" sz="2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наблюдательное исследование с участием детей в возрасте от 23 до 25 месяцев, рожденных от матерей, которые получали инъекции </a:t>
            </a:r>
            <a:r>
              <a:rPr lang="ru-RU" sz="29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гидроксипрогестерона</a:t>
            </a:r>
            <a:r>
              <a:rPr lang="ru-RU" sz="2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9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капроата</a:t>
            </a:r>
            <a:r>
              <a:rPr lang="ru-RU" sz="2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 дозе 250 мг/мл, или плацебо, для предотвращения преждевременных родов 1(7Р-</a:t>
            </a:r>
            <a:r>
              <a:rPr lang="en-US" sz="2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UF</a:t>
            </a:r>
            <a:r>
              <a:rPr lang="ru-RU" sz="2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-004 - международное наблюдательное) – Руководитель – проф. </a:t>
            </a:r>
            <a:r>
              <a:rPr lang="ru-RU" sz="29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Цхай</a:t>
            </a:r>
            <a:r>
              <a:rPr lang="ru-RU" sz="2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В.Б. (участники – ас. Коновалов В.Н., к.м.н. Карпова Л.Н.)</a:t>
            </a:r>
          </a:p>
          <a:p>
            <a:pPr lvl="0"/>
            <a:endParaRPr lang="ru-RU" sz="29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lvl="0"/>
            <a:r>
              <a:rPr lang="ru-RU" sz="2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Многоцентровое открытое с «ослепленной» оценкой контролируемое </a:t>
            </a:r>
            <a:r>
              <a:rPr lang="ru-RU" sz="29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рандомизированное</a:t>
            </a:r>
            <a:r>
              <a:rPr lang="ru-RU" sz="2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сравнительное исследование клинической эффективности и безопасности гормональной терапии в сочетании с приемом </a:t>
            </a:r>
            <a:r>
              <a:rPr lang="ru-RU" sz="29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Индинола</a:t>
            </a:r>
            <a:r>
              <a:rPr lang="ru-RU" sz="2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и </a:t>
            </a:r>
            <a:r>
              <a:rPr lang="ru-RU" sz="29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Эпигаллата</a:t>
            </a:r>
            <a:r>
              <a:rPr lang="ru-RU" sz="2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9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</a:t>
            </a:r>
            <a:r>
              <a:rPr lang="ru-RU" sz="2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гормональной терапии у пациенток, проходящих лечение гиперплазии эндометрия  (</a:t>
            </a:r>
            <a:r>
              <a:rPr lang="ru-RU" sz="2900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ИнЭ-Гин-161</a:t>
            </a:r>
            <a:r>
              <a:rPr lang="ru-RU" sz="2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- российское </a:t>
            </a:r>
            <a:r>
              <a:rPr lang="en-US" sz="2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IV</a:t>
            </a:r>
            <a:r>
              <a:rPr lang="ru-RU" sz="2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фазы) – Руководитель проф. </a:t>
            </a:r>
            <a:r>
              <a:rPr lang="ru-RU" sz="29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Цхай</a:t>
            </a:r>
            <a:r>
              <a:rPr lang="ru-RU" sz="2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В.Б. (участники – доц. Макаренко Т.А., доц.  Ульянова И.О., к.м.н. </a:t>
            </a:r>
            <a:r>
              <a:rPr lang="ru-RU" sz="29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Молгачева</a:t>
            </a:r>
            <a:r>
              <a:rPr lang="ru-RU" sz="2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Е.Н.)</a:t>
            </a:r>
          </a:p>
          <a:p>
            <a:pPr lvl="0"/>
            <a:endParaRPr lang="ru-RU" sz="29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lvl="0"/>
            <a:r>
              <a:rPr lang="ru-RU" sz="2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Многоцентровое двойное слепое, </a:t>
            </a:r>
            <a:r>
              <a:rPr lang="ru-RU" sz="29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рандомизированное</a:t>
            </a:r>
            <a:r>
              <a:rPr lang="ru-RU" sz="2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9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плацебо-контролируемое</a:t>
            </a:r>
            <a:r>
              <a:rPr lang="ru-RU" sz="2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исследование II  фазы эффективности и безопасности препарата </a:t>
            </a:r>
            <a:r>
              <a:rPr lang="ru-RU" sz="29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Цервикон-ДИМ</a:t>
            </a:r>
            <a:r>
              <a:rPr lang="ru-RU" sz="2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 лечении цервикальной </a:t>
            </a:r>
            <a:r>
              <a:rPr lang="ru-RU" sz="29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интраэпителиальной</a:t>
            </a:r>
            <a:r>
              <a:rPr lang="ru-RU" sz="2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неоплазии в лекарственной форме суппозитории вагинальные (Цер-Гин-167 российское II  фазы) – Руководитель проф. </a:t>
            </a:r>
            <a:r>
              <a:rPr lang="ru-RU" sz="29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Цхай</a:t>
            </a:r>
            <a:r>
              <a:rPr lang="ru-RU" sz="2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В.Б. (участники – к.м.н. </a:t>
            </a:r>
            <a:r>
              <a:rPr lang="ru-RU" sz="29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Молгачева</a:t>
            </a:r>
            <a:r>
              <a:rPr lang="ru-RU" sz="29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Е.Н.)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1942-1943 гг. доцент Б.И. Литвак,</a:t>
            </a:r>
          </a:p>
          <a:p>
            <a:pPr lvl="0"/>
            <a:r>
              <a:rPr lang="ru-RU" dirty="0" smtClean="0"/>
              <a:t>1943 -1945 гг. профессор А.М. </a:t>
            </a:r>
            <a:r>
              <a:rPr lang="ru-RU" dirty="0" err="1" smtClean="0"/>
              <a:t>Фой</a:t>
            </a:r>
            <a:r>
              <a:rPr lang="ru-RU" dirty="0" smtClean="0"/>
              <a:t>,</a:t>
            </a:r>
          </a:p>
          <a:p>
            <a:pPr lvl="0"/>
            <a:r>
              <a:rPr lang="ru-RU" dirty="0" smtClean="0"/>
              <a:t>1946-1956 гг. и 1959-1962 гг. профессор М.Д. </a:t>
            </a:r>
            <a:r>
              <a:rPr lang="ru-RU" dirty="0" err="1" smtClean="0"/>
              <a:t>Гутнер</a:t>
            </a:r>
            <a:r>
              <a:rPr lang="ru-RU" dirty="0" smtClean="0"/>
              <a:t>,</a:t>
            </a:r>
          </a:p>
          <a:p>
            <a:pPr lvl="0"/>
            <a:r>
              <a:rPr lang="ru-RU" dirty="0" smtClean="0"/>
              <a:t>1956-1959 гг. профессор Я.И. Русин,</a:t>
            </a:r>
          </a:p>
          <a:p>
            <a:pPr lvl="0"/>
            <a:r>
              <a:rPr lang="ru-RU" dirty="0" smtClean="0"/>
              <a:t>1962-1970 гг. доцент И.Н. </a:t>
            </a:r>
            <a:r>
              <a:rPr lang="ru-RU" dirty="0" err="1" smtClean="0"/>
              <a:t>Изиашвили</a:t>
            </a:r>
            <a:r>
              <a:rPr lang="ru-RU" dirty="0" smtClean="0"/>
              <a:t>,</a:t>
            </a:r>
          </a:p>
          <a:p>
            <a:pPr lvl="0"/>
            <a:r>
              <a:rPr lang="ru-RU" dirty="0" smtClean="0"/>
              <a:t>1970 -1991 гг. профессор И.И. </a:t>
            </a:r>
            <a:r>
              <a:rPr lang="ru-RU" dirty="0" err="1" smtClean="0"/>
              <a:t>Усоскин</a:t>
            </a:r>
            <a:r>
              <a:rPr lang="ru-RU" dirty="0" smtClean="0"/>
              <a:t>,</a:t>
            </a:r>
          </a:p>
          <a:p>
            <a:pPr lvl="0"/>
            <a:r>
              <a:rPr lang="ru-RU" dirty="0" smtClean="0"/>
              <a:t>1991-1999 гг. профессор Н.А. Волков,</a:t>
            </a:r>
          </a:p>
          <a:p>
            <a:pPr lvl="0"/>
            <a:r>
              <a:rPr lang="ru-RU" dirty="0" smtClean="0"/>
              <a:t>С 1999 г. – до настоящего времени – профессор В.Б. </a:t>
            </a:r>
            <a:r>
              <a:rPr lang="ru-RU" dirty="0" err="1" smtClean="0"/>
              <a:t>Цхай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u="sng" dirty="0" smtClean="0"/>
              <a:t>Направления деятельности, совместной с сотрудниками перинатального центра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Documents and Settings\Admin\Мои документы\Downloads\фото кафедра\03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057400"/>
            <a:ext cx="501326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err="1" smtClean="0"/>
              <a:t>Эмболизация</a:t>
            </a:r>
            <a:r>
              <a:rPr lang="ru-RU" dirty="0" smtClean="0"/>
              <a:t> маточных артерий при </a:t>
            </a:r>
            <a:r>
              <a:rPr lang="ru-RU" dirty="0" err="1" smtClean="0"/>
              <a:t>предлежании</a:t>
            </a:r>
            <a:r>
              <a:rPr lang="ru-RU" dirty="0" smtClean="0"/>
              <a:t> плаценты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Documents and Settings\Admin\Мои документы\Downloads\фото кафедра\Кесарево, эмболизация (1)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3810000"/>
            <a:ext cx="4191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dmin\Мои документы\Downloads\фото кафедра\Кесарево, эмболизация (19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4419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Admin\Мои документы\Downloads\фото кафедра\Кесарево, эмболизация (7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219200"/>
            <a:ext cx="4191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dirty="0" smtClean="0"/>
              <a:t>Вагинальная и двухмодульная баллонная тампонада  в группах высокого риска по кровотечению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Documents and Settings\Admin\Мои документы\Downloads\фото кафедра\ВБТ 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3810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dmin\Мои документы\Downloads\фото кафедра\Вагин. бал. таамп. 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752600"/>
            <a:ext cx="4114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>Консервативная </a:t>
            </a:r>
            <a:r>
              <a:rPr lang="ru-RU" dirty="0" err="1" smtClean="0"/>
              <a:t>миомэктомия</a:t>
            </a:r>
            <a:r>
              <a:rPr lang="ru-RU" dirty="0" smtClean="0"/>
              <a:t> при беременности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Documents and Settings\Admin\Мои документы\Downloads\фото кафедра\Миомэктомия   Беременность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76400"/>
            <a:ext cx="4038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dmin\Мои документы\Downloads\фото кафедра\Миомэктомия   бер. 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676400"/>
            <a:ext cx="3581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err="1" smtClean="0">
                <a:effectLst/>
              </a:rPr>
              <a:t>Трансвагинальная</a:t>
            </a:r>
            <a:r>
              <a:rPr lang="ru-RU" dirty="0" smtClean="0">
                <a:effectLst/>
              </a:rPr>
              <a:t> пункция кистозных образований у гинекологических больных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Documents and Settings\Admin\Мои документы\Downloads\фото кафедра\ТВ пункция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057400"/>
            <a:ext cx="4807527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Операция по методике </a:t>
            </a:r>
            <a:r>
              <a:rPr lang="ru-RU" sz="2700" dirty="0" err="1" smtClean="0"/>
              <a:t>Хисао</a:t>
            </a:r>
            <a:r>
              <a:rPr lang="ru-RU" sz="2700" dirty="0" smtClean="0"/>
              <a:t> Осада при </a:t>
            </a:r>
            <a:r>
              <a:rPr lang="ru-RU" sz="2700" dirty="0" err="1" smtClean="0"/>
              <a:t>аденомиозе</a:t>
            </a:r>
            <a:r>
              <a:rPr lang="ru-RU" sz="2700" dirty="0" smtClean="0"/>
              <a:t> 3 – 4 степени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C:\Documents and Settings\Admin\Мои документы\Downloads\фото кафедра\Осада 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403929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dmin\Мои документы\Downloads\фото кафедра\Осада 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524000"/>
            <a:ext cx="3843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97362"/>
          </a:xfrm>
        </p:spPr>
        <p:txBody>
          <a:bodyPr>
            <a:normAutofit/>
          </a:bodyPr>
          <a:lstStyle/>
          <a:p>
            <a:r>
              <a:rPr lang="ru-RU" sz="2700" dirty="0" smtClean="0"/>
              <a:t>Управляемая баллонная тампонада матки при кесаревом сечении и консервативной </a:t>
            </a:r>
            <a:r>
              <a:rPr lang="ru-RU" sz="2700" dirty="0" err="1" smtClean="0"/>
              <a:t>миомэктомии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 </a:t>
            </a:r>
            <a:r>
              <a:rPr lang="ru-RU" sz="2700" dirty="0" err="1" smtClean="0"/>
              <a:t>Трансвагинальная</a:t>
            </a:r>
            <a:r>
              <a:rPr lang="ru-RU" sz="2700" dirty="0" smtClean="0"/>
              <a:t> пункция кистозных образований у беременных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1066800" y="609600"/>
          <a:ext cx="6667500" cy="5410200"/>
        </p:xfrm>
        <a:graphic>
          <a:graphicData uri="http://schemas.openxmlformats.org/presentationml/2006/ole">
            <p:oleObj spid="_x0000_s1025" name="Слайд" r:id="rId3" imgW="4570530" imgH="3427618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Аркадий Михайлович </a:t>
            </a:r>
            <a:r>
              <a:rPr lang="ru-RU" b="1" dirty="0" err="1" smtClean="0"/>
              <a:t>Фой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Прфессор А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" y="1600200"/>
            <a:ext cx="2895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3581400" y="1143000"/>
            <a:ext cx="5105400" cy="5410200"/>
          </a:xfrm>
        </p:spPr>
        <p:txBody>
          <a:bodyPr>
            <a:normAutofit fontScale="77500" lnSpcReduction="20000"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А.М. </a:t>
            </a:r>
            <a:r>
              <a:rPr lang="ru-RU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Фой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родился в 1901 г. в Тифлисе во врачебной семье. В 1925 г. окончил медицинский факультет Бакинского университета, после чего был принят в ординатуру при 1-м Ленинградском медицинском институте. С 1935 год был ассистентом, с 1941 г. — доцентом кафедры акушерства и гинекологии. 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В 1940 г. защищена докторская диссертация на тему „Клинические и экспериментальные данные по обезболиванию и ускорению родов“. 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В годы Великой Отечественной войны А. М. </a:t>
            </a:r>
            <a:r>
              <a:rPr lang="ru-RU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Фой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служил в разных должностях на Ленинградском фронте. В связи с эвакуацией учебных заведений из Ленинграда с 1942 по 1945 гг. являлся заведующим кафедрой </a:t>
            </a:r>
            <a:r>
              <a:rPr lang="ru-RU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в Красноярском медицинском институте. 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800" b="1" smtClean="0"/>
              <a:t>Моисей Давидович Гутнер – основатель красноярской акушерской школы</a:t>
            </a:r>
            <a:endParaRPr lang="ru-RU" sz="3800" dirty="0"/>
          </a:p>
        </p:txBody>
      </p:sp>
      <p:pic>
        <p:nvPicPr>
          <p:cNvPr id="4" name="Содержимое 3" descr="Проф"/>
          <p:cNvPicPr>
            <a:picLocks noGrp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3400" y="1828800"/>
            <a:ext cx="3047999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3886201" y="1828800"/>
            <a:ext cx="4800600" cy="4648200"/>
          </a:xfrm>
        </p:spPr>
        <p:txBody>
          <a:bodyPr>
            <a:normAutofit fontScale="85000" lnSpcReduction="20000"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tabLst>
                <a:tab pos="1028700" algn="l"/>
              </a:tabLst>
            </a:pP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В 1946-1956 г.г. и 1959-1962 г.г. кафедру возглавлял профессор М.Д. </a:t>
            </a:r>
            <a:r>
              <a:rPr lang="ru-RU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Гутнер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, представитель Ленинградской школы, ученик Г.Г. </a:t>
            </a:r>
            <a:r>
              <a:rPr lang="ru-RU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Гентера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tabLst>
                <a:tab pos="1028700" algn="l"/>
              </a:tabLst>
            </a:pPr>
            <a:endParaRPr lang="ru-RU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 algn="just" fontAlgn="base">
              <a:spcBef>
                <a:spcPct val="0"/>
              </a:spcBef>
              <a:spcAft>
                <a:spcPct val="0"/>
              </a:spcAft>
              <a:buNone/>
              <a:tabLst>
                <a:tab pos="1028700" algn="l"/>
              </a:tabLst>
            </a:pPr>
            <a:r>
              <a:rPr lang="ru-RU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Гутнер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Моисей Давыдович родился в 1890 г. в г. Могилеве. По окончании университета в 1914 г. работал экстерном в акушерско-гинекологическом отделении в Харьковской губернской больнице. 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tabLst>
                <a:tab pos="1028700" algn="l"/>
              </a:tabLst>
            </a:pPr>
            <a:endParaRPr lang="ru-RU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tabLst>
                <a:tab pos="1028700" algn="l"/>
              </a:tabLst>
            </a:pP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Автор известных монографий: “Родовой акт и черепная травма”; “</a:t>
            </a:r>
            <a:r>
              <a:rPr lang="ru-RU" dirty="0" err="1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Интранатальная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асфиксия плода”; “Функциональные маточные кровотечения”.  Основатель Красноярской научной школы акушеров-гинекологов, основал краевое общество  акушеров-гинекологов.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  <a:tabLst>
                <a:tab pos="1028700" algn="l"/>
              </a:tabLst>
            </a:pP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Профессор Яков Ильич Русин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>
            <a:off x="381000" y="990600"/>
            <a:ext cx="8305801" cy="55626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В 1956-1959 г.г. заведующим кафедры был профессор Яков Ильич Русин.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 1915 г. - ординатор акушерско-гинекологической клиники Харьковского университета. В 1942 г. защитил докторскую диссертацию "Контрастная рентгенография матки и фаллопиевых труб".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С 1915 г. - военный врач в старой армии. С 1917 г. - военный врач в Рабоче-крестьянской Красной Армии. В 1918-1927 гг. - главный врач патронного завода в г. Луганске, главный врач Особого полка при Совете Народных Комиссаров г. Харькова, ординатор Харьковской акушерско-гинекологической больницы.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 1927-1942 гг. - ассистент, старший ассистент, заведующий кафедрой акушерства и гинекологии Воронежского медицинского института.  в 1942-1944 гг. - главный акушер-гинеколог и консультант акушерско-гинекологических клиник г. Магнитогорска. С сентября 1944 г. по февраль 1950 г. заведовал кафедрой акушерства и гинекологии Ярославского медицинского института.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 1956-1959 г.г. был заведующим кафедры акушерства и гинекологии Красноярского медицинского института. В 1959-1964 г.г. заведующий кафедры акушерства и гинекологии Архангельского медицинского института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Я..И. Русин  имел 50 научных работ, 2 монографии («Контрастная рентгенография в гинекологии» и «Аборт»), издал сборник «Беременность и </a:t>
            </a:r>
            <a:r>
              <a:rPr lang="ru-RU" dirty="0" err="1" smtClean="0"/>
              <a:t>экстрагенитальные</a:t>
            </a:r>
            <a:r>
              <a:rPr lang="ru-RU" dirty="0" smtClean="0"/>
              <a:t> заболевания».  Ему выданы патенты на два изобретения (</a:t>
            </a:r>
            <a:r>
              <a:rPr lang="ru-RU" dirty="0" err="1" smtClean="0"/>
              <a:t>гистероманометр</a:t>
            </a:r>
            <a:r>
              <a:rPr lang="ru-RU" dirty="0" smtClean="0"/>
              <a:t> и три модели кожно-головных щипцов).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Доцент Иван Никифорович </a:t>
            </a:r>
            <a:r>
              <a:rPr lang="ru-RU" b="1" dirty="0" err="1" smtClean="0"/>
              <a:t>Изиашвили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Доцент И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3124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962400" y="1676400"/>
            <a:ext cx="46482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1962-1970 г.г. кафедру возглавлял доцент Иван Никифорович </a:t>
            </a:r>
            <a:r>
              <a:rPr lang="ru-RU" dirty="0" err="1" smtClean="0"/>
              <a:t>Изиашвили</a:t>
            </a:r>
            <a:r>
              <a:rPr lang="ru-RU" dirty="0" smtClean="0"/>
              <a:t>, под его руководством изучались вопросы поздних </a:t>
            </a:r>
            <a:r>
              <a:rPr lang="ru-RU" dirty="0" err="1" smtClean="0"/>
              <a:t>гестозов</a:t>
            </a:r>
            <a:r>
              <a:rPr lang="ru-RU" dirty="0" smtClean="0"/>
              <a:t>  и беременности у женщин с сердечно сосудистой патологии.</a:t>
            </a:r>
          </a:p>
          <a:p>
            <a:endParaRPr lang="ru-RU" dirty="0" smtClean="0"/>
          </a:p>
          <a:p>
            <a:r>
              <a:rPr lang="ru-RU" dirty="0" smtClean="0"/>
              <a:t>В 1972 году произошло разделение на две самостоятельные кафедры акушерства и гинекологии.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Профессор Илья Исаакович </a:t>
            </a:r>
            <a:r>
              <a:rPr lang="ru-RU" b="1" dirty="0" err="1" smtClean="0"/>
              <a:t>Усоскин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32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3200399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962400" y="1600200"/>
            <a:ext cx="47244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 1970 по 1991 г.г. кафедру возглавлял профессор Илья Исаакович </a:t>
            </a:r>
            <a:r>
              <a:rPr lang="ru-RU" dirty="0" err="1" smtClean="0"/>
              <a:t>Усоскин</a:t>
            </a:r>
            <a:r>
              <a:rPr lang="ru-RU" dirty="0" smtClean="0"/>
              <a:t>, представитель Харьковской акушерской школы, ученик И.И. Грищенко.  Автор монографии “Беременность и роды при органических заболеваниях центральной нервной системы”.</a:t>
            </a:r>
          </a:p>
          <a:p>
            <a:endParaRPr lang="ru-RU" dirty="0" smtClean="0"/>
          </a:p>
          <a:p>
            <a:r>
              <a:rPr lang="ru-RU" dirty="0" smtClean="0"/>
              <a:t>При нем приоритетными научными направлениями в работе кафедры были вопросы изучения специфических функций женского организма в условиях Сибири и крайнего Севера, а также течения беременности при заболеваниях центральной нервной системы. Защищено 14 диссертаций кандидатов медицинских наук.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310</TotalTime>
  <Words>3120</Words>
  <Application>Microsoft Office PowerPoint</Application>
  <PresentationFormat>Экран (4:3)</PresentationFormat>
  <Paragraphs>220</Paragraphs>
  <Slides>47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9" baseType="lpstr">
      <vt:lpstr>Апекс</vt:lpstr>
      <vt:lpstr>Слайд</vt:lpstr>
      <vt:lpstr>История кафедры перинатологии , акушерства и гинекологии лечебного факультета.</vt:lpstr>
      <vt:lpstr>Слайд 2</vt:lpstr>
      <vt:lpstr>Слайд 3</vt:lpstr>
      <vt:lpstr>Слайд 4</vt:lpstr>
      <vt:lpstr>Аркадий Михайлович Фой </vt:lpstr>
      <vt:lpstr>Моисей Давидович Гутнер – основатель красноярской акушерской школы</vt:lpstr>
      <vt:lpstr>Профессор Яков Ильич Русин </vt:lpstr>
      <vt:lpstr>Доцент Иван Никифорович Изиашвили </vt:lpstr>
      <vt:lpstr>Профессор Илья Исаакович Усоскин </vt:lpstr>
      <vt:lpstr>Слайд 10</vt:lpstr>
      <vt:lpstr>Профессор Николай Александрович Волков . </vt:lpstr>
      <vt:lpstr>С 1999 г. – до настоящего времени – профессор В.Б. Цхай  </vt:lpstr>
      <vt:lpstr>Сотрудники кафедры 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Научные направления </vt:lpstr>
      <vt:lpstr>Направления (тематика) исследований в рамках научной  платформы «Репродуктивное здоровье» с участием КрасГМУ им. В.Ф. Войно-Ясенецкого </vt:lpstr>
      <vt:lpstr>Выполняемые  на кафедре перинатологии, акушерства и гинекологии диссертационные исследования  по специальности 14 00 01 – акушерство и гинекология (под руководством д. м. н., профессора Цхай В.Б.) </vt:lpstr>
      <vt:lpstr>Слайд 32</vt:lpstr>
      <vt:lpstr>ЗАВЕРШЕННЫЕ ДИССЕРТАЦИИ НА СОИСКАНИЕ УЧЕНОЙ СТЕПЕНИ ДОКТОРА МЕДИЦИНСКИХ НАУК, ВЫПОЛНЕННЫЕ НА КАФЕДРЕ (2000 – 2013 гг.) </vt:lpstr>
      <vt:lpstr>ЗАВЕРШЕННЫЕ ДИССЕРТАЦИИ НА СОИСКАНИЕ УЧЕНОЙ СТЕПЕНИ КАНДИДАТА МЕДИЦИНСКИХ НАУК, ВЫПОЛНЕННЫЕ НА КАФЕДРЕ  (1998 – 2014 гг.) </vt:lpstr>
      <vt:lpstr>Слайд 35</vt:lpstr>
      <vt:lpstr>Слайд 36</vt:lpstr>
      <vt:lpstr>Слайд 37</vt:lpstr>
      <vt:lpstr>Слайд 38</vt:lpstr>
      <vt:lpstr> КЛИНИЧЕСКИЕ ИССЛЕДОВАНИЯ, проводимые на  кафедре перинатологии, акушерства и гинекологии лечебного факультета КрасГМУ </vt:lpstr>
      <vt:lpstr>Направления деятельности, совместной с сотрудниками перинатального центра </vt:lpstr>
      <vt:lpstr>Эмболизация маточных артерий при предлежании плаценты </vt:lpstr>
      <vt:lpstr>Вагинальная и двухмодульная баллонная тампонада  в группах высокого риска по кровотечению </vt:lpstr>
      <vt:lpstr>Консервативная миомэктомия при беременности </vt:lpstr>
      <vt:lpstr>Трансвагинальная пункция кистозных образований у гинекологических больных </vt:lpstr>
      <vt:lpstr>Операция по методике Хисао Осада при аденомиозе 3 – 4 степени  </vt:lpstr>
      <vt:lpstr>Управляемая баллонная тампонада матки при кесаревом сечении и консервативной миомэктомии   Трансвагинальная пункция кистозных образований у беременных </vt:lpstr>
      <vt:lpstr>Слайд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кафедры перинатологии , акушерства и гинекологии лечебного факультета.</dc:title>
  <dc:creator>pericetr</dc:creator>
  <cp:lastModifiedBy>User</cp:lastModifiedBy>
  <cp:revision>35</cp:revision>
  <dcterms:created xsi:type="dcterms:W3CDTF">2016-05-31T03:33:51Z</dcterms:created>
  <dcterms:modified xsi:type="dcterms:W3CDTF">2016-09-08T12:21:09Z</dcterms:modified>
</cp:coreProperties>
</file>