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58" r:id="rId7"/>
    <p:sldId id="259" r:id="rId8"/>
    <p:sldId id="260" r:id="rId9"/>
    <p:sldId id="288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2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9" r:id="rId3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9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300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42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ru-RU" noProof="0" smtClean="0"/>
              <a:pPr/>
              <a:t>22.10.2017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08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4091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2" y="1447801"/>
            <a:ext cx="7999316" cy="2323374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/>
          </p:nvPr>
        </p:nvSpPr>
        <p:spPr>
          <a:xfrm>
            <a:off x="1930400" y="3771175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898295" y="971253"/>
            <a:ext cx="8019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3" name="Надпись 12"/>
          <p:cNvSpPr txBox="1"/>
          <p:nvPr/>
        </p:nvSpPr>
        <p:spPr>
          <a:xfrm>
            <a:off x="9330489" y="2613787"/>
            <a:ext cx="8019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62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946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2" y="1447800"/>
            <a:ext cx="7999316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2" y="4953001"/>
            <a:ext cx="799931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дпись 10"/>
          <p:cNvSpPr txBox="1"/>
          <p:nvPr/>
        </p:nvSpPr>
        <p:spPr>
          <a:xfrm>
            <a:off x="9334032" y="3316513"/>
            <a:ext cx="8019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4" name="Надпись 13"/>
          <p:cNvSpPr txBox="1"/>
          <p:nvPr/>
        </p:nvSpPr>
        <p:spPr>
          <a:xfrm>
            <a:off x="898295" y="971253"/>
            <a:ext cx="8019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58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4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9222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8" y="2133601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4" y="2667001"/>
            <a:ext cx="2927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1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1"/>
            <a:ext cx="293211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494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2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2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4" y="4827210"/>
            <a:ext cx="29344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2" y="2209801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1"/>
            <a:ext cx="293052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1"/>
            <a:ext cx="293211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8" y="2133601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355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098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64152" y="1447800"/>
            <a:ext cx="1409964" cy="4413251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4955" y="1447800"/>
            <a:ext cx="6776629" cy="44132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00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244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4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299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439634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22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4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4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4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220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912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153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1"/>
            <a:ext cx="340106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7" y="1447800"/>
            <a:ext cx="519599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798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6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8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80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908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-153989" y="2667000"/>
            <a:ext cx="4191001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-839789" y="2895600"/>
            <a:ext cx="2362201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609012" y="1676401"/>
            <a:ext cx="2819401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999412" y="-457200"/>
            <a:ext cx="1600201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609012" y="6096000"/>
            <a:ext cx="990601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940472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2052919"/>
            <a:ext cx="894654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ru-RU" smtClean="0"/>
              <a:pPr/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1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rasotaimedicina.ru/diseases/zabolevanija_cardiology/atrioventricular" TargetMode="External"/><Relationship Id="rId3" Type="http://schemas.openxmlformats.org/officeDocument/2006/relationships/hyperlink" Target="http://www.krasotaimedicina.ru/diseases/zabolevanija_cardiology/tricuspid-insufficiency" TargetMode="External"/><Relationship Id="rId7" Type="http://schemas.openxmlformats.org/officeDocument/2006/relationships/hyperlink" Target="http://www.krasotaimedicina.ru/diseases/zabolevanija_cardiology/atrial-fibrillation" TargetMode="External"/><Relationship Id="rId2" Type="http://schemas.openxmlformats.org/officeDocument/2006/relationships/hyperlink" Target="http://www.krasotaimedicina.ru/diseases/zabolevanija_cardiology/mitral-regurgit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asotaimedicina.ru/diseases/zabolevanija_cardiology/extrasystole" TargetMode="External"/><Relationship Id="rId5" Type="http://schemas.openxmlformats.org/officeDocument/2006/relationships/hyperlink" Target="http://www.krasotaimedicina.ru/diseases/zabolevanija_cardiology/paroxysmal-tachycardia" TargetMode="External"/><Relationship Id="rId4" Type="http://schemas.openxmlformats.org/officeDocument/2006/relationships/hyperlink" Target="http://www.krasotaimedicina.ru/diseases/zabolevanija_cardiology/arterial-hypotens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diseases/zabolevanija_neurology/dizziness" TargetMode="External"/><Relationship Id="rId2" Type="http://schemas.openxmlformats.org/officeDocument/2006/relationships/hyperlink" Target="http://www.krasotaimedicina.ru/diseases/zabolevanija_cardiology/aortic-stenos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rasotaimedicina.ru/diseases/zabolevanija_cardiology/heart_failure" TargetMode="External"/><Relationship Id="rId4" Type="http://schemas.openxmlformats.org/officeDocument/2006/relationships/hyperlink" Target="http://www.krasotaimedicina.ru/diseases/zabolevanija_neurology/syncop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diseases/zabolevanija_cardiology/mitral-valve-prolapse" TargetMode="External"/><Relationship Id="rId2" Type="http://schemas.openxmlformats.org/officeDocument/2006/relationships/hyperlink" Target="http://www.krasotaimedicina.ru/diseases/zabolevanija_cardiology/arrhythmi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sotaimedicina.ru/diseases/zabolevanija_cardiology/myocarditi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sotaimedicina.ru/diseases/zabolevanija_gastroenterologia/hepatomegal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diseases/zabolevanija_cardiology/tachycardia" TargetMode="External"/><Relationship Id="rId2" Type="http://schemas.openxmlformats.org/officeDocument/2006/relationships/hyperlink" Target="http://www.krasotaimedicina.ru/diseases/zabolevanija_cardiology/ventricular-extrasysto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asotaimedicina.ru/diseases/zabolevanija_cardiology/auricular-flutte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treatment/cardiology/" TargetMode="External"/><Relationship Id="rId2" Type="http://schemas.openxmlformats.org/officeDocument/2006/relationships/hyperlink" Target="http://www.krasotaimedicina.ru/treatment/consultation-cardiology/cardiologis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sotaimedicina.ru/treatment/mitral-valve/prosthesi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sotaimedicina.ru/diseases/zabolevanija_cardiology/mitral-regurgitati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diseases/infectious/herpetic-infection" TargetMode="External"/><Relationship Id="rId2" Type="http://schemas.openxmlformats.org/officeDocument/2006/relationships/hyperlink" Target="http://www.krasotaimedicina.ru/diseases/infectious/enterovir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asotaimedicina.ru/diseases/infectious/fl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diseases/zabolevanija_pulmonology/pulmonary-edema" TargetMode="External"/><Relationship Id="rId2" Type="http://schemas.openxmlformats.org/officeDocument/2006/relationships/hyperlink" Target="http://www.krasotaimedicina.ru/diseases/zabolevanija_cardiology/cardiac-asth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asotaimedicina.ru/diseases/zabolevanija_gastroenterologia/ascit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EBEBEB"/>
                </a:solidFill>
                <a:latin typeface="Century Gothic"/>
              </a:rPr>
              <a:t>Кардиомиопатии</a:t>
            </a:r>
            <a:endParaRPr lang="ru-RU" sz="7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err="1" smtClean="0">
                <a:solidFill>
                  <a:srgbClr val="F5A408"/>
                </a:solidFill>
              </a:rPr>
              <a:t>Сат</a:t>
            </a:r>
            <a:r>
              <a:rPr lang="ru-RU" dirty="0" smtClean="0">
                <a:solidFill>
                  <a:srgbClr val="F5A408"/>
                </a:solidFill>
              </a:rPr>
              <a:t> </a:t>
            </a:r>
            <a:r>
              <a:rPr lang="ru-RU" dirty="0" err="1" smtClean="0">
                <a:solidFill>
                  <a:srgbClr val="F5A408"/>
                </a:solidFill>
              </a:rPr>
              <a:t>айдыс</a:t>
            </a:r>
            <a:r>
              <a:rPr lang="ru-RU" dirty="0" smtClean="0">
                <a:solidFill>
                  <a:srgbClr val="F5A408"/>
                </a:solidFill>
              </a:rPr>
              <a:t> </a:t>
            </a:r>
            <a:r>
              <a:rPr lang="ru-RU" dirty="0" err="1" smtClean="0">
                <a:solidFill>
                  <a:srgbClr val="F5A408"/>
                </a:solidFill>
              </a:rPr>
              <a:t>улаан-ооловна</a:t>
            </a:r>
            <a:r>
              <a:rPr lang="ru-RU" dirty="0" smtClean="0">
                <a:solidFill>
                  <a:srgbClr val="F5A408"/>
                </a:solidFill>
              </a:rPr>
              <a:t>, 509 педиатрия</a:t>
            </a:r>
            <a:endParaRPr lang="ru-RU" b="0" i="0" dirty="0">
              <a:solidFill>
                <a:srgbClr val="F5A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767" y="996015"/>
            <a:ext cx="9785267" cy="48050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Объективно отмечается деформация грудной клетки (сердечный горб); </a:t>
            </a:r>
            <a:r>
              <a:rPr lang="ru-RU" dirty="0" err="1" smtClean="0"/>
              <a:t>кардиомегалия</a:t>
            </a:r>
            <a:r>
              <a:rPr lang="ru-RU" dirty="0" smtClean="0"/>
              <a:t> с расширением границ влево, вправо и вверх; выслушивается глухость сердечных тонов на верхушке, систолический шум (при относительной недостаточности </a:t>
            </a:r>
            <a:r>
              <a:rPr lang="ru-RU" dirty="0" smtClean="0">
                <a:hlinkClick r:id="rId2"/>
              </a:rPr>
              <a:t>митрального</a:t>
            </a:r>
            <a:r>
              <a:rPr lang="ru-RU" dirty="0" smtClean="0"/>
              <a:t> или </a:t>
            </a:r>
            <a:r>
              <a:rPr lang="ru-RU" dirty="0" err="1" smtClean="0">
                <a:hlinkClick r:id="rId3"/>
              </a:rPr>
              <a:t>трикуспидального</a:t>
            </a:r>
            <a:r>
              <a:rPr lang="ru-RU" dirty="0" smtClean="0"/>
              <a:t> клапана), ритм галопа. При </a:t>
            </a:r>
            <a:r>
              <a:rPr lang="ru-RU" dirty="0" err="1" smtClean="0"/>
              <a:t>дилатационной</a:t>
            </a:r>
            <a:r>
              <a:rPr lang="ru-RU" dirty="0" smtClean="0"/>
              <a:t>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выявляются </a:t>
            </a:r>
            <a:r>
              <a:rPr lang="ru-RU" dirty="0" smtClean="0">
                <a:hlinkClick r:id="rId4"/>
              </a:rPr>
              <a:t>гипотония</a:t>
            </a:r>
            <a:r>
              <a:rPr lang="ru-RU" dirty="0" smtClean="0"/>
              <a:t> и тяжелые формы аритмий (</a:t>
            </a:r>
            <a:r>
              <a:rPr lang="ru-RU" dirty="0" smtClean="0">
                <a:hlinkClick r:id="rId5"/>
              </a:rPr>
              <a:t>пароксизмальная тахикардия</a:t>
            </a:r>
            <a:r>
              <a:rPr lang="ru-RU" dirty="0" smtClean="0"/>
              <a:t>, </a:t>
            </a:r>
            <a:r>
              <a:rPr lang="ru-RU" dirty="0" smtClean="0">
                <a:hlinkClick r:id="rId6"/>
              </a:rPr>
              <a:t>экстрасистолия</a:t>
            </a:r>
            <a:r>
              <a:rPr lang="ru-RU" dirty="0" smtClean="0"/>
              <a:t>, </a:t>
            </a:r>
            <a:r>
              <a:rPr lang="ru-RU" dirty="0" smtClean="0">
                <a:hlinkClick r:id="rId7"/>
              </a:rPr>
              <a:t>мерцательная аритмия</a:t>
            </a:r>
            <a:r>
              <a:rPr lang="ru-RU" dirty="0" smtClean="0"/>
              <a:t>, </a:t>
            </a:r>
            <a:r>
              <a:rPr lang="ru-RU" dirty="0" smtClean="0">
                <a:hlinkClick r:id="rId8"/>
              </a:rPr>
              <a:t>блокады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При электрокардиографическом исследовании фиксируются гипертрофия преимущественно левого желудочка, нарушения сердечной проводимости и ритма. </a:t>
            </a:r>
            <a:r>
              <a:rPr lang="ru-RU" dirty="0" err="1" smtClean="0"/>
              <a:t>ЭхоКГ</a:t>
            </a:r>
            <a:r>
              <a:rPr lang="ru-RU" dirty="0" smtClean="0"/>
              <a:t> показывает диффузное поражение миокарда, резкую дилатацию полостей сердца и ее преобладание над гипертрофией, </a:t>
            </a:r>
            <a:r>
              <a:rPr lang="ru-RU" dirty="0" err="1" smtClean="0"/>
              <a:t>интактность</a:t>
            </a:r>
            <a:r>
              <a:rPr lang="ru-RU" dirty="0" smtClean="0"/>
              <a:t> сердечных клапанов, </a:t>
            </a:r>
            <a:r>
              <a:rPr lang="ru-RU" dirty="0" err="1" smtClean="0"/>
              <a:t>диастолическую</a:t>
            </a:r>
            <a:r>
              <a:rPr lang="ru-RU" dirty="0" smtClean="0"/>
              <a:t> дисфункцию левого желудочка. Рентгенологически при </a:t>
            </a:r>
            <a:r>
              <a:rPr lang="ru-RU" dirty="0" err="1" smtClean="0"/>
              <a:t>дилатационной</a:t>
            </a:r>
            <a:r>
              <a:rPr lang="ru-RU" dirty="0" smtClean="0"/>
              <a:t>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определяется расширение границ сердца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2068" y="1270659"/>
            <a:ext cx="4539701" cy="4585856"/>
          </a:xfrm>
        </p:spPr>
        <p:txBody>
          <a:bodyPr/>
          <a:lstStyle/>
          <a:p>
            <a:r>
              <a:rPr lang="ru-RU" dirty="0" smtClean="0"/>
              <a:t>Сердечный горб</a:t>
            </a:r>
            <a:endParaRPr lang="ru-RU" dirty="0"/>
          </a:p>
        </p:txBody>
      </p:sp>
      <p:pic>
        <p:nvPicPr>
          <p:cNvPr id="3074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2541" y="1080656"/>
            <a:ext cx="4809506" cy="5777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Гипертрофическая </a:t>
            </a:r>
            <a:r>
              <a:rPr lang="ru-RU" dirty="0" err="1" smtClean="0"/>
              <a:t>кардиомиопатия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характеризует ограниченное или диффузное утолщение (гипертрофия) миокарда и уменьшение камер желудочков (преимущественно левого). ГКМП является наследственной патологией с аутосомно-доминантным типом наследования, чаще развивается у мужчин разного возраста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slide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00644"/>
            <a:ext cx="12192000" cy="7558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3" y="1128157"/>
            <a:ext cx="8946540" cy="51202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гипертрофической форме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наблюдается симметричная или асимметричная гипертрофия мышечного слоя желудочка. </a:t>
            </a:r>
            <a:endParaRPr lang="ru-RU" dirty="0" smtClean="0"/>
          </a:p>
          <a:p>
            <a:r>
              <a:rPr lang="ru-RU" dirty="0" smtClean="0"/>
              <a:t>Асимметричная </a:t>
            </a:r>
            <a:r>
              <a:rPr lang="ru-RU" dirty="0" smtClean="0"/>
              <a:t>гипертрофия характеризуется преобладающим утолщением межжелудочковой перегородки, симметричная ГКМП - равномерным утолщением стенок желудочка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признаку наличия обструкции желудочков различают 2 формы гипертрофической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– </a:t>
            </a:r>
            <a:r>
              <a:rPr lang="ru-RU" dirty="0" err="1" smtClean="0"/>
              <a:t>обструктивную</a:t>
            </a:r>
            <a:r>
              <a:rPr lang="ru-RU" dirty="0" smtClean="0"/>
              <a:t> и </a:t>
            </a:r>
            <a:r>
              <a:rPr lang="ru-RU" dirty="0" err="1" smtClean="0"/>
              <a:t>необструктивную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обструктивной</a:t>
            </a:r>
            <a:r>
              <a:rPr lang="ru-RU" dirty="0" smtClean="0"/>
              <a:t>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(</a:t>
            </a:r>
            <a:r>
              <a:rPr lang="ru-RU" dirty="0" err="1" smtClean="0"/>
              <a:t>субаортальном</a:t>
            </a:r>
            <a:r>
              <a:rPr lang="ru-RU" dirty="0" smtClean="0"/>
              <a:t> стенозе) нарушается отток крови из полости левого желудочка, при </a:t>
            </a:r>
            <a:r>
              <a:rPr lang="ru-RU" dirty="0" err="1" smtClean="0"/>
              <a:t>необструктивной</a:t>
            </a:r>
            <a:r>
              <a:rPr lang="ru-RU" dirty="0" smtClean="0"/>
              <a:t> ГКМП </a:t>
            </a:r>
            <a:r>
              <a:rPr lang="ru-RU" dirty="0" err="1" smtClean="0"/>
              <a:t>стенозирование</a:t>
            </a:r>
            <a:r>
              <a:rPr lang="ru-RU" dirty="0" smtClean="0"/>
              <a:t> путей оттока отсутствует. Специфическими проявлениями гипертрофической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служат симптомы </a:t>
            </a:r>
            <a:r>
              <a:rPr lang="ru-RU" dirty="0" smtClean="0">
                <a:hlinkClick r:id="rId2"/>
              </a:rPr>
              <a:t>аортального стеноза</a:t>
            </a:r>
            <a:r>
              <a:rPr lang="ru-RU" dirty="0" smtClean="0"/>
              <a:t>: </a:t>
            </a:r>
            <a:r>
              <a:rPr lang="ru-RU" dirty="0" err="1" smtClean="0"/>
              <a:t>кардиалгия</a:t>
            </a:r>
            <a:r>
              <a:rPr lang="ru-RU" dirty="0" smtClean="0"/>
              <a:t>, приступы </a:t>
            </a:r>
            <a:r>
              <a:rPr lang="ru-RU" dirty="0" smtClean="0">
                <a:hlinkClick r:id="rId3"/>
              </a:rPr>
              <a:t>головокружения</a:t>
            </a:r>
            <a:r>
              <a:rPr lang="ru-RU" dirty="0" smtClean="0"/>
              <a:t>, слабость, </a:t>
            </a:r>
            <a:r>
              <a:rPr lang="ru-RU" dirty="0" smtClean="0">
                <a:hlinkClick r:id="rId4"/>
              </a:rPr>
              <a:t>обмороки</a:t>
            </a:r>
            <a:r>
              <a:rPr lang="ru-RU" dirty="0" smtClean="0"/>
              <a:t>, сердцебиение, одышка, бледность. В более поздние сроки присоединяются явления застойной </a:t>
            </a:r>
            <a:r>
              <a:rPr lang="ru-RU" dirty="0" smtClean="0">
                <a:hlinkClick r:id="rId5"/>
              </a:rPr>
              <a:t>сердечной недостаточности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140" y="748145"/>
            <a:ext cx="9491713" cy="5500255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err="1" smtClean="0"/>
              <a:t>Перкуссионно</a:t>
            </a:r>
            <a:r>
              <a:rPr lang="ru-RU" dirty="0" smtClean="0"/>
              <a:t> определяется увеличение сердца (больше влево), </a:t>
            </a:r>
            <a:r>
              <a:rPr lang="ru-RU" dirty="0" err="1" smtClean="0"/>
              <a:t>аускультативно</a:t>
            </a:r>
            <a:r>
              <a:rPr lang="ru-RU" dirty="0" smtClean="0"/>
              <a:t> – глухие тоны сердца, систолические шумы в III-IV межреберье и в области верхушки, </a:t>
            </a:r>
            <a:r>
              <a:rPr lang="ru-RU" dirty="0" smtClean="0">
                <a:hlinkClick r:id="rId2"/>
              </a:rPr>
              <a:t>аритмии</a:t>
            </a:r>
            <a:r>
              <a:rPr lang="ru-RU" dirty="0" smtClean="0"/>
              <a:t>. Определяется смещение сердечного толчка вниз и влево, малый и замедленный пульс на периферии. </a:t>
            </a:r>
            <a:endParaRPr lang="ru-RU" dirty="0" smtClean="0"/>
          </a:p>
          <a:p>
            <a:pPr fontAlgn="base"/>
            <a:r>
              <a:rPr lang="ru-RU" dirty="0" smtClean="0"/>
              <a:t>Изменения </a:t>
            </a:r>
            <a:r>
              <a:rPr lang="ru-RU" dirty="0" smtClean="0"/>
              <a:t>на ЭКГ при гипертрофической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выражаются в гипертрофии миокарда преимущественно левых отделов сердца, инверсии зубца Т, регистрации патологического зубца Q.</a:t>
            </a:r>
          </a:p>
          <a:p>
            <a:pPr fontAlgn="base"/>
            <a:r>
              <a:rPr lang="ru-RU" dirty="0" smtClean="0"/>
              <a:t>Из </a:t>
            </a:r>
            <a:r>
              <a:rPr lang="ru-RU" dirty="0" err="1" smtClean="0"/>
              <a:t>неинвазивных</a:t>
            </a:r>
            <a:r>
              <a:rPr lang="ru-RU" dirty="0" smtClean="0"/>
              <a:t> диагностических методик при ГКМП наиболее информативна </a:t>
            </a:r>
            <a:r>
              <a:rPr lang="ru-RU" dirty="0" err="1" smtClean="0"/>
              <a:t>эхокардиография</a:t>
            </a:r>
            <a:r>
              <a:rPr lang="ru-RU" dirty="0" smtClean="0"/>
              <a:t>, которая выявляет уменьшение размеров полостей сердца, утолщение и плохую подвижность межжелудочковой перегородки (при </a:t>
            </a:r>
            <a:r>
              <a:rPr lang="ru-RU" dirty="0" err="1" smtClean="0"/>
              <a:t>обструктивной</a:t>
            </a:r>
            <a:r>
              <a:rPr lang="ru-RU" dirty="0" smtClean="0"/>
              <a:t>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), снижение сократительной деятельности миокарда, аномальный систолический </a:t>
            </a:r>
            <a:r>
              <a:rPr lang="ru-RU" dirty="0" smtClean="0">
                <a:hlinkClick r:id="rId3"/>
              </a:rPr>
              <a:t>пролапс створки митрального клапана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Рестриктивная</a:t>
            </a:r>
            <a:r>
              <a:rPr lang="ru-RU" dirty="0" smtClean="0"/>
              <a:t> </a:t>
            </a:r>
            <a:r>
              <a:rPr lang="ru-RU" dirty="0" err="1" smtClean="0"/>
              <a:t>кардиомиопатия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редко встречающееся поражение миокарда, протекающее обычно с заинтересованностью эндокарда (</a:t>
            </a:r>
            <a:r>
              <a:rPr lang="ru-RU" dirty="0" err="1" smtClean="0"/>
              <a:t>фиброзированием</a:t>
            </a:r>
            <a:r>
              <a:rPr lang="ru-RU" dirty="0" smtClean="0"/>
              <a:t>), неадекватным </a:t>
            </a:r>
            <a:r>
              <a:rPr lang="ru-RU" dirty="0" err="1" smtClean="0"/>
              <a:t>диастолическим</a:t>
            </a:r>
            <a:r>
              <a:rPr lang="ru-RU" dirty="0" smtClean="0"/>
              <a:t> расслаблением желудочков и нарушением сердечной гемодинамики при сохраненной сократительной способности миокарда и отсутствии его выраженной гипертрофии.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kardiomiopatiy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159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serdce-pri-kardiomiopat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84" y="498764"/>
            <a:ext cx="11281559" cy="6873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рестриктивная-кардиомиопатия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5632"/>
            <a:ext cx="12191999" cy="621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1.Определение</a:t>
            </a:r>
          </a:p>
          <a:p>
            <a:r>
              <a:rPr lang="ru-RU" dirty="0" smtClean="0"/>
              <a:t>2.Классификация</a:t>
            </a:r>
          </a:p>
          <a:p>
            <a:r>
              <a:rPr lang="ru-RU" dirty="0" smtClean="0"/>
              <a:t>3.Дилятационная </a:t>
            </a:r>
            <a:r>
              <a:rPr lang="ru-RU" dirty="0" err="1" smtClean="0"/>
              <a:t>кардиомиопатия</a:t>
            </a:r>
            <a:endParaRPr lang="ru-RU" dirty="0" smtClean="0"/>
          </a:p>
          <a:p>
            <a:r>
              <a:rPr lang="ru-RU" dirty="0" smtClean="0"/>
              <a:t>4.Гиперторофическая </a:t>
            </a:r>
            <a:r>
              <a:rPr lang="ru-RU" dirty="0" err="1" smtClean="0"/>
              <a:t>кардиомиопатия</a:t>
            </a:r>
            <a:endParaRPr lang="ru-RU" dirty="0" smtClean="0"/>
          </a:p>
          <a:p>
            <a:r>
              <a:rPr lang="ru-RU" dirty="0" smtClean="0"/>
              <a:t>5.Рестриктивная </a:t>
            </a:r>
            <a:r>
              <a:rPr lang="ru-RU" dirty="0" err="1" smtClean="0"/>
              <a:t>кардиомиопатия</a:t>
            </a:r>
            <a:endParaRPr lang="ru-RU" dirty="0" smtClean="0"/>
          </a:p>
          <a:p>
            <a:r>
              <a:rPr lang="ru-RU" dirty="0" smtClean="0"/>
              <a:t>6.Аритмогенная правожелудочковая </a:t>
            </a:r>
            <a:r>
              <a:rPr lang="ru-RU" dirty="0" err="1" smtClean="0"/>
              <a:t>кардиомиопатия</a:t>
            </a:r>
            <a:endParaRPr lang="ru-RU" dirty="0" smtClean="0"/>
          </a:p>
          <a:p>
            <a:r>
              <a:rPr lang="ru-RU" dirty="0" smtClean="0"/>
              <a:t>7.Лечение</a:t>
            </a:r>
          </a:p>
          <a:p>
            <a:r>
              <a:rPr lang="ru-RU" dirty="0" smtClean="0"/>
              <a:t>8.Прогноз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РКМП проходит 3 </a:t>
            </a:r>
            <a:r>
              <a:rPr lang="ru-RU" dirty="0" smtClean="0"/>
              <a:t>стадии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 smtClean="0"/>
              <a:t>I стадия</a:t>
            </a:r>
            <a:r>
              <a:rPr lang="ru-RU" dirty="0" smtClean="0"/>
              <a:t> — некротическая – характеризуется выраженной эозинофильной инфильтрацией миокарда и развитием </a:t>
            </a:r>
            <a:r>
              <a:rPr lang="ru-RU" dirty="0" err="1" smtClean="0"/>
              <a:t>коронарита</a:t>
            </a:r>
            <a:r>
              <a:rPr lang="ru-RU" dirty="0" smtClean="0"/>
              <a:t> и </a:t>
            </a:r>
            <a:r>
              <a:rPr lang="ru-RU" dirty="0" smtClean="0">
                <a:hlinkClick r:id="rId2"/>
              </a:rPr>
              <a:t>миокардита</a:t>
            </a:r>
            <a:r>
              <a:rPr lang="ru-RU" dirty="0" smtClean="0"/>
              <a:t>;</a:t>
            </a:r>
          </a:p>
          <a:p>
            <a:pPr fontAlgn="base"/>
            <a:r>
              <a:rPr lang="ru-RU" b="1" dirty="0" smtClean="0"/>
              <a:t>II стадия</a:t>
            </a:r>
            <a:r>
              <a:rPr lang="ru-RU" dirty="0" smtClean="0"/>
              <a:t> — тромботическая - проявляется гипертрофией эндокарда, пристеночными фибринозными наложениями в полостях сердца, сосудистым тромбозом миокарда;</a:t>
            </a:r>
          </a:p>
          <a:p>
            <a:pPr fontAlgn="base"/>
            <a:r>
              <a:rPr lang="ru-RU" b="1" dirty="0" smtClean="0"/>
              <a:t>III стадия</a:t>
            </a:r>
            <a:r>
              <a:rPr lang="ru-RU" dirty="0" smtClean="0"/>
              <a:t> — </a:t>
            </a:r>
            <a:r>
              <a:rPr lang="ru-RU" dirty="0" err="1" smtClean="0"/>
              <a:t>фибротическая</a:t>
            </a:r>
            <a:r>
              <a:rPr lang="ru-RU" dirty="0" smtClean="0"/>
              <a:t> – характеризуется распространенным </a:t>
            </a:r>
            <a:r>
              <a:rPr lang="ru-RU" dirty="0" err="1" smtClean="0"/>
              <a:t>интрамуральным</a:t>
            </a:r>
            <a:r>
              <a:rPr lang="ru-RU" dirty="0" smtClean="0"/>
              <a:t> фиброзом миокарда и неспецифическим </a:t>
            </a:r>
            <a:r>
              <a:rPr lang="ru-RU" dirty="0" err="1" smtClean="0"/>
              <a:t>облитерирующим</a:t>
            </a:r>
            <a:r>
              <a:rPr lang="ru-RU" dirty="0" smtClean="0"/>
              <a:t> эндартериитом венечных артерий.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Выделяют 2 типа: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1.облитерирующему </a:t>
            </a:r>
            <a:r>
              <a:rPr lang="ru-RU" dirty="0" smtClean="0"/>
              <a:t>(с </a:t>
            </a:r>
            <a:r>
              <a:rPr lang="ru-RU" dirty="0" err="1" smtClean="0"/>
              <a:t>фиброзированием</a:t>
            </a:r>
            <a:r>
              <a:rPr lang="ru-RU" dirty="0" smtClean="0"/>
              <a:t> и облитерацией полости желудочка) </a:t>
            </a:r>
          </a:p>
          <a:p>
            <a:r>
              <a:rPr lang="ru-RU" dirty="0" smtClean="0"/>
              <a:t>2.диффузному </a:t>
            </a:r>
            <a:r>
              <a:rPr lang="ru-RU" dirty="0" smtClean="0"/>
              <a:t>(без облитерации). При </a:t>
            </a:r>
            <a:r>
              <a:rPr lang="ru-RU" dirty="0" err="1" smtClean="0"/>
              <a:t>рестриктивной</a:t>
            </a:r>
            <a:r>
              <a:rPr lang="ru-RU" dirty="0" smtClean="0"/>
              <a:t>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отмечаются явления тяжелой, быстро прогрессирующей застойной недостаточности кровообращения: выраженная одышка, слабость при незначительных физических усилиях, нарастающие отеки, асцит, </a:t>
            </a:r>
            <a:r>
              <a:rPr lang="ru-RU" dirty="0" err="1" smtClean="0">
                <a:hlinkClick r:id="rId2"/>
              </a:rPr>
              <a:t>гепатомегалия</a:t>
            </a:r>
            <a:r>
              <a:rPr lang="ru-RU" dirty="0" smtClean="0"/>
              <a:t>, набухание вен шеи.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размерах сердце обычно не увеличено, при аускультации выслушивается ритм галопа.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ЭКГ регистрируются мерцание предсердий, желудочковые аритмии, может определяться снижение ST-сегмента с инверсией зубца Т. </a:t>
            </a:r>
            <a:endParaRPr lang="ru-RU" dirty="0" smtClean="0"/>
          </a:p>
          <a:p>
            <a:r>
              <a:rPr lang="ru-RU" dirty="0" smtClean="0"/>
              <a:t>Рентгенологически </a:t>
            </a:r>
            <a:r>
              <a:rPr lang="ru-RU" dirty="0" smtClean="0"/>
              <a:t>отмечаются явления венозного застоя в легких, несколько увеличенные или неизмененные размеры сердца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Эхоскопическая</a:t>
            </a:r>
            <a:r>
              <a:rPr lang="ru-RU" dirty="0" smtClean="0"/>
              <a:t> картина отражает недостаточность </a:t>
            </a:r>
            <a:r>
              <a:rPr lang="ru-RU" dirty="0" err="1" smtClean="0"/>
              <a:t>трикуспидального</a:t>
            </a:r>
            <a:r>
              <a:rPr lang="ru-RU" dirty="0" smtClean="0"/>
              <a:t> и митрального клапанов, уменьшение размеров </a:t>
            </a:r>
            <a:r>
              <a:rPr lang="ru-RU" dirty="0" err="1" smtClean="0"/>
              <a:t>облитерированной</a:t>
            </a:r>
            <a:r>
              <a:rPr lang="ru-RU" dirty="0" smtClean="0"/>
              <a:t> полости желудочка, нарушение насосной и </a:t>
            </a:r>
            <a:r>
              <a:rPr lang="ru-RU" dirty="0" err="1" smtClean="0"/>
              <a:t>диастолической</a:t>
            </a:r>
            <a:r>
              <a:rPr lang="ru-RU" dirty="0" smtClean="0"/>
              <a:t> функции сердца.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крови отмечается </a:t>
            </a:r>
            <a:r>
              <a:rPr lang="ru-RU" dirty="0" err="1" smtClean="0"/>
              <a:t>эозинофилия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z="3600" dirty="0" err="1" smtClean="0"/>
              <a:t>Аритмогенная</a:t>
            </a:r>
            <a:r>
              <a:rPr lang="ru-RU" sz="3600" dirty="0" smtClean="0"/>
              <a:t> правожелудочковая </a:t>
            </a:r>
            <a:r>
              <a:rPr lang="ru-RU" sz="3600" dirty="0" err="1" smtClean="0"/>
              <a:t>кардиомиопатия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</a:t>
            </a:r>
            <a:r>
              <a:rPr lang="ru-RU" dirty="0" err="1" smtClean="0"/>
              <a:t>аритмогенной</a:t>
            </a:r>
            <a:r>
              <a:rPr lang="ru-RU" dirty="0" smtClean="0"/>
              <a:t>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правого желудочка (АКПЖ) характеризует прогрессирующее замещение </a:t>
            </a:r>
            <a:r>
              <a:rPr lang="ru-RU" dirty="0" err="1" smtClean="0"/>
              <a:t>кардиомиоцитов</a:t>
            </a:r>
            <a:r>
              <a:rPr lang="ru-RU" dirty="0" smtClean="0"/>
              <a:t> правого желудочка фиброзной или жировой тканью, сопровождающееся различными нарушениями желудочкового ритма,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Displaziya_pravogo_zheludochka_bolezn_Fontana_priznaki-_diagnostika_i_lechenie_aritmogennoj_displazii_pra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4549" y="403762"/>
            <a:ext cx="8946540" cy="5654634"/>
          </a:xfrm>
        </p:spPr>
        <p:txBody>
          <a:bodyPr>
            <a:normAutofit/>
          </a:bodyPr>
          <a:lstStyle/>
          <a:p>
            <a:pPr fontAlgn="base"/>
            <a:r>
              <a:rPr lang="ru-RU" dirty="0" err="1" smtClean="0"/>
              <a:t>Аритмогенная</a:t>
            </a:r>
            <a:r>
              <a:rPr lang="ru-RU" dirty="0" smtClean="0"/>
              <a:t> </a:t>
            </a:r>
            <a:r>
              <a:rPr lang="ru-RU" dirty="0" err="1" smtClean="0"/>
              <a:t>кардиомиопатия</a:t>
            </a:r>
            <a:r>
              <a:rPr lang="ru-RU" dirty="0" smtClean="0"/>
              <a:t> может развиваться уже в подростковом или юношеском периоде и проявляется сердцебиением, пароксизмальной тахикардией, головокружением или обмороками. В дальнейшем опасно развитие </a:t>
            </a:r>
            <a:r>
              <a:rPr lang="ru-RU" dirty="0" err="1" smtClean="0"/>
              <a:t>жизнеугрожающих</a:t>
            </a:r>
            <a:r>
              <a:rPr lang="ru-RU" dirty="0" smtClean="0"/>
              <a:t> видов аритмий: </a:t>
            </a:r>
            <a:r>
              <a:rPr lang="ru-RU" dirty="0" smtClean="0">
                <a:hlinkClick r:id="rId2"/>
              </a:rPr>
              <a:t>желудочковой экстрасистолии</a:t>
            </a:r>
            <a:r>
              <a:rPr lang="ru-RU" dirty="0" smtClean="0"/>
              <a:t> или </a:t>
            </a:r>
            <a:r>
              <a:rPr lang="ru-RU" dirty="0" smtClean="0">
                <a:hlinkClick r:id="rId3"/>
              </a:rPr>
              <a:t>тахикардии</a:t>
            </a:r>
            <a:r>
              <a:rPr lang="ru-RU" dirty="0" smtClean="0"/>
              <a:t>, эпизодов фибрилляции желудочков, предсердных </a:t>
            </a:r>
            <a:r>
              <a:rPr lang="ru-RU" dirty="0" err="1" smtClean="0"/>
              <a:t>тахиаритмий</a:t>
            </a:r>
            <a:r>
              <a:rPr lang="ru-RU" dirty="0" smtClean="0"/>
              <a:t>, мерцания или </a:t>
            </a:r>
            <a:r>
              <a:rPr lang="ru-RU" dirty="0" smtClean="0">
                <a:hlinkClick r:id="rId4"/>
              </a:rPr>
              <a:t>трепетания предсердий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При </a:t>
            </a:r>
            <a:r>
              <a:rPr lang="ru-RU" dirty="0" err="1" smtClean="0"/>
              <a:t>аритмогенной</a:t>
            </a:r>
            <a:r>
              <a:rPr lang="ru-RU" dirty="0" smtClean="0"/>
              <a:t>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морфометрические параметры сердца не изменены. При </a:t>
            </a:r>
            <a:r>
              <a:rPr lang="ru-RU" dirty="0" err="1" smtClean="0"/>
              <a:t>эхокардиографии</a:t>
            </a:r>
            <a:r>
              <a:rPr lang="ru-RU" dirty="0" smtClean="0"/>
              <a:t> визуализируется умеренное расширение правого желудочка, </a:t>
            </a:r>
            <a:r>
              <a:rPr lang="ru-RU" dirty="0" err="1" smtClean="0"/>
              <a:t>дискинезия</a:t>
            </a:r>
            <a:r>
              <a:rPr lang="ru-RU" dirty="0" smtClean="0"/>
              <a:t> и локальное выпячивание верхушки или нижней стенки сердца. Методом МРТ выявляются структурные изменения миокарда: локальное истончение стенки миокарда, аневризмы.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8156"/>
            <a:ext cx="11566567" cy="572984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Специфическая терапия </a:t>
            </a:r>
            <a:r>
              <a:rPr lang="ru-RU" dirty="0" err="1" smtClean="0"/>
              <a:t>кардиомиопатий</a:t>
            </a:r>
            <a:r>
              <a:rPr lang="ru-RU" dirty="0" smtClean="0"/>
              <a:t> отсутствует, поэтому все лечебные мероприятия имеют целью предотвращение несовместимых с жизнью осложнений. Лечение </a:t>
            </a:r>
            <a:r>
              <a:rPr lang="ru-RU" dirty="0" err="1" smtClean="0"/>
              <a:t>кардиомиопатий</a:t>
            </a:r>
            <a:r>
              <a:rPr lang="ru-RU" dirty="0" smtClean="0"/>
              <a:t> в стабильной фазе амбулаторное, при участии </a:t>
            </a:r>
            <a:r>
              <a:rPr lang="ru-RU" dirty="0" smtClean="0">
                <a:hlinkClick r:id="rId2"/>
              </a:rPr>
              <a:t>кардиолога</a:t>
            </a:r>
            <a:r>
              <a:rPr lang="ru-RU" dirty="0" smtClean="0"/>
              <a:t>; периодическая плановая госпитализация в отделение </a:t>
            </a:r>
            <a:r>
              <a:rPr lang="ru-RU" dirty="0" smtClean="0">
                <a:hlinkClick r:id="rId3"/>
              </a:rPr>
              <a:t>кардиологии</a:t>
            </a:r>
            <a:r>
              <a:rPr lang="ru-RU" dirty="0" smtClean="0"/>
              <a:t> показана пациентам с тяжелой сердечной недостаточностью, экстренная – в случаях развития </a:t>
            </a:r>
            <a:r>
              <a:rPr lang="ru-RU" dirty="0" err="1" smtClean="0"/>
              <a:t>некупируемых</a:t>
            </a:r>
            <a:r>
              <a:rPr lang="ru-RU" dirty="0" smtClean="0"/>
              <a:t> пароксизмов тахикардии, желудочковой экстрасистолии, мерцательной аритмии, тромбоэмболий, отека легких.</a:t>
            </a:r>
          </a:p>
          <a:p>
            <a:pPr fontAlgn="base"/>
            <a:r>
              <a:rPr lang="ru-RU" dirty="0" smtClean="0"/>
              <a:t>Пациентам с </a:t>
            </a:r>
            <a:r>
              <a:rPr lang="ru-RU" dirty="0" err="1" smtClean="0"/>
              <a:t>кардиомиопатиями</a:t>
            </a:r>
            <a:r>
              <a:rPr lang="ru-RU" dirty="0" smtClean="0"/>
              <a:t> необходимо снижение физической активности, соблюдение диеты с ограниченным потреблением животных жиров и соли, исключение вредных окружающих факторов и привычек. Эти мероприятия существенно снижают нагрузку на сердечную мышцу и замедляют прогрессирование сердечной недостаточности.</a:t>
            </a:r>
          </a:p>
          <a:p>
            <a:pPr fontAlgn="base"/>
            <a:r>
              <a:rPr lang="ru-RU" dirty="0" smtClean="0"/>
              <a:t>При </a:t>
            </a:r>
            <a:r>
              <a:rPr lang="ru-RU" dirty="0" err="1" smtClean="0"/>
              <a:t>кардиомиопатиях</a:t>
            </a:r>
            <a:r>
              <a:rPr lang="ru-RU" dirty="0" smtClean="0"/>
              <a:t> целесообразно назначение </a:t>
            </a:r>
            <a:r>
              <a:rPr lang="ru-RU" dirty="0" err="1" smtClean="0"/>
              <a:t>диуретиков</a:t>
            </a:r>
            <a:r>
              <a:rPr lang="ru-RU" dirty="0" smtClean="0"/>
              <a:t> для уменьшения легочного и системного венозного застоя. При нарушениях сократимости и насосной функции миокарда применяются сердечные гликозиды. Для коррекции сердечного ритма показано назначение противоаритмических препаратов. Предотвратить тромбоэмболические осложнения позволяет использование антикоагулянтов и </a:t>
            </a:r>
            <a:r>
              <a:rPr lang="ru-RU" dirty="0" err="1" smtClean="0"/>
              <a:t>антиагрегантов</a:t>
            </a:r>
            <a:r>
              <a:rPr lang="ru-RU" dirty="0" smtClean="0"/>
              <a:t> в лечении пациентов с </a:t>
            </a:r>
            <a:r>
              <a:rPr lang="ru-RU" dirty="0" err="1" smtClean="0"/>
              <a:t>кардиомиопатиями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10" y="1080655"/>
            <a:ext cx="9669843" cy="5167745"/>
          </a:xfrm>
        </p:spPr>
        <p:txBody>
          <a:bodyPr/>
          <a:lstStyle/>
          <a:p>
            <a:r>
              <a:rPr lang="ru-RU" dirty="0" smtClean="0"/>
              <a:t>В исключительно тяжелых случаях проводят хирургическое лечение </a:t>
            </a:r>
            <a:r>
              <a:rPr lang="ru-RU" dirty="0" err="1" smtClean="0"/>
              <a:t>кардиомиопатий</a:t>
            </a:r>
            <a:r>
              <a:rPr lang="ru-RU" dirty="0" smtClean="0"/>
              <a:t>: </a:t>
            </a:r>
            <a:r>
              <a:rPr lang="ru-RU" dirty="0" err="1" smtClean="0"/>
              <a:t>септальную</a:t>
            </a:r>
            <a:r>
              <a:rPr lang="ru-RU" dirty="0" smtClean="0"/>
              <a:t> </a:t>
            </a:r>
            <a:r>
              <a:rPr lang="ru-RU" dirty="0" err="1" smtClean="0"/>
              <a:t>миотомию</a:t>
            </a:r>
            <a:r>
              <a:rPr lang="ru-RU" dirty="0" smtClean="0"/>
              <a:t> (резекцию гипертрофированного участка межжелудочковой перегородки) с </a:t>
            </a:r>
            <a:r>
              <a:rPr lang="ru-RU" dirty="0" smtClean="0">
                <a:hlinkClick r:id="rId2"/>
              </a:rPr>
              <a:t>протезированием митрального клапана</a:t>
            </a:r>
            <a:r>
              <a:rPr lang="ru-RU" dirty="0" smtClean="0"/>
              <a:t> либо трансплантацию сердца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Протезирование митрального клапана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хирургическая замена неполноценного двустворчатого клапана тканевым (биологическим) или искусственным (механическим) протезом. Протезирование митрального клапана показано при его </a:t>
            </a:r>
            <a:r>
              <a:rPr lang="ru-RU" dirty="0" smtClean="0">
                <a:hlinkClick r:id="rId2"/>
              </a:rPr>
              <a:t>недостаточности</a:t>
            </a:r>
            <a:r>
              <a:rPr lang="ru-RU" dirty="0" smtClean="0"/>
              <a:t>, грубом </a:t>
            </a:r>
            <a:r>
              <a:rPr lang="ru-RU" dirty="0" err="1" smtClean="0"/>
              <a:t>кальцинозе</a:t>
            </a:r>
            <a:r>
              <a:rPr lang="ru-RU" dirty="0" smtClean="0"/>
              <a:t> или фиброзе створок.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operaciya-vps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КАРДИОМИОПАТИИ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первичное поражение сердечной мышцы, не связанное с воспалительным, опухолевым, ишемическим генезом, типичными проявлениями которого служат </a:t>
            </a:r>
            <a:r>
              <a:rPr lang="ru-RU" dirty="0" err="1" smtClean="0"/>
              <a:t>кардиомегалия</a:t>
            </a:r>
            <a:r>
              <a:rPr lang="ru-RU" dirty="0" smtClean="0"/>
              <a:t>, прогрессирующая сердечная недостаточность и аритмии. Различают </a:t>
            </a:r>
            <a:r>
              <a:rPr lang="ru-RU" dirty="0" err="1" smtClean="0"/>
              <a:t>дилатационную</a:t>
            </a:r>
            <a:r>
              <a:rPr lang="ru-RU" dirty="0" smtClean="0"/>
              <a:t>, гипертрофическую, </a:t>
            </a:r>
            <a:r>
              <a:rPr lang="ru-RU" dirty="0" err="1" smtClean="0"/>
              <a:t>рестриктивную</a:t>
            </a:r>
            <a:r>
              <a:rPr lang="ru-RU" dirty="0" smtClean="0"/>
              <a:t> и </a:t>
            </a:r>
            <a:r>
              <a:rPr lang="ru-RU" dirty="0" err="1" smtClean="0"/>
              <a:t>аритмогенную</a:t>
            </a:r>
            <a:r>
              <a:rPr lang="ru-RU" dirty="0" smtClean="0"/>
              <a:t>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prolaps-mitralnogo-klapana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6260"/>
            <a:ext cx="12191999" cy="7214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263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image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9382"/>
            <a:ext cx="12192000" cy="695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отношении прогноза течение </a:t>
            </a:r>
            <a:r>
              <a:rPr lang="ru-RU" dirty="0" err="1" smtClean="0"/>
              <a:t>кардиомиопатий</a:t>
            </a:r>
            <a:r>
              <a:rPr lang="ru-RU" dirty="0" smtClean="0"/>
              <a:t> крайне неблагоприятно: сердечная недостаточность неуклонно прогрессирует, велика вероятность аритмических, тромбоэмболических осложнений и внезапной смерти. После диагностики </a:t>
            </a:r>
            <a:r>
              <a:rPr lang="ru-RU" dirty="0" err="1" smtClean="0"/>
              <a:t>дилатационной</a:t>
            </a:r>
            <a:r>
              <a:rPr lang="ru-RU" dirty="0" smtClean="0"/>
              <a:t>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 5-летняя выживаемость составляет 30%. При планомерном лечении возможна стабилизация состояния на неопределенный срок. Наблюдаются случаи, превышающие 10-летнюю выживаемость пациентов, после проведения операций трансплантации сердца.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613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9ea3b121ff57c8894501c8db8d7a87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r>
              <a:rPr lang="ru-RU" dirty="0" err="1" smtClean="0"/>
              <a:t>кардиомиопатий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По анатомическим и функциональным изменениям миокарда различают несколько типов </a:t>
            </a:r>
            <a:r>
              <a:rPr lang="ru-RU" dirty="0" err="1" smtClean="0"/>
              <a:t>кардиомиопатий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err="1" smtClean="0"/>
              <a:t>дилатационную</a:t>
            </a:r>
            <a:r>
              <a:rPr lang="ru-RU" dirty="0" smtClean="0"/>
              <a:t> (или застойную);</a:t>
            </a:r>
          </a:p>
          <a:p>
            <a:pPr fontAlgn="base"/>
            <a:r>
              <a:rPr lang="ru-RU" dirty="0" smtClean="0"/>
              <a:t>гипертрофическую: асимметричную и симметричную; </a:t>
            </a:r>
            <a:r>
              <a:rPr lang="ru-RU" dirty="0" err="1" smtClean="0"/>
              <a:t>обструктивную</a:t>
            </a:r>
            <a:r>
              <a:rPr lang="ru-RU" dirty="0" smtClean="0"/>
              <a:t> и </a:t>
            </a:r>
            <a:r>
              <a:rPr lang="ru-RU" dirty="0" err="1" smtClean="0"/>
              <a:t>необструктивную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err="1" smtClean="0"/>
              <a:t>рестриктивную</a:t>
            </a:r>
            <a:r>
              <a:rPr lang="ru-RU" dirty="0" smtClean="0"/>
              <a:t>: </a:t>
            </a:r>
            <a:r>
              <a:rPr lang="ru-RU" dirty="0" err="1" smtClean="0"/>
              <a:t>облитерирующую</a:t>
            </a:r>
            <a:r>
              <a:rPr lang="ru-RU" dirty="0" smtClean="0"/>
              <a:t> и диффузную;</a:t>
            </a:r>
          </a:p>
          <a:p>
            <a:pPr fontAlgn="base"/>
            <a:r>
              <a:rPr lang="ru-RU" dirty="0" err="1" smtClean="0"/>
              <a:t>аритмогенную</a:t>
            </a:r>
            <a:r>
              <a:rPr lang="ru-RU" dirty="0" smtClean="0"/>
              <a:t> правожелудочковую </a:t>
            </a:r>
            <a:r>
              <a:rPr lang="ru-RU" dirty="0" err="1" smtClean="0"/>
              <a:t>кардиомиопатию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504" y="-23750"/>
            <a:ext cx="12334503" cy="684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</a:t>
            </a:r>
            <a:r>
              <a:rPr lang="ru-RU" dirty="0" err="1" smtClean="0"/>
              <a:t>кардиомиопатий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3" y="1413165"/>
            <a:ext cx="8946540" cy="4835236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вирусные инфекции, вызываемые </a:t>
            </a:r>
            <a:r>
              <a:rPr lang="ru-RU" dirty="0" smtClean="0">
                <a:hlinkClick r:id="rId2"/>
              </a:rPr>
              <a:t>вирусами </a:t>
            </a:r>
            <a:r>
              <a:rPr lang="ru-RU" dirty="0" err="1" smtClean="0">
                <a:hlinkClick r:id="rId2"/>
              </a:rPr>
              <a:t>Коксаки</a:t>
            </a:r>
            <a:r>
              <a:rPr lang="ru-RU" dirty="0" smtClean="0"/>
              <a:t>, </a:t>
            </a:r>
            <a:r>
              <a:rPr lang="ru-RU" dirty="0" smtClean="0">
                <a:hlinkClick r:id="rId3"/>
              </a:rPr>
              <a:t>простого герпеса</a:t>
            </a:r>
            <a:r>
              <a:rPr lang="ru-RU" dirty="0" smtClean="0"/>
              <a:t>, </a:t>
            </a:r>
            <a:r>
              <a:rPr lang="ru-RU" dirty="0" smtClean="0">
                <a:hlinkClick r:id="rId4"/>
              </a:rPr>
              <a:t>гриппа</a:t>
            </a:r>
            <a:r>
              <a:rPr lang="ru-RU" dirty="0" smtClean="0"/>
              <a:t> и др.;</a:t>
            </a:r>
          </a:p>
          <a:p>
            <a:pPr fontAlgn="base"/>
            <a:r>
              <a:rPr lang="ru-RU" dirty="0" smtClean="0"/>
              <a:t>наследственную предрасположенность (генетически наследуемый дефект, обусловливающий неправильное формирование и функционирование мышечных волокон при гипертрофической </a:t>
            </a:r>
            <a:r>
              <a:rPr lang="ru-RU" dirty="0" err="1" smtClean="0"/>
              <a:t>кардиомиопатии</a:t>
            </a:r>
            <a:r>
              <a:rPr lang="ru-RU" dirty="0" smtClean="0"/>
              <a:t>);</a:t>
            </a:r>
          </a:p>
          <a:p>
            <a:pPr fontAlgn="base"/>
            <a:r>
              <a:rPr lang="ru-RU" dirty="0" smtClean="0"/>
              <a:t>перенесенные миокардиты;</a:t>
            </a:r>
          </a:p>
          <a:p>
            <a:pPr fontAlgn="base"/>
            <a:r>
              <a:rPr lang="ru-RU" dirty="0" smtClean="0"/>
              <a:t>поражение </a:t>
            </a:r>
            <a:r>
              <a:rPr lang="ru-RU" dirty="0" err="1" smtClean="0"/>
              <a:t>кардиомиоцитов</a:t>
            </a:r>
            <a:r>
              <a:rPr lang="ru-RU" dirty="0" smtClean="0"/>
              <a:t> токсинами и аллергенами;</a:t>
            </a:r>
          </a:p>
          <a:p>
            <a:pPr fontAlgn="base"/>
            <a:r>
              <a:rPr lang="ru-RU" dirty="0" smtClean="0"/>
              <a:t>нарушения эндокринной регуляции (губительное воздействие на </a:t>
            </a:r>
            <a:r>
              <a:rPr lang="ru-RU" dirty="0" err="1" smtClean="0"/>
              <a:t>кардиомиоциты</a:t>
            </a:r>
            <a:r>
              <a:rPr lang="ru-RU" dirty="0" smtClean="0"/>
              <a:t> соматотропного гормона и катехоламинов</a:t>
            </a:r>
            <a:r>
              <a:rPr lang="ru-RU" dirty="0" smtClean="0"/>
              <a:t>);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Дилатационная</a:t>
            </a:r>
            <a:r>
              <a:rPr lang="ru-RU" dirty="0" smtClean="0"/>
              <a:t> (застойная) </a:t>
            </a:r>
            <a:r>
              <a:rPr lang="ru-RU" dirty="0" err="1" smtClean="0"/>
              <a:t>кардиомиопатия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характеризуется существенным расширением всех полостей сердца, явлениями гипертрофии и снижения сократительной способности </a:t>
            </a:r>
            <a:r>
              <a:rPr lang="ru-RU" dirty="0" smtClean="0"/>
              <a:t>миокарда</a:t>
            </a:r>
          </a:p>
          <a:p>
            <a:r>
              <a:rPr lang="ru-RU" dirty="0" smtClean="0"/>
              <a:t>Клинически </a:t>
            </a:r>
            <a:r>
              <a:rPr lang="ru-RU" dirty="0" err="1" smtClean="0"/>
              <a:t>дилатационная</a:t>
            </a:r>
            <a:r>
              <a:rPr lang="ru-RU" dirty="0" smtClean="0"/>
              <a:t> </a:t>
            </a:r>
            <a:r>
              <a:rPr lang="ru-RU" dirty="0" err="1" smtClean="0"/>
              <a:t>кардиомиопатия</a:t>
            </a:r>
            <a:r>
              <a:rPr lang="ru-RU" dirty="0" smtClean="0"/>
              <a:t> проявляется признаками левожелудочковой недостаточности (одышкой, цианозом, приступами </a:t>
            </a:r>
            <a:r>
              <a:rPr lang="ru-RU" dirty="0" smtClean="0">
                <a:hlinkClick r:id="rId2"/>
              </a:rPr>
              <a:t>сердечной астмы</a:t>
            </a:r>
            <a:r>
              <a:rPr lang="ru-RU" dirty="0" smtClean="0"/>
              <a:t> и </a:t>
            </a:r>
            <a:r>
              <a:rPr lang="ru-RU" dirty="0" smtClean="0">
                <a:hlinkClick r:id="rId3"/>
              </a:rPr>
              <a:t>отека легкого</a:t>
            </a:r>
            <a:r>
              <a:rPr lang="ru-RU" dirty="0" smtClean="0"/>
              <a:t>), правожелудочковой недостаточности (</a:t>
            </a:r>
            <a:r>
              <a:rPr lang="ru-RU" dirty="0" err="1" smtClean="0"/>
              <a:t>акроцианозом</a:t>
            </a:r>
            <a:r>
              <a:rPr lang="ru-RU" dirty="0" smtClean="0"/>
              <a:t>, болями и увеличением печени, </a:t>
            </a:r>
            <a:r>
              <a:rPr lang="ru-RU" dirty="0" smtClean="0">
                <a:hlinkClick r:id="rId4"/>
              </a:rPr>
              <a:t>асцитом</a:t>
            </a:r>
            <a:r>
              <a:rPr lang="ru-RU" dirty="0" smtClean="0"/>
              <a:t>, отеками, набуханием вен шеи), сердечными болями, </a:t>
            </a:r>
            <a:r>
              <a:rPr lang="ru-RU" dirty="0" err="1" smtClean="0"/>
              <a:t>некупирующимися</a:t>
            </a:r>
            <a:r>
              <a:rPr lang="ru-RU" dirty="0" smtClean="0"/>
              <a:t> нитроглицерином, сердцебиением.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7ace250b9fb291aa867e530e183d9a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8216" y="0"/>
            <a:ext cx="15240000" cy="731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3039516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9d035d7d-02e5-4a00-8b62-9a556aabc7b5" xsi:nil="true"/>
    <AssetExpire xmlns="9d035d7d-02e5-4a00-8b62-9a556aabc7b5">2029-01-01T08:00:00+00:00</AssetExpire>
    <CampaignTagsTaxHTField0 xmlns="9d035d7d-02e5-4a00-8b62-9a556aabc7b5">
      <Terms xmlns="http://schemas.microsoft.com/office/infopath/2007/PartnerControls"/>
    </CampaignTagsTaxHTField0>
    <IntlLangReviewDate xmlns="9d035d7d-02e5-4a00-8b62-9a556aabc7b5" xsi:nil="true"/>
    <TPFriendlyName xmlns="9d035d7d-02e5-4a00-8b62-9a556aabc7b5" xsi:nil="true"/>
    <IntlLangReview xmlns="9d035d7d-02e5-4a00-8b62-9a556aabc7b5">false</IntlLangReview>
    <LocLastLocAttemptVersionLookup xmlns="9d035d7d-02e5-4a00-8b62-9a556aabc7b5">847778</LocLastLocAttemptVersionLookup>
    <PolicheckWords xmlns="9d035d7d-02e5-4a00-8b62-9a556aabc7b5" xsi:nil="true"/>
    <SubmitterId xmlns="9d035d7d-02e5-4a00-8b62-9a556aabc7b5" xsi:nil="true"/>
    <AcquiredFrom xmlns="9d035d7d-02e5-4a00-8b62-9a556aabc7b5">Internal MS</AcquiredFrom>
    <EditorialStatus xmlns="9d035d7d-02e5-4a00-8b62-9a556aabc7b5">Complete</EditorialStatus>
    <Markets xmlns="9d035d7d-02e5-4a00-8b62-9a556aabc7b5"/>
    <OriginAsset xmlns="9d035d7d-02e5-4a00-8b62-9a556aabc7b5" xsi:nil="true"/>
    <AssetStart xmlns="9d035d7d-02e5-4a00-8b62-9a556aabc7b5">2012-07-18T23:36:00+00:00</AssetStart>
    <FriendlyTitle xmlns="9d035d7d-02e5-4a00-8b62-9a556aabc7b5" xsi:nil="true"/>
    <MarketSpecific xmlns="9d035d7d-02e5-4a00-8b62-9a556aabc7b5">false</MarketSpecific>
    <TPNamespace xmlns="9d035d7d-02e5-4a00-8b62-9a556aabc7b5" xsi:nil="true"/>
    <PublishStatusLookup xmlns="9d035d7d-02e5-4a00-8b62-9a556aabc7b5">
      <Value>447118</Value>
    </PublishStatusLookup>
    <APAuthor xmlns="9d035d7d-02e5-4a00-8b62-9a556aabc7b5">
      <UserInfo>
        <DisplayName>REDMOND\v-alekha</DisplayName>
        <AccountId>2912</AccountId>
        <AccountType/>
      </UserInfo>
    </APAuthor>
    <TPCommandLine xmlns="9d035d7d-02e5-4a00-8b62-9a556aabc7b5" xsi:nil="true"/>
    <IntlLangReviewer xmlns="9d035d7d-02e5-4a00-8b62-9a556aabc7b5" xsi:nil="true"/>
    <OpenTemplate xmlns="9d035d7d-02e5-4a00-8b62-9a556aabc7b5">true</OpenTemplate>
    <CSXSubmissionDate xmlns="9d035d7d-02e5-4a00-8b62-9a556aabc7b5" xsi:nil="true"/>
    <TaxCatchAll xmlns="9d035d7d-02e5-4a00-8b62-9a556aabc7b5"/>
    <Manager xmlns="9d035d7d-02e5-4a00-8b62-9a556aabc7b5" xsi:nil="true"/>
    <NumericId xmlns="9d035d7d-02e5-4a00-8b62-9a556aabc7b5" xsi:nil="true"/>
    <ParentAssetId xmlns="9d035d7d-02e5-4a00-8b62-9a556aabc7b5" xsi:nil="true"/>
    <OriginalSourceMarket xmlns="9d035d7d-02e5-4a00-8b62-9a556aabc7b5">english</OriginalSourceMarket>
    <ApprovalStatus xmlns="9d035d7d-02e5-4a00-8b62-9a556aabc7b5">InProgress</ApprovalStatus>
    <TPComponent xmlns="9d035d7d-02e5-4a00-8b62-9a556aabc7b5" xsi:nil="true"/>
    <EditorialTags xmlns="9d035d7d-02e5-4a00-8b62-9a556aabc7b5" xsi:nil="true"/>
    <TPExecutable xmlns="9d035d7d-02e5-4a00-8b62-9a556aabc7b5" xsi:nil="true"/>
    <TPLaunchHelpLink xmlns="9d035d7d-02e5-4a00-8b62-9a556aabc7b5" xsi:nil="true"/>
    <LocComments xmlns="9d035d7d-02e5-4a00-8b62-9a556aabc7b5" xsi:nil="true"/>
    <LocRecommendedHandoff xmlns="9d035d7d-02e5-4a00-8b62-9a556aabc7b5" xsi:nil="true"/>
    <SourceTitle xmlns="9d035d7d-02e5-4a00-8b62-9a556aabc7b5" xsi:nil="true"/>
    <CSXUpdate xmlns="9d035d7d-02e5-4a00-8b62-9a556aabc7b5">false</CSXUpdate>
    <IntlLocPriority xmlns="9d035d7d-02e5-4a00-8b62-9a556aabc7b5" xsi:nil="true"/>
    <UAProjectedTotalWords xmlns="9d035d7d-02e5-4a00-8b62-9a556aabc7b5" xsi:nil="true"/>
    <AssetType xmlns="9d035d7d-02e5-4a00-8b62-9a556aabc7b5">TP</AssetType>
    <MachineTranslated xmlns="9d035d7d-02e5-4a00-8b62-9a556aabc7b5">false</MachineTranslated>
    <OutputCachingOn xmlns="9d035d7d-02e5-4a00-8b62-9a556aabc7b5">false</OutputCachingOn>
    <TemplateStatus xmlns="9d035d7d-02e5-4a00-8b62-9a556aabc7b5">Complete</TemplateStatus>
    <IsSearchable xmlns="9d035d7d-02e5-4a00-8b62-9a556aabc7b5">true</IsSearchable>
    <ContentItem xmlns="9d035d7d-02e5-4a00-8b62-9a556aabc7b5" xsi:nil="true"/>
    <HandoffToMSDN xmlns="9d035d7d-02e5-4a00-8b62-9a556aabc7b5" xsi:nil="true"/>
    <ShowIn xmlns="9d035d7d-02e5-4a00-8b62-9a556aabc7b5">Show everywhere</ShowIn>
    <ThumbnailAssetId xmlns="9d035d7d-02e5-4a00-8b62-9a556aabc7b5" xsi:nil="true"/>
    <UALocComments xmlns="9d035d7d-02e5-4a00-8b62-9a556aabc7b5" xsi:nil="true"/>
    <UALocRecommendation xmlns="9d035d7d-02e5-4a00-8b62-9a556aabc7b5">Localize</UALocRecommendation>
    <LastModifiedDateTime xmlns="9d035d7d-02e5-4a00-8b62-9a556aabc7b5" xsi:nil="true"/>
    <LegacyData xmlns="9d035d7d-02e5-4a00-8b62-9a556aabc7b5" xsi:nil="true"/>
    <LocManualTestRequired xmlns="9d035d7d-02e5-4a00-8b62-9a556aabc7b5">false</LocManualTestRequired>
    <LocMarketGroupTiers2 xmlns="9d035d7d-02e5-4a00-8b62-9a556aabc7b5" xsi:nil="true"/>
    <ClipArtFilename xmlns="9d035d7d-02e5-4a00-8b62-9a556aabc7b5" xsi:nil="true"/>
    <TPApplication xmlns="9d035d7d-02e5-4a00-8b62-9a556aabc7b5" xsi:nil="true"/>
    <CSXHash xmlns="9d035d7d-02e5-4a00-8b62-9a556aabc7b5" xsi:nil="true"/>
    <DirectSourceMarket xmlns="9d035d7d-02e5-4a00-8b62-9a556aabc7b5">english</DirectSourceMarket>
    <PrimaryImageGen xmlns="9d035d7d-02e5-4a00-8b62-9a556aabc7b5">true</PrimaryImageGen>
    <PlannedPubDate xmlns="9d035d7d-02e5-4a00-8b62-9a556aabc7b5" xsi:nil="true"/>
    <CSXSubmissionMarket xmlns="9d035d7d-02e5-4a00-8b62-9a556aabc7b5" xsi:nil="true"/>
    <Downloads xmlns="9d035d7d-02e5-4a00-8b62-9a556aabc7b5">0</Downloads>
    <ArtSampleDocs xmlns="9d035d7d-02e5-4a00-8b62-9a556aabc7b5" xsi:nil="true"/>
    <TrustLevel xmlns="9d035d7d-02e5-4a00-8b62-9a556aabc7b5">1 Microsoft Managed Content</TrustLevel>
    <BlockPublish xmlns="9d035d7d-02e5-4a00-8b62-9a556aabc7b5">false</BlockPublish>
    <TPLaunchHelpLinkType xmlns="9d035d7d-02e5-4a00-8b62-9a556aabc7b5">Template</TPLaunchHelpLinkType>
    <LocalizationTagsTaxHTField0 xmlns="9d035d7d-02e5-4a00-8b62-9a556aabc7b5">
      <Terms xmlns="http://schemas.microsoft.com/office/infopath/2007/PartnerControls"/>
    </LocalizationTagsTaxHTField0>
    <BusinessGroup xmlns="9d035d7d-02e5-4a00-8b62-9a556aabc7b5" xsi:nil="true"/>
    <Providers xmlns="9d035d7d-02e5-4a00-8b62-9a556aabc7b5" xsi:nil="true"/>
    <TemplateTemplateType xmlns="9d035d7d-02e5-4a00-8b62-9a556aabc7b5">PowerPoint Presentation Template</TemplateTemplateType>
    <TimesCloned xmlns="9d035d7d-02e5-4a00-8b62-9a556aabc7b5" xsi:nil="true"/>
    <TPAppVersion xmlns="9d035d7d-02e5-4a00-8b62-9a556aabc7b5" xsi:nil="true"/>
    <VoteCount xmlns="9d035d7d-02e5-4a00-8b62-9a556aabc7b5" xsi:nil="true"/>
    <AverageRating xmlns="9d035d7d-02e5-4a00-8b62-9a556aabc7b5" xsi:nil="true"/>
    <FeatureTagsTaxHTField0 xmlns="9d035d7d-02e5-4a00-8b62-9a556aabc7b5">
      <Terms xmlns="http://schemas.microsoft.com/office/infopath/2007/PartnerControls"/>
    </FeatureTagsTaxHTField0>
    <Provider xmlns="9d035d7d-02e5-4a00-8b62-9a556aabc7b5" xsi:nil="true"/>
    <UACurrentWords xmlns="9d035d7d-02e5-4a00-8b62-9a556aabc7b5" xsi:nil="true"/>
    <AssetId xmlns="9d035d7d-02e5-4a00-8b62-9a556aabc7b5">TP103039515</AssetId>
    <TPClientViewer xmlns="9d035d7d-02e5-4a00-8b62-9a556aabc7b5" xsi:nil="true"/>
    <DSATActionTaken xmlns="9d035d7d-02e5-4a00-8b62-9a556aabc7b5" xsi:nil="true"/>
    <APEditor xmlns="9d035d7d-02e5-4a00-8b62-9a556aabc7b5">
      <UserInfo>
        <DisplayName/>
        <AccountId xsi:nil="true"/>
        <AccountType/>
      </UserInfo>
    </APEditor>
    <TPInstallLocation xmlns="9d035d7d-02e5-4a00-8b62-9a556aabc7b5" xsi:nil="true"/>
    <OOCacheId xmlns="9d035d7d-02e5-4a00-8b62-9a556aabc7b5" xsi:nil="true"/>
    <IsDeleted xmlns="9d035d7d-02e5-4a00-8b62-9a556aabc7b5">false</IsDeleted>
    <PublishTargets xmlns="9d035d7d-02e5-4a00-8b62-9a556aabc7b5">OfficeOnlineVNext</PublishTargets>
    <ApprovalLog xmlns="9d035d7d-02e5-4a00-8b62-9a556aabc7b5" xsi:nil="true"/>
    <BugNumber xmlns="9d035d7d-02e5-4a00-8b62-9a556aabc7b5" xsi:nil="true"/>
    <CrawlForDependencies xmlns="9d035d7d-02e5-4a00-8b62-9a556aabc7b5">false</CrawlForDependencies>
    <InternalTagsTaxHTField0 xmlns="9d035d7d-02e5-4a00-8b62-9a556aabc7b5">
      <Terms xmlns="http://schemas.microsoft.com/office/infopath/2007/PartnerControls"/>
    </InternalTagsTaxHTField0>
    <LastHandOff xmlns="9d035d7d-02e5-4a00-8b62-9a556aabc7b5" xsi:nil="true"/>
    <Milestone xmlns="9d035d7d-02e5-4a00-8b62-9a556aabc7b5" xsi:nil="true"/>
    <OriginalRelease xmlns="9d035d7d-02e5-4a00-8b62-9a556aabc7b5">15</OriginalRelease>
    <RecommendationsModifier xmlns="9d035d7d-02e5-4a00-8b62-9a556aabc7b5" xsi:nil="true"/>
    <ScenarioTagsTaxHTField0 xmlns="9d035d7d-02e5-4a00-8b62-9a556aabc7b5">
      <Terms xmlns="http://schemas.microsoft.com/office/infopath/2007/PartnerControls"/>
    </ScenarioTagsTaxHTField0>
    <UANotes xmlns="9d035d7d-02e5-4a00-8b62-9a556aabc7b5" xsi:nil="true"/>
    <Component xmlns="91e8d559-4d54-460d-ba58-5d5027f88b4d" xsi:nil="true"/>
    <Description0 xmlns="91e8d559-4d54-460d-ba58-5d5027f88b4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E737A-72D2-4F07-84A4-D46333E273A5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3.xml><?xml version="1.0" encoding="utf-8"?>
<ds:datastoreItem xmlns:ds="http://schemas.openxmlformats.org/officeDocument/2006/customXml" ds:itemID="{E3696791-EE07-44EF-8CD3-50773AAE2B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646</Words>
  <Application>Microsoft Office PowerPoint</Application>
  <PresentationFormat>Произвольный</PresentationFormat>
  <Paragraphs>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tf03039516</vt:lpstr>
      <vt:lpstr>Кардиомиопатии</vt:lpstr>
      <vt:lpstr>План:</vt:lpstr>
      <vt:lpstr>КАРДИОМИОПАТИИ</vt:lpstr>
      <vt:lpstr>Слайд 4</vt:lpstr>
      <vt:lpstr>Классификация кардиомиопатий </vt:lpstr>
      <vt:lpstr>Слайд 6</vt:lpstr>
      <vt:lpstr>Причины кардиомиопатий</vt:lpstr>
      <vt:lpstr>Дилатационная (застойная) кардиомиопатия</vt:lpstr>
      <vt:lpstr>Слайд 9</vt:lpstr>
      <vt:lpstr>Слайд 10</vt:lpstr>
      <vt:lpstr>Слайд 11</vt:lpstr>
      <vt:lpstr>Гипертрофическая кардиомиопатия</vt:lpstr>
      <vt:lpstr>Слайд 13</vt:lpstr>
      <vt:lpstr>Слайд 14</vt:lpstr>
      <vt:lpstr>Слайд 15</vt:lpstr>
      <vt:lpstr>Рестриктивная кардиомиопатия</vt:lpstr>
      <vt:lpstr>Слайд 17</vt:lpstr>
      <vt:lpstr>Слайд 18</vt:lpstr>
      <vt:lpstr>Слайд 19</vt:lpstr>
      <vt:lpstr>Развитие РКМП проходит 3 стадии</vt:lpstr>
      <vt:lpstr>Выделяют 2 типа:</vt:lpstr>
      <vt:lpstr>Клиника</vt:lpstr>
      <vt:lpstr>Аритмогенная правожелудочковая кардиомиопатия </vt:lpstr>
      <vt:lpstr>Слайд 24</vt:lpstr>
      <vt:lpstr>Слайд 25</vt:lpstr>
      <vt:lpstr>Лечение</vt:lpstr>
      <vt:lpstr>Слайд 27</vt:lpstr>
      <vt:lpstr>Протезирование митрального клапана</vt:lpstr>
      <vt:lpstr>Слайд 29</vt:lpstr>
      <vt:lpstr>Слайд 30</vt:lpstr>
      <vt:lpstr>Слайд 31</vt:lpstr>
      <vt:lpstr>Слайд 32</vt:lpstr>
      <vt:lpstr>Прогноз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2017-10-22T08:13:51Z</dcterms:created>
  <dcterms:modified xsi:type="dcterms:W3CDTF">2017-10-22T09:11:26Z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LocMarketGroupTiers">
    <vt:lpwstr/>
  </property>
  <property fmtid="{D5CDD505-2E9C-101B-9397-08002B2CF9AE}" pid="11" name="CategoryTagsTaxHTField0">
    <vt:lpwstr/>
  </property>
  <property fmtid="{D5CDD505-2E9C-101B-9397-08002B2CF9AE}" pid="12" name="HiddenCategoryTagsTaxHTField0">
    <vt:lpwstr/>
  </property>
</Properties>
</file>