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101"/>
  </p:notesMasterIdLst>
  <p:sldIdLst>
    <p:sldId id="256" r:id="rId2"/>
    <p:sldId id="470" r:id="rId3"/>
    <p:sldId id="423" r:id="rId4"/>
    <p:sldId id="257" r:id="rId5"/>
    <p:sldId id="492" r:id="rId6"/>
    <p:sldId id="493" r:id="rId7"/>
    <p:sldId id="494" r:id="rId8"/>
    <p:sldId id="495" r:id="rId9"/>
    <p:sldId id="496" r:id="rId10"/>
    <p:sldId id="497" r:id="rId11"/>
    <p:sldId id="498" r:id="rId12"/>
    <p:sldId id="499" r:id="rId13"/>
    <p:sldId id="265" r:id="rId14"/>
    <p:sldId id="424" r:id="rId15"/>
    <p:sldId id="502" r:id="rId16"/>
    <p:sldId id="268" r:id="rId17"/>
    <p:sldId id="269" r:id="rId18"/>
    <p:sldId id="503" r:id="rId19"/>
    <p:sldId id="415" r:id="rId20"/>
    <p:sldId id="273" r:id="rId21"/>
    <p:sldId id="271" r:id="rId22"/>
    <p:sldId id="274" r:id="rId23"/>
    <p:sldId id="275" r:id="rId24"/>
    <p:sldId id="451" r:id="rId25"/>
    <p:sldId id="445" r:id="rId26"/>
    <p:sldId id="456" r:id="rId27"/>
    <p:sldId id="306" r:id="rId28"/>
    <p:sldId id="309" r:id="rId29"/>
    <p:sldId id="307" r:id="rId30"/>
    <p:sldId id="469" r:id="rId31"/>
    <p:sldId id="504" r:id="rId32"/>
    <p:sldId id="478" r:id="rId33"/>
    <p:sldId id="431" r:id="rId34"/>
    <p:sldId id="311" r:id="rId35"/>
    <p:sldId id="312" r:id="rId36"/>
    <p:sldId id="508" r:id="rId37"/>
    <p:sldId id="509" r:id="rId38"/>
    <p:sldId id="373" r:id="rId39"/>
    <p:sldId id="314" r:id="rId40"/>
    <p:sldId id="315" r:id="rId41"/>
    <p:sldId id="433" r:id="rId42"/>
    <p:sldId id="477" r:id="rId43"/>
    <p:sldId id="391" r:id="rId44"/>
    <p:sldId id="476" r:id="rId45"/>
    <p:sldId id="392" r:id="rId46"/>
    <p:sldId id="393" r:id="rId47"/>
    <p:sldId id="396" r:id="rId48"/>
    <p:sldId id="317" r:id="rId49"/>
    <p:sldId id="432" r:id="rId50"/>
    <p:sldId id="434" r:id="rId51"/>
    <p:sldId id="505" r:id="rId52"/>
    <p:sldId id="506" r:id="rId53"/>
    <p:sldId id="510" r:id="rId54"/>
    <p:sldId id="382" r:id="rId55"/>
    <p:sldId id="447" r:id="rId56"/>
    <p:sldId id="507" r:id="rId57"/>
    <p:sldId id="421" r:id="rId58"/>
    <p:sldId id="320" r:id="rId59"/>
    <p:sldId id="441" r:id="rId60"/>
    <p:sldId id="442" r:id="rId61"/>
    <p:sldId id="374" r:id="rId62"/>
    <p:sldId id="459" r:id="rId63"/>
    <p:sldId id="460" r:id="rId64"/>
    <p:sldId id="514" r:id="rId65"/>
    <p:sldId id="321" r:id="rId66"/>
    <p:sldId id="419" r:id="rId67"/>
    <p:sldId id="322" r:id="rId68"/>
    <p:sldId id="479" r:id="rId69"/>
    <p:sldId id="323" r:id="rId70"/>
    <p:sldId id="439" r:id="rId71"/>
    <p:sldId id="452" r:id="rId72"/>
    <p:sldId id="438" r:id="rId73"/>
    <p:sldId id="326" r:id="rId74"/>
    <p:sldId id="327" r:id="rId75"/>
    <p:sldId id="364" r:id="rId76"/>
    <p:sldId id="443" r:id="rId77"/>
    <p:sldId id="480" r:id="rId78"/>
    <p:sldId id="348" r:id="rId79"/>
    <p:sldId id="444" r:id="rId80"/>
    <p:sldId id="467" r:id="rId81"/>
    <p:sldId id="407" r:id="rId82"/>
    <p:sldId id="481" r:id="rId83"/>
    <p:sldId id="464" r:id="rId84"/>
    <p:sldId id="462" r:id="rId85"/>
    <p:sldId id="330" r:id="rId86"/>
    <p:sldId id="408" r:id="rId87"/>
    <p:sldId id="513" r:id="rId88"/>
    <p:sldId id="335" r:id="rId89"/>
    <p:sldId id="465" r:id="rId90"/>
    <p:sldId id="466" r:id="rId91"/>
    <p:sldId id="389" r:id="rId92"/>
    <p:sldId id="484" r:id="rId93"/>
    <p:sldId id="483" r:id="rId94"/>
    <p:sldId id="339" r:id="rId95"/>
    <p:sldId id="468" r:id="rId96"/>
    <p:sldId id="511" r:id="rId97"/>
    <p:sldId id="475" r:id="rId98"/>
    <p:sldId id="512" r:id="rId99"/>
    <p:sldId id="385" r:id="rId100"/>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FF0000"/>
    <a:srgbClr val="000000"/>
    <a:srgbClr val="A50021"/>
    <a:srgbClr val="FF5050"/>
    <a:srgbClr val="33CC33"/>
    <a:srgbClr val="9B22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3" autoAdjust="0"/>
    <p:restoredTop sz="99509" autoAdjust="0"/>
  </p:normalViewPr>
  <p:slideViewPr>
    <p:cSldViewPr>
      <p:cViewPr varScale="1">
        <p:scale>
          <a:sx n="114" d="100"/>
          <a:sy n="114" d="100"/>
        </p:scale>
        <p:origin x="1518" y="114"/>
      </p:cViewPr>
      <p:guideLst>
        <p:guide orient="horz" pos="2160"/>
        <p:guide pos="2880"/>
      </p:guideLst>
    </p:cSldViewPr>
  </p:slideViewPr>
  <p:outlineViewPr>
    <p:cViewPr>
      <p:scale>
        <a:sx n="33" d="100"/>
        <a:sy n="33" d="100"/>
      </p:scale>
      <p:origin x="0" y="4241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1026">
            <a:extLst>
              <a:ext uri="{FF2B5EF4-FFF2-40B4-BE49-F238E27FC236}">
                <a16:creationId xmlns:a16="http://schemas.microsoft.com/office/drawing/2014/main" id="{F5E4C3BC-82E5-F483-E594-02B055CF0A4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a:p>
        </p:txBody>
      </p:sp>
      <p:sp>
        <p:nvSpPr>
          <p:cNvPr id="70659" name="Rectangle 1027">
            <a:extLst>
              <a:ext uri="{FF2B5EF4-FFF2-40B4-BE49-F238E27FC236}">
                <a16:creationId xmlns:a16="http://schemas.microsoft.com/office/drawing/2014/main" id="{CA9C8291-ECF4-6540-1C81-E48E9CB82CFD}"/>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a:p>
        </p:txBody>
      </p:sp>
      <p:sp>
        <p:nvSpPr>
          <p:cNvPr id="2052" name="Rectangle 1028">
            <a:extLst>
              <a:ext uri="{FF2B5EF4-FFF2-40B4-BE49-F238E27FC236}">
                <a16:creationId xmlns:a16="http://schemas.microsoft.com/office/drawing/2014/main" id="{C298BEB6-FBEA-685F-4DEF-5287E87B372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1029">
            <a:extLst>
              <a:ext uri="{FF2B5EF4-FFF2-40B4-BE49-F238E27FC236}">
                <a16:creationId xmlns:a16="http://schemas.microsoft.com/office/drawing/2014/main" id="{B8F772CA-7ED2-F7EE-1062-54370292617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70662" name="Rectangle 1030">
            <a:extLst>
              <a:ext uri="{FF2B5EF4-FFF2-40B4-BE49-F238E27FC236}">
                <a16:creationId xmlns:a16="http://schemas.microsoft.com/office/drawing/2014/main" id="{C0805F86-25E7-6EED-0517-93DAA1294831}"/>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a:p>
        </p:txBody>
      </p:sp>
      <p:sp>
        <p:nvSpPr>
          <p:cNvPr id="70663" name="Rectangle 1031">
            <a:extLst>
              <a:ext uri="{FF2B5EF4-FFF2-40B4-BE49-F238E27FC236}">
                <a16:creationId xmlns:a16="http://schemas.microsoft.com/office/drawing/2014/main" id="{304E6227-4C87-7A84-EFDF-8D6F680ADC1D}"/>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6256871-43C5-4851-82C8-83BBB9A76DAF}"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3838E136-9CA5-D6CF-7FA7-DAAD0866774C}"/>
              </a:ext>
            </a:extLst>
          </p:cNvPr>
          <p:cNvSpPr>
            <a:spLocks noGrp="1"/>
          </p:cNvSpPr>
          <p:nvPr>
            <p:ph type="dt" sz="half" idx="10"/>
          </p:nvPr>
        </p:nvSpPr>
        <p:spPr/>
        <p:txBody>
          <a:bodyPr/>
          <a:lstStyle>
            <a:lvl1pPr>
              <a:defRPr/>
            </a:lvl1pPr>
          </a:lstStyle>
          <a:p>
            <a:pPr>
              <a:defRPr/>
            </a:pPr>
            <a:endParaRPr lang="ru-RU"/>
          </a:p>
        </p:txBody>
      </p:sp>
      <p:sp>
        <p:nvSpPr>
          <p:cNvPr id="5" name="Нижний колонтитул 4">
            <a:extLst>
              <a:ext uri="{FF2B5EF4-FFF2-40B4-BE49-F238E27FC236}">
                <a16:creationId xmlns:a16="http://schemas.microsoft.com/office/drawing/2014/main" id="{23C8ABB8-E9D0-F444-665F-78879F2F36F1}"/>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FB516D6E-8A1B-83DF-A283-A2E8EEF3AC42}"/>
              </a:ext>
            </a:extLst>
          </p:cNvPr>
          <p:cNvSpPr>
            <a:spLocks noGrp="1"/>
          </p:cNvSpPr>
          <p:nvPr>
            <p:ph type="sldNum" sz="quarter" idx="12"/>
          </p:nvPr>
        </p:nvSpPr>
        <p:spPr/>
        <p:txBody>
          <a:bodyPr/>
          <a:lstStyle>
            <a:lvl1pPr>
              <a:defRPr/>
            </a:lvl1pPr>
          </a:lstStyle>
          <a:p>
            <a:pPr>
              <a:defRPr/>
            </a:pPr>
            <a:fld id="{D4E05586-2E02-412D-B3A5-B2C41D374F2D}" type="slidenum">
              <a:rPr lang="ru-RU" altLang="ru-RU"/>
              <a:pPr>
                <a:defRPr/>
              </a:pPr>
              <a:t>‹#›</a:t>
            </a:fld>
            <a:endParaRPr lang="ru-RU" altLang="ru-RU"/>
          </a:p>
        </p:txBody>
      </p:sp>
    </p:spTree>
    <p:extLst>
      <p:ext uri="{BB962C8B-B14F-4D97-AF65-F5344CB8AC3E}">
        <p14:creationId xmlns:p14="http://schemas.microsoft.com/office/powerpoint/2010/main" val="1221479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F90DB42-07ED-46C6-1807-BDE93F13DB28}"/>
              </a:ext>
            </a:extLst>
          </p:cNvPr>
          <p:cNvSpPr>
            <a:spLocks noGrp="1"/>
          </p:cNvSpPr>
          <p:nvPr>
            <p:ph type="dt" sz="half" idx="10"/>
          </p:nvPr>
        </p:nvSpPr>
        <p:spPr/>
        <p:txBody>
          <a:bodyPr/>
          <a:lstStyle>
            <a:lvl1pPr>
              <a:defRPr/>
            </a:lvl1pPr>
          </a:lstStyle>
          <a:p>
            <a:pPr>
              <a:defRPr/>
            </a:pPr>
            <a:endParaRPr lang="ru-RU"/>
          </a:p>
        </p:txBody>
      </p:sp>
      <p:sp>
        <p:nvSpPr>
          <p:cNvPr id="5" name="Нижний колонтитул 4">
            <a:extLst>
              <a:ext uri="{FF2B5EF4-FFF2-40B4-BE49-F238E27FC236}">
                <a16:creationId xmlns:a16="http://schemas.microsoft.com/office/drawing/2014/main" id="{0410B009-189B-8C4C-AE17-95588E08EAEB}"/>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039581A0-7FA4-E466-3EED-AE538B78CF68}"/>
              </a:ext>
            </a:extLst>
          </p:cNvPr>
          <p:cNvSpPr>
            <a:spLocks noGrp="1"/>
          </p:cNvSpPr>
          <p:nvPr>
            <p:ph type="sldNum" sz="quarter" idx="12"/>
          </p:nvPr>
        </p:nvSpPr>
        <p:spPr/>
        <p:txBody>
          <a:bodyPr/>
          <a:lstStyle>
            <a:lvl1pPr>
              <a:defRPr/>
            </a:lvl1pPr>
          </a:lstStyle>
          <a:p>
            <a:pPr>
              <a:defRPr/>
            </a:pPr>
            <a:fld id="{3B7D0C8D-2EA9-4C0D-A6CD-9BD7C8928FA8}" type="slidenum">
              <a:rPr lang="ru-RU" altLang="ru-RU"/>
              <a:pPr>
                <a:defRPr/>
              </a:pPr>
              <a:t>‹#›</a:t>
            </a:fld>
            <a:endParaRPr lang="ru-RU" altLang="ru-RU"/>
          </a:p>
        </p:txBody>
      </p:sp>
    </p:spTree>
    <p:extLst>
      <p:ext uri="{BB962C8B-B14F-4D97-AF65-F5344CB8AC3E}">
        <p14:creationId xmlns:p14="http://schemas.microsoft.com/office/powerpoint/2010/main" val="369039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A8FC9D9-2E44-B1D7-B228-8C997889FD43}"/>
              </a:ext>
            </a:extLst>
          </p:cNvPr>
          <p:cNvSpPr>
            <a:spLocks noGrp="1"/>
          </p:cNvSpPr>
          <p:nvPr>
            <p:ph type="dt" sz="half" idx="10"/>
          </p:nvPr>
        </p:nvSpPr>
        <p:spPr/>
        <p:txBody>
          <a:bodyPr/>
          <a:lstStyle>
            <a:lvl1pPr>
              <a:defRPr/>
            </a:lvl1pPr>
          </a:lstStyle>
          <a:p>
            <a:pPr>
              <a:defRPr/>
            </a:pPr>
            <a:endParaRPr lang="ru-RU"/>
          </a:p>
        </p:txBody>
      </p:sp>
      <p:sp>
        <p:nvSpPr>
          <p:cNvPr id="5" name="Нижний колонтитул 4">
            <a:extLst>
              <a:ext uri="{FF2B5EF4-FFF2-40B4-BE49-F238E27FC236}">
                <a16:creationId xmlns:a16="http://schemas.microsoft.com/office/drawing/2014/main" id="{80663668-C564-4D3F-69DF-746BCB9E93E3}"/>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7D081823-8A6D-0080-5A3B-B02BE106DE19}"/>
              </a:ext>
            </a:extLst>
          </p:cNvPr>
          <p:cNvSpPr>
            <a:spLocks noGrp="1"/>
          </p:cNvSpPr>
          <p:nvPr>
            <p:ph type="sldNum" sz="quarter" idx="12"/>
          </p:nvPr>
        </p:nvSpPr>
        <p:spPr/>
        <p:txBody>
          <a:bodyPr/>
          <a:lstStyle>
            <a:lvl1pPr>
              <a:defRPr/>
            </a:lvl1pPr>
          </a:lstStyle>
          <a:p>
            <a:pPr>
              <a:defRPr/>
            </a:pPr>
            <a:fld id="{5C1F9CF5-3C9C-4C27-9823-C981130C12D9}" type="slidenum">
              <a:rPr lang="ru-RU" altLang="ru-RU"/>
              <a:pPr>
                <a:defRPr/>
              </a:pPr>
              <a:t>‹#›</a:t>
            </a:fld>
            <a:endParaRPr lang="ru-RU" altLang="ru-RU"/>
          </a:p>
        </p:txBody>
      </p:sp>
    </p:spTree>
    <p:extLst>
      <p:ext uri="{BB962C8B-B14F-4D97-AF65-F5344CB8AC3E}">
        <p14:creationId xmlns:p14="http://schemas.microsoft.com/office/powerpoint/2010/main" val="2807180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33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33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2CBA92AC-4ABC-5869-92F2-E021A0E9C1C1}"/>
              </a:ext>
            </a:extLst>
          </p:cNvPr>
          <p:cNvSpPr>
            <a:spLocks noGrp="1"/>
          </p:cNvSpPr>
          <p:nvPr>
            <p:ph type="dt" sz="half" idx="10"/>
          </p:nvPr>
        </p:nvSpPr>
        <p:spPr/>
        <p:txBody>
          <a:bodyPr/>
          <a:lstStyle>
            <a:lvl1pPr>
              <a:defRPr/>
            </a:lvl1pPr>
          </a:lstStyle>
          <a:p>
            <a:pPr>
              <a:defRPr/>
            </a:pPr>
            <a:endParaRPr lang="ru-RU"/>
          </a:p>
        </p:txBody>
      </p:sp>
      <p:sp>
        <p:nvSpPr>
          <p:cNvPr id="6" name="Нижний колонтитул 4">
            <a:extLst>
              <a:ext uri="{FF2B5EF4-FFF2-40B4-BE49-F238E27FC236}">
                <a16:creationId xmlns:a16="http://schemas.microsoft.com/office/drawing/2014/main" id="{6BA463B1-7F84-3676-DBCD-14002B922EB1}"/>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268537DF-C039-F9B8-C9CB-A39438CBA68E}"/>
              </a:ext>
            </a:extLst>
          </p:cNvPr>
          <p:cNvSpPr>
            <a:spLocks noGrp="1"/>
          </p:cNvSpPr>
          <p:nvPr>
            <p:ph type="sldNum" sz="quarter" idx="12"/>
          </p:nvPr>
        </p:nvSpPr>
        <p:spPr/>
        <p:txBody>
          <a:bodyPr/>
          <a:lstStyle>
            <a:lvl1pPr>
              <a:defRPr/>
            </a:lvl1pPr>
          </a:lstStyle>
          <a:p>
            <a:pPr>
              <a:defRPr/>
            </a:pPr>
            <a:fld id="{EA138DC6-7C55-451E-9267-B0D07EE4DA4C}" type="slidenum">
              <a:rPr lang="ru-RU" altLang="ru-RU"/>
              <a:pPr>
                <a:defRPr/>
              </a:pPr>
              <a:t>‹#›</a:t>
            </a:fld>
            <a:endParaRPr lang="ru-RU" altLang="ru-RU"/>
          </a:p>
        </p:txBody>
      </p:sp>
    </p:spTree>
    <p:extLst>
      <p:ext uri="{BB962C8B-B14F-4D97-AF65-F5344CB8AC3E}">
        <p14:creationId xmlns:p14="http://schemas.microsoft.com/office/powerpoint/2010/main" val="3209345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94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3">
            <a:extLst>
              <a:ext uri="{FF2B5EF4-FFF2-40B4-BE49-F238E27FC236}">
                <a16:creationId xmlns:a16="http://schemas.microsoft.com/office/drawing/2014/main" id="{457AFD43-223E-9926-E3D8-9A28E5CB74F8}"/>
              </a:ext>
            </a:extLst>
          </p:cNvPr>
          <p:cNvSpPr>
            <a:spLocks noGrp="1"/>
          </p:cNvSpPr>
          <p:nvPr>
            <p:ph type="dt" sz="half" idx="10"/>
          </p:nvPr>
        </p:nvSpPr>
        <p:spPr/>
        <p:txBody>
          <a:bodyPr/>
          <a:lstStyle>
            <a:lvl1pPr>
              <a:defRPr/>
            </a:lvl1pPr>
          </a:lstStyle>
          <a:p>
            <a:pPr>
              <a:defRPr/>
            </a:pPr>
            <a:endParaRPr lang="ru-RU"/>
          </a:p>
        </p:txBody>
      </p:sp>
      <p:sp>
        <p:nvSpPr>
          <p:cNvPr id="4" name="Нижний колонтитул 4">
            <a:extLst>
              <a:ext uri="{FF2B5EF4-FFF2-40B4-BE49-F238E27FC236}">
                <a16:creationId xmlns:a16="http://schemas.microsoft.com/office/drawing/2014/main" id="{EE4E1620-8322-5B1C-7497-BB81F0BBA293}"/>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77A0BAE5-13D9-79C0-6F7E-FE580B4BEA3E}"/>
              </a:ext>
            </a:extLst>
          </p:cNvPr>
          <p:cNvSpPr>
            <a:spLocks noGrp="1"/>
          </p:cNvSpPr>
          <p:nvPr>
            <p:ph type="sldNum" sz="quarter" idx="12"/>
          </p:nvPr>
        </p:nvSpPr>
        <p:spPr/>
        <p:txBody>
          <a:bodyPr/>
          <a:lstStyle>
            <a:lvl1pPr>
              <a:defRPr/>
            </a:lvl1pPr>
          </a:lstStyle>
          <a:p>
            <a:pPr>
              <a:defRPr/>
            </a:pPr>
            <a:fld id="{536F8697-F1AD-44DF-B580-4518DE3B80AB}" type="slidenum">
              <a:rPr lang="ru-RU" altLang="ru-RU"/>
              <a:pPr>
                <a:defRPr/>
              </a:pPr>
              <a:t>‹#›</a:t>
            </a:fld>
            <a:endParaRPr lang="ru-RU" altLang="ru-RU"/>
          </a:p>
        </p:txBody>
      </p:sp>
    </p:spTree>
    <p:extLst>
      <p:ext uri="{BB962C8B-B14F-4D97-AF65-F5344CB8AC3E}">
        <p14:creationId xmlns:p14="http://schemas.microsoft.com/office/powerpoint/2010/main" val="884676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339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90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3943350"/>
            <a:ext cx="4038600" cy="2190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3">
            <a:extLst>
              <a:ext uri="{FF2B5EF4-FFF2-40B4-BE49-F238E27FC236}">
                <a16:creationId xmlns:a16="http://schemas.microsoft.com/office/drawing/2014/main" id="{70D482DF-E630-3FDF-E26E-B394D198340E}"/>
              </a:ext>
            </a:extLst>
          </p:cNvPr>
          <p:cNvSpPr>
            <a:spLocks noGrp="1"/>
          </p:cNvSpPr>
          <p:nvPr>
            <p:ph type="dt" sz="half" idx="10"/>
          </p:nvPr>
        </p:nvSpPr>
        <p:spPr/>
        <p:txBody>
          <a:bodyPr/>
          <a:lstStyle>
            <a:lvl1pPr>
              <a:defRPr/>
            </a:lvl1pPr>
          </a:lstStyle>
          <a:p>
            <a:pPr>
              <a:defRPr/>
            </a:pPr>
            <a:endParaRPr lang="ru-RU"/>
          </a:p>
        </p:txBody>
      </p:sp>
      <p:sp>
        <p:nvSpPr>
          <p:cNvPr id="7" name="Нижний колонтитул 4">
            <a:extLst>
              <a:ext uri="{FF2B5EF4-FFF2-40B4-BE49-F238E27FC236}">
                <a16:creationId xmlns:a16="http://schemas.microsoft.com/office/drawing/2014/main" id="{8481F495-2786-EA05-91FF-DDA5B99EC309}"/>
              </a:ext>
            </a:extLst>
          </p:cNvPr>
          <p:cNvSpPr>
            <a:spLocks noGrp="1"/>
          </p:cNvSpPr>
          <p:nvPr>
            <p:ph type="ftr" sz="quarter" idx="11"/>
          </p:nvPr>
        </p:nvSpPr>
        <p:spPr/>
        <p:txBody>
          <a:bodyPr/>
          <a:lstStyle>
            <a:lvl1pPr>
              <a:defRPr/>
            </a:lvl1pPr>
          </a:lstStyle>
          <a:p>
            <a:pPr>
              <a:defRPr/>
            </a:pPr>
            <a:endParaRPr lang="ru-RU"/>
          </a:p>
        </p:txBody>
      </p:sp>
      <p:sp>
        <p:nvSpPr>
          <p:cNvPr id="8" name="Номер слайда 5">
            <a:extLst>
              <a:ext uri="{FF2B5EF4-FFF2-40B4-BE49-F238E27FC236}">
                <a16:creationId xmlns:a16="http://schemas.microsoft.com/office/drawing/2014/main" id="{56CE785E-AC0A-807A-98F9-63076C834349}"/>
              </a:ext>
            </a:extLst>
          </p:cNvPr>
          <p:cNvSpPr>
            <a:spLocks noGrp="1"/>
          </p:cNvSpPr>
          <p:nvPr>
            <p:ph type="sldNum" sz="quarter" idx="12"/>
          </p:nvPr>
        </p:nvSpPr>
        <p:spPr/>
        <p:txBody>
          <a:bodyPr/>
          <a:lstStyle>
            <a:lvl1pPr>
              <a:defRPr/>
            </a:lvl1pPr>
          </a:lstStyle>
          <a:p>
            <a:pPr>
              <a:defRPr/>
            </a:pPr>
            <a:fld id="{59BE5106-9438-42CD-93FA-007CEB481477}" type="slidenum">
              <a:rPr lang="ru-RU" altLang="ru-RU"/>
              <a:pPr>
                <a:defRPr/>
              </a:pPr>
              <a:t>‹#›</a:t>
            </a:fld>
            <a:endParaRPr lang="ru-RU" altLang="ru-RU"/>
          </a:p>
        </p:txBody>
      </p:sp>
    </p:spTree>
    <p:extLst>
      <p:ext uri="{BB962C8B-B14F-4D97-AF65-F5344CB8AC3E}">
        <p14:creationId xmlns:p14="http://schemas.microsoft.com/office/powerpoint/2010/main" val="1614284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quarter" idx="1"/>
          </p:nvPr>
        </p:nvSpPr>
        <p:spPr>
          <a:xfrm>
            <a:off x="457200" y="1600200"/>
            <a:ext cx="4038600" cy="2190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90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57200" y="3943350"/>
            <a:ext cx="4038600" cy="2190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3943350"/>
            <a:ext cx="4038600" cy="2190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046E126E-C3D4-9C56-27A2-1CCE55FA65CF}"/>
              </a:ext>
            </a:extLst>
          </p:cNvPr>
          <p:cNvSpPr>
            <a:spLocks noGrp="1"/>
          </p:cNvSpPr>
          <p:nvPr>
            <p:ph type="dt" sz="half" idx="10"/>
          </p:nvPr>
        </p:nvSpPr>
        <p:spPr/>
        <p:txBody>
          <a:bodyPr/>
          <a:lstStyle>
            <a:lvl1pPr>
              <a:defRPr/>
            </a:lvl1pPr>
          </a:lstStyle>
          <a:p>
            <a:pPr>
              <a:defRPr/>
            </a:pPr>
            <a:endParaRPr lang="ru-RU"/>
          </a:p>
        </p:txBody>
      </p:sp>
      <p:sp>
        <p:nvSpPr>
          <p:cNvPr id="8" name="Нижний колонтитул 4">
            <a:extLst>
              <a:ext uri="{FF2B5EF4-FFF2-40B4-BE49-F238E27FC236}">
                <a16:creationId xmlns:a16="http://schemas.microsoft.com/office/drawing/2014/main" id="{1B8D7E21-8455-4712-DA9A-4CD3312BD3E1}"/>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2381CA6B-0D39-A22D-E50A-DB9E83392FE7}"/>
              </a:ext>
            </a:extLst>
          </p:cNvPr>
          <p:cNvSpPr>
            <a:spLocks noGrp="1"/>
          </p:cNvSpPr>
          <p:nvPr>
            <p:ph type="sldNum" sz="quarter" idx="12"/>
          </p:nvPr>
        </p:nvSpPr>
        <p:spPr/>
        <p:txBody>
          <a:bodyPr/>
          <a:lstStyle>
            <a:lvl1pPr>
              <a:defRPr/>
            </a:lvl1pPr>
          </a:lstStyle>
          <a:p>
            <a:pPr>
              <a:defRPr/>
            </a:pPr>
            <a:fld id="{7FD82DFE-EA9C-42BD-B382-655FF4DA64B0}" type="slidenum">
              <a:rPr lang="ru-RU" altLang="ru-RU"/>
              <a:pPr>
                <a:defRPr/>
              </a:pPr>
              <a:t>‹#›</a:t>
            </a:fld>
            <a:endParaRPr lang="ru-RU" altLang="ru-RU"/>
          </a:p>
        </p:txBody>
      </p:sp>
    </p:spTree>
    <p:extLst>
      <p:ext uri="{BB962C8B-B14F-4D97-AF65-F5344CB8AC3E}">
        <p14:creationId xmlns:p14="http://schemas.microsoft.com/office/powerpoint/2010/main" val="3728372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347A60-8EB1-1779-371B-73A73DB754AB}"/>
              </a:ext>
            </a:extLst>
          </p:cNvPr>
          <p:cNvSpPr>
            <a:spLocks noGrp="1"/>
          </p:cNvSpPr>
          <p:nvPr>
            <p:ph type="dt" sz="half" idx="10"/>
          </p:nvPr>
        </p:nvSpPr>
        <p:spPr/>
        <p:txBody>
          <a:bodyPr/>
          <a:lstStyle>
            <a:lvl1pPr>
              <a:defRPr/>
            </a:lvl1pPr>
          </a:lstStyle>
          <a:p>
            <a:pPr>
              <a:defRPr/>
            </a:pPr>
            <a:endParaRPr lang="ru-RU"/>
          </a:p>
        </p:txBody>
      </p:sp>
      <p:sp>
        <p:nvSpPr>
          <p:cNvPr id="5" name="Нижний колонтитул 4">
            <a:extLst>
              <a:ext uri="{FF2B5EF4-FFF2-40B4-BE49-F238E27FC236}">
                <a16:creationId xmlns:a16="http://schemas.microsoft.com/office/drawing/2014/main" id="{92529287-0F84-FC2A-F3DE-BD6C6FCBF84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E19A7580-2C06-833E-5F73-533D27EDE3F4}"/>
              </a:ext>
            </a:extLst>
          </p:cNvPr>
          <p:cNvSpPr>
            <a:spLocks noGrp="1"/>
          </p:cNvSpPr>
          <p:nvPr>
            <p:ph type="sldNum" sz="quarter" idx="12"/>
          </p:nvPr>
        </p:nvSpPr>
        <p:spPr/>
        <p:txBody>
          <a:bodyPr/>
          <a:lstStyle>
            <a:lvl1pPr>
              <a:defRPr/>
            </a:lvl1pPr>
          </a:lstStyle>
          <a:p>
            <a:pPr>
              <a:defRPr/>
            </a:pPr>
            <a:fld id="{60E9EF4D-0EBF-4FEB-BFBE-FFDA5A1C39B5}" type="slidenum">
              <a:rPr lang="ru-RU" altLang="ru-RU"/>
              <a:pPr>
                <a:defRPr/>
              </a:pPr>
              <a:t>‹#›</a:t>
            </a:fld>
            <a:endParaRPr lang="ru-RU" altLang="ru-RU"/>
          </a:p>
        </p:txBody>
      </p:sp>
    </p:spTree>
    <p:extLst>
      <p:ext uri="{BB962C8B-B14F-4D97-AF65-F5344CB8AC3E}">
        <p14:creationId xmlns:p14="http://schemas.microsoft.com/office/powerpoint/2010/main" val="173981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D8557B3-9B8A-3555-D8E7-7F802A672A91}"/>
              </a:ext>
            </a:extLst>
          </p:cNvPr>
          <p:cNvSpPr>
            <a:spLocks noGrp="1"/>
          </p:cNvSpPr>
          <p:nvPr>
            <p:ph type="dt" sz="half" idx="10"/>
          </p:nvPr>
        </p:nvSpPr>
        <p:spPr/>
        <p:txBody>
          <a:bodyPr/>
          <a:lstStyle>
            <a:lvl1pPr>
              <a:defRPr/>
            </a:lvl1pPr>
          </a:lstStyle>
          <a:p>
            <a:pPr>
              <a:defRPr/>
            </a:pPr>
            <a:endParaRPr lang="ru-RU"/>
          </a:p>
        </p:txBody>
      </p:sp>
      <p:sp>
        <p:nvSpPr>
          <p:cNvPr id="5" name="Нижний колонтитул 4">
            <a:extLst>
              <a:ext uri="{FF2B5EF4-FFF2-40B4-BE49-F238E27FC236}">
                <a16:creationId xmlns:a16="http://schemas.microsoft.com/office/drawing/2014/main" id="{52E225A0-2038-DF50-CA5F-A817F47BAAF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E14FAC85-1706-A306-8BB5-9B403CB1E65F}"/>
              </a:ext>
            </a:extLst>
          </p:cNvPr>
          <p:cNvSpPr>
            <a:spLocks noGrp="1"/>
          </p:cNvSpPr>
          <p:nvPr>
            <p:ph type="sldNum" sz="quarter" idx="12"/>
          </p:nvPr>
        </p:nvSpPr>
        <p:spPr/>
        <p:txBody>
          <a:bodyPr/>
          <a:lstStyle>
            <a:lvl1pPr>
              <a:defRPr/>
            </a:lvl1pPr>
          </a:lstStyle>
          <a:p>
            <a:pPr>
              <a:defRPr/>
            </a:pPr>
            <a:fld id="{AB207E9B-9E37-498C-B1E3-9C6319B4A155}" type="slidenum">
              <a:rPr lang="ru-RU" altLang="ru-RU"/>
              <a:pPr>
                <a:defRPr/>
              </a:pPr>
              <a:t>‹#›</a:t>
            </a:fld>
            <a:endParaRPr lang="ru-RU" altLang="ru-RU"/>
          </a:p>
        </p:txBody>
      </p:sp>
    </p:spTree>
    <p:extLst>
      <p:ext uri="{BB962C8B-B14F-4D97-AF65-F5344CB8AC3E}">
        <p14:creationId xmlns:p14="http://schemas.microsoft.com/office/powerpoint/2010/main" val="321469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E2AA9D0F-578A-C269-E57E-F34A33FB3FA0}"/>
              </a:ext>
            </a:extLst>
          </p:cNvPr>
          <p:cNvSpPr>
            <a:spLocks noGrp="1"/>
          </p:cNvSpPr>
          <p:nvPr>
            <p:ph type="dt" sz="half" idx="10"/>
          </p:nvPr>
        </p:nvSpPr>
        <p:spPr/>
        <p:txBody>
          <a:bodyPr/>
          <a:lstStyle>
            <a:lvl1pPr>
              <a:defRPr/>
            </a:lvl1pPr>
          </a:lstStyle>
          <a:p>
            <a:pPr>
              <a:defRPr/>
            </a:pPr>
            <a:endParaRPr lang="ru-RU"/>
          </a:p>
        </p:txBody>
      </p:sp>
      <p:sp>
        <p:nvSpPr>
          <p:cNvPr id="6" name="Нижний колонтитул 4">
            <a:extLst>
              <a:ext uri="{FF2B5EF4-FFF2-40B4-BE49-F238E27FC236}">
                <a16:creationId xmlns:a16="http://schemas.microsoft.com/office/drawing/2014/main" id="{D224A5C5-0FE0-C90A-96AA-DFBC5F6F3978}"/>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8A568D03-ADC7-0914-3FAB-66160523C98E}"/>
              </a:ext>
            </a:extLst>
          </p:cNvPr>
          <p:cNvSpPr>
            <a:spLocks noGrp="1"/>
          </p:cNvSpPr>
          <p:nvPr>
            <p:ph type="sldNum" sz="quarter" idx="12"/>
          </p:nvPr>
        </p:nvSpPr>
        <p:spPr/>
        <p:txBody>
          <a:bodyPr/>
          <a:lstStyle>
            <a:lvl1pPr>
              <a:defRPr/>
            </a:lvl1pPr>
          </a:lstStyle>
          <a:p>
            <a:pPr>
              <a:defRPr/>
            </a:pPr>
            <a:fld id="{D5E6D07F-9143-4177-B491-FA3DBC7765EA}" type="slidenum">
              <a:rPr lang="ru-RU" altLang="ru-RU"/>
              <a:pPr>
                <a:defRPr/>
              </a:pPr>
              <a:t>‹#›</a:t>
            </a:fld>
            <a:endParaRPr lang="ru-RU" altLang="ru-RU"/>
          </a:p>
        </p:txBody>
      </p:sp>
    </p:spTree>
    <p:extLst>
      <p:ext uri="{BB962C8B-B14F-4D97-AF65-F5344CB8AC3E}">
        <p14:creationId xmlns:p14="http://schemas.microsoft.com/office/powerpoint/2010/main" val="82630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8AF4B338-D2E9-AF22-8F94-4779D218B29A}"/>
              </a:ext>
            </a:extLst>
          </p:cNvPr>
          <p:cNvSpPr>
            <a:spLocks noGrp="1"/>
          </p:cNvSpPr>
          <p:nvPr>
            <p:ph type="dt" sz="half" idx="10"/>
          </p:nvPr>
        </p:nvSpPr>
        <p:spPr/>
        <p:txBody>
          <a:bodyPr/>
          <a:lstStyle>
            <a:lvl1pPr>
              <a:defRPr/>
            </a:lvl1pPr>
          </a:lstStyle>
          <a:p>
            <a:pPr>
              <a:defRPr/>
            </a:pPr>
            <a:endParaRPr lang="ru-RU"/>
          </a:p>
        </p:txBody>
      </p:sp>
      <p:sp>
        <p:nvSpPr>
          <p:cNvPr id="8" name="Нижний колонтитул 4">
            <a:extLst>
              <a:ext uri="{FF2B5EF4-FFF2-40B4-BE49-F238E27FC236}">
                <a16:creationId xmlns:a16="http://schemas.microsoft.com/office/drawing/2014/main" id="{BEEA397C-6B21-66B9-D96C-B1EB0510394D}"/>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A561040D-0A69-6E61-11DC-1E3C42FCCBF6}"/>
              </a:ext>
            </a:extLst>
          </p:cNvPr>
          <p:cNvSpPr>
            <a:spLocks noGrp="1"/>
          </p:cNvSpPr>
          <p:nvPr>
            <p:ph type="sldNum" sz="quarter" idx="12"/>
          </p:nvPr>
        </p:nvSpPr>
        <p:spPr/>
        <p:txBody>
          <a:bodyPr/>
          <a:lstStyle>
            <a:lvl1pPr>
              <a:defRPr/>
            </a:lvl1pPr>
          </a:lstStyle>
          <a:p>
            <a:pPr>
              <a:defRPr/>
            </a:pPr>
            <a:fld id="{180FAB23-C683-438B-BDBB-9BA7FBC7B44A}" type="slidenum">
              <a:rPr lang="ru-RU" altLang="ru-RU"/>
              <a:pPr>
                <a:defRPr/>
              </a:pPr>
              <a:t>‹#›</a:t>
            </a:fld>
            <a:endParaRPr lang="ru-RU" altLang="ru-RU"/>
          </a:p>
        </p:txBody>
      </p:sp>
    </p:spTree>
    <p:extLst>
      <p:ext uri="{BB962C8B-B14F-4D97-AF65-F5344CB8AC3E}">
        <p14:creationId xmlns:p14="http://schemas.microsoft.com/office/powerpoint/2010/main" val="1393257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FF3E2071-80E8-4191-548C-A699065B19C7}"/>
              </a:ext>
            </a:extLst>
          </p:cNvPr>
          <p:cNvSpPr>
            <a:spLocks noGrp="1"/>
          </p:cNvSpPr>
          <p:nvPr>
            <p:ph type="dt" sz="half" idx="10"/>
          </p:nvPr>
        </p:nvSpPr>
        <p:spPr/>
        <p:txBody>
          <a:bodyPr/>
          <a:lstStyle>
            <a:lvl1pPr>
              <a:defRPr/>
            </a:lvl1pPr>
          </a:lstStyle>
          <a:p>
            <a:pPr>
              <a:defRPr/>
            </a:pPr>
            <a:endParaRPr lang="ru-RU"/>
          </a:p>
        </p:txBody>
      </p:sp>
      <p:sp>
        <p:nvSpPr>
          <p:cNvPr id="4" name="Нижний колонтитул 4">
            <a:extLst>
              <a:ext uri="{FF2B5EF4-FFF2-40B4-BE49-F238E27FC236}">
                <a16:creationId xmlns:a16="http://schemas.microsoft.com/office/drawing/2014/main" id="{7FB6B07C-EECD-BB19-D403-7AF639BE7610}"/>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A7C511A0-F585-FFA9-CF1B-FBBE65186B1C}"/>
              </a:ext>
            </a:extLst>
          </p:cNvPr>
          <p:cNvSpPr>
            <a:spLocks noGrp="1"/>
          </p:cNvSpPr>
          <p:nvPr>
            <p:ph type="sldNum" sz="quarter" idx="12"/>
          </p:nvPr>
        </p:nvSpPr>
        <p:spPr/>
        <p:txBody>
          <a:bodyPr/>
          <a:lstStyle>
            <a:lvl1pPr>
              <a:defRPr/>
            </a:lvl1pPr>
          </a:lstStyle>
          <a:p>
            <a:pPr>
              <a:defRPr/>
            </a:pPr>
            <a:fld id="{BF25D2AE-5646-45C4-87DD-0D72AF5C1738}" type="slidenum">
              <a:rPr lang="ru-RU" altLang="ru-RU"/>
              <a:pPr>
                <a:defRPr/>
              </a:pPr>
              <a:t>‹#›</a:t>
            </a:fld>
            <a:endParaRPr lang="ru-RU" altLang="ru-RU"/>
          </a:p>
        </p:txBody>
      </p:sp>
    </p:spTree>
    <p:extLst>
      <p:ext uri="{BB962C8B-B14F-4D97-AF65-F5344CB8AC3E}">
        <p14:creationId xmlns:p14="http://schemas.microsoft.com/office/powerpoint/2010/main" val="2956536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2AA33D7A-BABA-076E-7E11-4C192DE2D615}"/>
              </a:ext>
            </a:extLst>
          </p:cNvPr>
          <p:cNvSpPr>
            <a:spLocks noGrp="1"/>
          </p:cNvSpPr>
          <p:nvPr>
            <p:ph type="dt" sz="half" idx="10"/>
          </p:nvPr>
        </p:nvSpPr>
        <p:spPr/>
        <p:txBody>
          <a:bodyPr/>
          <a:lstStyle>
            <a:lvl1pPr>
              <a:defRPr/>
            </a:lvl1pPr>
          </a:lstStyle>
          <a:p>
            <a:pPr>
              <a:defRPr/>
            </a:pPr>
            <a:endParaRPr lang="ru-RU"/>
          </a:p>
        </p:txBody>
      </p:sp>
      <p:sp>
        <p:nvSpPr>
          <p:cNvPr id="3" name="Нижний колонтитул 4">
            <a:extLst>
              <a:ext uri="{FF2B5EF4-FFF2-40B4-BE49-F238E27FC236}">
                <a16:creationId xmlns:a16="http://schemas.microsoft.com/office/drawing/2014/main" id="{5AE5204A-116A-2980-DA14-C32089F1A417}"/>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8D4EE412-2B1F-4B5C-1587-F728FC94D1B1}"/>
              </a:ext>
            </a:extLst>
          </p:cNvPr>
          <p:cNvSpPr>
            <a:spLocks noGrp="1"/>
          </p:cNvSpPr>
          <p:nvPr>
            <p:ph type="sldNum" sz="quarter" idx="12"/>
          </p:nvPr>
        </p:nvSpPr>
        <p:spPr/>
        <p:txBody>
          <a:bodyPr/>
          <a:lstStyle>
            <a:lvl1pPr>
              <a:defRPr/>
            </a:lvl1pPr>
          </a:lstStyle>
          <a:p>
            <a:pPr>
              <a:defRPr/>
            </a:pPr>
            <a:fld id="{E0C86E0A-DEF1-4BDF-A7B5-1A182A5D3097}" type="slidenum">
              <a:rPr lang="ru-RU" altLang="ru-RU"/>
              <a:pPr>
                <a:defRPr/>
              </a:pPr>
              <a:t>‹#›</a:t>
            </a:fld>
            <a:endParaRPr lang="ru-RU" altLang="ru-RU"/>
          </a:p>
        </p:txBody>
      </p:sp>
    </p:spTree>
    <p:extLst>
      <p:ext uri="{BB962C8B-B14F-4D97-AF65-F5344CB8AC3E}">
        <p14:creationId xmlns:p14="http://schemas.microsoft.com/office/powerpoint/2010/main" val="198732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7D3D96B0-0943-FBEA-2BE3-A6EE5A21A42E}"/>
              </a:ext>
            </a:extLst>
          </p:cNvPr>
          <p:cNvSpPr>
            <a:spLocks noGrp="1"/>
          </p:cNvSpPr>
          <p:nvPr>
            <p:ph type="dt" sz="half" idx="10"/>
          </p:nvPr>
        </p:nvSpPr>
        <p:spPr/>
        <p:txBody>
          <a:bodyPr/>
          <a:lstStyle>
            <a:lvl1pPr>
              <a:defRPr/>
            </a:lvl1pPr>
          </a:lstStyle>
          <a:p>
            <a:pPr>
              <a:defRPr/>
            </a:pPr>
            <a:endParaRPr lang="ru-RU"/>
          </a:p>
        </p:txBody>
      </p:sp>
      <p:sp>
        <p:nvSpPr>
          <p:cNvPr id="6" name="Нижний колонтитул 4">
            <a:extLst>
              <a:ext uri="{FF2B5EF4-FFF2-40B4-BE49-F238E27FC236}">
                <a16:creationId xmlns:a16="http://schemas.microsoft.com/office/drawing/2014/main" id="{2EB6EEA7-8C02-6990-CA2D-B85815C96C63}"/>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BD6B556F-E2F2-4F18-F4BB-8BEA10A7EBE2}"/>
              </a:ext>
            </a:extLst>
          </p:cNvPr>
          <p:cNvSpPr>
            <a:spLocks noGrp="1"/>
          </p:cNvSpPr>
          <p:nvPr>
            <p:ph type="sldNum" sz="quarter" idx="12"/>
          </p:nvPr>
        </p:nvSpPr>
        <p:spPr/>
        <p:txBody>
          <a:bodyPr/>
          <a:lstStyle>
            <a:lvl1pPr>
              <a:defRPr/>
            </a:lvl1pPr>
          </a:lstStyle>
          <a:p>
            <a:pPr>
              <a:defRPr/>
            </a:pPr>
            <a:fld id="{181FF036-C3F2-4C3E-8E03-FD3197711B18}" type="slidenum">
              <a:rPr lang="ru-RU" altLang="ru-RU"/>
              <a:pPr>
                <a:defRPr/>
              </a:pPr>
              <a:t>‹#›</a:t>
            </a:fld>
            <a:endParaRPr lang="ru-RU" altLang="ru-RU"/>
          </a:p>
        </p:txBody>
      </p:sp>
    </p:spTree>
    <p:extLst>
      <p:ext uri="{BB962C8B-B14F-4D97-AF65-F5344CB8AC3E}">
        <p14:creationId xmlns:p14="http://schemas.microsoft.com/office/powerpoint/2010/main" val="2147068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F61A8A18-04D4-6151-2A23-B5A3A5FD1BC7}"/>
              </a:ext>
            </a:extLst>
          </p:cNvPr>
          <p:cNvSpPr>
            <a:spLocks noGrp="1"/>
          </p:cNvSpPr>
          <p:nvPr>
            <p:ph type="dt" sz="half" idx="10"/>
          </p:nvPr>
        </p:nvSpPr>
        <p:spPr/>
        <p:txBody>
          <a:bodyPr/>
          <a:lstStyle>
            <a:lvl1pPr>
              <a:defRPr/>
            </a:lvl1pPr>
          </a:lstStyle>
          <a:p>
            <a:pPr>
              <a:defRPr/>
            </a:pPr>
            <a:endParaRPr lang="ru-RU"/>
          </a:p>
        </p:txBody>
      </p:sp>
      <p:sp>
        <p:nvSpPr>
          <p:cNvPr id="6" name="Нижний колонтитул 4">
            <a:extLst>
              <a:ext uri="{FF2B5EF4-FFF2-40B4-BE49-F238E27FC236}">
                <a16:creationId xmlns:a16="http://schemas.microsoft.com/office/drawing/2014/main" id="{CE5E2912-3876-3F18-2184-58185B05CBD1}"/>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17E11684-5530-D117-EE8A-082410B79932}"/>
              </a:ext>
            </a:extLst>
          </p:cNvPr>
          <p:cNvSpPr>
            <a:spLocks noGrp="1"/>
          </p:cNvSpPr>
          <p:nvPr>
            <p:ph type="sldNum" sz="quarter" idx="12"/>
          </p:nvPr>
        </p:nvSpPr>
        <p:spPr/>
        <p:txBody>
          <a:bodyPr/>
          <a:lstStyle>
            <a:lvl1pPr>
              <a:defRPr/>
            </a:lvl1pPr>
          </a:lstStyle>
          <a:p>
            <a:pPr>
              <a:defRPr/>
            </a:pPr>
            <a:fld id="{9C96F41B-9D8C-495D-85F1-706BD39F4529}" type="slidenum">
              <a:rPr lang="ru-RU" altLang="ru-RU"/>
              <a:pPr>
                <a:defRPr/>
              </a:pPr>
              <a:t>‹#›</a:t>
            </a:fld>
            <a:endParaRPr lang="ru-RU" altLang="ru-RU"/>
          </a:p>
        </p:txBody>
      </p:sp>
    </p:spTree>
    <p:extLst>
      <p:ext uri="{BB962C8B-B14F-4D97-AF65-F5344CB8AC3E}">
        <p14:creationId xmlns:p14="http://schemas.microsoft.com/office/powerpoint/2010/main" val="2505904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5570EBC0-0855-6B35-8309-17E7DE1D17A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1A660CFC-14BB-9B56-F69B-7DACC7B6BBE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5E81CE40-40BD-7772-625A-F1EA1BD0D5B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ru-RU"/>
          </a:p>
        </p:txBody>
      </p:sp>
      <p:sp>
        <p:nvSpPr>
          <p:cNvPr id="5" name="Нижний колонтитул 4">
            <a:extLst>
              <a:ext uri="{FF2B5EF4-FFF2-40B4-BE49-F238E27FC236}">
                <a16:creationId xmlns:a16="http://schemas.microsoft.com/office/drawing/2014/main" id="{671694CE-7F43-B7BD-3F41-5109A2E32B8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ru-RU"/>
          </a:p>
        </p:txBody>
      </p:sp>
      <p:sp>
        <p:nvSpPr>
          <p:cNvPr id="6" name="Номер слайда 5">
            <a:extLst>
              <a:ext uri="{FF2B5EF4-FFF2-40B4-BE49-F238E27FC236}">
                <a16:creationId xmlns:a16="http://schemas.microsoft.com/office/drawing/2014/main" id="{0B00FE7D-CEC1-E3A1-7B08-D71CB421F19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C48E208-09FE-4B7B-9845-D9428E234BBF}"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u.wikipedia.org/wiki/%D0%9C%D0%B0%D1%82%D0%BA%D0%B0_%D0%B6%D0%B5%D0%BD%D1%89%D0%B8%D0%BD%D1%8B" TargetMode="External"/><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hyperlink" Target="https://ru.wikipedia.org/wiki/%D0%A0%D0%BE%D0%B4%D1%8B_%D1%83_%D1%87%D0%B5%D0%BB%D0%BE%D0%B2%D0%B5%D0%BA%D0%B0"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9.jpeg"/><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7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4.xml"/><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11A20C7-EB7C-30C4-2E91-42B5FDAF26D5}"/>
              </a:ext>
            </a:extLst>
          </p:cNvPr>
          <p:cNvSpPr>
            <a:spLocks noGrp="1" noChangeArrowheads="1"/>
          </p:cNvSpPr>
          <p:nvPr>
            <p:ph type="ctrTitle"/>
          </p:nvPr>
        </p:nvSpPr>
        <p:spPr>
          <a:xfrm>
            <a:off x="468313" y="2060575"/>
            <a:ext cx="7991475" cy="2089150"/>
          </a:xfrm>
          <a:solidFill>
            <a:schemeClr val="tx2">
              <a:lumMod val="40000"/>
              <a:lumOff val="60000"/>
            </a:schemeClr>
          </a:solidFill>
          <a:ln>
            <a:solidFill>
              <a:schemeClr val="accent1"/>
            </a:solidFill>
          </a:ln>
        </p:spPr>
        <p:txBody>
          <a:bodyPr rtlCol="0">
            <a:normAutofit/>
          </a:bodyPr>
          <a:lstStyle/>
          <a:p>
            <a:pPr eaLnBrk="1" fontAlgn="auto" hangingPunct="1">
              <a:spcAft>
                <a:spcPts val="0"/>
              </a:spcAft>
              <a:defRPr/>
            </a:pPr>
            <a:r>
              <a:rPr lang="ru-RU" sz="6000" b="1" i="1" dirty="0">
                <a:solidFill>
                  <a:srgbClr val="002060"/>
                </a:solidFill>
              </a:rPr>
              <a:t>ФИЗИОЛОГИЧЕСКИЕ РОДЫ </a:t>
            </a:r>
          </a:p>
        </p:txBody>
      </p:sp>
      <p:sp>
        <p:nvSpPr>
          <p:cNvPr id="2053" name="Rectangle 5">
            <a:extLst>
              <a:ext uri="{FF2B5EF4-FFF2-40B4-BE49-F238E27FC236}">
                <a16:creationId xmlns:a16="http://schemas.microsoft.com/office/drawing/2014/main" id="{2DEF8FF9-3C6C-EB11-2DCC-D06A4481FD97}"/>
              </a:ext>
            </a:extLst>
          </p:cNvPr>
          <p:cNvSpPr>
            <a:spLocks noGrp="1" noChangeArrowheads="1"/>
          </p:cNvSpPr>
          <p:nvPr>
            <p:ph type="subTitle" idx="1"/>
          </p:nvPr>
        </p:nvSpPr>
        <p:spPr>
          <a:xfrm>
            <a:off x="1116013" y="4652963"/>
            <a:ext cx="6761162" cy="936625"/>
          </a:xfrm>
          <a:solidFill>
            <a:schemeClr val="tx2">
              <a:lumMod val="75000"/>
            </a:schemeClr>
          </a:solidFill>
        </p:spPr>
        <p:txBody>
          <a:bodyPr rtlCol="0">
            <a:normAutofit fontScale="92500" lnSpcReduction="10000"/>
          </a:bodyPr>
          <a:lstStyle/>
          <a:p>
            <a:pPr eaLnBrk="1" fontAlgn="auto" hangingPunct="1">
              <a:lnSpc>
                <a:spcPct val="80000"/>
              </a:lnSpc>
              <a:spcAft>
                <a:spcPts val="0"/>
              </a:spcAft>
              <a:defRPr/>
            </a:pPr>
            <a:endParaRPr lang="ru-RU" sz="3600" b="1" dirty="0">
              <a:solidFill>
                <a:schemeClr val="bg1"/>
              </a:solidFill>
            </a:endParaRPr>
          </a:p>
          <a:p>
            <a:pPr eaLnBrk="1" fontAlgn="auto" hangingPunct="1">
              <a:lnSpc>
                <a:spcPct val="80000"/>
              </a:lnSpc>
              <a:spcAft>
                <a:spcPts val="0"/>
              </a:spcAft>
              <a:defRPr/>
            </a:pPr>
            <a:r>
              <a:rPr lang="ru-RU" sz="3600" b="1" dirty="0">
                <a:solidFill>
                  <a:schemeClr val="bg1"/>
                </a:solidFill>
              </a:rPr>
              <a:t>2023</a:t>
            </a:r>
          </a:p>
          <a:p>
            <a:pPr eaLnBrk="1" fontAlgn="auto" hangingPunct="1">
              <a:lnSpc>
                <a:spcPct val="80000"/>
              </a:lnSpc>
              <a:spcAft>
                <a:spcPts val="0"/>
              </a:spcAft>
              <a:defRPr/>
            </a:pPr>
            <a:endParaRPr lang="ru-RU" sz="3600" b="1" dirty="0">
              <a:solidFill>
                <a:schemeClr val="bg1"/>
              </a:solidFill>
            </a:endParaRPr>
          </a:p>
        </p:txBody>
      </p:sp>
      <p:pic>
        <p:nvPicPr>
          <p:cNvPr id="3076" name="Picture 5" descr="E:\1393405518_1.jpg">
            <a:extLst>
              <a:ext uri="{FF2B5EF4-FFF2-40B4-BE49-F238E27FC236}">
                <a16:creationId xmlns:a16="http://schemas.microsoft.com/office/drawing/2014/main" id="{1B30044C-BFDF-FFD8-6077-515705811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81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G:\Конференция Новосибирск\krasgmu1.jpg">
            <a:extLst>
              <a:ext uri="{FF2B5EF4-FFF2-40B4-BE49-F238E27FC236}">
                <a16:creationId xmlns:a16="http://schemas.microsoft.com/office/drawing/2014/main" id="{45C8EBC5-3238-309A-DD69-BA7C3F4C5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4" y="1"/>
            <a:ext cx="5658748"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B34C2412-C15B-8845-1FB0-1FC016B580DB}"/>
              </a:ext>
            </a:extLst>
          </p:cNvPr>
          <p:cNvPicPr>
            <a:picLocks noChangeAspect="1"/>
          </p:cNvPicPr>
          <p:nvPr/>
        </p:nvPicPr>
        <p:blipFill>
          <a:blip r:embed="rId4"/>
          <a:stretch>
            <a:fillRect/>
          </a:stretch>
        </p:blipFill>
        <p:spPr>
          <a:xfrm>
            <a:off x="7877175" y="113218"/>
            <a:ext cx="1252730" cy="1252730"/>
          </a:xfrm>
          <a:prstGeom prst="rect">
            <a:avLst/>
          </a:prstGeom>
        </p:spPr>
      </p:pic>
    </p:spTree>
  </p:cSld>
  <p:clrMapOvr>
    <a:masterClrMapping/>
  </p:clrMapOvr>
  <p:transition>
    <p:diamon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a:extLst>
              <a:ext uri="{FF2B5EF4-FFF2-40B4-BE49-F238E27FC236}">
                <a16:creationId xmlns:a16="http://schemas.microsoft.com/office/drawing/2014/main" id="{4F5DC7F2-E3ED-8823-EFD6-2318822E4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5429250"/>
            <a:ext cx="83978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a:extLst>
              <a:ext uri="{FF2B5EF4-FFF2-40B4-BE49-F238E27FC236}">
                <a16:creationId xmlns:a16="http://schemas.microsoft.com/office/drawing/2014/main" id="{BB4D6020-8312-B824-9E38-6FD27E10E1B3}"/>
              </a:ext>
            </a:extLst>
          </p:cNvPr>
          <p:cNvSpPr>
            <a:spLocks noGrp="1"/>
          </p:cNvSpPr>
          <p:nvPr>
            <p:ph type="title"/>
          </p:nvPr>
        </p:nvSpPr>
        <p:spPr>
          <a:xfrm>
            <a:off x="684213" y="836613"/>
            <a:ext cx="7772400" cy="731837"/>
          </a:xfrm>
        </p:spPr>
        <p:txBody>
          <a:bodyPr/>
          <a:lstStyle/>
          <a:p>
            <a:pPr eaLnBrk="1" hangingPunct="1"/>
            <a:r>
              <a:rPr lang="ru-RU" altLang="ru-RU" b="1">
                <a:solidFill>
                  <a:srgbClr val="FF0000"/>
                </a:solidFill>
              </a:rPr>
              <a:t>Простагландины Е2</a:t>
            </a:r>
            <a:br>
              <a:rPr lang="ru-RU" altLang="ru-RU" b="1">
                <a:solidFill>
                  <a:srgbClr val="FF0000"/>
                </a:solidFill>
                <a:cs typeface="Times New Roman" panose="02020603050405020304" pitchFamily="18" charset="0"/>
              </a:rPr>
            </a:br>
            <a:endParaRPr lang="ru-RU" altLang="ru-RU" b="1">
              <a:solidFill>
                <a:srgbClr val="FF0000"/>
              </a:solidFill>
            </a:endParaRPr>
          </a:p>
        </p:txBody>
      </p:sp>
      <p:sp>
        <p:nvSpPr>
          <p:cNvPr id="12292" name="Rectangle 3">
            <a:extLst>
              <a:ext uri="{FF2B5EF4-FFF2-40B4-BE49-F238E27FC236}">
                <a16:creationId xmlns:a16="http://schemas.microsoft.com/office/drawing/2014/main" id="{0BFD317B-4E11-EA89-46CD-2FAFAD3390E1}"/>
              </a:ext>
            </a:extLst>
          </p:cNvPr>
          <p:cNvSpPr>
            <a:spLocks noGrp="1"/>
          </p:cNvSpPr>
          <p:nvPr>
            <p:ph type="body" idx="1"/>
          </p:nvPr>
        </p:nvSpPr>
        <p:spPr>
          <a:xfrm>
            <a:off x="501650" y="2276475"/>
            <a:ext cx="8642350" cy="3960813"/>
          </a:xfrm>
        </p:spPr>
        <p:txBody>
          <a:bodyPr/>
          <a:lstStyle/>
          <a:p>
            <a:pPr eaLnBrk="1" hangingPunct="1">
              <a:buFontTx/>
              <a:buNone/>
            </a:pPr>
            <a:r>
              <a:rPr lang="ru-RU" altLang="ru-RU">
                <a:solidFill>
                  <a:srgbClr val="000000"/>
                </a:solidFill>
              </a:rPr>
              <a:t>   </a:t>
            </a:r>
            <a:r>
              <a:rPr lang="ru-RU" altLang="ru-RU" b="1">
                <a:solidFill>
                  <a:srgbClr val="000000"/>
                </a:solidFill>
              </a:rPr>
              <a:t>Простагландины </a:t>
            </a:r>
            <a:r>
              <a:rPr lang="ru-RU" altLang="ru-RU" b="1">
                <a:solidFill>
                  <a:srgbClr val="1A1901"/>
                </a:solidFill>
              </a:rPr>
              <a:t>Е2</a:t>
            </a:r>
            <a:r>
              <a:rPr lang="ru-RU" altLang="ru-RU" b="1">
                <a:solidFill>
                  <a:srgbClr val="FF0000"/>
                </a:solidFill>
              </a:rPr>
              <a:t> </a:t>
            </a:r>
            <a:r>
              <a:rPr lang="ru-RU" altLang="ru-RU" b="1">
                <a:solidFill>
                  <a:srgbClr val="000000"/>
                </a:solidFill>
              </a:rPr>
              <a:t>влияют на созревание шейки матки. Вырабатываются в амнионе.</a:t>
            </a:r>
          </a:p>
        </p:txBody>
      </p:sp>
      <p:pic>
        <p:nvPicPr>
          <p:cNvPr id="12293" name="Picture 4">
            <a:extLst>
              <a:ext uri="{FF2B5EF4-FFF2-40B4-BE49-F238E27FC236}">
                <a16:creationId xmlns:a16="http://schemas.microsoft.com/office/drawing/2014/main" id="{E7BE98D5-63B4-644C-0916-6FDF414E8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22225"/>
            <a:ext cx="14763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a:extLst>
              <a:ext uri="{FF2B5EF4-FFF2-40B4-BE49-F238E27FC236}">
                <a16:creationId xmlns:a16="http://schemas.microsoft.com/office/drawing/2014/main" id="{C55BE0AF-C08B-F3B5-CDFA-DEAB31C391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250"/>
            <a:ext cx="827088"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
            <a:extLst>
              <a:ext uri="{FF2B5EF4-FFF2-40B4-BE49-F238E27FC236}">
                <a16:creationId xmlns:a16="http://schemas.microsoft.com/office/drawing/2014/main" id="{AD1CE93E-903C-772E-62EC-459AA6161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4076700"/>
            <a:ext cx="3897312"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 descr="http://www.nacion.com/vivir/vida-sana/induccion-situaciones-especificas-gestacion-ARCHIVO_LNCIMA20130814_0020_1.jpg">
            <a:extLst>
              <a:ext uri="{FF2B5EF4-FFF2-40B4-BE49-F238E27FC236}">
                <a16:creationId xmlns:a16="http://schemas.microsoft.com/office/drawing/2014/main" id="{A7628B25-8647-FA5E-E6D2-6E1082B67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292600"/>
            <a:ext cx="2860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7FA66E81-170E-A555-8A90-BDE28E7AD725}"/>
              </a:ext>
            </a:extLst>
          </p:cNvPr>
          <p:cNvSpPr>
            <a:spLocks noGrp="1"/>
          </p:cNvSpPr>
          <p:nvPr>
            <p:ph type="body" idx="1"/>
          </p:nvPr>
        </p:nvSpPr>
        <p:spPr>
          <a:xfrm>
            <a:off x="179388" y="1989138"/>
            <a:ext cx="7394575" cy="4691062"/>
          </a:xfrm>
        </p:spPr>
        <p:txBody>
          <a:bodyPr/>
          <a:lstStyle/>
          <a:p>
            <a:pPr marL="0" indent="0" eaLnBrk="1" hangingPunct="1">
              <a:buFont typeface="Arial" panose="020B0604020202020204" pitchFamily="34" charset="0"/>
              <a:buNone/>
            </a:pPr>
            <a:endParaRPr lang="ru-RU" altLang="ru-RU" sz="2800" b="1">
              <a:solidFill>
                <a:srgbClr val="FF0000"/>
              </a:solidFill>
            </a:endParaRPr>
          </a:p>
          <a:p>
            <a:pPr marL="0" indent="0" eaLnBrk="1" hangingPunct="1">
              <a:buFont typeface="Arial" panose="020B0604020202020204" pitchFamily="34" charset="0"/>
              <a:buNone/>
            </a:pPr>
            <a:r>
              <a:rPr lang="ru-RU" altLang="ru-RU" sz="2800" b="1">
                <a:solidFill>
                  <a:srgbClr val="FF0000"/>
                </a:solidFill>
              </a:rPr>
              <a:t>Эстрогены</a:t>
            </a:r>
            <a:r>
              <a:rPr lang="ru-RU" altLang="ru-RU" sz="2800" b="1">
                <a:solidFill>
                  <a:srgbClr val="000000"/>
                </a:solidFill>
              </a:rPr>
              <a:t> - не вызывают сокращения, но увеличивают раздражимость мускулатуры матки и чувствительность рецепторов к окситоцину. Они регулируют синтез актомиозина, увеличивают накопление АТФ и ионов калия, натрия, кальция и микроэлементов кобальта, железа, цинка, стимулируют а-адренорецепторы. </a:t>
            </a:r>
          </a:p>
        </p:txBody>
      </p:sp>
      <p:pic>
        <p:nvPicPr>
          <p:cNvPr id="13315" name="Picture 3">
            <a:extLst>
              <a:ext uri="{FF2B5EF4-FFF2-40B4-BE49-F238E27FC236}">
                <a16:creationId xmlns:a16="http://schemas.microsoft.com/office/drawing/2014/main" id="{E165EB3C-3D59-E4B2-6A42-49DE14D26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5105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a:extLst>
              <a:ext uri="{FF2B5EF4-FFF2-40B4-BE49-F238E27FC236}">
                <a16:creationId xmlns:a16="http://schemas.microsoft.com/office/drawing/2014/main" id="{41754113-586E-CEF3-CDDE-E46338EE5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129213"/>
            <a:ext cx="12954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descr="https://fitexpert.biz/wp-content/uploads/2018/12/15-1-1.jpg">
            <a:extLst>
              <a:ext uri="{FF2B5EF4-FFF2-40B4-BE49-F238E27FC236}">
                <a16:creationId xmlns:a16="http://schemas.microsoft.com/office/drawing/2014/main" id="{1B9FA3EE-0687-38AB-F2B9-CA449D345D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0" y="0"/>
            <a:ext cx="33972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CC14EC7E-53AE-451C-8C40-718669D7E5EB}"/>
              </a:ext>
            </a:extLst>
          </p:cNvPr>
          <p:cNvSpPr>
            <a:spLocks noGrp="1"/>
          </p:cNvSpPr>
          <p:nvPr>
            <p:ph type="body" idx="1"/>
          </p:nvPr>
        </p:nvSpPr>
        <p:spPr>
          <a:xfrm>
            <a:off x="250825" y="549275"/>
            <a:ext cx="8713788" cy="5975350"/>
          </a:xfrm>
        </p:spPr>
        <p:txBody>
          <a:bodyPr/>
          <a:lstStyle/>
          <a:p>
            <a:pPr eaLnBrk="1" hangingPunct="1"/>
            <a:endParaRPr lang="ru-RU" altLang="ru-RU" sz="2800" b="1">
              <a:solidFill>
                <a:srgbClr val="000000"/>
              </a:solidFill>
            </a:endParaRPr>
          </a:p>
          <a:p>
            <a:pPr eaLnBrk="1" hangingPunct="1"/>
            <a:r>
              <a:rPr lang="ru-RU" altLang="ru-RU" sz="2800" b="1">
                <a:solidFill>
                  <a:srgbClr val="000000"/>
                </a:solidFill>
              </a:rPr>
              <a:t>Существенно влияние эстрогенов на</a:t>
            </a:r>
          </a:p>
          <a:p>
            <a:pPr eaLnBrk="1" hangingPunct="1">
              <a:buFontTx/>
              <a:buNone/>
            </a:pPr>
            <a:r>
              <a:rPr lang="ru-RU" altLang="ru-RU" sz="2800" b="1">
                <a:solidFill>
                  <a:srgbClr val="000000"/>
                </a:solidFill>
              </a:rPr>
              <a:t> созревание шейки матки. </a:t>
            </a:r>
          </a:p>
          <a:p>
            <a:pPr eaLnBrk="1" hangingPunct="1"/>
            <a:endParaRPr lang="ru-RU" altLang="ru-RU" sz="2800" b="1">
              <a:solidFill>
                <a:srgbClr val="000000"/>
              </a:solidFill>
            </a:endParaRPr>
          </a:p>
          <a:p>
            <a:pPr eaLnBrk="1" hangingPunct="1">
              <a:buFontTx/>
              <a:buNone/>
            </a:pPr>
            <a:endParaRPr lang="ru-RU" altLang="ru-RU" sz="2800" b="1">
              <a:solidFill>
                <a:srgbClr val="000000"/>
              </a:solidFill>
            </a:endParaRPr>
          </a:p>
          <a:p>
            <a:pPr eaLnBrk="1" hangingPunct="1"/>
            <a:r>
              <a:rPr lang="ru-RU" altLang="ru-RU" sz="2800" b="1">
                <a:solidFill>
                  <a:srgbClr val="000000"/>
                </a:solidFill>
              </a:rPr>
              <a:t>Эстрогены формируют окситоциновые межмышечные промежуточные соустья, которые обеспечивают волну мышечного сокращения.</a:t>
            </a:r>
          </a:p>
        </p:txBody>
      </p:sp>
      <p:pic>
        <p:nvPicPr>
          <p:cNvPr id="14339" name="Picture 3">
            <a:extLst>
              <a:ext uri="{FF2B5EF4-FFF2-40B4-BE49-F238E27FC236}">
                <a16:creationId xmlns:a16="http://schemas.microsoft.com/office/drawing/2014/main" id="{11889FE4-7AD8-71BB-2F62-A7E6A09E0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182563"/>
            <a:ext cx="1582737"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a:extLst>
              <a:ext uri="{FF2B5EF4-FFF2-40B4-BE49-F238E27FC236}">
                <a16:creationId xmlns:a16="http://schemas.microsoft.com/office/drawing/2014/main" id="{273B28D7-D706-FBE3-D13E-6FB8C8818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4724400"/>
            <a:ext cx="243681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7">
            <a:extLst>
              <a:ext uri="{FF2B5EF4-FFF2-40B4-BE49-F238E27FC236}">
                <a16:creationId xmlns:a16="http://schemas.microsoft.com/office/drawing/2014/main" id="{984B09C8-97CD-DDB4-1390-DBB352AF6D5A}"/>
              </a:ext>
            </a:extLst>
          </p:cNvPr>
          <p:cNvSpPr>
            <a:spLocks noGrp="1"/>
          </p:cNvSpPr>
          <p:nvPr>
            <p:ph type="body" sz="half" idx="1"/>
          </p:nvPr>
        </p:nvSpPr>
        <p:spPr>
          <a:xfrm>
            <a:off x="250825" y="333375"/>
            <a:ext cx="8642350" cy="5800725"/>
          </a:xfrm>
          <a:solidFill>
            <a:srgbClr val="0000FF"/>
          </a:solidFill>
        </p:spPr>
        <p:txBody>
          <a:bodyPr/>
          <a:lstStyle/>
          <a:p>
            <a:pPr marL="0" indent="0" algn="just" eaLnBrk="1" hangingPunct="1">
              <a:buFont typeface="Arial" panose="020B0604020202020204" pitchFamily="34" charset="0"/>
              <a:buNone/>
            </a:pPr>
            <a:r>
              <a:rPr lang="ru-RU" altLang="ru-RU" b="1">
                <a:solidFill>
                  <a:schemeClr val="bg1"/>
                </a:solidFill>
              </a:rPr>
              <a:t>Стимулом для наступления </a:t>
            </a:r>
            <a:r>
              <a:rPr lang="ru-RU" altLang="ru-RU" b="1">
                <a:solidFill>
                  <a:srgbClr val="FF0000"/>
                </a:solidFill>
              </a:rPr>
              <a:t>нормальных</a:t>
            </a:r>
            <a:r>
              <a:rPr lang="ru-RU" altLang="ru-RU" b="1">
                <a:solidFill>
                  <a:schemeClr val="bg1"/>
                </a:solidFill>
              </a:rPr>
              <a:t> родов является </a:t>
            </a:r>
            <a:r>
              <a:rPr lang="ru-RU" altLang="ru-RU" sz="3600" b="1" u="sng">
                <a:solidFill>
                  <a:srgbClr val="FFC000"/>
                </a:solidFill>
              </a:rPr>
              <a:t>наличие соматически зрелого плода</a:t>
            </a:r>
            <a:r>
              <a:rPr lang="ru-RU" altLang="ru-RU" b="1">
                <a:solidFill>
                  <a:schemeClr val="bg1"/>
                </a:solidFill>
              </a:rPr>
              <a:t>, приспособленного к нормальной внеутробной жизни </a:t>
            </a:r>
            <a:endParaRPr lang="ru-RU" altLang="ru-RU" sz="2800" b="1">
              <a:solidFill>
                <a:schemeClr val="bg1"/>
              </a:solidFill>
            </a:endParaRPr>
          </a:p>
        </p:txBody>
      </p:sp>
      <p:pic>
        <p:nvPicPr>
          <p:cNvPr id="15363" name="Picture 5" descr="https://o-krohe.ru/images/article/thumb/660-0/2018/09/predvestniki-vazhnye-priznaki-priblizhayushchihsya-rodov-4.jpg">
            <a:extLst>
              <a:ext uri="{FF2B5EF4-FFF2-40B4-BE49-F238E27FC236}">
                <a16:creationId xmlns:a16="http://schemas.microsoft.com/office/drawing/2014/main" id="{B8AC4AF9-2F52-240E-2E3D-0F4E37AD8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774950"/>
            <a:ext cx="62865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6" name="Rectangle 4">
            <a:extLst>
              <a:ext uri="{FF2B5EF4-FFF2-40B4-BE49-F238E27FC236}">
                <a16:creationId xmlns:a16="http://schemas.microsoft.com/office/drawing/2014/main" id="{35584676-F4A8-1651-F5F4-F7DC30A41C3B}"/>
              </a:ext>
            </a:extLst>
          </p:cNvPr>
          <p:cNvSpPr>
            <a:spLocks noGrp="1" noChangeArrowheads="1"/>
          </p:cNvSpPr>
          <p:nvPr>
            <p:ph type="title"/>
          </p:nvPr>
        </p:nvSpPr>
        <p:spPr>
          <a:xfrm>
            <a:off x="457200" y="274638"/>
            <a:ext cx="8229600" cy="1066800"/>
          </a:xfrm>
          <a:solidFill>
            <a:srgbClr val="0000FF"/>
          </a:solidFill>
        </p:spPr>
        <p:txBody>
          <a:bodyPr rtlCol="0">
            <a:normAutofit fontScale="90000"/>
          </a:bodyPr>
          <a:lstStyle/>
          <a:p>
            <a:pPr eaLnBrk="1" fontAlgn="auto" hangingPunct="1">
              <a:spcAft>
                <a:spcPts val="0"/>
              </a:spcAft>
              <a:defRPr/>
            </a:pPr>
            <a:r>
              <a:rPr lang="ru-RU" sz="4000" b="1" dirty="0">
                <a:solidFill>
                  <a:schemeClr val="bg1"/>
                </a:solidFill>
              </a:rPr>
              <a:t>Подготовительный период</a:t>
            </a:r>
            <a:br>
              <a:rPr lang="ru-RU" sz="4000" b="1" dirty="0">
                <a:solidFill>
                  <a:schemeClr val="bg1"/>
                </a:solidFill>
              </a:rPr>
            </a:br>
            <a:r>
              <a:rPr lang="ru-RU" sz="2700" b="1" dirty="0">
                <a:solidFill>
                  <a:schemeClr val="bg1"/>
                </a:solidFill>
              </a:rPr>
              <a:t>(предвестники родов)</a:t>
            </a:r>
            <a:endParaRPr lang="ru-RU" sz="4000" b="1" dirty="0">
              <a:solidFill>
                <a:schemeClr val="bg1"/>
              </a:solidFill>
            </a:endParaRPr>
          </a:p>
        </p:txBody>
      </p:sp>
      <p:sp>
        <p:nvSpPr>
          <p:cNvPr id="16387" name="Rectangle 5">
            <a:extLst>
              <a:ext uri="{FF2B5EF4-FFF2-40B4-BE49-F238E27FC236}">
                <a16:creationId xmlns:a16="http://schemas.microsoft.com/office/drawing/2014/main" id="{6DC4F6F7-0B74-6D59-4EE4-DCFDE4673FB7}"/>
              </a:ext>
            </a:extLst>
          </p:cNvPr>
          <p:cNvSpPr>
            <a:spLocks noGrp="1" noChangeArrowheads="1"/>
          </p:cNvSpPr>
          <p:nvPr>
            <p:ph type="body" sz="half" idx="1"/>
          </p:nvPr>
        </p:nvSpPr>
        <p:spPr>
          <a:xfrm>
            <a:off x="179388" y="1916113"/>
            <a:ext cx="4171950" cy="4608512"/>
          </a:xfrm>
          <a:ln>
            <a:solidFill>
              <a:schemeClr val="accent1"/>
            </a:solidFill>
            <a:miter lim="800000"/>
            <a:headEnd/>
            <a:tailEnd/>
          </a:ln>
        </p:spPr>
        <p:txBody>
          <a:bodyPr/>
          <a:lstStyle/>
          <a:p>
            <a:pPr eaLnBrk="1" hangingPunct="1">
              <a:lnSpc>
                <a:spcPct val="80000"/>
              </a:lnSpc>
            </a:pPr>
            <a:r>
              <a:rPr lang="ru-RU" altLang="ru-RU" sz="2000" b="1" i="1"/>
              <a:t>начинается с 38-й недели беременности;</a:t>
            </a:r>
          </a:p>
          <a:p>
            <a:pPr eaLnBrk="1" hangingPunct="1">
              <a:lnSpc>
                <a:spcPct val="80000"/>
              </a:lnSpc>
            </a:pPr>
            <a:r>
              <a:rPr lang="ru-RU" altLang="ru-RU" sz="2000" b="1" i="1"/>
              <a:t>формируется нижний сегмент матки – происходит растяжение и истончение миометрия в области перешейка и проксимального отдела тела матки;</a:t>
            </a:r>
          </a:p>
          <a:p>
            <a:pPr eaLnBrk="1" hangingPunct="1">
              <a:lnSpc>
                <a:spcPct val="80000"/>
              </a:lnSpc>
            </a:pPr>
            <a:r>
              <a:rPr lang="ru-RU" altLang="ru-RU" sz="2000" b="1" i="1"/>
              <a:t>в результате повышения тонуса матки и повышения внутриматочного давления  снижается сопротивление шейки матки, которая укорачивается, внутренний маточный зев приоткрывается.</a:t>
            </a:r>
          </a:p>
          <a:p>
            <a:pPr eaLnBrk="1" hangingPunct="1">
              <a:lnSpc>
                <a:spcPct val="80000"/>
              </a:lnSpc>
            </a:pPr>
            <a:endParaRPr lang="ru-RU" altLang="ru-RU" sz="2000"/>
          </a:p>
        </p:txBody>
      </p:sp>
      <p:pic>
        <p:nvPicPr>
          <p:cNvPr id="16388" name="Picture 7" descr="https://im0-tub-ru.yandex.net/i?id=e56f0a19f25011f0487aa54a62180edb&amp;ref=rim&amp;n=33&amp;w=258&amp;h=188">
            <a:extLst>
              <a:ext uri="{FF2B5EF4-FFF2-40B4-BE49-F238E27FC236}">
                <a16:creationId xmlns:a16="http://schemas.microsoft.com/office/drawing/2014/main" id="{B99156E8-15D3-8503-888E-F3204A212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4038" y="2349500"/>
            <a:ext cx="4751387"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5">
            <a:extLst>
              <a:ext uri="{FF2B5EF4-FFF2-40B4-BE49-F238E27FC236}">
                <a16:creationId xmlns:a16="http://schemas.microsoft.com/office/drawing/2014/main" id="{4BD94ED8-6FAC-49A0-F782-B62C1E9921B5}"/>
              </a:ext>
            </a:extLst>
          </p:cNvPr>
          <p:cNvSpPr>
            <a:spLocks noGrp="1" noChangeArrowheads="1"/>
          </p:cNvSpPr>
          <p:nvPr>
            <p:ph type="title"/>
          </p:nvPr>
        </p:nvSpPr>
        <p:spPr>
          <a:xfrm>
            <a:off x="0" y="115888"/>
            <a:ext cx="4227513" cy="2449512"/>
          </a:xfrm>
          <a:solidFill>
            <a:srgbClr val="0000FF"/>
          </a:solidFill>
        </p:spPr>
        <p:txBody>
          <a:bodyPr rtlCol="0">
            <a:normAutofit fontScale="90000"/>
          </a:bodyPr>
          <a:lstStyle/>
          <a:p>
            <a:pPr eaLnBrk="1" fontAlgn="auto" hangingPunct="1">
              <a:spcAft>
                <a:spcPts val="0"/>
              </a:spcAft>
              <a:defRPr/>
            </a:pPr>
            <a:br>
              <a:rPr lang="ru-RU" sz="4000" b="1" dirty="0"/>
            </a:br>
            <a:r>
              <a:rPr lang="ru-RU" sz="4000" b="1" dirty="0">
                <a:solidFill>
                  <a:schemeClr val="bg1"/>
                </a:solidFill>
              </a:rPr>
              <a:t>Подготовительный период</a:t>
            </a:r>
            <a:br>
              <a:rPr lang="ru-RU" sz="4000" b="1" dirty="0">
                <a:solidFill>
                  <a:schemeClr val="bg1"/>
                </a:solidFill>
              </a:rPr>
            </a:br>
            <a:r>
              <a:rPr lang="ru-RU" sz="2700" b="1" dirty="0">
                <a:solidFill>
                  <a:schemeClr val="bg1"/>
                </a:solidFill>
              </a:rPr>
              <a:t>(предвестники родов)</a:t>
            </a:r>
            <a:br>
              <a:rPr lang="ru-RU" sz="5400" b="1" dirty="0">
                <a:solidFill>
                  <a:schemeClr val="bg1"/>
                </a:solidFill>
              </a:rPr>
            </a:br>
            <a:endParaRPr lang="ru-RU" sz="5400" b="1" dirty="0">
              <a:solidFill>
                <a:schemeClr val="bg1"/>
              </a:solidFill>
            </a:endParaRPr>
          </a:p>
        </p:txBody>
      </p:sp>
      <p:sp>
        <p:nvSpPr>
          <p:cNvPr id="52227" name="Rectangle 3">
            <a:extLst>
              <a:ext uri="{FF2B5EF4-FFF2-40B4-BE49-F238E27FC236}">
                <a16:creationId xmlns:a16="http://schemas.microsoft.com/office/drawing/2014/main" id="{12B561B2-E39E-D03F-4487-7E8921CD7EBF}"/>
              </a:ext>
            </a:extLst>
          </p:cNvPr>
          <p:cNvSpPr>
            <a:spLocks noGrp="1" noChangeArrowheads="1"/>
          </p:cNvSpPr>
          <p:nvPr>
            <p:ph type="body" sz="half" idx="1"/>
          </p:nvPr>
        </p:nvSpPr>
        <p:spPr>
          <a:xfrm>
            <a:off x="250825" y="3716338"/>
            <a:ext cx="8642350" cy="2417762"/>
          </a:xfrm>
          <a:ln>
            <a:solidFill>
              <a:schemeClr val="accent1"/>
            </a:solidFill>
          </a:ln>
        </p:spPr>
        <p:txBody>
          <a:bodyPr rtlCol="0">
            <a:normAutofit fontScale="92500" lnSpcReduction="10000"/>
          </a:bodyPr>
          <a:lstStyle/>
          <a:p>
            <a:pPr eaLnBrk="1" fontAlgn="auto" hangingPunct="1">
              <a:lnSpc>
                <a:spcPct val="90000"/>
              </a:lnSpc>
              <a:spcAft>
                <a:spcPts val="0"/>
              </a:spcAft>
              <a:defRPr/>
            </a:pPr>
            <a:r>
              <a:rPr lang="ru-RU" b="1" i="1" dirty="0">
                <a:solidFill>
                  <a:srgbClr val="0000FF"/>
                </a:solidFill>
              </a:rPr>
              <a:t>Уменьшение объема о/вод</a:t>
            </a:r>
          </a:p>
          <a:p>
            <a:pPr eaLnBrk="1" fontAlgn="auto" hangingPunct="1">
              <a:lnSpc>
                <a:spcPct val="90000"/>
              </a:lnSpc>
              <a:spcAft>
                <a:spcPts val="0"/>
              </a:spcAft>
              <a:defRPr/>
            </a:pPr>
            <a:r>
              <a:rPr lang="ru-RU" b="1" i="1" dirty="0">
                <a:solidFill>
                  <a:srgbClr val="0000FF"/>
                </a:solidFill>
              </a:rPr>
              <a:t>Опущение живота</a:t>
            </a:r>
          </a:p>
          <a:p>
            <a:pPr eaLnBrk="1" fontAlgn="auto" hangingPunct="1">
              <a:lnSpc>
                <a:spcPct val="90000"/>
              </a:lnSpc>
              <a:spcAft>
                <a:spcPts val="0"/>
              </a:spcAft>
              <a:defRPr/>
            </a:pPr>
            <a:r>
              <a:rPr lang="ru-RU" b="1" i="1" dirty="0">
                <a:solidFill>
                  <a:srgbClr val="0000FF"/>
                </a:solidFill>
              </a:rPr>
              <a:t>Схватки-предвестники (</a:t>
            </a:r>
            <a:r>
              <a:rPr lang="ru-RU" b="1" i="1" dirty="0" err="1">
                <a:solidFill>
                  <a:srgbClr val="0000FF"/>
                </a:solidFill>
              </a:rPr>
              <a:t>Брекстона</a:t>
            </a:r>
            <a:r>
              <a:rPr lang="ru-RU" b="1" i="1" dirty="0">
                <a:solidFill>
                  <a:srgbClr val="0000FF"/>
                </a:solidFill>
              </a:rPr>
              <a:t> – </a:t>
            </a:r>
            <a:r>
              <a:rPr lang="ru-RU" b="1" i="1" dirty="0" err="1">
                <a:solidFill>
                  <a:srgbClr val="0000FF"/>
                </a:solidFill>
              </a:rPr>
              <a:t>Гикса</a:t>
            </a:r>
            <a:r>
              <a:rPr lang="ru-RU" b="1" i="1" dirty="0">
                <a:solidFill>
                  <a:srgbClr val="0000FF"/>
                </a:solidFill>
              </a:rPr>
              <a:t>)</a:t>
            </a:r>
          </a:p>
          <a:p>
            <a:pPr eaLnBrk="1" fontAlgn="auto" hangingPunct="1">
              <a:lnSpc>
                <a:spcPct val="90000"/>
              </a:lnSpc>
              <a:spcAft>
                <a:spcPts val="0"/>
              </a:spcAft>
              <a:defRPr/>
            </a:pPr>
            <a:r>
              <a:rPr lang="ru-RU" b="1" i="1" dirty="0">
                <a:solidFill>
                  <a:srgbClr val="0000FF"/>
                </a:solidFill>
              </a:rPr>
              <a:t>Потеря веса</a:t>
            </a:r>
          </a:p>
          <a:p>
            <a:pPr eaLnBrk="1" fontAlgn="auto" hangingPunct="1">
              <a:lnSpc>
                <a:spcPct val="90000"/>
              </a:lnSpc>
              <a:spcAft>
                <a:spcPts val="0"/>
              </a:spcAft>
              <a:defRPr/>
            </a:pPr>
            <a:r>
              <a:rPr lang="ru-RU" b="1" i="1" dirty="0">
                <a:solidFill>
                  <a:srgbClr val="0000FF"/>
                </a:solidFill>
              </a:rPr>
              <a:t>Выделение слизистой пробки</a:t>
            </a:r>
          </a:p>
          <a:p>
            <a:pPr eaLnBrk="1" fontAlgn="auto" hangingPunct="1">
              <a:lnSpc>
                <a:spcPct val="90000"/>
              </a:lnSpc>
              <a:spcAft>
                <a:spcPts val="0"/>
              </a:spcAft>
              <a:defRPr/>
            </a:pPr>
            <a:endParaRPr lang="ru-RU" b="1" i="1" dirty="0">
              <a:solidFill>
                <a:srgbClr val="0000FF"/>
              </a:solidFill>
            </a:endParaRPr>
          </a:p>
        </p:txBody>
      </p:sp>
      <p:pic>
        <p:nvPicPr>
          <p:cNvPr id="17412" name="Picture 2" descr="https://o-krohe.ru/images/article/thumb/660-0/2018/09/predvestniki-vazhnye-priznaki-priblizhayushchihsya-rodov-2.jpg">
            <a:extLst>
              <a:ext uri="{FF2B5EF4-FFF2-40B4-BE49-F238E27FC236}">
                <a16:creationId xmlns:a16="http://schemas.microsoft.com/office/drawing/2014/main" id="{0B7E7632-FEE9-C410-E385-E7D9AE4D3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513" y="0"/>
            <a:ext cx="4916487"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a:extLst>
              <a:ext uri="{FF2B5EF4-FFF2-40B4-BE49-F238E27FC236}">
                <a16:creationId xmlns:a16="http://schemas.microsoft.com/office/drawing/2014/main" id="{93C91633-653E-DF5D-234D-46321E740E7C}"/>
              </a:ext>
            </a:extLst>
          </p:cNvPr>
          <p:cNvSpPr>
            <a:spLocks noGrp="1" noChangeArrowheads="1"/>
          </p:cNvSpPr>
          <p:nvPr>
            <p:ph type="ctrTitle"/>
          </p:nvPr>
        </p:nvSpPr>
        <p:spPr>
          <a:xfrm>
            <a:off x="0" y="0"/>
            <a:ext cx="9144000" cy="1484313"/>
          </a:xfrm>
          <a:solidFill>
            <a:schemeClr val="tx2">
              <a:lumMod val="40000"/>
              <a:lumOff val="60000"/>
            </a:schemeClr>
          </a:solidFill>
        </p:spPr>
        <p:txBody>
          <a:bodyPr rtlCol="0">
            <a:normAutofit fontScale="90000"/>
          </a:bodyPr>
          <a:lstStyle/>
          <a:p>
            <a:pPr eaLnBrk="1" fontAlgn="auto" hangingPunct="1">
              <a:spcAft>
                <a:spcPts val="0"/>
              </a:spcAft>
              <a:defRPr/>
            </a:pPr>
            <a:r>
              <a:rPr lang="ru-RU" sz="4800" b="1" dirty="0">
                <a:solidFill>
                  <a:srgbClr val="FF0000"/>
                </a:solidFill>
              </a:rPr>
              <a:t>Оценка готовности организма женщины к родам</a:t>
            </a:r>
          </a:p>
        </p:txBody>
      </p:sp>
      <p:pic>
        <p:nvPicPr>
          <p:cNvPr id="18435" name="Picture 5" descr="https://mamakmv.ru/800/600/https/rozhau.ru/wp-content/uploads/2018/08/korggkr1.jpg">
            <a:extLst>
              <a:ext uri="{FF2B5EF4-FFF2-40B4-BE49-F238E27FC236}">
                <a16:creationId xmlns:a16="http://schemas.microsoft.com/office/drawing/2014/main" id="{5E78D397-9CC2-2619-438D-D6F6A073A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484313"/>
            <a:ext cx="7310438"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a:extLst>
              <a:ext uri="{FF2B5EF4-FFF2-40B4-BE49-F238E27FC236}">
                <a16:creationId xmlns:a16="http://schemas.microsoft.com/office/drawing/2014/main" id="{4473FC5D-6C82-DBCC-4680-2B073FE8CBEB}"/>
              </a:ext>
            </a:extLst>
          </p:cNvPr>
          <p:cNvSpPr>
            <a:spLocks noGrp="1" noChangeArrowheads="1"/>
          </p:cNvSpPr>
          <p:nvPr>
            <p:ph type="title"/>
          </p:nvPr>
        </p:nvSpPr>
        <p:spPr>
          <a:xfrm>
            <a:off x="3792538" y="260350"/>
            <a:ext cx="5329237" cy="1143000"/>
          </a:xfrm>
          <a:solidFill>
            <a:srgbClr val="0000FF"/>
          </a:solidFill>
        </p:spPr>
        <p:txBody>
          <a:bodyPr rtlCol="0">
            <a:normAutofit fontScale="90000"/>
          </a:bodyPr>
          <a:lstStyle/>
          <a:p>
            <a:pPr eaLnBrk="1" fontAlgn="auto" hangingPunct="1">
              <a:spcAft>
                <a:spcPts val="0"/>
              </a:spcAft>
              <a:defRPr/>
            </a:pPr>
            <a:r>
              <a:rPr lang="ru-RU" b="1" dirty="0">
                <a:solidFill>
                  <a:schemeClr val="bg1"/>
                </a:solidFill>
              </a:rPr>
              <a:t>Доминанта родовой</a:t>
            </a:r>
            <a:r>
              <a:rPr lang="ru-RU" b="1" dirty="0"/>
              <a:t>               </a:t>
            </a:r>
            <a:r>
              <a:rPr lang="ru-RU" b="1" dirty="0">
                <a:solidFill>
                  <a:schemeClr val="bg1"/>
                </a:solidFill>
              </a:rPr>
              <a:t>деятельности</a:t>
            </a:r>
            <a:r>
              <a:rPr lang="ru-RU" sz="4000" dirty="0"/>
              <a:t> </a:t>
            </a:r>
          </a:p>
        </p:txBody>
      </p:sp>
      <p:sp>
        <p:nvSpPr>
          <p:cNvPr id="17411" name="Rectangle 1027">
            <a:extLst>
              <a:ext uri="{FF2B5EF4-FFF2-40B4-BE49-F238E27FC236}">
                <a16:creationId xmlns:a16="http://schemas.microsoft.com/office/drawing/2014/main" id="{5BCE8E7D-61F1-0E2B-CDE0-D7410FCAE49E}"/>
              </a:ext>
            </a:extLst>
          </p:cNvPr>
          <p:cNvSpPr>
            <a:spLocks noGrp="1" noChangeArrowheads="1"/>
          </p:cNvSpPr>
          <p:nvPr>
            <p:ph type="body" sz="half" idx="1"/>
          </p:nvPr>
        </p:nvSpPr>
        <p:spPr>
          <a:xfrm>
            <a:off x="684213" y="2997200"/>
            <a:ext cx="7777162" cy="3311525"/>
          </a:xfrm>
          <a:solidFill>
            <a:schemeClr val="tx2">
              <a:lumMod val="20000"/>
              <a:lumOff val="80000"/>
            </a:schemeClr>
          </a:solidFill>
          <a:ln>
            <a:solidFill>
              <a:schemeClr val="accent1"/>
            </a:solidFill>
          </a:ln>
        </p:spPr>
        <p:txBody>
          <a:bodyPr/>
          <a:lstStyle/>
          <a:p>
            <a:pPr eaLnBrk="1" hangingPunct="1">
              <a:buFont typeface="Arial" charset="0"/>
              <a:buChar char="•"/>
              <a:defRPr/>
            </a:pPr>
            <a:r>
              <a:rPr lang="ru-RU" sz="2800" dirty="0"/>
              <a:t>теория была разработана Советской акушерской школой (</a:t>
            </a:r>
            <a:r>
              <a:rPr lang="ru-RU" sz="2800" dirty="0" err="1"/>
              <a:t>Гармашова</a:t>
            </a:r>
            <a:r>
              <a:rPr lang="ru-RU" sz="2800" dirty="0"/>
              <a:t> Н.Л., Персианинов Л.С., </a:t>
            </a:r>
            <a:r>
              <a:rPr lang="ru-RU" sz="2800" dirty="0" err="1"/>
              <a:t>Хечинашвили</a:t>
            </a:r>
            <a:r>
              <a:rPr lang="ru-RU" sz="2800" dirty="0"/>
              <a:t> Г.Г.);</a:t>
            </a:r>
          </a:p>
          <a:p>
            <a:pPr eaLnBrk="1" hangingPunct="1">
              <a:buFont typeface="Arial" charset="0"/>
              <a:buChar char="•"/>
              <a:defRPr/>
            </a:pPr>
            <a:r>
              <a:rPr lang="ru-RU" sz="2800" dirty="0"/>
              <a:t>понятие объединяет в динамическую систему высшие нервные центры и исполнительные органы мишени, прежде всего половые (шейка матки, матка, родовые пути).</a:t>
            </a:r>
          </a:p>
        </p:txBody>
      </p:sp>
      <p:pic>
        <p:nvPicPr>
          <p:cNvPr id="19460" name="Picture 6" descr="https://avatars.mds.yandex.net/get-zen_doc/1210285/pub_5da62268a3f6e4031d81eeda_5da62913a660d700ae307b2f/scale_1200">
            <a:extLst>
              <a:ext uri="{FF2B5EF4-FFF2-40B4-BE49-F238E27FC236}">
                <a16:creationId xmlns:a16="http://schemas.microsoft.com/office/drawing/2014/main" id="{71C7381F-A7A4-5DCE-467E-0013A3BD4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3538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a:extLst>
              <a:ext uri="{FF2B5EF4-FFF2-40B4-BE49-F238E27FC236}">
                <a16:creationId xmlns:a16="http://schemas.microsoft.com/office/drawing/2014/main" id="{4DF7A596-4B51-3236-915D-C6759CA431E0}"/>
              </a:ext>
            </a:extLst>
          </p:cNvPr>
          <p:cNvSpPr>
            <a:spLocks noGrp="1" noChangeArrowheads="1"/>
          </p:cNvSpPr>
          <p:nvPr>
            <p:ph type="title"/>
          </p:nvPr>
        </p:nvSpPr>
        <p:spPr>
          <a:xfrm>
            <a:off x="3792538" y="260350"/>
            <a:ext cx="5329237" cy="1143000"/>
          </a:xfrm>
          <a:solidFill>
            <a:srgbClr val="0000FF"/>
          </a:solidFill>
        </p:spPr>
        <p:txBody>
          <a:bodyPr rtlCol="0">
            <a:normAutofit fontScale="90000"/>
          </a:bodyPr>
          <a:lstStyle/>
          <a:p>
            <a:pPr eaLnBrk="1" fontAlgn="auto" hangingPunct="1">
              <a:spcAft>
                <a:spcPts val="0"/>
              </a:spcAft>
              <a:defRPr/>
            </a:pPr>
            <a:r>
              <a:rPr lang="ru-RU" b="1" dirty="0">
                <a:solidFill>
                  <a:schemeClr val="bg1"/>
                </a:solidFill>
              </a:rPr>
              <a:t>Доминанта родовой</a:t>
            </a:r>
            <a:r>
              <a:rPr lang="ru-RU" b="1" dirty="0"/>
              <a:t>               </a:t>
            </a:r>
            <a:r>
              <a:rPr lang="ru-RU" b="1" dirty="0">
                <a:solidFill>
                  <a:schemeClr val="bg1"/>
                </a:solidFill>
              </a:rPr>
              <a:t>деятельности</a:t>
            </a:r>
            <a:r>
              <a:rPr lang="ru-RU" sz="4000" dirty="0"/>
              <a:t> </a:t>
            </a:r>
          </a:p>
        </p:txBody>
      </p:sp>
      <p:sp>
        <p:nvSpPr>
          <p:cNvPr id="17411" name="Rectangle 1027">
            <a:extLst>
              <a:ext uri="{FF2B5EF4-FFF2-40B4-BE49-F238E27FC236}">
                <a16:creationId xmlns:a16="http://schemas.microsoft.com/office/drawing/2014/main" id="{A7E82542-8495-4D05-1201-7600366EB52C}"/>
              </a:ext>
            </a:extLst>
          </p:cNvPr>
          <p:cNvSpPr>
            <a:spLocks noGrp="1" noChangeArrowheads="1"/>
          </p:cNvSpPr>
          <p:nvPr>
            <p:ph type="body" sz="half" idx="1"/>
          </p:nvPr>
        </p:nvSpPr>
        <p:spPr>
          <a:xfrm>
            <a:off x="107950" y="2492375"/>
            <a:ext cx="8928100" cy="4249738"/>
          </a:xfrm>
          <a:solidFill>
            <a:schemeClr val="tx2">
              <a:lumMod val="20000"/>
              <a:lumOff val="80000"/>
            </a:schemeClr>
          </a:solidFill>
          <a:ln>
            <a:solidFill>
              <a:schemeClr val="accent1"/>
            </a:solidFill>
          </a:ln>
        </p:spPr>
        <p:txBody>
          <a:bodyPr/>
          <a:lstStyle/>
          <a:p>
            <a:pPr marL="0" indent="0" algn="just">
              <a:spcBef>
                <a:spcPts val="0"/>
              </a:spcBef>
              <a:buFont typeface="Arial" charset="0"/>
              <a:buNone/>
              <a:defRPr/>
            </a:pPr>
            <a:r>
              <a:rPr lang="ru-RU" sz="2200" b="1" dirty="0">
                <a:latin typeface="Times New Roman" panose="02020603050405020304" pitchFamily="18" charset="0"/>
                <a:cs typeface="Times New Roman" panose="02020603050405020304" pitchFamily="18" charset="0"/>
              </a:rPr>
              <a:t>Доминанта родов – это стойкий </a:t>
            </a:r>
            <a:r>
              <a:rPr lang="ru-RU" sz="2200" b="1" dirty="0" err="1">
                <a:latin typeface="Times New Roman" panose="02020603050405020304" pitchFamily="18" charset="0"/>
                <a:cs typeface="Times New Roman" panose="02020603050405020304" pitchFamily="18" charset="0"/>
              </a:rPr>
              <a:t>однополушарный</a:t>
            </a:r>
            <a:r>
              <a:rPr lang="ru-RU" sz="2200" b="1" dirty="0">
                <a:latin typeface="Times New Roman" panose="02020603050405020304" pitchFamily="18" charset="0"/>
                <a:cs typeface="Times New Roman" panose="02020603050405020304" pitchFamily="18" charset="0"/>
              </a:rPr>
              <a:t> очаг возбуждения, который обеспечивает координацию всех функций организма, играющих ведущую роль в обеспечении родового акта, при одновременном подавлении других функций, не имеющих важного значения в процессе родов.</a:t>
            </a:r>
          </a:p>
          <a:p>
            <a:pPr marL="0" indent="0" algn="just">
              <a:spcBef>
                <a:spcPts val="0"/>
              </a:spcBef>
              <a:buFont typeface="Arial" charset="0"/>
              <a:buNone/>
              <a:defRPr/>
            </a:pPr>
            <a:r>
              <a:rPr lang="ru-RU" sz="2200" b="1" dirty="0">
                <a:latin typeface="Times New Roman" panose="02020603050405020304" pitchFamily="18" charset="0"/>
                <a:cs typeface="Times New Roman" panose="02020603050405020304" pitchFamily="18" charset="0"/>
              </a:rPr>
              <a:t>От локализации доминанты родов зависит частота осложнений. При локализации ее в левом (мыслительном) полушарии частота осложнений значительно ниже, чем при локализации в правом (эмоциональном) полушарии. Проявлением нейрогенной готовности организма к родам является преобладание процессов торможения в коре головного мозга и повышение возбудимости подкорковых структур и спинного мозга.</a:t>
            </a:r>
          </a:p>
        </p:txBody>
      </p:sp>
      <p:pic>
        <p:nvPicPr>
          <p:cNvPr id="20484" name="Picture 6" descr="https://avatars.mds.yandex.net/get-zen_doc/1210285/pub_5da62268a3f6e4031d81eeda_5da62913a660d700ae307b2f/scale_1200">
            <a:extLst>
              <a:ext uri="{FF2B5EF4-FFF2-40B4-BE49-F238E27FC236}">
                <a16:creationId xmlns:a16="http://schemas.microsoft.com/office/drawing/2014/main" id="{6313252C-16CE-318A-4CAE-9CD81030A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63938"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59BD07B-6CC6-C580-578A-C36FCDBD72F3}"/>
              </a:ext>
            </a:extLst>
          </p:cNvPr>
          <p:cNvSpPr>
            <a:spLocks noGrp="1" noChangeArrowheads="1"/>
          </p:cNvSpPr>
          <p:nvPr>
            <p:ph type="title"/>
          </p:nvPr>
        </p:nvSpPr>
        <p:spPr>
          <a:solidFill>
            <a:srgbClr val="0000FF"/>
          </a:solidFill>
        </p:spPr>
        <p:txBody>
          <a:bodyPr rtlCol="0">
            <a:normAutofit fontScale="90000"/>
          </a:bodyPr>
          <a:lstStyle/>
          <a:p>
            <a:pPr eaLnBrk="1" fontAlgn="auto" hangingPunct="1">
              <a:spcAft>
                <a:spcPts val="0"/>
              </a:spcAft>
              <a:defRPr/>
            </a:pPr>
            <a:br>
              <a:rPr lang="ru-RU" sz="3100" b="1" dirty="0">
                <a:solidFill>
                  <a:srgbClr val="FFFF00"/>
                </a:solidFill>
              </a:rPr>
            </a:br>
            <a:r>
              <a:rPr lang="ru-RU" sz="3100" b="1" dirty="0">
                <a:solidFill>
                  <a:srgbClr val="FFFF00"/>
                </a:solidFill>
              </a:rPr>
              <a:t>КЛИНИЧЕСКОЕ ПРОЯВЛЕНИЕ СФОРМИРОВАННОЙ</a:t>
            </a:r>
            <a:br>
              <a:rPr lang="ru-RU" sz="3100" b="1" dirty="0">
                <a:solidFill>
                  <a:srgbClr val="FFFF00"/>
                </a:solidFill>
              </a:rPr>
            </a:br>
            <a:r>
              <a:rPr lang="ru-RU" sz="3100" b="1" dirty="0">
                <a:solidFill>
                  <a:srgbClr val="FFFF00"/>
                </a:solidFill>
              </a:rPr>
              <a:t>РОДОВОЙ ДОМИНАНТЫ</a:t>
            </a:r>
            <a:br>
              <a:rPr lang="ru-RU" sz="2800" dirty="0">
                <a:solidFill>
                  <a:srgbClr val="FFFF00"/>
                </a:solidFill>
              </a:rPr>
            </a:br>
            <a:endParaRPr lang="ru-RU" sz="2800" dirty="0">
              <a:solidFill>
                <a:srgbClr val="FFFF00"/>
              </a:solidFill>
            </a:endParaRPr>
          </a:p>
        </p:txBody>
      </p:sp>
      <p:sp>
        <p:nvSpPr>
          <p:cNvPr id="21507" name="Rectangle 4">
            <a:extLst>
              <a:ext uri="{FF2B5EF4-FFF2-40B4-BE49-F238E27FC236}">
                <a16:creationId xmlns:a16="http://schemas.microsoft.com/office/drawing/2014/main" id="{E0C29798-1A02-9705-E276-7A315F8A6797}"/>
              </a:ext>
            </a:extLst>
          </p:cNvPr>
          <p:cNvSpPr>
            <a:spLocks noRot="1" noChangeArrowheads="1"/>
          </p:cNvSpPr>
          <p:nvPr/>
        </p:nvSpPr>
        <p:spPr bwMode="auto">
          <a:xfrm>
            <a:off x="323850" y="908050"/>
            <a:ext cx="82804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ru-RU" altLang="ru-RU">
              <a:solidFill>
                <a:srgbClr val="FFFF00"/>
              </a:solidFill>
              <a:latin typeface="Arial" panose="020B0604020202020204" pitchFamily="34" charset="0"/>
            </a:endParaRPr>
          </a:p>
        </p:txBody>
      </p:sp>
      <p:pic>
        <p:nvPicPr>
          <p:cNvPr id="410629" name="Picture 5">
            <a:extLst>
              <a:ext uri="{FF2B5EF4-FFF2-40B4-BE49-F238E27FC236}">
                <a16:creationId xmlns:a16="http://schemas.microsoft.com/office/drawing/2014/main" id="{3863E59B-F878-6129-4D51-CFB911733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44675"/>
            <a:ext cx="2919412" cy="44227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0630" name="AutoShape 6">
            <a:extLst>
              <a:ext uri="{FF2B5EF4-FFF2-40B4-BE49-F238E27FC236}">
                <a16:creationId xmlns:a16="http://schemas.microsoft.com/office/drawing/2014/main" id="{94B98506-287C-5501-A2C8-15D21EB79B56}"/>
              </a:ext>
            </a:extLst>
          </p:cNvPr>
          <p:cNvSpPr>
            <a:spLocks noChangeArrowheads="1"/>
          </p:cNvSpPr>
          <p:nvPr/>
        </p:nvSpPr>
        <p:spPr bwMode="auto">
          <a:xfrm>
            <a:off x="5148263" y="1989138"/>
            <a:ext cx="3600450" cy="2016125"/>
          </a:xfrm>
          <a:prstGeom prst="cloudCallout">
            <a:avLst>
              <a:gd name="adj1" fmla="val -111773"/>
              <a:gd name="adj2" fmla="val -12519"/>
            </a:avLst>
          </a:prstGeom>
          <a:solidFill>
            <a:schemeClr val="hlink"/>
          </a:solidFill>
          <a:ln w="9525">
            <a:solidFill>
              <a:srgbClr val="000000"/>
            </a:solidFill>
            <a:round/>
            <a:headEnd/>
            <a:tailEnd/>
          </a:ln>
          <a:effectLst/>
        </p:spPr>
        <p:txBody>
          <a:bodyPr/>
          <a:lstStyle/>
          <a:p>
            <a:pPr algn="ctr" eaLnBrk="1" hangingPunct="1">
              <a:defRPr/>
            </a:pPr>
            <a:r>
              <a:rPr lang="ru-RU" sz="8000" b="1">
                <a:solidFill>
                  <a:srgbClr val="FF3300"/>
                </a:solidFill>
                <a:effectLst>
                  <a:outerShdw blurRad="38100" dist="38100" dir="2700000" algn="tl">
                    <a:srgbClr val="000000"/>
                  </a:outerShdw>
                </a:effectLst>
                <a:latin typeface="Arial" charset="0"/>
              </a:rPr>
              <a:t>?</a:t>
            </a:r>
          </a:p>
        </p:txBody>
      </p:sp>
      <p:sp>
        <p:nvSpPr>
          <p:cNvPr id="410631" name="AutoShape 7">
            <a:extLst>
              <a:ext uri="{FF2B5EF4-FFF2-40B4-BE49-F238E27FC236}">
                <a16:creationId xmlns:a16="http://schemas.microsoft.com/office/drawing/2014/main" id="{D77C77EE-DF6C-C3A9-7E7F-96D1EBE4EA39}"/>
              </a:ext>
            </a:extLst>
          </p:cNvPr>
          <p:cNvSpPr>
            <a:spLocks noChangeArrowheads="1"/>
          </p:cNvSpPr>
          <p:nvPr/>
        </p:nvSpPr>
        <p:spPr bwMode="auto">
          <a:xfrm>
            <a:off x="5148263" y="4221163"/>
            <a:ext cx="3600450" cy="2016125"/>
          </a:xfrm>
          <a:prstGeom prst="cloudCallout">
            <a:avLst>
              <a:gd name="adj1" fmla="val -108069"/>
              <a:gd name="adj2" fmla="val -40000"/>
            </a:avLst>
          </a:prstGeom>
          <a:solidFill>
            <a:schemeClr val="hlink"/>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ru-RU" altLang="ru-RU" sz="1600" b="1">
              <a:solidFill>
                <a:srgbClr val="FF3300"/>
              </a:solidFill>
              <a:latin typeface="Arial" panose="020B0604020202020204" pitchFamily="34" charset="0"/>
            </a:endParaRPr>
          </a:p>
          <a:p>
            <a:pPr algn="ctr" eaLnBrk="1" hangingPunct="1">
              <a:spcBef>
                <a:spcPct val="0"/>
              </a:spcBef>
              <a:buFontTx/>
              <a:buNone/>
            </a:pPr>
            <a:r>
              <a:rPr lang="ru-RU" altLang="ru-RU" sz="1600" b="1">
                <a:solidFill>
                  <a:schemeClr val="bg1"/>
                </a:solidFill>
                <a:latin typeface="Arial" panose="020B0604020202020204" pitchFamily="34" charset="0"/>
              </a:rPr>
              <a:t>ЗРЕЛОСТЬ ШЕЙКИ МАТКИ</a:t>
            </a:r>
            <a:br>
              <a:rPr lang="ru-RU" altLang="ru-RU" sz="1600" b="1">
                <a:solidFill>
                  <a:schemeClr val="bg1"/>
                </a:solidFill>
                <a:latin typeface="Arial" panose="020B0604020202020204" pitchFamily="34" charset="0"/>
              </a:rPr>
            </a:br>
            <a:r>
              <a:rPr lang="ru-RU" altLang="ru-RU" sz="1600" b="1">
                <a:solidFill>
                  <a:schemeClr val="bg1"/>
                </a:solidFill>
                <a:latin typeface="Arial" panose="020B0604020202020204" pitchFamily="34" charset="0"/>
              </a:rPr>
              <a:t>– главный критерий готовности к родам!!!</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629"/>
                                        </p:tgtEl>
                                        <p:attrNameLst>
                                          <p:attrName>style.visibility</p:attrName>
                                        </p:attrNameLst>
                                      </p:cBhvr>
                                      <p:to>
                                        <p:strVal val="visible"/>
                                      </p:to>
                                    </p:set>
                                    <p:animEffect transition="in" filter="fade">
                                      <p:cBhvr>
                                        <p:cTn id="7" dur="2000"/>
                                        <p:tgtEl>
                                          <p:spTgt spid="410629"/>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10630"/>
                                        </p:tgtEl>
                                        <p:attrNameLst>
                                          <p:attrName>style.visibility</p:attrName>
                                        </p:attrNameLst>
                                      </p:cBhvr>
                                      <p:to>
                                        <p:strVal val="visible"/>
                                      </p:to>
                                    </p:set>
                                    <p:animEffect transition="in" filter="wipe(left)">
                                      <p:cBhvr>
                                        <p:cTn id="11" dur="1000"/>
                                        <p:tgtEl>
                                          <p:spTgt spid="410630"/>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410631"/>
                                        </p:tgtEl>
                                        <p:attrNameLst>
                                          <p:attrName>style.visibility</p:attrName>
                                        </p:attrNameLst>
                                      </p:cBhvr>
                                      <p:to>
                                        <p:strVal val="visible"/>
                                      </p:to>
                                    </p:set>
                                    <p:animEffect transition="in" filter="wipe(left)">
                                      <p:cBhvr>
                                        <p:cTn id="15" dur="1000"/>
                                        <p:tgtEl>
                                          <p:spTgt spid="410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0" grpId="0" animBg="1"/>
      <p:bldP spid="4106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a:extLst>
              <a:ext uri="{FF2B5EF4-FFF2-40B4-BE49-F238E27FC236}">
                <a16:creationId xmlns:a16="http://schemas.microsoft.com/office/drawing/2014/main" id="{0246E0CA-CB86-47CA-ECF7-D35A4EFE37FF}"/>
              </a:ext>
            </a:extLst>
          </p:cNvPr>
          <p:cNvSpPr>
            <a:spLocks noGrp="1"/>
          </p:cNvSpPr>
          <p:nvPr>
            <p:ph type="title"/>
          </p:nvPr>
        </p:nvSpPr>
        <p:spPr>
          <a:xfrm>
            <a:off x="971550" y="274638"/>
            <a:ext cx="7129463" cy="922337"/>
          </a:xfrm>
          <a:solidFill>
            <a:srgbClr val="002060"/>
          </a:solidFill>
        </p:spPr>
        <p:txBody>
          <a:bodyPr/>
          <a:lstStyle/>
          <a:p>
            <a:pPr eaLnBrk="1" hangingPunct="1"/>
            <a:r>
              <a:rPr lang="ru-RU" altLang="ru-RU" b="1" i="1">
                <a:solidFill>
                  <a:schemeClr val="bg1"/>
                </a:solidFill>
              </a:rPr>
              <a:t>ЦЕЛЬ ЛЕКЦИИ</a:t>
            </a:r>
          </a:p>
        </p:txBody>
      </p:sp>
      <p:sp>
        <p:nvSpPr>
          <p:cNvPr id="4099" name="Содержимое 2">
            <a:extLst>
              <a:ext uri="{FF2B5EF4-FFF2-40B4-BE49-F238E27FC236}">
                <a16:creationId xmlns:a16="http://schemas.microsoft.com/office/drawing/2014/main" id="{DBD6D1F7-0EE8-3E22-1C68-6F806F6BD3A9}"/>
              </a:ext>
            </a:extLst>
          </p:cNvPr>
          <p:cNvSpPr>
            <a:spLocks noGrp="1"/>
          </p:cNvSpPr>
          <p:nvPr>
            <p:ph idx="1"/>
          </p:nvPr>
        </p:nvSpPr>
        <p:spPr>
          <a:ln>
            <a:solidFill>
              <a:schemeClr val="accent1"/>
            </a:solidFill>
            <a:miter lim="800000"/>
            <a:headEnd/>
            <a:tailEnd/>
          </a:ln>
        </p:spPr>
        <p:txBody>
          <a:bodyPr/>
          <a:lstStyle/>
          <a:p>
            <a:pPr eaLnBrk="1" hangingPunct="1"/>
            <a:endParaRPr lang="ru-RU" altLang="ru-RU" b="1" i="1"/>
          </a:p>
          <a:p>
            <a:pPr eaLnBrk="1" hangingPunct="1"/>
            <a:r>
              <a:rPr lang="ru-RU" altLang="ru-RU" b="1" i="1">
                <a:solidFill>
                  <a:srgbClr val="002060"/>
                </a:solidFill>
              </a:rPr>
              <a:t>Представить данные о физиологических процессах, приводящих к запуску родовой деятельности. </a:t>
            </a:r>
          </a:p>
          <a:p>
            <a:pPr eaLnBrk="1" hangingPunct="1"/>
            <a:r>
              <a:rPr lang="ru-RU" altLang="ru-RU" b="1" i="1">
                <a:solidFill>
                  <a:srgbClr val="002060"/>
                </a:solidFill>
              </a:rPr>
              <a:t>Сформировать у студентов представления о современных принципах ведения родов и роли врача акушера в процессе ведения родов.</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0F6128B4-25AF-113C-A337-9C35CFB90323}"/>
              </a:ext>
            </a:extLst>
          </p:cNvPr>
          <p:cNvSpPr>
            <a:spLocks noGrp="1" noChangeArrowheads="1"/>
          </p:cNvSpPr>
          <p:nvPr>
            <p:ph type="title"/>
          </p:nvPr>
        </p:nvSpPr>
        <p:spPr>
          <a:xfrm>
            <a:off x="468313" y="404813"/>
            <a:ext cx="8229600" cy="1152525"/>
          </a:xfrm>
          <a:solidFill>
            <a:srgbClr val="0000FF"/>
          </a:solidFill>
        </p:spPr>
        <p:txBody>
          <a:bodyPr rtlCol="0">
            <a:normAutofit fontScale="90000"/>
          </a:bodyPr>
          <a:lstStyle/>
          <a:p>
            <a:pPr eaLnBrk="1" fontAlgn="auto" hangingPunct="1">
              <a:spcAft>
                <a:spcPts val="0"/>
              </a:spcAft>
              <a:defRPr/>
            </a:pPr>
            <a:br>
              <a:rPr lang="ru-RU" b="1" dirty="0">
                <a:solidFill>
                  <a:schemeClr val="bg1"/>
                </a:solidFill>
              </a:rPr>
            </a:br>
            <a:r>
              <a:rPr lang="ru-RU" b="1" dirty="0">
                <a:solidFill>
                  <a:schemeClr val="bg1"/>
                </a:solidFill>
              </a:rPr>
              <a:t>Проявления «зрелости» шейки матки</a:t>
            </a:r>
            <a:br>
              <a:rPr lang="ru-RU" b="1" dirty="0">
                <a:solidFill>
                  <a:schemeClr val="bg1"/>
                </a:solidFill>
              </a:rPr>
            </a:br>
            <a:endParaRPr lang="ru-RU" b="1" dirty="0">
              <a:solidFill>
                <a:schemeClr val="bg1"/>
              </a:solidFill>
            </a:endParaRPr>
          </a:p>
        </p:txBody>
      </p:sp>
      <p:sp>
        <p:nvSpPr>
          <p:cNvPr id="22531" name="Rectangle 3">
            <a:extLst>
              <a:ext uri="{FF2B5EF4-FFF2-40B4-BE49-F238E27FC236}">
                <a16:creationId xmlns:a16="http://schemas.microsoft.com/office/drawing/2014/main" id="{8532A635-FE91-7941-6F93-76B999422BFA}"/>
              </a:ext>
            </a:extLst>
          </p:cNvPr>
          <p:cNvSpPr>
            <a:spLocks noGrp="1"/>
          </p:cNvSpPr>
          <p:nvPr>
            <p:ph idx="1"/>
          </p:nvPr>
        </p:nvSpPr>
        <p:spPr>
          <a:xfrm>
            <a:off x="179388" y="1819275"/>
            <a:ext cx="8785225" cy="4114800"/>
          </a:xfrm>
          <a:solidFill>
            <a:schemeClr val="tx2"/>
          </a:solidFill>
        </p:spPr>
        <p:txBody>
          <a:bodyPr/>
          <a:lstStyle/>
          <a:p>
            <a:pPr eaLnBrk="1" hangingPunct="1">
              <a:lnSpc>
                <a:spcPct val="90000"/>
              </a:lnSpc>
            </a:pPr>
            <a:r>
              <a:rPr lang="ru-RU" altLang="ru-RU">
                <a:solidFill>
                  <a:schemeClr val="bg1"/>
                </a:solidFill>
              </a:rPr>
              <a:t>размягчение;</a:t>
            </a:r>
          </a:p>
          <a:p>
            <a:pPr eaLnBrk="1" hangingPunct="1">
              <a:lnSpc>
                <a:spcPct val="90000"/>
              </a:lnSpc>
            </a:pPr>
            <a:r>
              <a:rPr lang="ru-RU" altLang="ru-RU">
                <a:solidFill>
                  <a:schemeClr val="bg1"/>
                </a:solidFill>
              </a:rPr>
              <a:t>укорочение;</a:t>
            </a:r>
          </a:p>
          <a:p>
            <a:pPr eaLnBrk="1" hangingPunct="1">
              <a:lnSpc>
                <a:spcPct val="90000"/>
              </a:lnSpc>
            </a:pPr>
            <a:r>
              <a:rPr lang="ru-RU" altLang="ru-RU">
                <a:solidFill>
                  <a:schemeClr val="bg1"/>
                </a:solidFill>
              </a:rPr>
              <a:t>изменения положения по отношению к проводной оси таза;</a:t>
            </a:r>
          </a:p>
          <a:p>
            <a:pPr eaLnBrk="1" hangingPunct="1">
              <a:lnSpc>
                <a:spcPct val="90000"/>
              </a:lnSpc>
            </a:pPr>
            <a:r>
              <a:rPr lang="ru-RU" altLang="ru-RU">
                <a:solidFill>
                  <a:schemeClr val="bg1"/>
                </a:solidFill>
              </a:rPr>
              <a:t>постепенное увеличение диаметра шеечного канала</a:t>
            </a:r>
            <a:endParaRPr lang="ru-RU" altLang="ru-RU"/>
          </a:p>
        </p:txBody>
      </p:sp>
      <p:pic>
        <p:nvPicPr>
          <p:cNvPr id="22532" name="Picture 6" descr="https://kidbooms.ru/wp-content/uploads/8/4/4/8446a8e0965b24fc44771ac47ef38d37.jpg">
            <a:extLst>
              <a:ext uri="{FF2B5EF4-FFF2-40B4-BE49-F238E27FC236}">
                <a16:creationId xmlns:a16="http://schemas.microsoft.com/office/drawing/2014/main" id="{E8597D35-0A0E-02E3-84C2-AC95020F0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5010150"/>
            <a:ext cx="48958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26">
            <a:extLst>
              <a:ext uri="{FF2B5EF4-FFF2-40B4-BE49-F238E27FC236}">
                <a16:creationId xmlns:a16="http://schemas.microsoft.com/office/drawing/2014/main" id="{139FD5C0-3FCB-4A07-F891-BB4D35345F3C}"/>
              </a:ext>
            </a:extLst>
          </p:cNvPr>
          <p:cNvSpPr>
            <a:spLocks noGrp="1" noChangeArrowheads="1"/>
          </p:cNvSpPr>
          <p:nvPr>
            <p:ph type="title"/>
          </p:nvPr>
        </p:nvSpPr>
        <p:spPr>
          <a:xfrm>
            <a:off x="468313" y="115888"/>
            <a:ext cx="8229600" cy="1143000"/>
          </a:xfrm>
          <a:solidFill>
            <a:srgbClr val="0000FF"/>
          </a:solidFill>
        </p:spPr>
        <p:txBody>
          <a:bodyPr rtlCol="0">
            <a:normAutofit fontScale="90000"/>
          </a:bodyPr>
          <a:lstStyle/>
          <a:p>
            <a:pPr eaLnBrk="1" fontAlgn="auto" hangingPunct="1">
              <a:spcAft>
                <a:spcPts val="0"/>
              </a:spcAft>
              <a:defRPr/>
            </a:pPr>
            <a:r>
              <a:rPr lang="ru-RU" sz="4000" b="1" dirty="0">
                <a:solidFill>
                  <a:schemeClr val="bg1"/>
                </a:solidFill>
              </a:rPr>
              <a:t>Определение оценки степени «зрелости» шейки матки:</a:t>
            </a:r>
          </a:p>
        </p:txBody>
      </p:sp>
      <p:sp>
        <p:nvSpPr>
          <p:cNvPr id="23555" name="Rectangle 1027">
            <a:extLst>
              <a:ext uri="{FF2B5EF4-FFF2-40B4-BE49-F238E27FC236}">
                <a16:creationId xmlns:a16="http://schemas.microsoft.com/office/drawing/2014/main" id="{0E8754E5-A6D1-BFE6-7D4D-AAD2FEA04CB8}"/>
              </a:ext>
            </a:extLst>
          </p:cNvPr>
          <p:cNvSpPr>
            <a:spLocks noGrp="1"/>
          </p:cNvSpPr>
          <p:nvPr>
            <p:ph type="body" sz="half" idx="1"/>
          </p:nvPr>
        </p:nvSpPr>
        <p:spPr>
          <a:xfrm>
            <a:off x="684213" y="1325563"/>
            <a:ext cx="4033837" cy="3097212"/>
          </a:xfrm>
          <a:solidFill>
            <a:schemeClr val="tx2"/>
          </a:solidFill>
        </p:spPr>
        <p:txBody>
          <a:bodyPr/>
          <a:lstStyle/>
          <a:p>
            <a:pPr eaLnBrk="1" hangingPunct="1"/>
            <a:r>
              <a:rPr lang="ru-RU" altLang="ru-RU" b="1">
                <a:solidFill>
                  <a:schemeClr val="bg1"/>
                </a:solidFill>
              </a:rPr>
              <a:t>осмотр ее в зеркалах;</a:t>
            </a:r>
          </a:p>
          <a:p>
            <a:pPr eaLnBrk="1" hangingPunct="1"/>
            <a:r>
              <a:rPr lang="ru-RU" altLang="ru-RU" b="1">
                <a:solidFill>
                  <a:schemeClr val="bg1"/>
                </a:solidFill>
              </a:rPr>
              <a:t>пальпаторное исследование;</a:t>
            </a:r>
          </a:p>
          <a:p>
            <a:pPr eaLnBrk="1" hangingPunct="1"/>
            <a:r>
              <a:rPr lang="ru-RU" altLang="ru-RU" b="1">
                <a:solidFill>
                  <a:schemeClr val="bg1"/>
                </a:solidFill>
              </a:rPr>
              <a:t>УЗИ</a:t>
            </a:r>
          </a:p>
        </p:txBody>
      </p:sp>
      <p:pic>
        <p:nvPicPr>
          <p:cNvPr id="23556" name="Picture 6" descr="https://www.ze-signon.com/img/images/metodi-lecheniya-giperplasticheskih-processov-endometri.jpeg">
            <a:extLst>
              <a:ext uri="{FF2B5EF4-FFF2-40B4-BE49-F238E27FC236}">
                <a16:creationId xmlns:a16="http://schemas.microsoft.com/office/drawing/2014/main" id="{A0184F37-CC90-7B00-A23A-57E7D24CD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412875"/>
            <a:ext cx="3865563"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8" descr="https://kidbooms.ru/wp-content/uploads/a/a/5/aa54dda5dc96e613ee46e4d58c9a26e9.jpe">
            <a:extLst>
              <a:ext uri="{FF2B5EF4-FFF2-40B4-BE49-F238E27FC236}">
                <a16:creationId xmlns:a16="http://schemas.microsoft.com/office/drawing/2014/main" id="{8CCB57DF-C7CD-AAE3-687A-2BF6925F1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240213"/>
            <a:ext cx="384175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 descr="https://uber777.ru/wp-content/uploads/vizualizatsiya-ploda-zatrudnena_19.jpg">
            <a:extLst>
              <a:ext uri="{FF2B5EF4-FFF2-40B4-BE49-F238E27FC236}">
                <a16:creationId xmlns:a16="http://schemas.microsoft.com/office/drawing/2014/main" id="{378A0D1E-6BEC-F903-8A86-CED5D00EE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4422775"/>
            <a:ext cx="322897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http://www.medillsb.com/images/artistimages/images/261_46877@2x.jpg">
            <a:extLst>
              <a:ext uri="{FF2B5EF4-FFF2-40B4-BE49-F238E27FC236}">
                <a16:creationId xmlns:a16="http://schemas.microsoft.com/office/drawing/2014/main" id="{D9FD4F1A-F7F7-00D7-4D02-67F9EC0BD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3025" y="0"/>
            <a:ext cx="1443038"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Заголовок 3">
            <a:extLst>
              <a:ext uri="{FF2B5EF4-FFF2-40B4-BE49-F238E27FC236}">
                <a16:creationId xmlns:a16="http://schemas.microsoft.com/office/drawing/2014/main" id="{23E59586-557D-1A2F-F260-0F976521EAA5}"/>
              </a:ext>
            </a:extLst>
          </p:cNvPr>
          <p:cNvSpPr>
            <a:spLocks noGrp="1"/>
          </p:cNvSpPr>
          <p:nvPr>
            <p:ph type="title"/>
          </p:nvPr>
        </p:nvSpPr>
        <p:spPr>
          <a:xfrm>
            <a:off x="0" y="260350"/>
            <a:ext cx="7693025" cy="561975"/>
          </a:xfrm>
        </p:spPr>
        <p:txBody>
          <a:bodyPr/>
          <a:lstStyle/>
          <a:p>
            <a:r>
              <a:rPr lang="ru-RU" altLang="ru-RU" sz="2400" b="1">
                <a:solidFill>
                  <a:srgbClr val="FF0000"/>
                </a:solidFill>
              </a:rPr>
              <a:t>Шкала степени зрелости шейки матки по Бишопу</a:t>
            </a:r>
          </a:p>
        </p:txBody>
      </p:sp>
      <p:graphicFrame>
        <p:nvGraphicFramePr>
          <p:cNvPr id="9" name="Таблица 8">
            <a:extLst>
              <a:ext uri="{FF2B5EF4-FFF2-40B4-BE49-F238E27FC236}">
                <a16:creationId xmlns:a16="http://schemas.microsoft.com/office/drawing/2014/main" id="{63B4F581-3E64-EBCA-A4B8-F83D95064C6F}"/>
              </a:ext>
            </a:extLst>
          </p:cNvPr>
          <p:cNvGraphicFramePr>
            <a:graphicFrameLocks noGrp="1"/>
          </p:cNvGraphicFramePr>
          <p:nvPr/>
        </p:nvGraphicFramePr>
        <p:xfrm>
          <a:off x="684213" y="908050"/>
          <a:ext cx="6904037" cy="4595813"/>
        </p:xfrm>
        <a:graphic>
          <a:graphicData uri="http://schemas.openxmlformats.org/drawingml/2006/table">
            <a:tbl>
              <a:tblPr/>
              <a:tblGrid>
                <a:gridCol w="1726009">
                  <a:extLst>
                    <a:ext uri="{9D8B030D-6E8A-4147-A177-3AD203B41FA5}">
                      <a16:colId xmlns:a16="http://schemas.microsoft.com/office/drawing/2014/main" val="20000"/>
                    </a:ext>
                  </a:extLst>
                </a:gridCol>
                <a:gridCol w="1726009">
                  <a:extLst>
                    <a:ext uri="{9D8B030D-6E8A-4147-A177-3AD203B41FA5}">
                      <a16:colId xmlns:a16="http://schemas.microsoft.com/office/drawing/2014/main" val="20001"/>
                    </a:ext>
                  </a:extLst>
                </a:gridCol>
                <a:gridCol w="1726009">
                  <a:extLst>
                    <a:ext uri="{9D8B030D-6E8A-4147-A177-3AD203B41FA5}">
                      <a16:colId xmlns:a16="http://schemas.microsoft.com/office/drawing/2014/main" val="20002"/>
                    </a:ext>
                  </a:extLst>
                </a:gridCol>
                <a:gridCol w="1726009">
                  <a:extLst>
                    <a:ext uri="{9D8B030D-6E8A-4147-A177-3AD203B41FA5}">
                      <a16:colId xmlns:a16="http://schemas.microsoft.com/office/drawing/2014/main" val="20003"/>
                    </a:ext>
                  </a:extLst>
                </a:gridCol>
              </a:tblGrid>
              <a:tr h="294083">
                <a:tc>
                  <a:txBody>
                    <a:bodyPr/>
                    <a:lstStyle/>
                    <a:p>
                      <a:pPr algn="ctr"/>
                      <a:r>
                        <a:rPr lang="ru-RU" sz="1500" b="1" dirty="0">
                          <a:solidFill>
                            <a:srgbClr val="333333"/>
                          </a:solidFill>
                          <a:effectLst/>
                          <a:latin typeface="Arial"/>
                        </a:rPr>
                        <a:t>Признак</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gridSpan="3">
                  <a:txBody>
                    <a:bodyPr/>
                    <a:lstStyle/>
                    <a:p>
                      <a:pPr algn="ctr"/>
                      <a:r>
                        <a:rPr lang="ru-RU" sz="1500" b="1">
                          <a:solidFill>
                            <a:srgbClr val="333333"/>
                          </a:solidFill>
                          <a:effectLst/>
                          <a:latin typeface="Arial"/>
                        </a:rPr>
                        <a:t>Баллы</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294083">
                <a:tc>
                  <a:txBody>
                    <a:bodyPr/>
                    <a:lstStyle/>
                    <a:p>
                      <a:endParaRPr lang="ru-RU" sz="1500">
                        <a:effectLst/>
                        <a:latin typeface="Arial"/>
                      </a:endParaRP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ru-RU" sz="1500" b="1">
                          <a:solidFill>
                            <a:srgbClr val="333333"/>
                          </a:solidFill>
                          <a:effectLst/>
                          <a:latin typeface="Arial"/>
                        </a:rPr>
                        <a:t>0</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ru-RU" sz="1500" b="1">
                          <a:solidFill>
                            <a:srgbClr val="333333"/>
                          </a:solidFill>
                          <a:effectLst/>
                          <a:latin typeface="Arial"/>
                        </a:rPr>
                        <a:t>1</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ru-RU" sz="1500" b="1">
                          <a:solidFill>
                            <a:srgbClr val="333333"/>
                          </a:solidFill>
                          <a:effectLst/>
                          <a:latin typeface="Arial"/>
                        </a:rPr>
                        <a:t>2</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1284187">
                <a:tc>
                  <a:txBody>
                    <a:bodyPr/>
                    <a:lstStyle/>
                    <a:p>
                      <a:r>
                        <a:rPr lang="ru-RU" sz="1500" dirty="0">
                          <a:effectLst/>
                          <a:latin typeface="Arial"/>
                        </a:rPr>
                        <a:t>Консистенция шейки матки</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ru-RU" sz="1500">
                          <a:effectLst/>
                          <a:latin typeface="Arial"/>
                        </a:rPr>
                        <a:t>Плотная</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ru-RU" sz="1500">
                          <a:effectLst/>
                          <a:latin typeface="Arial"/>
                        </a:rPr>
                        <a:t>Размягчена по периферии, область внутреннего зева плотная</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ru-RU" sz="1500" dirty="0">
                          <a:effectLst/>
                          <a:latin typeface="Arial"/>
                        </a:rPr>
                        <a:t>Мягкая</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524234">
                <a:tc>
                  <a:txBody>
                    <a:bodyPr/>
                    <a:lstStyle/>
                    <a:p>
                      <a:r>
                        <a:rPr lang="ru-RU" sz="1500" dirty="0">
                          <a:effectLst/>
                          <a:latin typeface="Arial"/>
                        </a:rPr>
                        <a:t>Длина шейки матки</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ru-RU" sz="1500">
                          <a:effectLst/>
                          <a:latin typeface="Arial"/>
                        </a:rPr>
                        <a:t>Более 2 см</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ru-RU" sz="1500">
                          <a:effectLst/>
                          <a:latin typeface="Arial"/>
                        </a:rPr>
                        <a:t>1 - 2 см</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ru-RU" sz="1500">
                          <a:effectLst/>
                          <a:latin typeface="Arial"/>
                        </a:rPr>
                        <a:t>Менее 1 см</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984537">
                <a:tc>
                  <a:txBody>
                    <a:bodyPr/>
                    <a:lstStyle/>
                    <a:p>
                      <a:r>
                        <a:rPr lang="ru-RU" sz="1500">
                          <a:effectLst/>
                          <a:latin typeface="Arial"/>
                        </a:rPr>
                        <a:t>Проходимость шеечного канала</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ru-RU" sz="1500">
                          <a:effectLst/>
                          <a:latin typeface="Arial"/>
                        </a:rPr>
                        <a:t>Наружный зев закрыт или пропускает кончик пальца</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ru-RU" sz="1500">
                          <a:effectLst/>
                          <a:latin typeface="Arial"/>
                        </a:rPr>
                        <a:t>Канал проходим до внутреннего зева</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ru-RU" sz="1500">
                          <a:effectLst/>
                          <a:latin typeface="Arial"/>
                        </a:rPr>
                        <a:t>Канал проходим для одного или более пальцев за внутренний зев</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1214689">
                <a:tc>
                  <a:txBody>
                    <a:bodyPr/>
                    <a:lstStyle/>
                    <a:p>
                      <a:r>
                        <a:rPr lang="ru-RU" sz="1500">
                          <a:effectLst/>
                          <a:latin typeface="Arial"/>
                        </a:rPr>
                        <a:t>Положение шейки матки по отношению к проводной оси малого таза</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ru-RU" sz="1500">
                          <a:effectLst/>
                          <a:latin typeface="Arial"/>
                        </a:rPr>
                        <a:t>Кзади</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ru-RU" sz="1500">
                          <a:effectLst/>
                          <a:latin typeface="Arial"/>
                        </a:rPr>
                        <a:t>Кзади или кпереди</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ru-RU" sz="1500" dirty="0">
                          <a:effectLst/>
                          <a:latin typeface="Arial"/>
                        </a:rPr>
                        <a:t>По проводной оси, "центрирована"</a:t>
                      </a:r>
                    </a:p>
                  </a:txBody>
                  <a:tcPr marL="31963" marR="31963" marT="31965" marB="3196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4615" name="Прямоугольник 9">
            <a:extLst>
              <a:ext uri="{FF2B5EF4-FFF2-40B4-BE49-F238E27FC236}">
                <a16:creationId xmlns:a16="http://schemas.microsoft.com/office/drawing/2014/main" id="{CB56E314-0EB6-D5A0-2B4B-3309A0375ED6}"/>
              </a:ext>
            </a:extLst>
          </p:cNvPr>
          <p:cNvSpPr>
            <a:spLocks noChangeArrowheads="1"/>
          </p:cNvSpPr>
          <p:nvPr/>
        </p:nvSpPr>
        <p:spPr bwMode="auto">
          <a:xfrm>
            <a:off x="684213" y="5732463"/>
            <a:ext cx="5616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a:latin typeface="Arial" panose="020B0604020202020204" pitchFamily="34" charset="0"/>
              </a:rPr>
              <a:t>0 - 2 балла - шейка "незрелая"</a:t>
            </a:r>
          </a:p>
          <a:p>
            <a:pPr eaLnBrk="1" hangingPunct="1">
              <a:spcBef>
                <a:spcPct val="0"/>
              </a:spcBef>
              <a:buFontTx/>
              <a:buNone/>
            </a:pPr>
            <a:r>
              <a:rPr lang="ru-RU" altLang="ru-RU" sz="1800">
                <a:latin typeface="Arial" panose="020B0604020202020204" pitchFamily="34" charset="0"/>
              </a:rPr>
              <a:t>3 - 4 балла - шейка "недостаточно зрелая"</a:t>
            </a:r>
          </a:p>
          <a:p>
            <a:pPr eaLnBrk="1" hangingPunct="1">
              <a:spcBef>
                <a:spcPct val="0"/>
              </a:spcBef>
              <a:buFontTx/>
              <a:buNone/>
            </a:pPr>
            <a:r>
              <a:rPr lang="ru-RU" altLang="ru-RU" sz="1800">
                <a:latin typeface="Arial" panose="020B0604020202020204" pitchFamily="34" charset="0"/>
              </a:rPr>
              <a:t>5 - 8 баллов - шейка "зрелая"</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FD1B2F9-FBE4-5467-C7DF-F999465DA490}"/>
              </a:ext>
            </a:extLst>
          </p:cNvPr>
          <p:cNvSpPr>
            <a:spLocks noGrp="1"/>
          </p:cNvSpPr>
          <p:nvPr>
            <p:ph type="title"/>
          </p:nvPr>
        </p:nvSpPr>
        <p:spPr>
          <a:xfrm>
            <a:off x="179388" y="188913"/>
            <a:ext cx="8640762" cy="1195387"/>
          </a:xfrm>
          <a:solidFill>
            <a:srgbClr val="0000FF"/>
          </a:solidFill>
        </p:spPr>
        <p:txBody>
          <a:bodyPr/>
          <a:lstStyle/>
          <a:p>
            <a:pPr eaLnBrk="1" hangingPunct="1"/>
            <a:r>
              <a:rPr lang="ru-RU" altLang="ru-RU" sz="3200" b="1">
                <a:solidFill>
                  <a:schemeClr val="bg1"/>
                </a:solidFill>
              </a:rPr>
              <a:t>«Зрелая» шейка матки имеет    следующие особенности </a:t>
            </a:r>
          </a:p>
        </p:txBody>
      </p:sp>
      <p:sp>
        <p:nvSpPr>
          <p:cNvPr id="25603" name="Rectangle 3">
            <a:extLst>
              <a:ext uri="{FF2B5EF4-FFF2-40B4-BE49-F238E27FC236}">
                <a16:creationId xmlns:a16="http://schemas.microsoft.com/office/drawing/2014/main" id="{7869693F-45D7-E942-BACF-F8A762BDBB10}"/>
              </a:ext>
            </a:extLst>
          </p:cNvPr>
          <p:cNvSpPr>
            <a:spLocks noGrp="1" noChangeArrowheads="1"/>
          </p:cNvSpPr>
          <p:nvPr>
            <p:ph idx="1"/>
          </p:nvPr>
        </p:nvSpPr>
        <p:spPr>
          <a:xfrm>
            <a:off x="250825" y="1557338"/>
            <a:ext cx="8642350" cy="5040312"/>
          </a:xfrm>
          <a:solidFill>
            <a:srgbClr val="002060"/>
          </a:solidFill>
          <a:ln>
            <a:solidFill>
              <a:schemeClr val="accent1"/>
            </a:solidFill>
            <a:miter lim="800000"/>
            <a:headEnd/>
            <a:tailEnd/>
          </a:ln>
        </p:spPr>
        <p:txBody>
          <a:bodyPr/>
          <a:lstStyle/>
          <a:p>
            <a:pPr eaLnBrk="1" hangingPunct="1"/>
            <a:r>
              <a:rPr lang="ru-RU" altLang="ru-RU" sz="2800">
                <a:solidFill>
                  <a:schemeClr val="bg1"/>
                </a:solidFill>
              </a:rPr>
              <a:t>расположена по оси таза, т.е. центрирована; </a:t>
            </a:r>
          </a:p>
          <a:p>
            <a:pPr eaLnBrk="1" hangingPunct="1"/>
            <a:r>
              <a:rPr lang="ru-RU" altLang="ru-RU" sz="2800">
                <a:solidFill>
                  <a:schemeClr val="bg1"/>
                </a:solidFill>
              </a:rPr>
              <a:t>наружный зев на уровне спинальной линии;</a:t>
            </a:r>
          </a:p>
          <a:p>
            <a:pPr eaLnBrk="1" hangingPunct="1"/>
            <a:r>
              <a:rPr lang="ru-RU" altLang="ru-RU" sz="2800">
                <a:solidFill>
                  <a:schemeClr val="bg1"/>
                </a:solidFill>
              </a:rPr>
              <a:t>укорочена до 1,5-2 см.; </a:t>
            </a:r>
          </a:p>
          <a:p>
            <a:pPr eaLnBrk="1" hangingPunct="1"/>
            <a:r>
              <a:rPr lang="ru-RU" altLang="ru-RU" sz="2800">
                <a:solidFill>
                  <a:schemeClr val="bg1"/>
                </a:solidFill>
              </a:rPr>
              <a:t>полностью размягчена; </a:t>
            </a:r>
          </a:p>
          <a:p>
            <a:pPr eaLnBrk="1" hangingPunct="1"/>
            <a:r>
              <a:rPr lang="ru-RU" altLang="ru-RU" sz="2800">
                <a:solidFill>
                  <a:schemeClr val="bg1"/>
                </a:solidFill>
              </a:rPr>
              <a:t>внутренний зев мягкий плавно переходит в нижний сегмент; </a:t>
            </a:r>
          </a:p>
          <a:p>
            <a:pPr eaLnBrk="1" hangingPunct="1"/>
            <a:r>
              <a:rPr lang="ru-RU" altLang="ru-RU" sz="2800">
                <a:solidFill>
                  <a:schemeClr val="bg1"/>
                </a:solidFill>
              </a:rPr>
              <a:t>канал шейки матки свободно пропускает палец (2-3 см);</a:t>
            </a:r>
          </a:p>
          <a:p>
            <a:pPr eaLnBrk="1" hangingPunct="1"/>
            <a:r>
              <a:rPr lang="ru-RU" altLang="ru-RU" sz="2800">
                <a:solidFill>
                  <a:schemeClr val="bg1"/>
                </a:solidFill>
              </a:rPr>
              <a:t>длина влагалищной порции шейки матки соответствует длине цервикального канала.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4EE6B79-159B-BFE0-0DB9-D7B533339C73}"/>
              </a:ext>
            </a:extLst>
          </p:cNvPr>
          <p:cNvSpPr>
            <a:spLocks noGrp="1"/>
          </p:cNvSpPr>
          <p:nvPr>
            <p:ph type="ctrTitle"/>
          </p:nvPr>
        </p:nvSpPr>
        <p:spPr/>
        <p:txBody>
          <a:bodyPr/>
          <a:lstStyle/>
          <a:p>
            <a:pPr eaLnBrk="1" hangingPunct="1"/>
            <a:endParaRPr lang="ru-RU" altLang="ru-RU"/>
          </a:p>
        </p:txBody>
      </p:sp>
      <p:sp>
        <p:nvSpPr>
          <p:cNvPr id="25603" name="Picture 3">
            <a:extLst>
              <a:ext uri="{FF2B5EF4-FFF2-40B4-BE49-F238E27FC236}">
                <a16:creationId xmlns:a16="http://schemas.microsoft.com/office/drawing/2014/main" id="{E4581592-3F51-BF86-A33D-C074A8E669DE}"/>
              </a:ext>
            </a:extLst>
          </p:cNvPr>
          <p:cNvSpPr>
            <a:spLocks noGrp="1" noChangeAspect="1" noChangeArrowheads="1"/>
          </p:cNvSpPr>
          <p:nvPr>
            <p:ph type="subTitle" idx="1"/>
          </p:nvPr>
        </p:nvSpPr>
        <p:spPr>
          <a:xfrm>
            <a:off x="0" y="-315913"/>
            <a:ext cx="9144000" cy="7173913"/>
          </a:xfrm>
        </p:spPr>
        <p:txBody>
          <a:bodyPr/>
          <a:lstStyle/>
          <a:p>
            <a:pPr>
              <a:buFont typeface="Arial" charset="0"/>
              <a:buNone/>
              <a:defRPr/>
            </a:pPr>
            <a:endParaRPr lang="ru-RU"/>
          </a:p>
        </p:txBody>
      </p:sp>
      <p:sp>
        <p:nvSpPr>
          <p:cNvPr id="147460" name="Rectangle 4">
            <a:extLst>
              <a:ext uri="{FF2B5EF4-FFF2-40B4-BE49-F238E27FC236}">
                <a16:creationId xmlns:a16="http://schemas.microsoft.com/office/drawing/2014/main" id="{F49D8A26-2E8C-B6D7-53BC-B9A9B9982B02}"/>
              </a:ext>
            </a:extLst>
          </p:cNvPr>
          <p:cNvSpPr>
            <a:spLocks noChangeArrowheads="1"/>
          </p:cNvSpPr>
          <p:nvPr/>
        </p:nvSpPr>
        <p:spPr bwMode="auto">
          <a:xfrm>
            <a:off x="250825" y="495300"/>
            <a:ext cx="8424863" cy="2124075"/>
          </a:xfrm>
          <a:prstGeom prst="rect">
            <a:avLst/>
          </a:prstGeom>
          <a:noFill/>
          <a:ln w="9525">
            <a:noFill/>
            <a:miter lim="800000"/>
            <a:headEnd/>
            <a:tailEnd/>
          </a:ln>
          <a:effectLst/>
        </p:spPr>
        <p:txBody>
          <a:bodyPr>
            <a:spAutoFit/>
          </a:bodyPr>
          <a:lstStyle/>
          <a:p>
            <a:pPr algn="ctr" eaLnBrk="1" hangingPunct="1">
              <a:defRPr/>
            </a:pPr>
            <a:r>
              <a:rPr lang="ru-RU" sz="4400" b="1" dirty="0">
                <a:solidFill>
                  <a:srgbClr val="0000FF"/>
                </a:solidFill>
                <a:effectLst>
                  <a:outerShdw blurRad="38100" dist="38100" dir="2700000" algn="tl">
                    <a:srgbClr val="000000"/>
                  </a:outerShdw>
                </a:effectLst>
                <a:latin typeface="Arial" charset="0"/>
              </a:rPr>
              <a:t>ФИЗИОЛОГИЧЕСКИЕ РОДЫ И ИХ ВЕДЕНИЕ</a:t>
            </a:r>
            <a:br>
              <a:rPr lang="ru-RU" sz="4400" b="1" dirty="0">
                <a:solidFill>
                  <a:srgbClr val="0000FF"/>
                </a:solidFill>
                <a:effectLst>
                  <a:outerShdw blurRad="38100" dist="38100" dir="2700000" algn="tl">
                    <a:srgbClr val="000000"/>
                  </a:outerShdw>
                </a:effectLst>
                <a:latin typeface="Arial" charset="0"/>
              </a:rPr>
            </a:br>
            <a:endParaRPr lang="ru-RU" sz="4400" b="1" dirty="0">
              <a:solidFill>
                <a:srgbClr val="0000FF"/>
              </a:solidFill>
              <a:effectLst>
                <a:outerShdw blurRad="38100" dist="38100" dir="2700000" algn="tl">
                  <a:srgbClr val="000000"/>
                </a:outerShdw>
              </a:effectLst>
              <a:latin typeface="Arial" charset="0"/>
            </a:endParaRPr>
          </a:p>
        </p:txBody>
      </p:sp>
      <p:pic>
        <p:nvPicPr>
          <p:cNvPr id="26629" name="Picture 6" descr="https://im0-tub-ru.yandex.net/i?id=a3c7568cff6376825cc789445980a75f-l&amp;n=13">
            <a:extLst>
              <a:ext uri="{FF2B5EF4-FFF2-40B4-BE49-F238E27FC236}">
                <a16:creationId xmlns:a16="http://schemas.microsoft.com/office/drawing/2014/main" id="{8118B39D-E235-5109-3B49-53B12BBD1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366963"/>
            <a:ext cx="58547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2E3889FB-B38D-6EF6-6500-C7B58805B5F6}"/>
              </a:ext>
            </a:extLst>
          </p:cNvPr>
          <p:cNvSpPr>
            <a:spLocks noGrp="1" noChangeArrowheads="1"/>
          </p:cNvSpPr>
          <p:nvPr>
            <p:ph type="ctrTitle"/>
          </p:nvPr>
        </p:nvSpPr>
        <p:spPr>
          <a:xfrm>
            <a:off x="179512" y="188913"/>
            <a:ext cx="8784976" cy="1367879"/>
          </a:xfrm>
          <a:solidFill>
            <a:srgbClr val="0000FF"/>
          </a:solidFill>
          <a:ln>
            <a:solidFill>
              <a:srgbClr val="002060"/>
            </a:solidFill>
            <a:miter lim="800000"/>
            <a:headEnd/>
            <a:tailEnd/>
          </a:ln>
        </p:spPr>
        <p:txBody>
          <a:bodyPr/>
          <a:lstStyle/>
          <a:p>
            <a:pPr eaLnBrk="1" hangingPunct="1"/>
            <a:r>
              <a:rPr lang="ru-RU" altLang="ru-RU" sz="3200" b="1" dirty="0">
                <a:solidFill>
                  <a:schemeClr val="bg1"/>
                </a:solidFill>
              </a:rPr>
              <a:t>Определение физиологических и нормальных  родов </a:t>
            </a:r>
          </a:p>
        </p:txBody>
      </p:sp>
      <p:sp>
        <p:nvSpPr>
          <p:cNvPr id="38915" name="Rectangle 3">
            <a:extLst>
              <a:ext uri="{FF2B5EF4-FFF2-40B4-BE49-F238E27FC236}">
                <a16:creationId xmlns:a16="http://schemas.microsoft.com/office/drawing/2014/main" id="{BA681755-3382-1087-C1F5-987F9109C63D}"/>
              </a:ext>
            </a:extLst>
          </p:cNvPr>
          <p:cNvSpPr>
            <a:spLocks noGrp="1" noChangeArrowheads="1"/>
          </p:cNvSpPr>
          <p:nvPr>
            <p:ph type="subTitle" idx="1"/>
          </p:nvPr>
        </p:nvSpPr>
        <p:spPr>
          <a:xfrm>
            <a:off x="1403648" y="1567233"/>
            <a:ext cx="7560840" cy="4441825"/>
          </a:xfrm>
          <a:ln>
            <a:solidFill>
              <a:srgbClr val="002060"/>
            </a:solidFill>
          </a:ln>
        </p:spPr>
        <p:txBody>
          <a:bodyPr rtlCol="0">
            <a:normAutofit lnSpcReduction="10000"/>
          </a:bodyPr>
          <a:lstStyle/>
          <a:p>
            <a:pPr eaLnBrk="1" fontAlgn="auto" hangingPunct="1">
              <a:lnSpc>
                <a:spcPct val="80000"/>
              </a:lnSpc>
              <a:spcAft>
                <a:spcPts val="0"/>
              </a:spcAft>
              <a:defRPr/>
            </a:pPr>
            <a:endParaRPr lang="ru-RU" sz="2000" b="1" dirty="0">
              <a:solidFill>
                <a:schemeClr val="tx1"/>
              </a:solidFill>
            </a:endParaRPr>
          </a:p>
          <a:p>
            <a:pPr eaLnBrk="1" fontAlgn="auto" hangingPunct="1">
              <a:lnSpc>
                <a:spcPct val="80000"/>
              </a:lnSpc>
              <a:spcAft>
                <a:spcPts val="0"/>
              </a:spcAft>
              <a:defRPr/>
            </a:pPr>
            <a:r>
              <a:rPr lang="ru-RU" sz="2000" b="1" dirty="0">
                <a:solidFill>
                  <a:schemeClr val="tx1"/>
                </a:solidFill>
                <a:latin typeface="Times New Roman" panose="02020603050405020304" pitchFamily="18" charset="0"/>
                <a:cs typeface="Times New Roman" panose="02020603050405020304" pitchFamily="18" charset="0"/>
              </a:rPr>
              <a:t>Физиологические роды – это роды одним плодом, которые начались       спонтанно, протекали без осложнений, без применения пособий и медикаментов, при которых родился зрелый доношенный ребенок в затылочном предлежании. </a:t>
            </a:r>
          </a:p>
          <a:p>
            <a:pPr eaLnBrk="1" fontAlgn="auto" hangingPunct="1">
              <a:lnSpc>
                <a:spcPct val="80000"/>
              </a:lnSpc>
              <a:spcAft>
                <a:spcPts val="0"/>
              </a:spcAft>
              <a:defRPr/>
            </a:pPr>
            <a:r>
              <a:rPr lang="ru-RU" sz="2000" b="1" dirty="0">
                <a:solidFill>
                  <a:schemeClr val="tx1"/>
                </a:solidFill>
                <a:latin typeface="Times New Roman" panose="02020603050405020304" pitchFamily="18" charset="0"/>
                <a:cs typeface="Times New Roman" panose="02020603050405020304" pitchFamily="18" charset="0"/>
              </a:rPr>
              <a:t>После родов родильница и новорожденный находятся в удовлетворительном состоянии.</a:t>
            </a:r>
          </a:p>
          <a:p>
            <a:pPr eaLnBrk="1" fontAlgn="auto" hangingPunct="1">
              <a:lnSpc>
                <a:spcPct val="80000"/>
              </a:lnSpc>
              <a:spcAft>
                <a:spcPts val="0"/>
              </a:spcAft>
              <a:defRPr/>
            </a:pPr>
            <a:r>
              <a:rPr lang="ru-RU" sz="2000" b="1" i="1" dirty="0">
                <a:solidFill>
                  <a:schemeClr val="tx1"/>
                </a:solidFill>
                <a:latin typeface="Times New Roman" panose="02020603050405020304" pitchFamily="18" charset="0"/>
                <a:cs typeface="Times New Roman" panose="02020603050405020304" pitchFamily="18" charset="0"/>
              </a:rPr>
              <a:t>Определение нормальных родов.</a:t>
            </a:r>
          </a:p>
          <a:p>
            <a:pPr eaLnBrk="1" fontAlgn="auto" hangingPunct="1">
              <a:lnSpc>
                <a:spcPct val="80000"/>
              </a:lnSpc>
              <a:spcAft>
                <a:spcPts val="0"/>
              </a:spcAft>
              <a:defRPr/>
            </a:pPr>
            <a:r>
              <a:rPr lang="ru-RU" sz="2000" b="1" dirty="0">
                <a:solidFill>
                  <a:schemeClr val="tx1"/>
                </a:solidFill>
                <a:latin typeface="Times New Roman" panose="02020603050405020304" pitchFamily="18" charset="0"/>
                <a:cs typeface="Times New Roman" panose="02020603050405020304" pitchFamily="18" charset="0"/>
              </a:rPr>
              <a:t>Нормальные роды – это роды одним плодом в сроке 37 недель 1 день – 41 неделя беременности, которые начались спонтанно, имели низкий риск к началу, прошедшие без осложнений, при которых ребенок родился в затылочном </a:t>
            </a:r>
            <a:r>
              <a:rPr lang="ru-RU" sz="2000" b="1" dirty="0" err="1">
                <a:solidFill>
                  <a:schemeClr val="tx1"/>
                </a:solidFill>
                <a:latin typeface="Times New Roman" panose="02020603050405020304" pitchFamily="18" charset="0"/>
                <a:cs typeface="Times New Roman" panose="02020603050405020304" pitchFamily="18" charset="0"/>
              </a:rPr>
              <a:t>предлежании</a:t>
            </a:r>
            <a:r>
              <a:rPr lang="ru-RU" sz="2000" b="1" dirty="0">
                <a:solidFill>
                  <a:schemeClr val="tx1"/>
                </a:solidFill>
                <a:latin typeface="Times New Roman" panose="02020603050405020304" pitchFamily="18" charset="0"/>
                <a:cs typeface="Times New Roman" panose="02020603050405020304" pitchFamily="18" charset="0"/>
              </a:rPr>
              <a:t>. В родах возможно применение </a:t>
            </a:r>
            <a:r>
              <a:rPr lang="ru-RU" sz="2000" b="1" dirty="0" err="1">
                <a:solidFill>
                  <a:schemeClr val="tx1"/>
                </a:solidFill>
                <a:latin typeface="Times New Roman" panose="02020603050405020304" pitchFamily="18" charset="0"/>
                <a:cs typeface="Times New Roman" panose="02020603050405020304" pitchFamily="18" charset="0"/>
              </a:rPr>
              <a:t>амниотомии</a:t>
            </a:r>
            <a:r>
              <a:rPr lang="ru-RU" sz="2000" b="1" dirty="0">
                <a:solidFill>
                  <a:schemeClr val="tx1"/>
                </a:solidFill>
                <a:latin typeface="Times New Roman" panose="02020603050405020304" pitchFamily="18" charset="0"/>
                <a:cs typeface="Times New Roman" panose="02020603050405020304" pitchFamily="18" charset="0"/>
              </a:rPr>
              <a:t>, использование </a:t>
            </a:r>
            <a:r>
              <a:rPr lang="ru-RU" sz="2000" b="1" dirty="0" err="1">
                <a:solidFill>
                  <a:schemeClr val="tx1"/>
                </a:solidFill>
                <a:latin typeface="Times New Roman" panose="02020603050405020304" pitchFamily="18" charset="0"/>
                <a:cs typeface="Times New Roman" panose="02020603050405020304" pitchFamily="18" charset="0"/>
              </a:rPr>
              <a:t>спазмолитиков</a:t>
            </a:r>
            <a:r>
              <a:rPr lang="ru-RU" sz="2000" b="1" dirty="0">
                <a:solidFill>
                  <a:schemeClr val="tx1"/>
                </a:solidFill>
                <a:latin typeface="Times New Roman" panose="02020603050405020304" pitchFamily="18" charset="0"/>
                <a:cs typeface="Times New Roman" panose="02020603050405020304" pitchFamily="18" charset="0"/>
              </a:rPr>
              <a:t>, проведение аналгезии. После родов родильница и новорожденный находятся в удовлетворительном состоянии.</a:t>
            </a:r>
          </a:p>
          <a:p>
            <a:pPr eaLnBrk="1" fontAlgn="auto" hangingPunct="1">
              <a:lnSpc>
                <a:spcPct val="80000"/>
              </a:lnSpc>
              <a:spcAft>
                <a:spcPts val="0"/>
              </a:spcAft>
              <a:buFont typeface="Arial" charset="0"/>
              <a:buNone/>
              <a:defRPr/>
            </a:pPr>
            <a:r>
              <a:rPr lang="ru-RU" altLang="ru-RU" sz="2000" b="1" dirty="0">
                <a:solidFill>
                  <a:srgbClr val="000000"/>
                </a:solidFill>
                <a:latin typeface="Times New Roman" panose="02020603050405020304" pitchFamily="18" charset="0"/>
                <a:cs typeface="Times New Roman" panose="02020603050405020304" pitchFamily="18" charset="0"/>
              </a:rPr>
              <a:t>Код МКБ-10: О80.0 </a:t>
            </a:r>
            <a:endParaRPr lang="ru-RU" altLang="ru-RU" sz="2000" b="1" dirty="0">
              <a:latin typeface="Times New Roman" panose="02020603050405020304" pitchFamily="18" charset="0"/>
              <a:cs typeface="Times New Roman" panose="02020603050405020304" pitchFamily="18" charset="0"/>
            </a:endParaRPr>
          </a:p>
          <a:p>
            <a:pPr eaLnBrk="1" fontAlgn="auto" hangingPunct="1">
              <a:lnSpc>
                <a:spcPct val="80000"/>
              </a:lnSpc>
              <a:spcAft>
                <a:spcPts val="0"/>
              </a:spcAft>
              <a:defRPr/>
            </a:pPr>
            <a:endParaRPr lang="ru-RU" sz="2000" dirty="0">
              <a:solidFill>
                <a:schemeClr val="tx1"/>
              </a:solidFill>
            </a:endParaRPr>
          </a:p>
          <a:p>
            <a:pPr eaLnBrk="1" fontAlgn="auto" hangingPunct="1">
              <a:lnSpc>
                <a:spcPct val="80000"/>
              </a:lnSpc>
              <a:spcAft>
                <a:spcPts val="0"/>
              </a:spcAft>
              <a:defRPr/>
            </a:pPr>
            <a:endParaRPr lang="ru-RU" sz="2000" dirty="0"/>
          </a:p>
        </p:txBody>
      </p:sp>
      <p:pic>
        <p:nvPicPr>
          <p:cNvPr id="2" name="Рисунок 4">
            <a:extLst>
              <a:ext uri="{FF2B5EF4-FFF2-40B4-BE49-F238E27FC236}">
                <a16:creationId xmlns:a16="http://schemas.microsoft.com/office/drawing/2014/main" id="{7599B1DD-0DDC-57E9-E18D-A1E5040BE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9" y="5094552"/>
            <a:ext cx="1370012"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Shape 1">
            <a:extLst>
              <a:ext uri="{FF2B5EF4-FFF2-40B4-BE49-F238E27FC236}">
                <a16:creationId xmlns:a16="http://schemas.microsoft.com/office/drawing/2014/main" id="{F171DF0D-EB7E-0C85-9642-CC5F081EACD9}"/>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29699" name="TextShape 2">
            <a:extLst>
              <a:ext uri="{FF2B5EF4-FFF2-40B4-BE49-F238E27FC236}">
                <a16:creationId xmlns:a16="http://schemas.microsoft.com/office/drawing/2014/main" id="{42B6139C-133B-EEE6-6BAC-CF3A4963A59F}"/>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29700" name="Рисунок 3">
            <a:extLst>
              <a:ext uri="{FF2B5EF4-FFF2-40B4-BE49-F238E27FC236}">
                <a16:creationId xmlns:a16="http://schemas.microsoft.com/office/drawing/2014/main" id="{577D4EA7-6EAC-81D3-3CEF-357E7138A4CB}"/>
              </a:ext>
            </a:extLst>
          </p:cNvPr>
          <p:cNvSpPr>
            <a:spLocks noChangeAspect="1" noChangeArrowheads="1"/>
          </p:cNvSpPr>
          <p:nvPr/>
        </p:nvSpPr>
        <p:spPr bwMode="auto">
          <a:xfrm>
            <a:off x="0" y="195263"/>
            <a:ext cx="914400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29701" name="CustomShape 3">
            <a:extLst>
              <a:ext uri="{FF2B5EF4-FFF2-40B4-BE49-F238E27FC236}">
                <a16:creationId xmlns:a16="http://schemas.microsoft.com/office/drawing/2014/main" id="{FA21FC88-41F3-2390-84E1-C2B442A45299}"/>
              </a:ext>
            </a:extLst>
          </p:cNvPr>
          <p:cNvSpPr>
            <a:spLocks noChangeArrowheads="1"/>
          </p:cNvSpPr>
          <p:nvPr/>
        </p:nvSpPr>
        <p:spPr bwMode="auto">
          <a:xfrm>
            <a:off x="490538" y="195263"/>
            <a:ext cx="8064500"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4800" b="1" i="1">
                <a:solidFill>
                  <a:srgbClr val="000000"/>
                </a:solidFill>
              </a:rPr>
              <a:t>При достижении 40 недель целесообразно использовать формулу 40+ (41+) для уточнения срока (например: 40+4 означает 40 полных недель и 4 дня)</a:t>
            </a:r>
            <a:endParaRPr lang="ru-RU" altLang="ru-RU" sz="1800">
              <a:latin typeface="Arial" panose="020B0604020202020204" pitchFamily="34" charset="0"/>
            </a:endParaRPr>
          </a:p>
        </p:txBody>
      </p:sp>
      <p:pic>
        <p:nvPicPr>
          <p:cNvPr id="29702" name="Picture 7" descr="https://www.oldlekar.ru/wp-content/uploads/shutterstock_99014231.jpg">
            <a:extLst>
              <a:ext uri="{FF2B5EF4-FFF2-40B4-BE49-F238E27FC236}">
                <a16:creationId xmlns:a16="http://schemas.microsoft.com/office/drawing/2014/main" id="{61101CEB-3C73-AECB-F892-F3F0763CD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4927600"/>
            <a:ext cx="28797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a:extLst>
              <a:ext uri="{FF2B5EF4-FFF2-40B4-BE49-F238E27FC236}">
                <a16:creationId xmlns:a16="http://schemas.microsoft.com/office/drawing/2014/main" id="{0DE3B54C-E24C-CEA8-1172-01422E0FD6DD}"/>
              </a:ext>
            </a:extLst>
          </p:cNvPr>
          <p:cNvSpPr>
            <a:spLocks noGrp="1"/>
          </p:cNvSpPr>
          <p:nvPr>
            <p:ph type="title"/>
          </p:nvPr>
        </p:nvSpPr>
        <p:spPr>
          <a:xfrm>
            <a:off x="468313" y="274638"/>
            <a:ext cx="8207375" cy="1143000"/>
          </a:xfrm>
          <a:solidFill>
            <a:srgbClr val="0000FF"/>
          </a:solidFill>
        </p:spPr>
        <p:txBody>
          <a:bodyPr/>
          <a:lstStyle/>
          <a:p>
            <a:pPr eaLnBrk="1" hangingPunct="1"/>
            <a:r>
              <a:rPr lang="ru-RU" altLang="ru-RU" sz="3200" b="1">
                <a:solidFill>
                  <a:schemeClr val="bg1"/>
                </a:solidFill>
              </a:rPr>
              <a:t>Процесс родов включает  три компонента:</a:t>
            </a:r>
            <a:r>
              <a:rPr lang="ru-RU" altLang="ru-RU" sz="3200">
                <a:solidFill>
                  <a:schemeClr val="bg1"/>
                </a:solidFill>
              </a:rPr>
              <a:t> </a:t>
            </a:r>
          </a:p>
        </p:txBody>
      </p:sp>
      <p:sp>
        <p:nvSpPr>
          <p:cNvPr id="135171" name="Rectangle 1027">
            <a:extLst>
              <a:ext uri="{FF2B5EF4-FFF2-40B4-BE49-F238E27FC236}">
                <a16:creationId xmlns:a16="http://schemas.microsoft.com/office/drawing/2014/main" id="{E6EAD7B7-5A13-9312-C8D4-11D6E6C0F0F0}"/>
              </a:ext>
            </a:extLst>
          </p:cNvPr>
          <p:cNvSpPr>
            <a:spLocks noGrp="1" noChangeArrowheads="1"/>
          </p:cNvSpPr>
          <p:nvPr>
            <p:ph type="body" sz="half" idx="1"/>
          </p:nvPr>
        </p:nvSpPr>
        <p:spPr>
          <a:xfrm>
            <a:off x="457200" y="1600200"/>
            <a:ext cx="8435975" cy="2044700"/>
          </a:xfrm>
          <a:solidFill>
            <a:schemeClr val="accent1">
              <a:lumMod val="40000"/>
              <a:lumOff val="60000"/>
            </a:schemeClr>
          </a:solidFill>
          <a:ln>
            <a:solidFill>
              <a:srgbClr val="002060"/>
            </a:solidFill>
          </a:ln>
        </p:spPr>
        <p:txBody>
          <a:bodyPr rtlCol="0">
            <a:normAutofit lnSpcReduction="10000"/>
          </a:bodyPr>
          <a:lstStyle/>
          <a:p>
            <a:pPr eaLnBrk="1" fontAlgn="auto" hangingPunct="1">
              <a:spcAft>
                <a:spcPts val="0"/>
              </a:spcAft>
              <a:defRPr/>
            </a:pPr>
            <a:r>
              <a:rPr lang="ru-RU" b="1" dirty="0"/>
              <a:t>раскрытие шейки матки;</a:t>
            </a:r>
          </a:p>
          <a:p>
            <a:pPr eaLnBrk="1" fontAlgn="auto" hangingPunct="1">
              <a:spcAft>
                <a:spcPts val="0"/>
              </a:spcAft>
              <a:defRPr/>
            </a:pPr>
            <a:r>
              <a:rPr lang="ru-RU" b="1" dirty="0"/>
              <a:t>продвижение (изгнание) плода по родовому каналу и его рождение;</a:t>
            </a:r>
          </a:p>
          <a:p>
            <a:pPr eaLnBrk="1" fontAlgn="auto" hangingPunct="1">
              <a:spcAft>
                <a:spcPts val="0"/>
              </a:spcAft>
              <a:defRPr/>
            </a:pPr>
            <a:r>
              <a:rPr lang="ru-RU" b="1" dirty="0"/>
              <a:t>отделение и выделение последа.</a:t>
            </a:r>
          </a:p>
        </p:txBody>
      </p:sp>
      <p:pic>
        <p:nvPicPr>
          <p:cNvPr id="30724" name="Picture 2049" descr="_editor_raskrytie-shejki-matki">
            <a:extLst>
              <a:ext uri="{FF2B5EF4-FFF2-40B4-BE49-F238E27FC236}">
                <a16:creationId xmlns:a16="http://schemas.microsoft.com/office/drawing/2014/main" id="{B23F1DA2-87DA-6280-6910-AE3B4E9A6DA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23850" y="4149725"/>
            <a:ext cx="8496300" cy="230346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WordArt 1038">
            <a:extLst>
              <a:ext uri="{FF2B5EF4-FFF2-40B4-BE49-F238E27FC236}">
                <a16:creationId xmlns:a16="http://schemas.microsoft.com/office/drawing/2014/main" id="{CFE43DE5-68CC-70A2-A72A-FCCC489D5C79}"/>
              </a:ext>
            </a:extLst>
          </p:cNvPr>
          <p:cNvSpPr>
            <a:spLocks noChangeArrowheads="1" noChangeShapeType="1" noTextEdit="1"/>
          </p:cNvSpPr>
          <p:nvPr/>
        </p:nvSpPr>
        <p:spPr bwMode="auto">
          <a:xfrm>
            <a:off x="539750" y="1125538"/>
            <a:ext cx="7920038" cy="2016125"/>
          </a:xfrm>
          <a:prstGeom prst="rect">
            <a:avLst/>
          </a:prstGeom>
        </p:spPr>
        <p:txBody>
          <a:bodyPr wrap="none" fromWordArt="1">
            <a:prstTxWarp prst="textDeflate">
              <a:avLst>
                <a:gd name="adj" fmla="val 26227"/>
              </a:avLst>
            </a:prstTxWarp>
          </a:bodyPr>
          <a:lstStyle/>
          <a:p>
            <a:pPr algn="ctr"/>
            <a:r>
              <a:rPr lang="ru-RU" sz="7200" kern="10">
                <a:ln w="9525">
                  <a:solidFill>
                    <a:srgbClr val="000000"/>
                  </a:solidFill>
                  <a:round/>
                  <a:headEnd/>
                  <a:tailEnd/>
                </a:ln>
                <a:solidFill>
                  <a:srgbClr val="FFFF00"/>
                </a:solidFill>
                <a:latin typeface="Impact" panose="020B0806030902050204" pitchFamily="34" charset="0"/>
              </a:rPr>
              <a:t>Первый период</a:t>
            </a:r>
          </a:p>
        </p:txBody>
      </p:sp>
      <p:sp>
        <p:nvSpPr>
          <p:cNvPr id="31747" name="WordArt 1039">
            <a:extLst>
              <a:ext uri="{FF2B5EF4-FFF2-40B4-BE49-F238E27FC236}">
                <a16:creationId xmlns:a16="http://schemas.microsoft.com/office/drawing/2014/main" id="{500EB289-F018-5507-3877-A31A767C9957}"/>
              </a:ext>
            </a:extLst>
          </p:cNvPr>
          <p:cNvSpPr>
            <a:spLocks noChangeArrowheads="1" noChangeShapeType="1" noTextEdit="1"/>
          </p:cNvSpPr>
          <p:nvPr/>
        </p:nvSpPr>
        <p:spPr bwMode="auto">
          <a:xfrm>
            <a:off x="1763713" y="3933825"/>
            <a:ext cx="5616575" cy="1511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6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раскрытие</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026">
            <a:extLst>
              <a:ext uri="{FF2B5EF4-FFF2-40B4-BE49-F238E27FC236}">
                <a16:creationId xmlns:a16="http://schemas.microsoft.com/office/drawing/2014/main" id="{AE73CC78-6C97-9697-55B1-3712AF27C283}"/>
              </a:ext>
            </a:extLst>
          </p:cNvPr>
          <p:cNvSpPr>
            <a:spLocks noGrp="1" noChangeArrowheads="1"/>
          </p:cNvSpPr>
          <p:nvPr>
            <p:ph type="title"/>
          </p:nvPr>
        </p:nvSpPr>
        <p:spPr>
          <a:xfrm>
            <a:off x="323850" y="260350"/>
            <a:ext cx="8569325" cy="1296988"/>
          </a:xfrm>
          <a:solidFill>
            <a:srgbClr val="0000FF"/>
          </a:solidFill>
        </p:spPr>
        <p:txBody>
          <a:bodyPr rtlCol="0">
            <a:normAutofit fontScale="90000"/>
          </a:bodyPr>
          <a:lstStyle/>
          <a:p>
            <a:pPr eaLnBrk="1" fontAlgn="auto" hangingPunct="1">
              <a:spcAft>
                <a:spcPts val="0"/>
              </a:spcAft>
              <a:defRPr/>
            </a:pPr>
            <a:r>
              <a:rPr lang="ru-RU" b="1" dirty="0">
                <a:solidFill>
                  <a:schemeClr val="bg1"/>
                </a:solidFill>
              </a:rPr>
              <a:t>Начало родовой деятельности характеризуется</a:t>
            </a:r>
            <a:endParaRPr lang="ru-RU" dirty="0">
              <a:solidFill>
                <a:schemeClr val="bg1"/>
              </a:solidFill>
            </a:endParaRPr>
          </a:p>
        </p:txBody>
      </p:sp>
      <p:sp>
        <p:nvSpPr>
          <p:cNvPr id="137219" name="Rectangle 1027">
            <a:extLst>
              <a:ext uri="{FF2B5EF4-FFF2-40B4-BE49-F238E27FC236}">
                <a16:creationId xmlns:a16="http://schemas.microsoft.com/office/drawing/2014/main" id="{1D9CF3AD-0F1A-9FFE-BB2F-AF4D31E7AD58}"/>
              </a:ext>
            </a:extLst>
          </p:cNvPr>
          <p:cNvSpPr>
            <a:spLocks noGrp="1" noChangeArrowheads="1"/>
          </p:cNvSpPr>
          <p:nvPr>
            <p:ph idx="1"/>
          </p:nvPr>
        </p:nvSpPr>
        <p:spPr>
          <a:xfrm>
            <a:off x="395288" y="1989138"/>
            <a:ext cx="4824412" cy="4176712"/>
          </a:xfrm>
          <a:solidFill>
            <a:schemeClr val="tx2">
              <a:lumMod val="20000"/>
              <a:lumOff val="80000"/>
            </a:schemeClr>
          </a:solidFill>
          <a:ln>
            <a:solidFill>
              <a:srgbClr val="002060"/>
            </a:solidFill>
          </a:ln>
        </p:spPr>
        <p:txBody>
          <a:bodyPr rtlCol="0">
            <a:normAutofit fontScale="85000" lnSpcReduction="10000"/>
          </a:bodyPr>
          <a:lstStyle/>
          <a:p>
            <a:pPr eaLnBrk="1" fontAlgn="auto" hangingPunct="1">
              <a:spcAft>
                <a:spcPts val="0"/>
              </a:spcAft>
              <a:defRPr/>
            </a:pPr>
            <a:r>
              <a:rPr lang="ru-RU" sz="2400" b="1" dirty="0"/>
              <a:t>появлением регулярных схваток (не менее 2 за 10 мин.);</a:t>
            </a:r>
          </a:p>
          <a:p>
            <a:pPr eaLnBrk="1" fontAlgn="auto" hangingPunct="1">
              <a:spcAft>
                <a:spcPts val="0"/>
              </a:spcAft>
              <a:defRPr/>
            </a:pPr>
            <a:r>
              <a:rPr lang="ru-RU" sz="2400" b="1" dirty="0"/>
              <a:t>уменьшением промежутков между ними и нарастанием силы схваток;</a:t>
            </a:r>
          </a:p>
          <a:p>
            <a:pPr eaLnBrk="1" fontAlgn="auto" hangingPunct="1">
              <a:spcAft>
                <a:spcPts val="0"/>
              </a:spcAft>
              <a:defRPr/>
            </a:pPr>
            <a:r>
              <a:rPr lang="ru-RU" sz="2400" b="1" dirty="0"/>
              <a:t>появлением не резко выраженных болей   (локализующихся внизу живота и в пояснице); </a:t>
            </a:r>
          </a:p>
          <a:p>
            <a:pPr eaLnBrk="1" fontAlgn="auto" hangingPunct="1">
              <a:spcAft>
                <a:spcPts val="0"/>
              </a:spcAft>
              <a:defRPr/>
            </a:pPr>
            <a:r>
              <a:rPr lang="ru-RU" sz="2400" b="1" dirty="0"/>
              <a:t>наличием быстро происходящих структурных изменений в шейке матки;</a:t>
            </a:r>
          </a:p>
          <a:p>
            <a:pPr eaLnBrk="1" fontAlgn="auto" hangingPunct="1">
              <a:spcAft>
                <a:spcPts val="0"/>
              </a:spcAft>
              <a:defRPr/>
            </a:pPr>
            <a:r>
              <a:rPr lang="ru-RU" sz="2400" b="1" dirty="0"/>
              <a:t>появлением слизисто-сукровичных выделений из половых путей; </a:t>
            </a:r>
          </a:p>
          <a:p>
            <a:pPr eaLnBrk="1" fontAlgn="auto" hangingPunct="1">
              <a:spcAft>
                <a:spcPts val="0"/>
              </a:spcAft>
              <a:defRPr/>
            </a:pPr>
            <a:r>
              <a:rPr lang="ru-RU" sz="2400" b="1" dirty="0"/>
              <a:t>учащением мочеиспускания. </a:t>
            </a:r>
          </a:p>
        </p:txBody>
      </p:sp>
      <p:pic>
        <p:nvPicPr>
          <p:cNvPr id="32772" name="Picture 5" descr="F:\shejka-matki-pered-rodami-foto_1.jpg">
            <a:extLst>
              <a:ext uri="{FF2B5EF4-FFF2-40B4-BE49-F238E27FC236}">
                <a16:creationId xmlns:a16="http://schemas.microsoft.com/office/drawing/2014/main" id="{154DD280-C840-6A16-752A-B0EBB9B3E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350" y="1844675"/>
            <a:ext cx="3397250" cy="43211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03DB50A-0A20-9676-2865-C31FA9B1494C}"/>
              </a:ext>
            </a:extLst>
          </p:cNvPr>
          <p:cNvSpPr>
            <a:spLocks noGrp="1"/>
          </p:cNvSpPr>
          <p:nvPr>
            <p:ph type="title"/>
          </p:nvPr>
        </p:nvSpPr>
        <p:spPr>
          <a:xfrm>
            <a:off x="1979613" y="274638"/>
            <a:ext cx="5761037" cy="777875"/>
          </a:xfrm>
          <a:solidFill>
            <a:srgbClr val="0000FF"/>
          </a:solidFill>
        </p:spPr>
        <p:txBody>
          <a:bodyPr/>
          <a:lstStyle/>
          <a:p>
            <a:pPr eaLnBrk="1" hangingPunct="1"/>
            <a:r>
              <a:rPr lang="ru-RU" altLang="ru-RU" i="1">
                <a:solidFill>
                  <a:schemeClr val="bg1"/>
                </a:solidFill>
              </a:rPr>
              <a:t>План лекции</a:t>
            </a:r>
          </a:p>
        </p:txBody>
      </p:sp>
      <p:sp>
        <p:nvSpPr>
          <p:cNvPr id="420867" name="Rectangle 3">
            <a:extLst>
              <a:ext uri="{FF2B5EF4-FFF2-40B4-BE49-F238E27FC236}">
                <a16:creationId xmlns:a16="http://schemas.microsoft.com/office/drawing/2014/main" id="{4ED0AF77-46E6-EE5B-BB3D-8E26A8495253}"/>
              </a:ext>
            </a:extLst>
          </p:cNvPr>
          <p:cNvSpPr>
            <a:spLocks noGrp="1" noChangeArrowheads="1"/>
          </p:cNvSpPr>
          <p:nvPr>
            <p:ph idx="1"/>
          </p:nvPr>
        </p:nvSpPr>
        <p:spPr>
          <a:xfrm>
            <a:off x="457200" y="1600200"/>
            <a:ext cx="7931150" cy="4997450"/>
          </a:xfrm>
          <a:solidFill>
            <a:schemeClr val="accent5">
              <a:lumMod val="50000"/>
            </a:schemeClr>
          </a:solidFill>
        </p:spPr>
        <p:txBody>
          <a:bodyPr rtlCol="0">
            <a:normAutofit/>
          </a:bodyPr>
          <a:lstStyle/>
          <a:p>
            <a:pPr eaLnBrk="1" fontAlgn="auto" hangingPunct="1">
              <a:lnSpc>
                <a:spcPct val="90000"/>
              </a:lnSpc>
              <a:spcAft>
                <a:spcPts val="0"/>
              </a:spcAft>
              <a:defRPr/>
            </a:pPr>
            <a:r>
              <a:rPr lang="ru-RU" sz="2800" b="1" dirty="0">
                <a:solidFill>
                  <a:schemeClr val="bg1"/>
                </a:solidFill>
              </a:rPr>
              <a:t>Определение физиологических родов (ФР)</a:t>
            </a:r>
          </a:p>
          <a:p>
            <a:pPr eaLnBrk="1" fontAlgn="auto" hangingPunct="1">
              <a:lnSpc>
                <a:spcPct val="90000"/>
              </a:lnSpc>
              <a:spcAft>
                <a:spcPts val="0"/>
              </a:spcAft>
              <a:defRPr/>
            </a:pPr>
            <a:r>
              <a:rPr lang="ru-RU" sz="2800" b="1" dirty="0">
                <a:solidFill>
                  <a:schemeClr val="bg1"/>
                </a:solidFill>
              </a:rPr>
              <a:t>Факторы индукции родовой деятельности</a:t>
            </a:r>
          </a:p>
          <a:p>
            <a:pPr eaLnBrk="1" fontAlgn="auto" hangingPunct="1">
              <a:lnSpc>
                <a:spcPct val="90000"/>
              </a:lnSpc>
              <a:spcAft>
                <a:spcPts val="0"/>
              </a:spcAft>
              <a:defRPr/>
            </a:pPr>
            <a:r>
              <a:rPr lang="ru-RU" sz="2800" b="1" dirty="0">
                <a:solidFill>
                  <a:schemeClr val="bg1"/>
                </a:solidFill>
              </a:rPr>
              <a:t>Периоды родов</a:t>
            </a:r>
          </a:p>
          <a:p>
            <a:pPr eaLnBrk="1" fontAlgn="auto" hangingPunct="1">
              <a:lnSpc>
                <a:spcPct val="90000"/>
              </a:lnSpc>
              <a:spcAft>
                <a:spcPts val="0"/>
              </a:spcAft>
              <a:defRPr/>
            </a:pPr>
            <a:r>
              <a:rPr lang="ru-RU" sz="2800" b="1" dirty="0">
                <a:solidFill>
                  <a:schemeClr val="bg1"/>
                </a:solidFill>
              </a:rPr>
              <a:t>Клиника и диагностика в различные периоды родов</a:t>
            </a:r>
          </a:p>
          <a:p>
            <a:pPr eaLnBrk="1" fontAlgn="auto" hangingPunct="1">
              <a:lnSpc>
                <a:spcPct val="90000"/>
              </a:lnSpc>
              <a:spcAft>
                <a:spcPts val="0"/>
              </a:spcAft>
              <a:defRPr/>
            </a:pPr>
            <a:r>
              <a:rPr lang="ru-RU" sz="2800" b="1" dirty="0">
                <a:solidFill>
                  <a:schemeClr val="bg1"/>
                </a:solidFill>
              </a:rPr>
              <a:t>Биомеханизм ФР</a:t>
            </a:r>
          </a:p>
          <a:p>
            <a:pPr eaLnBrk="1" fontAlgn="auto" hangingPunct="1">
              <a:lnSpc>
                <a:spcPct val="90000"/>
              </a:lnSpc>
              <a:spcAft>
                <a:spcPts val="0"/>
              </a:spcAft>
              <a:defRPr/>
            </a:pPr>
            <a:r>
              <a:rPr lang="ru-RU" sz="2800" b="1" dirty="0">
                <a:solidFill>
                  <a:schemeClr val="bg1"/>
                </a:solidFill>
              </a:rPr>
              <a:t>Клинический протокол ведения родов</a:t>
            </a:r>
          </a:p>
          <a:p>
            <a:pPr eaLnBrk="1" fontAlgn="auto" hangingPunct="1">
              <a:lnSpc>
                <a:spcPct val="90000"/>
              </a:lnSpc>
              <a:spcAft>
                <a:spcPts val="0"/>
              </a:spcAft>
              <a:defRPr/>
            </a:pPr>
            <a:r>
              <a:rPr lang="ru-RU" sz="2800" b="1" dirty="0">
                <a:solidFill>
                  <a:schemeClr val="bg1"/>
                </a:solidFill>
              </a:rPr>
              <a:t>Роль врача в каждом периоде родов</a:t>
            </a:r>
          </a:p>
          <a:p>
            <a:pPr eaLnBrk="1" fontAlgn="auto" hangingPunct="1">
              <a:lnSpc>
                <a:spcPct val="90000"/>
              </a:lnSpc>
              <a:spcAft>
                <a:spcPts val="0"/>
              </a:spcAft>
              <a:defRPr/>
            </a:pPr>
            <a:r>
              <a:rPr lang="ru-RU" sz="2800" b="1" dirty="0">
                <a:solidFill>
                  <a:schemeClr val="bg1"/>
                </a:solidFill>
              </a:rPr>
              <a:t>Профилактика осложнений в каждом периоде родов</a:t>
            </a:r>
            <a:endParaRPr lang="ru-RU" sz="2800" dirty="0">
              <a:solidFill>
                <a:schemeClr val="bg1"/>
              </a:solidFill>
            </a:endParaRPr>
          </a:p>
          <a:p>
            <a:pPr eaLnBrk="1" fontAlgn="auto" hangingPunct="1">
              <a:lnSpc>
                <a:spcPct val="90000"/>
              </a:lnSpc>
              <a:spcAft>
                <a:spcPts val="0"/>
              </a:spcAft>
              <a:defRPr/>
            </a:pPr>
            <a:endParaRPr lang="ru-RU" sz="2800" dirty="0"/>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https://www.syl.ru/misc/i/ai/110675/251099.jpg">
            <a:extLst>
              <a:ext uri="{FF2B5EF4-FFF2-40B4-BE49-F238E27FC236}">
                <a16:creationId xmlns:a16="http://schemas.microsoft.com/office/drawing/2014/main" id="{77072027-7390-670D-0603-1B879825A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663" y="407988"/>
            <a:ext cx="34623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Прямоугольник 2">
            <a:extLst>
              <a:ext uri="{FF2B5EF4-FFF2-40B4-BE49-F238E27FC236}">
                <a16:creationId xmlns:a16="http://schemas.microsoft.com/office/drawing/2014/main" id="{0CB28730-6568-3F14-A506-0CFBD28F57EC}"/>
              </a:ext>
            </a:extLst>
          </p:cNvPr>
          <p:cNvSpPr>
            <a:spLocks noChangeArrowheads="1"/>
          </p:cNvSpPr>
          <p:nvPr/>
        </p:nvSpPr>
        <p:spPr bwMode="auto">
          <a:xfrm>
            <a:off x="155575" y="620713"/>
            <a:ext cx="53530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b="1">
                <a:solidFill>
                  <a:srgbClr val="FF0000"/>
                </a:solidFill>
                <a:latin typeface="Arial" panose="020B0604020202020204" pitchFamily="34" charset="0"/>
              </a:rPr>
              <a:t>Схва́тки</a:t>
            </a:r>
            <a:r>
              <a:rPr lang="ru-RU" altLang="ru-RU" sz="1800">
                <a:solidFill>
                  <a:srgbClr val="FF0000"/>
                </a:solidFill>
                <a:latin typeface="Arial" panose="020B0604020202020204" pitchFamily="34" charset="0"/>
              </a:rPr>
              <a:t> </a:t>
            </a:r>
            <a:r>
              <a:rPr lang="ru-RU" altLang="ru-RU" sz="1800">
                <a:latin typeface="Arial" panose="020B0604020202020204" pitchFamily="34" charset="0"/>
              </a:rPr>
              <a:t>— регулярные непроизвольные сокращения мышц </a:t>
            </a:r>
            <a:r>
              <a:rPr lang="ru-RU" altLang="ru-RU" sz="1800">
                <a:latin typeface="Arial" panose="020B0604020202020204" pitchFamily="34" charset="0"/>
                <a:hlinkClick r:id="rId3" tooltip="Матка женщины"/>
              </a:rPr>
              <a:t>матки</a:t>
            </a:r>
            <a:r>
              <a:rPr lang="ru-RU" altLang="ru-RU" sz="1800">
                <a:latin typeface="Arial" panose="020B0604020202020204" pitchFamily="34" charset="0"/>
              </a:rPr>
              <a:t>, которыми </a:t>
            </a:r>
            <a:r>
              <a:rPr lang="ru-RU" altLang="ru-RU" sz="1800" u="sng">
                <a:latin typeface="Arial" panose="020B0604020202020204" pitchFamily="34" charset="0"/>
                <a:hlinkClick r:id="rId4" tooltip="Роды у человека"/>
              </a:rPr>
              <a:t>роженица</a:t>
            </a:r>
            <a:r>
              <a:rPr lang="ru-RU" altLang="ru-RU" sz="1800">
                <a:latin typeface="Arial" panose="020B0604020202020204" pitchFamily="34" charset="0"/>
              </a:rPr>
              <a:t> </a:t>
            </a:r>
          </a:p>
          <a:p>
            <a:pPr eaLnBrk="1" hangingPunct="1">
              <a:spcBef>
                <a:spcPct val="0"/>
              </a:spcBef>
              <a:buFontTx/>
              <a:buNone/>
            </a:pPr>
            <a:r>
              <a:rPr lang="ru-RU" altLang="ru-RU" sz="1800">
                <a:latin typeface="Arial" panose="020B0604020202020204" pitchFamily="34" charset="0"/>
              </a:rPr>
              <a:t>не может управлять.</a:t>
            </a:r>
          </a:p>
          <a:p>
            <a:pPr eaLnBrk="1" hangingPunct="1">
              <a:spcBef>
                <a:spcPct val="0"/>
              </a:spcBef>
              <a:buFontTx/>
              <a:buNone/>
            </a:pPr>
            <a:r>
              <a:rPr lang="ru-RU" altLang="ru-RU" sz="1800" b="1">
                <a:latin typeface="Arial" panose="020B0604020202020204" pitchFamily="34" charset="0"/>
              </a:rPr>
              <a:t>Истинные схватки</a:t>
            </a:r>
            <a:r>
              <a:rPr lang="ru-RU" altLang="ru-RU" sz="1800">
                <a:latin typeface="Arial" panose="020B0604020202020204" pitchFamily="34" charset="0"/>
              </a:rPr>
              <a:t>. Самые короткие длятся 20 секунд с паузами 15 минут. Самые длинные длятся 60-90 секунд с паузой 60 секунд.</a:t>
            </a:r>
          </a:p>
        </p:txBody>
      </p:sp>
      <p:sp>
        <p:nvSpPr>
          <p:cNvPr id="33796" name="Прямоугольник 3">
            <a:extLst>
              <a:ext uri="{FF2B5EF4-FFF2-40B4-BE49-F238E27FC236}">
                <a16:creationId xmlns:a16="http://schemas.microsoft.com/office/drawing/2014/main" id="{85308533-120A-E67F-06E3-236C4E61E00F}"/>
              </a:ext>
            </a:extLst>
          </p:cNvPr>
          <p:cNvSpPr>
            <a:spLocks noChangeArrowheads="1"/>
          </p:cNvSpPr>
          <p:nvPr/>
        </p:nvSpPr>
        <p:spPr bwMode="auto">
          <a:xfrm>
            <a:off x="155575" y="2708275"/>
            <a:ext cx="52085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a:latin typeface="Arial" panose="020B0604020202020204" pitchFamily="34" charset="0"/>
              </a:rPr>
              <a:t>Возбуждение и сокращение матки начинается в одном из маточных углов, в области водителя ритма ("пейсмейкер"). Водитель ритма появляется только в родах и представляет собой группу гладкомышечных клеток, способных генерировать и суммировать высокие заряды клеточных мембран, инициируя волну сокращения мышц, которая перемещается к противоположному маточному углу, затем переходит на тело и доходит до нижнего сегмента с убывающей продолжительностью и силой.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slide_5.jpg">
            <a:extLst>
              <a:ext uri="{FF2B5EF4-FFF2-40B4-BE49-F238E27FC236}">
                <a16:creationId xmlns:a16="http://schemas.microsoft.com/office/drawing/2014/main" id="{6E800104-E07E-11CD-6EF9-555B189922ED}"/>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1038" y="285750"/>
            <a:ext cx="7781925" cy="5837238"/>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vinograd.pro/wp-content/uploads/2016/02/Innotech_%D0%A1%D1%82%D1%80%D0%B0%D0%BD%D0%B8%D1%86%D0%B0_07-1024x730.jpg">
            <a:extLst>
              <a:ext uri="{FF2B5EF4-FFF2-40B4-BE49-F238E27FC236}">
                <a16:creationId xmlns:a16="http://schemas.microsoft.com/office/drawing/2014/main" id="{E1511AE1-D020-95AD-2749-FFAC400CA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7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a:extLst>
              <a:ext uri="{FF2B5EF4-FFF2-40B4-BE49-F238E27FC236}">
                <a16:creationId xmlns:a16="http://schemas.microsoft.com/office/drawing/2014/main" id="{A80CECBE-E169-03BC-70DC-D31F5F960246}"/>
              </a:ext>
            </a:extLst>
          </p:cNvPr>
          <p:cNvSpPr>
            <a:spLocks noGrp="1" noChangeArrowheads="1"/>
          </p:cNvSpPr>
          <p:nvPr>
            <p:ph type="title"/>
          </p:nvPr>
        </p:nvSpPr>
        <p:spPr>
          <a:solidFill>
            <a:srgbClr val="0000FF"/>
          </a:solidFill>
        </p:spPr>
        <p:txBody>
          <a:bodyPr rtlCol="0">
            <a:normAutofit fontScale="90000"/>
          </a:bodyPr>
          <a:lstStyle/>
          <a:p>
            <a:pPr eaLnBrk="1" fontAlgn="auto" hangingPunct="1">
              <a:spcAft>
                <a:spcPts val="0"/>
              </a:spcAft>
              <a:defRPr/>
            </a:pPr>
            <a:r>
              <a:rPr lang="ru-RU" sz="4000" b="1" dirty="0">
                <a:solidFill>
                  <a:schemeClr val="bg1"/>
                </a:solidFill>
              </a:rPr>
              <a:t>ХАРАКТЕРИСТИКА ПЕРВОГО ПЕРИОДА РОДОВ</a:t>
            </a:r>
          </a:p>
        </p:txBody>
      </p:sp>
      <p:sp>
        <p:nvSpPr>
          <p:cNvPr id="437251" name="Rectangle 3">
            <a:extLst>
              <a:ext uri="{FF2B5EF4-FFF2-40B4-BE49-F238E27FC236}">
                <a16:creationId xmlns:a16="http://schemas.microsoft.com/office/drawing/2014/main" id="{A2033C2E-594E-676B-233F-6021462A58FF}"/>
              </a:ext>
            </a:extLst>
          </p:cNvPr>
          <p:cNvSpPr>
            <a:spLocks noGrp="1" noChangeArrowheads="1"/>
          </p:cNvSpPr>
          <p:nvPr>
            <p:ph type="body" sz="half" idx="1"/>
          </p:nvPr>
        </p:nvSpPr>
        <p:spPr>
          <a:xfrm>
            <a:off x="395288" y="1844675"/>
            <a:ext cx="3816350" cy="4289425"/>
          </a:xfrm>
          <a:solidFill>
            <a:schemeClr val="accent1">
              <a:lumMod val="20000"/>
              <a:lumOff val="80000"/>
            </a:schemeClr>
          </a:solidFill>
          <a:ln>
            <a:solidFill>
              <a:srgbClr val="002060"/>
            </a:solidFill>
          </a:ln>
        </p:spPr>
        <p:txBody>
          <a:bodyPr rtlCol="0">
            <a:normAutofit/>
          </a:bodyPr>
          <a:lstStyle/>
          <a:p>
            <a:pPr eaLnBrk="1" fontAlgn="auto" hangingPunct="1">
              <a:spcAft>
                <a:spcPts val="0"/>
              </a:spcAft>
              <a:defRPr/>
            </a:pPr>
            <a:r>
              <a:rPr lang="ru-RU" sz="2400" dirty="0"/>
              <a:t>начинается с первой схваткой;</a:t>
            </a:r>
          </a:p>
          <a:p>
            <a:pPr eaLnBrk="1" fontAlgn="auto" hangingPunct="1">
              <a:spcAft>
                <a:spcPts val="0"/>
              </a:spcAft>
              <a:defRPr/>
            </a:pPr>
            <a:r>
              <a:rPr lang="ru-RU" sz="2400" dirty="0"/>
              <a:t>происходит сглаживание и раскрытие шейки матки от 0 до 10-12 см. (полное открытие);</a:t>
            </a:r>
          </a:p>
          <a:p>
            <a:pPr marL="0" indent="0" eaLnBrk="1" fontAlgn="auto" hangingPunct="1">
              <a:spcAft>
                <a:spcPts val="0"/>
              </a:spcAft>
              <a:buFont typeface="Arial" charset="0"/>
              <a:buNone/>
              <a:defRPr/>
            </a:pPr>
            <a:r>
              <a:rPr lang="ru-RU" sz="2400" dirty="0"/>
              <a:t>Первый период родов подразделяется на 2 фазы:</a:t>
            </a:r>
          </a:p>
          <a:p>
            <a:pPr eaLnBrk="1" fontAlgn="auto" hangingPunct="1">
              <a:spcAft>
                <a:spcPts val="0"/>
              </a:spcAft>
              <a:buFont typeface="Wingdings" pitchFamily="2" charset="2"/>
              <a:buChar char="Ø"/>
              <a:defRPr/>
            </a:pPr>
            <a:r>
              <a:rPr lang="ru-RU" sz="2400" dirty="0"/>
              <a:t>латентную;</a:t>
            </a:r>
          </a:p>
          <a:p>
            <a:pPr eaLnBrk="1" fontAlgn="auto" hangingPunct="1">
              <a:spcAft>
                <a:spcPts val="0"/>
              </a:spcAft>
              <a:buFont typeface="Wingdings" pitchFamily="2" charset="2"/>
              <a:buChar char="Ø"/>
              <a:defRPr/>
            </a:pPr>
            <a:r>
              <a:rPr lang="ru-RU" sz="2400" dirty="0"/>
              <a:t>активную. </a:t>
            </a:r>
          </a:p>
          <a:p>
            <a:pPr eaLnBrk="1" fontAlgn="auto" hangingPunct="1">
              <a:spcAft>
                <a:spcPts val="0"/>
              </a:spcAft>
              <a:defRPr/>
            </a:pPr>
            <a:endParaRPr lang="ru-RU" sz="2400" dirty="0"/>
          </a:p>
        </p:txBody>
      </p:sp>
      <p:pic>
        <p:nvPicPr>
          <p:cNvPr id="36868" name="Picture 4" descr="1asdvsfhhksjdf">
            <a:extLst>
              <a:ext uri="{FF2B5EF4-FFF2-40B4-BE49-F238E27FC236}">
                <a16:creationId xmlns:a16="http://schemas.microsoft.com/office/drawing/2014/main" id="{77739A8D-BDEC-F725-72A9-9CD4E1D24E9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84663" y="2133600"/>
            <a:ext cx="4679950" cy="3621088"/>
          </a:xfrm>
          <a:noFill/>
          <a:ln>
            <a:solidFill>
              <a:srgbClr val="002060"/>
            </a:solid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a:extLst>
              <a:ext uri="{FF2B5EF4-FFF2-40B4-BE49-F238E27FC236}">
                <a16:creationId xmlns:a16="http://schemas.microsoft.com/office/drawing/2014/main" id="{D849DC95-CC41-7EB3-EC40-92562A137198}"/>
              </a:ext>
            </a:extLst>
          </p:cNvPr>
          <p:cNvSpPr>
            <a:spLocks noGrp="1"/>
          </p:cNvSpPr>
          <p:nvPr>
            <p:ph type="title"/>
          </p:nvPr>
        </p:nvSpPr>
        <p:spPr>
          <a:xfrm>
            <a:off x="684213" y="274638"/>
            <a:ext cx="7704137" cy="922337"/>
          </a:xfrm>
          <a:solidFill>
            <a:srgbClr val="0000FF"/>
          </a:solidFill>
        </p:spPr>
        <p:txBody>
          <a:bodyPr/>
          <a:lstStyle/>
          <a:p>
            <a:pPr eaLnBrk="1" hangingPunct="1"/>
            <a:r>
              <a:rPr lang="ru-RU" altLang="ru-RU" b="1">
                <a:solidFill>
                  <a:schemeClr val="bg1"/>
                </a:solidFill>
              </a:rPr>
              <a:t>Латентная фаза родов</a:t>
            </a:r>
            <a:r>
              <a:rPr lang="ru-RU" altLang="ru-RU">
                <a:solidFill>
                  <a:schemeClr val="bg1"/>
                </a:solidFill>
              </a:rPr>
              <a:t> </a:t>
            </a:r>
          </a:p>
        </p:txBody>
      </p:sp>
      <p:sp>
        <p:nvSpPr>
          <p:cNvPr id="142339" name="Rectangle 1027">
            <a:extLst>
              <a:ext uri="{FF2B5EF4-FFF2-40B4-BE49-F238E27FC236}">
                <a16:creationId xmlns:a16="http://schemas.microsoft.com/office/drawing/2014/main" id="{CB578DC1-A4B1-96D7-0231-92796D01C5BC}"/>
              </a:ext>
            </a:extLst>
          </p:cNvPr>
          <p:cNvSpPr>
            <a:spLocks noGrp="1" noChangeArrowheads="1"/>
          </p:cNvSpPr>
          <p:nvPr>
            <p:ph type="body" sz="half" idx="1"/>
          </p:nvPr>
        </p:nvSpPr>
        <p:spPr>
          <a:xfrm>
            <a:off x="250825" y="1600200"/>
            <a:ext cx="4244975" cy="4533900"/>
          </a:xfrm>
          <a:solidFill>
            <a:schemeClr val="accent1">
              <a:lumMod val="20000"/>
              <a:lumOff val="80000"/>
            </a:schemeClr>
          </a:solidFill>
          <a:ln>
            <a:solidFill>
              <a:srgbClr val="002060"/>
            </a:solidFill>
          </a:ln>
        </p:spPr>
        <p:txBody>
          <a:bodyPr rtlCol="0">
            <a:normAutofit/>
          </a:bodyPr>
          <a:lstStyle/>
          <a:p>
            <a:pPr eaLnBrk="1" fontAlgn="auto" hangingPunct="1">
              <a:lnSpc>
                <a:spcPct val="90000"/>
              </a:lnSpc>
              <a:spcAft>
                <a:spcPts val="0"/>
              </a:spcAft>
              <a:defRPr/>
            </a:pPr>
            <a:r>
              <a:rPr lang="ru-RU" sz="2800" b="1" i="1" dirty="0"/>
              <a:t>продолжается от начала схваток до раскрытия маточного зева до 4 см.;</a:t>
            </a:r>
          </a:p>
          <a:p>
            <a:pPr eaLnBrk="1" fontAlgn="auto" hangingPunct="1">
              <a:lnSpc>
                <a:spcPct val="90000"/>
              </a:lnSpc>
              <a:spcAft>
                <a:spcPts val="0"/>
              </a:spcAft>
              <a:buFont typeface="Arial" panose="020B0604020202020204" pitchFamily="34" charset="0"/>
              <a:buNone/>
              <a:defRPr/>
            </a:pPr>
            <a:endParaRPr lang="ru-RU" sz="2800" b="1" i="1" dirty="0"/>
          </a:p>
          <a:p>
            <a:pPr eaLnBrk="1" fontAlgn="auto" hangingPunct="1">
              <a:lnSpc>
                <a:spcPct val="90000"/>
              </a:lnSpc>
              <a:spcAft>
                <a:spcPts val="0"/>
              </a:spcAft>
              <a:defRPr/>
            </a:pPr>
            <a:r>
              <a:rPr lang="ru-RU" sz="2800" b="1" i="1" dirty="0"/>
              <a:t>в среднем продолжается 6,4 часа у первородящих и 4,8 часа – у повторнородящих</a:t>
            </a:r>
            <a:r>
              <a:rPr lang="ru-RU" sz="2800" dirty="0"/>
              <a:t>;</a:t>
            </a:r>
          </a:p>
        </p:txBody>
      </p:sp>
      <p:pic>
        <p:nvPicPr>
          <p:cNvPr id="37892" name="Picture 2050" descr="pain-relief">
            <a:extLst>
              <a:ext uri="{FF2B5EF4-FFF2-40B4-BE49-F238E27FC236}">
                <a16:creationId xmlns:a16="http://schemas.microsoft.com/office/drawing/2014/main" id="{80904E95-60EF-6C81-3ABF-F8678989AEA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64310" y="1600200"/>
            <a:ext cx="4244975" cy="3709988"/>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E46093D7-3F73-B6C4-E92A-38BCF1DFAB25}"/>
              </a:ext>
            </a:extLst>
          </p:cNvPr>
          <p:cNvSpPr>
            <a:spLocks noGrp="1" noChangeArrowheads="1"/>
          </p:cNvSpPr>
          <p:nvPr>
            <p:ph type="title"/>
          </p:nvPr>
        </p:nvSpPr>
        <p:spPr>
          <a:xfrm>
            <a:off x="900113" y="274638"/>
            <a:ext cx="7343775" cy="922337"/>
          </a:xfrm>
          <a:solidFill>
            <a:srgbClr val="0000FF"/>
          </a:solidFill>
        </p:spPr>
        <p:txBody>
          <a:bodyPr rtlCol="0">
            <a:normAutofit/>
          </a:bodyPr>
          <a:lstStyle/>
          <a:p>
            <a:pPr eaLnBrk="1" fontAlgn="auto" hangingPunct="1">
              <a:spcAft>
                <a:spcPts val="0"/>
              </a:spcAft>
              <a:defRPr/>
            </a:pPr>
            <a:r>
              <a:rPr lang="ru-RU" b="1" cap="all" dirty="0">
                <a:solidFill>
                  <a:schemeClr val="bg1"/>
                </a:solidFill>
              </a:rPr>
              <a:t>Активная фаза родов</a:t>
            </a:r>
            <a:r>
              <a:rPr lang="ru-RU" cap="all" dirty="0">
                <a:solidFill>
                  <a:schemeClr val="bg1"/>
                </a:solidFill>
              </a:rPr>
              <a:t> </a:t>
            </a:r>
          </a:p>
        </p:txBody>
      </p:sp>
      <p:sp>
        <p:nvSpPr>
          <p:cNvPr id="143363" name="Rectangle 3">
            <a:extLst>
              <a:ext uri="{FF2B5EF4-FFF2-40B4-BE49-F238E27FC236}">
                <a16:creationId xmlns:a16="http://schemas.microsoft.com/office/drawing/2014/main" id="{3DAF6CF2-6647-ADF8-B851-430F1AA164D0}"/>
              </a:ext>
            </a:extLst>
          </p:cNvPr>
          <p:cNvSpPr>
            <a:spLocks noGrp="1" noChangeArrowheads="1"/>
          </p:cNvSpPr>
          <p:nvPr>
            <p:ph type="body" sz="half" idx="1"/>
          </p:nvPr>
        </p:nvSpPr>
        <p:spPr>
          <a:xfrm>
            <a:off x="468313" y="1557338"/>
            <a:ext cx="5040312" cy="4464050"/>
          </a:xfrm>
          <a:solidFill>
            <a:schemeClr val="accent1">
              <a:lumMod val="40000"/>
              <a:lumOff val="60000"/>
            </a:schemeClr>
          </a:solidFill>
          <a:ln>
            <a:solidFill>
              <a:srgbClr val="002060"/>
            </a:solidFill>
          </a:ln>
        </p:spPr>
        <p:txBody>
          <a:bodyPr rtlCol="0">
            <a:normAutofit fontScale="92500"/>
          </a:bodyPr>
          <a:lstStyle/>
          <a:p>
            <a:pPr eaLnBrk="1" fontAlgn="auto" hangingPunct="1">
              <a:spcAft>
                <a:spcPts val="0"/>
              </a:spcAft>
              <a:defRPr/>
            </a:pPr>
            <a:r>
              <a:rPr lang="ru-RU" sz="2800" b="1" dirty="0"/>
              <a:t>происходит дальнейшее раскрытие шейки матки с 4  см до 8 см;</a:t>
            </a:r>
          </a:p>
          <a:p>
            <a:pPr eaLnBrk="1" fontAlgn="auto" hangingPunct="1">
              <a:spcAft>
                <a:spcPts val="0"/>
              </a:spcAft>
              <a:defRPr/>
            </a:pPr>
            <a:r>
              <a:rPr lang="ru-RU" sz="2800" b="1" dirty="0"/>
              <a:t>3 схватки за 10 минут</a:t>
            </a:r>
          </a:p>
          <a:p>
            <a:pPr eaLnBrk="1" fontAlgn="auto" hangingPunct="1">
              <a:spcAft>
                <a:spcPts val="0"/>
              </a:spcAft>
              <a:defRPr/>
            </a:pPr>
            <a:r>
              <a:rPr lang="ru-RU" sz="2800" b="1" dirty="0"/>
              <a:t>скорость открытия шейки матки у первородящих 1,5 –2 см в час и она длится 3-4 часа;                 у повторнородящих соответственно – 2–2,5 см в час и 2,5-3 часа;</a:t>
            </a:r>
          </a:p>
          <a:p>
            <a:pPr eaLnBrk="1" fontAlgn="auto" hangingPunct="1">
              <a:spcAft>
                <a:spcPts val="0"/>
              </a:spcAft>
              <a:defRPr/>
            </a:pPr>
            <a:endParaRPr lang="ru-RU" sz="2800" dirty="0"/>
          </a:p>
          <a:p>
            <a:pPr eaLnBrk="1" fontAlgn="auto" hangingPunct="1">
              <a:spcAft>
                <a:spcPts val="0"/>
              </a:spcAft>
              <a:defRPr/>
            </a:pPr>
            <a:endParaRPr lang="ru-RU" sz="2800" dirty="0"/>
          </a:p>
        </p:txBody>
      </p:sp>
      <p:pic>
        <p:nvPicPr>
          <p:cNvPr id="38916" name="Picture 1024" descr="statya-rody_5">
            <a:extLst>
              <a:ext uri="{FF2B5EF4-FFF2-40B4-BE49-F238E27FC236}">
                <a16:creationId xmlns:a16="http://schemas.microsoft.com/office/drawing/2014/main" id="{39F88D17-31BA-F249-704D-6501ADE9A5A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40425" y="1700213"/>
            <a:ext cx="2984500" cy="3862387"/>
          </a:xfrm>
          <a:noFill/>
          <a:ln>
            <a:solidFill>
              <a:srgbClr val="002060"/>
            </a:solid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44E8B31-E20C-D604-7A95-18896BECCDBA}"/>
              </a:ext>
            </a:extLst>
          </p:cNvPr>
          <p:cNvSpPr>
            <a:spLocks noGrp="1" noChangeArrowheads="1"/>
          </p:cNvSpPr>
          <p:nvPr>
            <p:ph type="title"/>
          </p:nvPr>
        </p:nvSpPr>
        <p:spPr>
          <a:xfrm>
            <a:off x="900113" y="274638"/>
            <a:ext cx="7343775" cy="922337"/>
          </a:xfrm>
          <a:solidFill>
            <a:srgbClr val="0000FF"/>
          </a:solidFill>
        </p:spPr>
        <p:txBody>
          <a:bodyPr rtlCol="0">
            <a:normAutofit/>
          </a:bodyPr>
          <a:lstStyle/>
          <a:p>
            <a:pPr eaLnBrk="1" fontAlgn="auto" hangingPunct="1">
              <a:spcAft>
                <a:spcPts val="0"/>
              </a:spcAft>
              <a:defRPr/>
            </a:pPr>
            <a:r>
              <a:rPr lang="ru-RU" b="1" cap="all" dirty="0">
                <a:solidFill>
                  <a:schemeClr val="bg1"/>
                </a:solidFill>
              </a:rPr>
              <a:t>Активная фаза родов</a:t>
            </a:r>
            <a:r>
              <a:rPr lang="ru-RU" cap="all" dirty="0">
                <a:solidFill>
                  <a:schemeClr val="bg1"/>
                </a:solidFill>
              </a:rPr>
              <a:t> </a:t>
            </a:r>
          </a:p>
        </p:txBody>
      </p:sp>
      <p:sp>
        <p:nvSpPr>
          <p:cNvPr id="143363" name="Rectangle 3">
            <a:extLst>
              <a:ext uri="{FF2B5EF4-FFF2-40B4-BE49-F238E27FC236}">
                <a16:creationId xmlns:a16="http://schemas.microsoft.com/office/drawing/2014/main" id="{546C6C37-45A5-B6C3-B316-DD4B9D418F82}"/>
              </a:ext>
            </a:extLst>
          </p:cNvPr>
          <p:cNvSpPr>
            <a:spLocks noGrp="1" noChangeArrowheads="1"/>
          </p:cNvSpPr>
          <p:nvPr>
            <p:ph type="body" sz="half" idx="1"/>
          </p:nvPr>
        </p:nvSpPr>
        <p:spPr>
          <a:xfrm>
            <a:off x="468313" y="1557338"/>
            <a:ext cx="4319587" cy="4464050"/>
          </a:xfrm>
          <a:solidFill>
            <a:schemeClr val="accent1">
              <a:lumMod val="40000"/>
              <a:lumOff val="60000"/>
            </a:schemeClr>
          </a:solidFill>
          <a:ln>
            <a:solidFill>
              <a:srgbClr val="002060"/>
            </a:solidFill>
          </a:ln>
        </p:spPr>
        <p:txBody>
          <a:bodyPr rtlCol="0">
            <a:normAutofit/>
          </a:bodyPr>
          <a:lstStyle/>
          <a:p>
            <a:pPr marL="0" indent="0" algn="ctr" eaLnBrk="1" fontAlgn="auto" hangingPunct="1">
              <a:spcAft>
                <a:spcPts val="0"/>
              </a:spcAft>
              <a:buFont typeface="Arial" panose="020B0604020202020204" pitchFamily="34" charset="0"/>
              <a:buNone/>
              <a:defRPr/>
            </a:pPr>
            <a:endParaRPr lang="ru-RU" b="1" dirty="0">
              <a:solidFill>
                <a:srgbClr val="002060"/>
              </a:solidFill>
            </a:endParaRPr>
          </a:p>
          <a:p>
            <a:pPr marL="0" indent="0" algn="ctr" eaLnBrk="1" fontAlgn="auto" hangingPunct="1">
              <a:spcAft>
                <a:spcPts val="0"/>
              </a:spcAft>
              <a:buFont typeface="Arial" panose="020B0604020202020204" pitchFamily="34" charset="0"/>
              <a:buNone/>
              <a:defRPr/>
            </a:pPr>
            <a:r>
              <a:rPr lang="ru-RU" b="1" dirty="0">
                <a:solidFill>
                  <a:srgbClr val="002060"/>
                </a:solidFill>
              </a:rPr>
              <a:t>Излитие околоплодных вод в норме должно произойти при открытия шейки матки на </a:t>
            </a:r>
            <a:r>
              <a:rPr lang="ru-RU" b="1" dirty="0">
                <a:solidFill>
                  <a:srgbClr val="FF0000"/>
                </a:solidFill>
              </a:rPr>
              <a:t>6-7</a:t>
            </a:r>
            <a:r>
              <a:rPr lang="ru-RU" b="1" dirty="0">
                <a:solidFill>
                  <a:srgbClr val="002060"/>
                </a:solidFill>
              </a:rPr>
              <a:t> см. </a:t>
            </a:r>
          </a:p>
          <a:p>
            <a:pPr eaLnBrk="1" fontAlgn="auto" hangingPunct="1">
              <a:spcAft>
                <a:spcPts val="0"/>
              </a:spcAft>
              <a:defRPr/>
            </a:pPr>
            <a:endParaRPr lang="ru-RU" dirty="0"/>
          </a:p>
          <a:p>
            <a:pPr eaLnBrk="1" fontAlgn="auto" hangingPunct="1">
              <a:spcAft>
                <a:spcPts val="0"/>
              </a:spcAft>
              <a:defRPr/>
            </a:pPr>
            <a:endParaRPr lang="ru-RU" sz="2800" dirty="0"/>
          </a:p>
        </p:txBody>
      </p:sp>
      <p:pic>
        <p:nvPicPr>
          <p:cNvPr id="39940" name="Picture 2">
            <a:extLst>
              <a:ext uri="{FF2B5EF4-FFF2-40B4-BE49-F238E27FC236}">
                <a16:creationId xmlns:a16="http://schemas.microsoft.com/office/drawing/2014/main" id="{754F5376-2C42-3256-D4E2-0AD5D7A3D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884363"/>
            <a:ext cx="410051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95659434-E04F-A2DA-AD53-71D4FD3CFE5A}"/>
              </a:ext>
            </a:extLst>
          </p:cNvPr>
          <p:cNvSpPr>
            <a:spLocks noGrp="1" noChangeArrowheads="1"/>
          </p:cNvSpPr>
          <p:nvPr>
            <p:ph type="title"/>
          </p:nvPr>
        </p:nvSpPr>
        <p:spPr>
          <a:xfrm>
            <a:off x="900113" y="274638"/>
            <a:ext cx="7343775" cy="490537"/>
          </a:xfrm>
          <a:solidFill>
            <a:srgbClr val="0000FF"/>
          </a:solidFill>
        </p:spPr>
        <p:txBody>
          <a:bodyPr rtlCol="0">
            <a:noAutofit/>
          </a:bodyPr>
          <a:lstStyle/>
          <a:p>
            <a:pPr eaLnBrk="1" fontAlgn="auto" hangingPunct="1">
              <a:spcAft>
                <a:spcPts val="0"/>
              </a:spcAft>
              <a:defRPr/>
            </a:pPr>
            <a:r>
              <a:rPr lang="ru-RU" sz="3200" cap="all" dirty="0">
                <a:solidFill>
                  <a:schemeClr val="bg1"/>
                </a:solidFill>
              </a:rPr>
              <a:t>Излитие околоплодных вод</a:t>
            </a:r>
          </a:p>
        </p:txBody>
      </p:sp>
      <p:sp>
        <p:nvSpPr>
          <p:cNvPr id="143363" name="Rectangle 3">
            <a:extLst>
              <a:ext uri="{FF2B5EF4-FFF2-40B4-BE49-F238E27FC236}">
                <a16:creationId xmlns:a16="http://schemas.microsoft.com/office/drawing/2014/main" id="{3FAFAE34-50C7-DCE9-0A55-C3BC88AA58BE}"/>
              </a:ext>
            </a:extLst>
          </p:cNvPr>
          <p:cNvSpPr>
            <a:spLocks noGrp="1" noChangeArrowheads="1"/>
          </p:cNvSpPr>
          <p:nvPr>
            <p:ph type="body" sz="half" idx="1"/>
          </p:nvPr>
        </p:nvSpPr>
        <p:spPr>
          <a:xfrm>
            <a:off x="142875" y="836613"/>
            <a:ext cx="8858250" cy="4464050"/>
          </a:xfrm>
          <a:solidFill>
            <a:schemeClr val="accent1">
              <a:lumMod val="40000"/>
              <a:lumOff val="60000"/>
            </a:schemeClr>
          </a:solidFill>
          <a:ln>
            <a:solidFill>
              <a:srgbClr val="002060"/>
            </a:solidFill>
          </a:ln>
        </p:spPr>
        <p:txBody>
          <a:bodyPr rtlCol="0">
            <a:normAutofit/>
          </a:bodyPr>
          <a:lstStyle/>
          <a:p>
            <a:pPr eaLnBrk="1" fontAlgn="auto" hangingPunct="1">
              <a:spcAft>
                <a:spcPts val="0"/>
              </a:spcAft>
              <a:defRPr/>
            </a:pPr>
            <a:r>
              <a:rPr lang="ru-RU" sz="2800" b="1" dirty="0">
                <a:solidFill>
                  <a:srgbClr val="002060"/>
                </a:solidFill>
              </a:rPr>
              <a:t>Если о/воды изливаются до 4 см открытия шейки матки – раннее излитие о/вод</a:t>
            </a:r>
          </a:p>
          <a:p>
            <a:pPr eaLnBrk="1" fontAlgn="auto" hangingPunct="1">
              <a:spcAft>
                <a:spcPts val="0"/>
              </a:spcAft>
              <a:defRPr/>
            </a:pPr>
            <a:r>
              <a:rPr lang="ru-RU" sz="2800" b="1" dirty="0">
                <a:solidFill>
                  <a:srgbClr val="002060"/>
                </a:solidFill>
              </a:rPr>
              <a:t>Если о/воды изливаются до начала схваток – дородовое излитие о/вод</a:t>
            </a:r>
          </a:p>
          <a:p>
            <a:pPr marL="0" indent="0" algn="ctr" eaLnBrk="1" fontAlgn="auto" hangingPunct="1">
              <a:spcAft>
                <a:spcPts val="0"/>
              </a:spcAft>
              <a:buFont typeface="Arial" panose="020B0604020202020204" pitchFamily="34" charset="0"/>
              <a:buNone/>
              <a:defRPr/>
            </a:pPr>
            <a:r>
              <a:rPr lang="ru-RU" sz="2800" b="1" dirty="0">
                <a:solidFill>
                  <a:srgbClr val="FF0000"/>
                </a:solidFill>
              </a:rPr>
              <a:t>Объединенный термин – преждевременный разрыв плодных оболочек (ПРПО)</a:t>
            </a:r>
          </a:p>
          <a:p>
            <a:pPr marL="0" indent="0" eaLnBrk="1" fontAlgn="auto" hangingPunct="1">
              <a:spcAft>
                <a:spcPts val="0"/>
              </a:spcAft>
              <a:buFont typeface="Arial" panose="020B0604020202020204" pitchFamily="34" charset="0"/>
              <a:buNone/>
              <a:defRPr/>
            </a:pPr>
            <a:endParaRPr lang="ru-RU" sz="2800" b="1" dirty="0">
              <a:solidFill>
                <a:srgbClr val="002060"/>
              </a:solidFill>
            </a:endParaRPr>
          </a:p>
          <a:p>
            <a:pPr eaLnBrk="1" fontAlgn="auto" hangingPunct="1">
              <a:spcAft>
                <a:spcPts val="0"/>
              </a:spcAft>
              <a:defRPr/>
            </a:pPr>
            <a:endParaRPr lang="ru-RU" sz="2800" b="1" dirty="0">
              <a:solidFill>
                <a:srgbClr val="002060"/>
              </a:solidFill>
            </a:endParaRPr>
          </a:p>
          <a:p>
            <a:pPr eaLnBrk="1" fontAlgn="auto" hangingPunct="1">
              <a:spcAft>
                <a:spcPts val="0"/>
              </a:spcAft>
              <a:defRPr/>
            </a:pPr>
            <a:endParaRPr lang="ru-RU" sz="2800" dirty="0"/>
          </a:p>
          <a:p>
            <a:pPr eaLnBrk="1" fontAlgn="auto" hangingPunct="1">
              <a:spcAft>
                <a:spcPts val="0"/>
              </a:spcAft>
              <a:defRPr/>
            </a:pPr>
            <a:endParaRPr lang="ru-RU" sz="2800" dirty="0"/>
          </a:p>
        </p:txBody>
      </p:sp>
      <p:pic>
        <p:nvPicPr>
          <p:cNvPr id="40964" name="Picture 2">
            <a:extLst>
              <a:ext uri="{FF2B5EF4-FFF2-40B4-BE49-F238E27FC236}">
                <a16:creationId xmlns:a16="http://schemas.microsoft.com/office/drawing/2014/main" id="{B6317870-3605-D17F-5F6F-09866FB57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3951288"/>
            <a:ext cx="51133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1027">
            <a:extLst>
              <a:ext uri="{FF2B5EF4-FFF2-40B4-BE49-F238E27FC236}">
                <a16:creationId xmlns:a16="http://schemas.microsoft.com/office/drawing/2014/main" id="{C85EB011-A5F7-84EE-B1A0-153B7D4E6C3A}"/>
              </a:ext>
            </a:extLst>
          </p:cNvPr>
          <p:cNvSpPr>
            <a:spLocks noGrp="1" noChangeArrowheads="1"/>
          </p:cNvSpPr>
          <p:nvPr>
            <p:ph type="body" sz="half" idx="1"/>
          </p:nvPr>
        </p:nvSpPr>
        <p:spPr>
          <a:xfrm>
            <a:off x="323850" y="692150"/>
            <a:ext cx="4464050" cy="5545138"/>
          </a:xfrm>
          <a:solidFill>
            <a:schemeClr val="accent1">
              <a:lumMod val="40000"/>
              <a:lumOff val="60000"/>
            </a:schemeClr>
          </a:solidFill>
          <a:ln>
            <a:solidFill>
              <a:srgbClr val="002060"/>
            </a:solidFill>
          </a:ln>
        </p:spPr>
        <p:txBody>
          <a:bodyPr rtlCol="0">
            <a:normAutofit/>
          </a:bodyPr>
          <a:lstStyle/>
          <a:p>
            <a:pPr eaLnBrk="1" fontAlgn="auto" hangingPunct="1">
              <a:spcAft>
                <a:spcPts val="0"/>
              </a:spcAft>
              <a:buFont typeface="Arial" panose="020B0604020202020204" pitchFamily="34" charset="0"/>
              <a:buNone/>
              <a:defRPr/>
            </a:pPr>
            <a:endParaRPr lang="ru-RU" b="1" i="1" dirty="0"/>
          </a:p>
          <a:p>
            <a:pPr eaLnBrk="1" fontAlgn="auto" hangingPunct="1">
              <a:spcAft>
                <a:spcPts val="0"/>
              </a:spcAft>
              <a:defRPr/>
            </a:pPr>
            <a:r>
              <a:rPr lang="ru-RU" b="1" i="1" dirty="0"/>
              <a:t>Общее время продолжительности первого периода в настоящее время составляет: </a:t>
            </a:r>
          </a:p>
          <a:p>
            <a:pPr eaLnBrk="1" fontAlgn="auto" hangingPunct="1">
              <a:spcAft>
                <a:spcPts val="0"/>
              </a:spcAft>
              <a:defRPr/>
            </a:pPr>
            <a:r>
              <a:rPr lang="ru-RU" b="1" dirty="0">
                <a:solidFill>
                  <a:schemeClr val="hlink"/>
                </a:solidFill>
              </a:rPr>
              <a:t>у первородящих - </a:t>
            </a:r>
            <a:r>
              <a:rPr lang="ru-RU" b="1" dirty="0"/>
              <a:t>12-18 часов;                             </a:t>
            </a:r>
          </a:p>
          <a:p>
            <a:pPr eaLnBrk="1" fontAlgn="auto" hangingPunct="1">
              <a:spcAft>
                <a:spcPts val="0"/>
              </a:spcAft>
              <a:defRPr/>
            </a:pPr>
            <a:r>
              <a:rPr lang="ru-RU" b="1" dirty="0"/>
              <a:t> </a:t>
            </a:r>
            <a:r>
              <a:rPr lang="ru-RU" b="1" dirty="0">
                <a:solidFill>
                  <a:schemeClr val="hlink"/>
                </a:solidFill>
              </a:rPr>
              <a:t>у повторнородящих -</a:t>
            </a:r>
            <a:r>
              <a:rPr lang="ru-RU" b="1" dirty="0"/>
              <a:t> 6-10   часов.</a:t>
            </a:r>
          </a:p>
          <a:p>
            <a:pPr eaLnBrk="1" fontAlgn="auto" hangingPunct="1">
              <a:spcAft>
                <a:spcPts val="0"/>
              </a:spcAft>
              <a:defRPr/>
            </a:pPr>
            <a:endParaRPr lang="ru-RU" dirty="0"/>
          </a:p>
          <a:p>
            <a:pPr eaLnBrk="1" fontAlgn="auto" hangingPunct="1">
              <a:spcAft>
                <a:spcPts val="0"/>
              </a:spcAft>
              <a:defRPr/>
            </a:pPr>
            <a:endParaRPr lang="ru-RU" dirty="0"/>
          </a:p>
        </p:txBody>
      </p:sp>
      <p:pic>
        <p:nvPicPr>
          <p:cNvPr id="41987" name="Picture 1038" descr="HOLDEN_CRUZE_025">
            <a:extLst>
              <a:ext uri="{FF2B5EF4-FFF2-40B4-BE49-F238E27FC236}">
                <a16:creationId xmlns:a16="http://schemas.microsoft.com/office/drawing/2014/main" id="{7359DABD-78A4-DDEB-3008-CC64EB5C8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644900"/>
            <a:ext cx="388937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F:\shejka-matki-pri-rodah-foto_4_1.jpg">
            <a:extLst>
              <a:ext uri="{FF2B5EF4-FFF2-40B4-BE49-F238E27FC236}">
                <a16:creationId xmlns:a16="http://schemas.microsoft.com/office/drawing/2014/main" id="{893E78B8-988D-046C-033D-7291343F6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476250"/>
            <a:ext cx="3810000" cy="25654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BCF5BA5D-1316-9050-5038-D5E29015F693}"/>
              </a:ext>
            </a:extLst>
          </p:cNvPr>
          <p:cNvSpPr>
            <a:spLocks noGrp="1" noChangeArrowheads="1"/>
          </p:cNvSpPr>
          <p:nvPr>
            <p:ph type="title"/>
          </p:nvPr>
        </p:nvSpPr>
        <p:spPr>
          <a:solidFill>
            <a:srgbClr val="0000FF"/>
          </a:solidFill>
        </p:spPr>
        <p:txBody>
          <a:bodyPr rtlCol="0">
            <a:normAutofit fontScale="90000"/>
          </a:bodyPr>
          <a:lstStyle/>
          <a:p>
            <a:pPr eaLnBrk="1" fontAlgn="auto" hangingPunct="1">
              <a:spcAft>
                <a:spcPts val="0"/>
              </a:spcAft>
              <a:defRPr/>
            </a:pPr>
            <a:r>
              <a:rPr lang="ru-RU" b="1" dirty="0">
                <a:solidFill>
                  <a:schemeClr val="bg1"/>
                </a:solidFill>
              </a:rPr>
              <a:t>Завершается первый период родов:</a:t>
            </a:r>
            <a:r>
              <a:rPr lang="ru-RU" sz="4000" dirty="0"/>
              <a:t> </a:t>
            </a:r>
          </a:p>
        </p:txBody>
      </p:sp>
      <p:sp>
        <p:nvSpPr>
          <p:cNvPr id="43011" name="Rectangle 3">
            <a:extLst>
              <a:ext uri="{FF2B5EF4-FFF2-40B4-BE49-F238E27FC236}">
                <a16:creationId xmlns:a16="http://schemas.microsoft.com/office/drawing/2014/main" id="{18DAC283-E978-A278-5DFB-3DE5117C8713}"/>
              </a:ext>
            </a:extLst>
          </p:cNvPr>
          <p:cNvSpPr>
            <a:spLocks noGrp="1"/>
          </p:cNvSpPr>
          <p:nvPr>
            <p:ph type="body" sz="half" idx="1"/>
          </p:nvPr>
        </p:nvSpPr>
        <p:spPr>
          <a:xfrm>
            <a:off x="250825" y="1989138"/>
            <a:ext cx="4824413" cy="3671887"/>
          </a:xfrm>
          <a:solidFill>
            <a:srgbClr val="002060"/>
          </a:solidFill>
        </p:spPr>
        <p:txBody>
          <a:bodyPr/>
          <a:lstStyle/>
          <a:p>
            <a:pPr eaLnBrk="1" hangingPunct="1"/>
            <a:r>
              <a:rPr lang="ru-RU" altLang="ru-RU">
                <a:solidFill>
                  <a:schemeClr val="bg1"/>
                </a:solidFill>
              </a:rPr>
              <a:t>полным раскрытием маточного зева 10-12 см;</a:t>
            </a:r>
          </a:p>
          <a:p>
            <a:pPr eaLnBrk="1" hangingPunct="1"/>
            <a:r>
              <a:rPr lang="ru-RU" altLang="ru-RU">
                <a:solidFill>
                  <a:schemeClr val="bg1"/>
                </a:solidFill>
              </a:rPr>
              <a:t>совершением первого момента биомеханизма родов (сгибание и вставление головки)</a:t>
            </a:r>
          </a:p>
        </p:txBody>
      </p:sp>
      <p:pic>
        <p:nvPicPr>
          <p:cNvPr id="43012" name="Picture 4">
            <a:extLst>
              <a:ext uri="{FF2B5EF4-FFF2-40B4-BE49-F238E27FC236}">
                <a16:creationId xmlns:a16="http://schemas.microsoft.com/office/drawing/2014/main" id="{770F615C-E990-CA6A-D0B8-821DD51E490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40425" y="4221163"/>
            <a:ext cx="2879725" cy="2160587"/>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a:extLst>
              <a:ext uri="{FF2B5EF4-FFF2-40B4-BE49-F238E27FC236}">
                <a16:creationId xmlns:a16="http://schemas.microsoft.com/office/drawing/2014/main" id="{2973D136-628B-4302-CF2C-0F7263CEECEA}"/>
              </a:ext>
            </a:extLst>
          </p:cNvPr>
          <p:cNvSpPr>
            <a:spLocks noGrp="1" noChangeArrowheads="1"/>
          </p:cNvSpPr>
          <p:nvPr>
            <p:ph type="title"/>
          </p:nvPr>
        </p:nvSpPr>
        <p:spPr>
          <a:xfrm>
            <a:off x="5076825" y="1125538"/>
            <a:ext cx="3838575" cy="1143000"/>
          </a:xfrm>
          <a:solidFill>
            <a:schemeClr val="accent1">
              <a:lumMod val="60000"/>
              <a:lumOff val="40000"/>
            </a:schemeClr>
          </a:solidFill>
          <a:ln>
            <a:solidFill>
              <a:schemeClr val="accent1"/>
            </a:solidFill>
          </a:ln>
        </p:spPr>
        <p:txBody>
          <a:bodyPr rtlCol="0">
            <a:normAutofit/>
          </a:bodyPr>
          <a:lstStyle/>
          <a:p>
            <a:pPr eaLnBrk="1" fontAlgn="auto" hangingPunct="1">
              <a:spcAft>
                <a:spcPts val="0"/>
              </a:spcAft>
              <a:defRPr/>
            </a:pPr>
            <a:r>
              <a:rPr lang="ru-RU" sz="6600" b="1" dirty="0">
                <a:solidFill>
                  <a:srgbClr val="C00000"/>
                </a:solidFill>
              </a:rPr>
              <a:t>Роды</a:t>
            </a:r>
            <a:r>
              <a:rPr lang="ru-RU" sz="4000" b="1" dirty="0">
                <a:solidFill>
                  <a:srgbClr val="C00000"/>
                </a:solidFill>
              </a:rPr>
              <a:t> </a:t>
            </a:r>
          </a:p>
        </p:txBody>
      </p:sp>
      <p:sp>
        <p:nvSpPr>
          <p:cNvPr id="6147" name="Rectangle 1027">
            <a:extLst>
              <a:ext uri="{FF2B5EF4-FFF2-40B4-BE49-F238E27FC236}">
                <a16:creationId xmlns:a16="http://schemas.microsoft.com/office/drawing/2014/main" id="{39DCA1CF-8CB1-FF33-D52A-29D3D89A871F}"/>
              </a:ext>
            </a:extLst>
          </p:cNvPr>
          <p:cNvSpPr>
            <a:spLocks noGrp="1"/>
          </p:cNvSpPr>
          <p:nvPr>
            <p:ph type="body" sz="half" idx="1"/>
          </p:nvPr>
        </p:nvSpPr>
        <p:spPr>
          <a:xfrm>
            <a:off x="323850" y="3213100"/>
            <a:ext cx="8435975" cy="3384550"/>
          </a:xfrm>
          <a:solidFill>
            <a:srgbClr val="0000FF"/>
          </a:solidFill>
        </p:spPr>
        <p:txBody>
          <a:bodyPr/>
          <a:lstStyle/>
          <a:p>
            <a:pPr marL="0" indent="0" algn="ctr" eaLnBrk="1" hangingPunct="1">
              <a:buFontTx/>
              <a:buNone/>
            </a:pPr>
            <a:r>
              <a:rPr lang="ru-RU" altLang="ru-RU" b="1">
                <a:solidFill>
                  <a:schemeClr val="bg1"/>
                </a:solidFill>
              </a:rPr>
              <a:t>Роды - это сложный многозвеньевой физиологический процесс, который возникает и завершается </a:t>
            </a:r>
          </a:p>
          <a:p>
            <a:pPr marL="0" indent="0" algn="ctr" eaLnBrk="1" hangingPunct="1">
              <a:buFontTx/>
              <a:buNone/>
            </a:pPr>
            <a:r>
              <a:rPr lang="ru-RU" altLang="ru-RU" b="1">
                <a:solidFill>
                  <a:schemeClr val="bg1"/>
                </a:solidFill>
              </a:rPr>
              <a:t>в результате взаимодействия многих систем организма</a:t>
            </a:r>
          </a:p>
        </p:txBody>
      </p:sp>
      <p:pic>
        <p:nvPicPr>
          <p:cNvPr id="6148" name="Picture 1028" descr="Рисунок13">
            <a:extLst>
              <a:ext uri="{FF2B5EF4-FFF2-40B4-BE49-F238E27FC236}">
                <a16:creationId xmlns:a16="http://schemas.microsoft.com/office/drawing/2014/main" id="{68D8F856-CE59-6D14-90F0-ABF636E4D9F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50825" y="188913"/>
            <a:ext cx="4465638" cy="2971800"/>
          </a:xfr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WordArt 1033">
            <a:extLst>
              <a:ext uri="{FF2B5EF4-FFF2-40B4-BE49-F238E27FC236}">
                <a16:creationId xmlns:a16="http://schemas.microsoft.com/office/drawing/2014/main" id="{E3A1333A-81EE-AD8F-254F-BF643CF529BA}"/>
              </a:ext>
            </a:extLst>
          </p:cNvPr>
          <p:cNvSpPr>
            <a:spLocks noChangeArrowheads="1" noChangeShapeType="1" noTextEdit="1"/>
          </p:cNvSpPr>
          <p:nvPr/>
        </p:nvSpPr>
        <p:spPr bwMode="auto">
          <a:xfrm>
            <a:off x="1331913" y="692150"/>
            <a:ext cx="6249987" cy="1628775"/>
          </a:xfrm>
          <a:prstGeom prst="rect">
            <a:avLst/>
          </a:prstGeom>
        </p:spPr>
        <p:txBody>
          <a:bodyPr wrap="none" fromWordArt="1">
            <a:prstTxWarp prst="textDeflate">
              <a:avLst>
                <a:gd name="adj" fmla="val 26227"/>
              </a:avLst>
            </a:prstTxWarp>
          </a:bodyPr>
          <a:lstStyle/>
          <a:p>
            <a:pPr algn="ctr"/>
            <a:r>
              <a:rPr lang="ru-RU" sz="7200" kern="10">
                <a:ln w="9525">
                  <a:solidFill>
                    <a:srgbClr val="000000"/>
                  </a:solidFill>
                  <a:round/>
                  <a:headEnd/>
                  <a:tailEnd/>
                </a:ln>
                <a:solidFill>
                  <a:srgbClr val="FFFF00"/>
                </a:solidFill>
                <a:latin typeface="Impact" panose="020B0806030902050204" pitchFamily="34" charset="0"/>
              </a:rPr>
              <a:t>Второй период</a:t>
            </a:r>
          </a:p>
        </p:txBody>
      </p:sp>
      <p:sp>
        <p:nvSpPr>
          <p:cNvPr id="54275" name="WordArt 1034">
            <a:extLst>
              <a:ext uri="{FF2B5EF4-FFF2-40B4-BE49-F238E27FC236}">
                <a16:creationId xmlns:a16="http://schemas.microsoft.com/office/drawing/2014/main" id="{2B4408C0-52EC-676A-1A68-11753EB24E20}"/>
              </a:ext>
            </a:extLst>
          </p:cNvPr>
          <p:cNvSpPr>
            <a:spLocks noChangeArrowheads="1" noChangeShapeType="1" noTextEdit="1"/>
          </p:cNvSpPr>
          <p:nvPr/>
        </p:nvSpPr>
        <p:spPr bwMode="auto">
          <a:xfrm>
            <a:off x="2473944" y="3212976"/>
            <a:ext cx="4326285" cy="1727696"/>
          </a:xfrm>
          <a:prstGeom prst="rect">
            <a:avLst/>
          </a:prstGeom>
        </p:spPr>
        <p:txBody>
          <a:bodyPr wrap="none" fromWordArt="1">
            <a:prstTxWarp prst="textPlain">
              <a:avLst>
                <a:gd name="adj" fmla="val 50000"/>
              </a:avLst>
            </a:prstTxWarp>
          </a:bodyPr>
          <a:lstStyle/>
          <a:p>
            <a:pPr algn="ctr" eaLnBrk="1" hangingPunct="1">
              <a:defRPr/>
            </a:pPr>
            <a:r>
              <a:rPr lang="ru-RU" sz="6600" kern="10" dirty="0">
                <a:ln w="9525">
                  <a:noFill/>
                  <a:round/>
                  <a:headEnd/>
                  <a:tailEnd/>
                </a:ln>
                <a:solidFill>
                  <a:srgbClr val="C00000"/>
                </a:solidFill>
                <a:effectLst>
                  <a:outerShdw dist="35921" dir="2700000" algn="ctr" rotWithShape="0">
                    <a:srgbClr val="C0C0C0">
                      <a:alpha val="79999"/>
                    </a:srgbClr>
                  </a:outerShdw>
                </a:effectLst>
                <a:latin typeface="Impact"/>
              </a:rPr>
              <a:t>изгнание</a:t>
            </a:r>
            <a:r>
              <a:rPr lang="ru-RU" sz="6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 </a:t>
            </a:r>
          </a:p>
        </p:txBody>
      </p:sp>
      <p:sp>
        <p:nvSpPr>
          <p:cNvPr id="44036" name="WordArt 1036">
            <a:extLst>
              <a:ext uri="{FF2B5EF4-FFF2-40B4-BE49-F238E27FC236}">
                <a16:creationId xmlns:a16="http://schemas.microsoft.com/office/drawing/2014/main" id="{87F44F4C-68D2-6DCD-9213-1DDE70741E29}"/>
              </a:ext>
            </a:extLst>
          </p:cNvPr>
          <p:cNvSpPr>
            <a:spLocks noChangeArrowheads="1" noChangeShapeType="1" noTextEdit="1"/>
          </p:cNvSpPr>
          <p:nvPr/>
        </p:nvSpPr>
        <p:spPr bwMode="auto">
          <a:xfrm>
            <a:off x="1403350" y="5084763"/>
            <a:ext cx="6467475" cy="11715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ru-RU" sz="6600" kern="10">
              <a:solidFill>
                <a:srgbClr val="C00000"/>
              </a:solidFill>
              <a:effectLst>
                <a:outerShdw dist="35921" dir="2700000" algn="ctr" rotWithShape="0">
                  <a:srgbClr val="C0C0C0">
                    <a:alpha val="79999"/>
                  </a:srgbClr>
                </a:outerShdw>
              </a:effectLst>
              <a:latin typeface="Impact" panose="020B080603090205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a:extLst>
              <a:ext uri="{FF2B5EF4-FFF2-40B4-BE49-F238E27FC236}">
                <a16:creationId xmlns:a16="http://schemas.microsoft.com/office/drawing/2014/main" id="{1397590A-8D14-A0FD-3583-AF1722E1DBB5}"/>
              </a:ext>
            </a:extLst>
          </p:cNvPr>
          <p:cNvSpPr>
            <a:spLocks noGrp="1" noChangeArrowheads="1"/>
          </p:cNvSpPr>
          <p:nvPr>
            <p:ph type="title"/>
          </p:nvPr>
        </p:nvSpPr>
        <p:spPr>
          <a:solidFill>
            <a:srgbClr val="0000FF"/>
          </a:solidFill>
        </p:spPr>
        <p:txBody>
          <a:bodyPr rtlCol="0">
            <a:normAutofit fontScale="90000"/>
          </a:bodyPr>
          <a:lstStyle/>
          <a:p>
            <a:pPr eaLnBrk="1" fontAlgn="auto" hangingPunct="1">
              <a:spcAft>
                <a:spcPts val="0"/>
              </a:spcAft>
              <a:defRPr/>
            </a:pPr>
            <a:r>
              <a:rPr lang="ru-RU" sz="4000" b="1" dirty="0">
                <a:solidFill>
                  <a:srgbClr val="FFFF00"/>
                </a:solidFill>
              </a:rPr>
              <a:t>ХАРАКТЕРИСТИКА ВТОРОГО ПЕРИОДА РОДОВ</a:t>
            </a:r>
          </a:p>
        </p:txBody>
      </p:sp>
      <p:sp>
        <p:nvSpPr>
          <p:cNvPr id="439299" name="Rectangle 3">
            <a:extLst>
              <a:ext uri="{FF2B5EF4-FFF2-40B4-BE49-F238E27FC236}">
                <a16:creationId xmlns:a16="http://schemas.microsoft.com/office/drawing/2014/main" id="{15C51D10-3BD3-6E07-A35E-323BD74D2578}"/>
              </a:ext>
            </a:extLst>
          </p:cNvPr>
          <p:cNvSpPr>
            <a:spLocks noGrp="1" noChangeArrowheads="1"/>
          </p:cNvSpPr>
          <p:nvPr>
            <p:ph type="body" sz="half" idx="1"/>
          </p:nvPr>
        </p:nvSpPr>
        <p:spPr>
          <a:xfrm>
            <a:off x="457200" y="1600200"/>
            <a:ext cx="4330700" cy="4533900"/>
          </a:xfrm>
          <a:solidFill>
            <a:schemeClr val="accent1">
              <a:lumMod val="20000"/>
              <a:lumOff val="80000"/>
            </a:schemeClr>
          </a:solidFill>
          <a:ln>
            <a:solidFill>
              <a:srgbClr val="002060"/>
            </a:solidFill>
          </a:ln>
        </p:spPr>
        <p:txBody>
          <a:bodyPr rtlCol="0">
            <a:normAutofit/>
          </a:bodyPr>
          <a:lstStyle/>
          <a:p>
            <a:pPr eaLnBrk="1" fontAlgn="auto" hangingPunct="1">
              <a:lnSpc>
                <a:spcPct val="80000"/>
              </a:lnSpc>
              <a:spcAft>
                <a:spcPts val="0"/>
              </a:spcAft>
              <a:defRPr/>
            </a:pPr>
            <a:r>
              <a:rPr lang="ru-RU" sz="2800" dirty="0"/>
              <a:t>начинается с момента полного открытия маточного зева;</a:t>
            </a:r>
          </a:p>
          <a:p>
            <a:pPr eaLnBrk="1" fontAlgn="auto" hangingPunct="1">
              <a:lnSpc>
                <a:spcPct val="80000"/>
              </a:lnSpc>
              <a:spcAft>
                <a:spcPts val="0"/>
              </a:spcAft>
              <a:defRPr/>
            </a:pPr>
            <a:r>
              <a:rPr lang="ru-RU" sz="2800" dirty="0"/>
              <a:t>в конце 2 периода к схваткам присоединяются потуги;</a:t>
            </a:r>
          </a:p>
          <a:p>
            <a:pPr eaLnBrk="1" fontAlgn="auto" hangingPunct="1">
              <a:lnSpc>
                <a:spcPct val="80000"/>
              </a:lnSpc>
              <a:spcAft>
                <a:spcPts val="0"/>
              </a:spcAft>
              <a:defRPr/>
            </a:pPr>
            <a:r>
              <a:rPr lang="ru-RU" sz="2800" dirty="0"/>
              <a:t>происходит рождение ребенка; </a:t>
            </a:r>
          </a:p>
          <a:p>
            <a:pPr eaLnBrk="1" fontAlgn="auto" hangingPunct="1">
              <a:lnSpc>
                <a:spcPct val="80000"/>
              </a:lnSpc>
              <a:spcAft>
                <a:spcPts val="0"/>
              </a:spcAft>
              <a:defRPr/>
            </a:pPr>
            <a:r>
              <a:rPr lang="ru-RU" sz="2800" dirty="0"/>
              <a:t>продолжительность второго периода от 30 минут до 2,5 часов.</a:t>
            </a:r>
          </a:p>
          <a:p>
            <a:pPr eaLnBrk="1" fontAlgn="auto" hangingPunct="1">
              <a:lnSpc>
                <a:spcPct val="80000"/>
              </a:lnSpc>
              <a:spcAft>
                <a:spcPts val="0"/>
              </a:spcAft>
              <a:defRPr/>
            </a:pPr>
            <a:endParaRPr lang="ru-RU" sz="2400" b="1" dirty="0">
              <a:solidFill>
                <a:srgbClr val="FFFF00"/>
              </a:solidFill>
            </a:endParaRPr>
          </a:p>
        </p:txBody>
      </p:sp>
      <p:pic>
        <p:nvPicPr>
          <p:cNvPr id="45060" name="Picture 5">
            <a:extLst>
              <a:ext uri="{FF2B5EF4-FFF2-40B4-BE49-F238E27FC236}">
                <a16:creationId xmlns:a16="http://schemas.microsoft.com/office/drawing/2014/main" id="{BE367FFD-B728-558E-BE9B-3F926B4287D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80000" y="1600200"/>
            <a:ext cx="3175000" cy="4533900"/>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a:extLst>
              <a:ext uri="{FF2B5EF4-FFF2-40B4-BE49-F238E27FC236}">
                <a16:creationId xmlns:a16="http://schemas.microsoft.com/office/drawing/2014/main" id="{9098F831-8668-B551-0059-77E6E76545BB}"/>
              </a:ext>
            </a:extLst>
          </p:cNvPr>
          <p:cNvSpPr>
            <a:spLocks noGrp="1" noChangeArrowheads="1"/>
          </p:cNvSpPr>
          <p:nvPr>
            <p:ph type="title"/>
          </p:nvPr>
        </p:nvSpPr>
        <p:spPr>
          <a:solidFill>
            <a:srgbClr val="0000FF"/>
          </a:solidFill>
        </p:spPr>
        <p:txBody>
          <a:bodyPr rtlCol="0">
            <a:normAutofit fontScale="90000"/>
          </a:bodyPr>
          <a:lstStyle/>
          <a:p>
            <a:pPr eaLnBrk="1" fontAlgn="auto" hangingPunct="1">
              <a:spcAft>
                <a:spcPts val="0"/>
              </a:spcAft>
              <a:defRPr/>
            </a:pPr>
            <a:r>
              <a:rPr lang="ru-RU" sz="4000" b="1" dirty="0">
                <a:solidFill>
                  <a:srgbClr val="FFFF00"/>
                </a:solidFill>
              </a:rPr>
              <a:t>ХАРАКТЕРИСТИКА ВТОРОГО ПЕРИОДА РОДОВ</a:t>
            </a:r>
          </a:p>
        </p:txBody>
      </p:sp>
      <p:sp>
        <p:nvSpPr>
          <p:cNvPr id="439299" name="Rectangle 3">
            <a:extLst>
              <a:ext uri="{FF2B5EF4-FFF2-40B4-BE49-F238E27FC236}">
                <a16:creationId xmlns:a16="http://schemas.microsoft.com/office/drawing/2014/main" id="{2D49FA78-FF45-AFE5-F91A-62D46E012D45}"/>
              </a:ext>
            </a:extLst>
          </p:cNvPr>
          <p:cNvSpPr>
            <a:spLocks noGrp="1" noChangeArrowheads="1"/>
          </p:cNvSpPr>
          <p:nvPr>
            <p:ph type="body" sz="half" idx="1"/>
          </p:nvPr>
        </p:nvSpPr>
        <p:spPr>
          <a:xfrm>
            <a:off x="457200" y="1600200"/>
            <a:ext cx="4330700" cy="4533900"/>
          </a:xfrm>
          <a:solidFill>
            <a:schemeClr val="accent1">
              <a:lumMod val="20000"/>
              <a:lumOff val="80000"/>
            </a:schemeClr>
          </a:solidFill>
          <a:ln>
            <a:solidFill>
              <a:srgbClr val="002060"/>
            </a:solidFill>
          </a:ln>
        </p:spPr>
        <p:txBody>
          <a:bodyPr rtlCol="0">
            <a:normAutofit/>
          </a:bodyPr>
          <a:lstStyle/>
          <a:p>
            <a:pPr eaLnBrk="1" fontAlgn="auto" hangingPunct="1">
              <a:lnSpc>
                <a:spcPct val="80000"/>
              </a:lnSpc>
              <a:spcAft>
                <a:spcPts val="0"/>
              </a:spcAft>
              <a:defRPr/>
            </a:pPr>
            <a:r>
              <a:rPr lang="ru-RU" sz="2800" dirty="0"/>
              <a:t>Потуги присоединяются к схваткам при раздражении  крестцовых сплетений, когда головка опускается на тазовое дно (узкая часть полости малого таза)</a:t>
            </a:r>
          </a:p>
          <a:p>
            <a:pPr eaLnBrk="1" fontAlgn="auto" hangingPunct="1">
              <a:lnSpc>
                <a:spcPct val="80000"/>
              </a:lnSpc>
              <a:spcAft>
                <a:spcPts val="0"/>
              </a:spcAft>
              <a:defRPr/>
            </a:pPr>
            <a:r>
              <a:rPr lang="ru-RU" sz="2800" b="1" dirty="0">
                <a:solidFill>
                  <a:srgbClr val="FF0000"/>
                </a:solidFill>
              </a:rPr>
              <a:t>Ранние потуги – клинически узкий таз, угрожающий разрыв матки</a:t>
            </a:r>
          </a:p>
        </p:txBody>
      </p:sp>
      <p:pic>
        <p:nvPicPr>
          <p:cNvPr id="46084" name="Picture 5">
            <a:extLst>
              <a:ext uri="{FF2B5EF4-FFF2-40B4-BE49-F238E27FC236}">
                <a16:creationId xmlns:a16="http://schemas.microsoft.com/office/drawing/2014/main" id="{71AA62EC-80FA-F2E7-64DE-8AF133774FF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80000" y="1600200"/>
            <a:ext cx="3175000" cy="4533900"/>
          </a:xfr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http://www.medsest.ru/img/articles/poyavlenie-golovki-rebenka.jpg">
            <a:extLst>
              <a:ext uri="{FF2B5EF4-FFF2-40B4-BE49-F238E27FC236}">
                <a16:creationId xmlns:a16="http://schemas.microsoft.com/office/drawing/2014/main" id="{ABF64C5E-8837-A6BA-F1A8-EF6450092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31788"/>
            <a:ext cx="7561262"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5">
            <a:extLst>
              <a:ext uri="{FF2B5EF4-FFF2-40B4-BE49-F238E27FC236}">
                <a16:creationId xmlns:a16="http://schemas.microsoft.com/office/drawing/2014/main" id="{97D3A391-279C-85C1-29F6-3169BCF3666C}"/>
              </a:ext>
            </a:extLst>
          </p:cNvPr>
          <p:cNvSpPr>
            <a:spLocks noGrp="1"/>
          </p:cNvSpPr>
          <p:nvPr>
            <p:ph type="title"/>
          </p:nvPr>
        </p:nvSpPr>
        <p:spPr>
          <a:xfrm>
            <a:off x="395288" y="115888"/>
            <a:ext cx="8362950" cy="1787525"/>
          </a:xfrm>
          <a:solidFill>
            <a:srgbClr val="0000FF"/>
          </a:solidFill>
        </p:spPr>
        <p:txBody>
          <a:bodyPr/>
          <a:lstStyle/>
          <a:p>
            <a:pPr eaLnBrk="1" hangingPunct="1"/>
            <a:r>
              <a:rPr lang="ru-RU" altLang="ru-RU" sz="4000">
                <a:solidFill>
                  <a:schemeClr val="bg1"/>
                </a:solidFill>
              </a:rPr>
              <a:t>Врезывание головки плода</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a:extLst>
              <a:ext uri="{FF2B5EF4-FFF2-40B4-BE49-F238E27FC236}">
                <a16:creationId xmlns:a16="http://schemas.microsoft.com/office/drawing/2014/main" id="{772EFEFA-8CD2-F636-7012-79691837EFE6}"/>
              </a:ext>
            </a:extLst>
          </p:cNvPr>
          <p:cNvSpPr>
            <a:spLocks noGrp="1"/>
          </p:cNvSpPr>
          <p:nvPr>
            <p:ph type="title"/>
          </p:nvPr>
        </p:nvSpPr>
        <p:spPr>
          <a:xfrm>
            <a:off x="457200" y="274638"/>
            <a:ext cx="8229600" cy="706437"/>
          </a:xfrm>
          <a:solidFill>
            <a:srgbClr val="0000FF"/>
          </a:solidFill>
        </p:spPr>
        <p:txBody>
          <a:bodyPr/>
          <a:lstStyle/>
          <a:p>
            <a:pPr eaLnBrk="1" hangingPunct="1"/>
            <a:r>
              <a:rPr lang="ru-RU" altLang="ru-RU" sz="4000">
                <a:solidFill>
                  <a:schemeClr val="bg1"/>
                </a:solidFill>
              </a:rPr>
              <a:t>Прорезывание головки плода</a:t>
            </a:r>
          </a:p>
        </p:txBody>
      </p:sp>
      <p:pic>
        <p:nvPicPr>
          <p:cNvPr id="48131" name="Picture 4" descr="hbirth20">
            <a:extLst>
              <a:ext uri="{FF2B5EF4-FFF2-40B4-BE49-F238E27FC236}">
                <a16:creationId xmlns:a16="http://schemas.microsoft.com/office/drawing/2014/main" id="{3EA51735-782B-B7A1-8449-6BA82D5D7F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7338" y="1600200"/>
            <a:ext cx="6029325" cy="4525963"/>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7" name="Rectangle 5">
            <a:extLst>
              <a:ext uri="{FF2B5EF4-FFF2-40B4-BE49-F238E27FC236}">
                <a16:creationId xmlns:a16="http://schemas.microsoft.com/office/drawing/2014/main" id="{E9CE1AA4-A431-69B1-0607-6DEC13A0F382}"/>
              </a:ext>
            </a:extLst>
          </p:cNvPr>
          <p:cNvSpPr>
            <a:spLocks noGrp="1" noChangeArrowheads="1"/>
          </p:cNvSpPr>
          <p:nvPr>
            <p:ph type="title"/>
          </p:nvPr>
        </p:nvSpPr>
        <p:spPr>
          <a:xfrm>
            <a:off x="468313" y="274638"/>
            <a:ext cx="8218487" cy="633412"/>
          </a:xfrm>
          <a:solidFill>
            <a:srgbClr val="0000FF"/>
          </a:solidFill>
        </p:spPr>
        <p:txBody>
          <a:bodyPr rtlCol="0">
            <a:normAutofit fontScale="90000"/>
          </a:bodyPr>
          <a:lstStyle/>
          <a:p>
            <a:pPr eaLnBrk="1" fontAlgn="auto" hangingPunct="1">
              <a:spcAft>
                <a:spcPts val="0"/>
              </a:spcAft>
              <a:defRPr/>
            </a:pPr>
            <a:r>
              <a:rPr lang="ru-RU" sz="4000" b="1" dirty="0">
                <a:solidFill>
                  <a:schemeClr val="bg1"/>
                </a:solidFill>
              </a:rPr>
              <a:t>Оказание пособия в родах</a:t>
            </a:r>
          </a:p>
        </p:txBody>
      </p:sp>
      <p:pic>
        <p:nvPicPr>
          <p:cNvPr id="49155" name="Picture 4" descr="hbirth30">
            <a:extLst>
              <a:ext uri="{FF2B5EF4-FFF2-40B4-BE49-F238E27FC236}">
                <a16:creationId xmlns:a16="http://schemas.microsoft.com/office/drawing/2014/main" id="{C95E9686-3786-19CF-2F6E-013C14B82D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052513"/>
            <a:ext cx="7777162" cy="5545137"/>
          </a:xfr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a:extLst>
              <a:ext uri="{FF2B5EF4-FFF2-40B4-BE49-F238E27FC236}">
                <a16:creationId xmlns:a16="http://schemas.microsoft.com/office/drawing/2014/main" id="{F6FEDA4A-A2BF-A053-79C2-F7E8D5127588}"/>
              </a:ext>
            </a:extLst>
          </p:cNvPr>
          <p:cNvSpPr>
            <a:spLocks noGrp="1"/>
          </p:cNvSpPr>
          <p:nvPr>
            <p:ph type="title"/>
          </p:nvPr>
        </p:nvSpPr>
        <p:spPr>
          <a:xfrm>
            <a:off x="468313" y="-242888"/>
            <a:ext cx="8229600" cy="935038"/>
          </a:xfrm>
        </p:spPr>
        <p:txBody>
          <a:bodyPr/>
          <a:lstStyle/>
          <a:p>
            <a:pPr eaLnBrk="1" hangingPunct="1"/>
            <a:r>
              <a:rPr lang="ru-RU" altLang="ru-RU" sz="4000"/>
              <a:t>Наружный поворот головки плода</a:t>
            </a:r>
          </a:p>
        </p:txBody>
      </p:sp>
      <p:pic>
        <p:nvPicPr>
          <p:cNvPr id="50179" name="Picture 4" descr="hbirth40">
            <a:extLst>
              <a:ext uri="{FF2B5EF4-FFF2-40B4-BE49-F238E27FC236}">
                <a16:creationId xmlns:a16="http://schemas.microsoft.com/office/drawing/2014/main" id="{55FD5EB8-1219-0304-7287-7D047596B3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836613"/>
            <a:ext cx="7561262" cy="5832475"/>
          </a:xfr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a:extLst>
              <a:ext uri="{FF2B5EF4-FFF2-40B4-BE49-F238E27FC236}">
                <a16:creationId xmlns:a16="http://schemas.microsoft.com/office/drawing/2014/main" id="{5B2C8C7F-6650-0692-38BA-5D9A4D83EB6A}"/>
              </a:ext>
            </a:extLst>
          </p:cNvPr>
          <p:cNvSpPr>
            <a:spLocks noGrp="1"/>
          </p:cNvSpPr>
          <p:nvPr>
            <p:ph type="title"/>
          </p:nvPr>
        </p:nvSpPr>
        <p:spPr>
          <a:xfrm>
            <a:off x="539750" y="274638"/>
            <a:ext cx="7920038" cy="561975"/>
          </a:xfrm>
          <a:solidFill>
            <a:srgbClr val="0000FF"/>
          </a:solidFill>
        </p:spPr>
        <p:txBody>
          <a:bodyPr/>
          <a:lstStyle/>
          <a:p>
            <a:pPr eaLnBrk="1" hangingPunct="1"/>
            <a:r>
              <a:rPr lang="ru-RU" altLang="ru-RU" sz="2800" b="1">
                <a:solidFill>
                  <a:schemeClr val="bg1"/>
                </a:solidFill>
              </a:rPr>
              <a:t>Рождение ребенка (конец 2-го периода родов)</a:t>
            </a:r>
          </a:p>
        </p:txBody>
      </p:sp>
      <p:pic>
        <p:nvPicPr>
          <p:cNvPr id="51203" name="Picture 4" descr="hbirth70">
            <a:extLst>
              <a:ext uri="{FF2B5EF4-FFF2-40B4-BE49-F238E27FC236}">
                <a16:creationId xmlns:a16="http://schemas.microsoft.com/office/drawing/2014/main" id="{797C1AB0-0C19-2C4A-3832-FFB25FAF25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908050"/>
            <a:ext cx="8569325" cy="5761038"/>
          </a:xfr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WordArt 1030">
            <a:extLst>
              <a:ext uri="{FF2B5EF4-FFF2-40B4-BE49-F238E27FC236}">
                <a16:creationId xmlns:a16="http://schemas.microsoft.com/office/drawing/2014/main" id="{98AD4ECE-14C6-B058-4279-D1B4EB875777}"/>
              </a:ext>
            </a:extLst>
          </p:cNvPr>
          <p:cNvSpPr>
            <a:spLocks noChangeArrowheads="1" noChangeShapeType="1" noTextEdit="1"/>
          </p:cNvSpPr>
          <p:nvPr/>
        </p:nvSpPr>
        <p:spPr bwMode="auto">
          <a:xfrm>
            <a:off x="1547813" y="1484313"/>
            <a:ext cx="5924550" cy="1846262"/>
          </a:xfrm>
          <a:prstGeom prst="rect">
            <a:avLst/>
          </a:prstGeom>
        </p:spPr>
        <p:txBody>
          <a:bodyPr wrap="none" fromWordArt="1">
            <a:prstTxWarp prst="textDeflate">
              <a:avLst>
                <a:gd name="adj" fmla="val 26227"/>
              </a:avLst>
            </a:prstTxWarp>
          </a:bodyPr>
          <a:lstStyle/>
          <a:p>
            <a:pPr algn="ctr"/>
            <a:r>
              <a:rPr lang="ru-RU" sz="7200" kern="10">
                <a:ln w="9525">
                  <a:solidFill>
                    <a:srgbClr val="000000"/>
                  </a:solidFill>
                  <a:round/>
                  <a:headEnd/>
                  <a:tailEnd/>
                </a:ln>
                <a:solidFill>
                  <a:srgbClr val="FFFF00"/>
                </a:solidFill>
                <a:latin typeface="Impact" panose="020B0806030902050204" pitchFamily="34" charset="0"/>
              </a:rPr>
              <a:t>Третий период</a:t>
            </a:r>
          </a:p>
        </p:txBody>
      </p:sp>
      <p:sp>
        <p:nvSpPr>
          <p:cNvPr id="52227" name="WordArt 1032">
            <a:extLst>
              <a:ext uri="{FF2B5EF4-FFF2-40B4-BE49-F238E27FC236}">
                <a16:creationId xmlns:a16="http://schemas.microsoft.com/office/drawing/2014/main" id="{58183AD4-6499-6871-F3C8-0A16973B8F87}"/>
              </a:ext>
            </a:extLst>
          </p:cNvPr>
          <p:cNvSpPr>
            <a:spLocks noChangeArrowheads="1" noChangeShapeType="1" noTextEdit="1"/>
          </p:cNvSpPr>
          <p:nvPr/>
        </p:nvSpPr>
        <p:spPr bwMode="auto">
          <a:xfrm>
            <a:off x="2124075" y="3860800"/>
            <a:ext cx="4695825" cy="12652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sz="6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последовый</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C9EDF91-5A62-B12A-A8CD-2413B6E09A10}"/>
              </a:ext>
            </a:extLst>
          </p:cNvPr>
          <p:cNvSpPr>
            <a:spLocks noGrp="1"/>
          </p:cNvSpPr>
          <p:nvPr>
            <p:ph type="title"/>
          </p:nvPr>
        </p:nvSpPr>
        <p:spPr>
          <a:xfrm>
            <a:off x="457200" y="274638"/>
            <a:ext cx="8229600" cy="993775"/>
          </a:xfrm>
          <a:solidFill>
            <a:srgbClr val="0000FF"/>
          </a:solidFill>
        </p:spPr>
        <p:txBody>
          <a:bodyPr/>
          <a:lstStyle/>
          <a:p>
            <a:pPr eaLnBrk="1" hangingPunct="1"/>
            <a:r>
              <a:rPr lang="ru-RU" altLang="ru-RU" sz="3200" b="1">
                <a:solidFill>
                  <a:srgbClr val="FFFF00"/>
                </a:solidFill>
              </a:rPr>
              <a:t>Характеристика третьего периода родов</a:t>
            </a:r>
            <a:r>
              <a:rPr lang="ru-RU" altLang="ru-RU" sz="3200"/>
              <a:t> </a:t>
            </a:r>
          </a:p>
        </p:txBody>
      </p:sp>
      <p:sp>
        <p:nvSpPr>
          <p:cNvPr id="438275" name="Rectangle 3">
            <a:extLst>
              <a:ext uri="{FF2B5EF4-FFF2-40B4-BE49-F238E27FC236}">
                <a16:creationId xmlns:a16="http://schemas.microsoft.com/office/drawing/2014/main" id="{E8F04724-50F4-E09D-565D-3B00D359B8AD}"/>
              </a:ext>
            </a:extLst>
          </p:cNvPr>
          <p:cNvSpPr>
            <a:spLocks noGrp="1" noChangeArrowheads="1"/>
          </p:cNvSpPr>
          <p:nvPr>
            <p:ph type="body" sz="half" idx="1"/>
          </p:nvPr>
        </p:nvSpPr>
        <p:spPr>
          <a:xfrm>
            <a:off x="468313" y="1628775"/>
            <a:ext cx="4038600" cy="2560638"/>
          </a:xfrm>
          <a:solidFill>
            <a:schemeClr val="tx2">
              <a:lumMod val="20000"/>
              <a:lumOff val="80000"/>
            </a:schemeClr>
          </a:solidFill>
          <a:ln>
            <a:solidFill>
              <a:srgbClr val="002060"/>
            </a:solidFill>
          </a:ln>
        </p:spPr>
        <p:txBody>
          <a:bodyPr rtlCol="0">
            <a:normAutofit/>
          </a:bodyPr>
          <a:lstStyle/>
          <a:p>
            <a:pPr eaLnBrk="1" fontAlgn="auto" hangingPunct="1">
              <a:spcBef>
                <a:spcPct val="0"/>
              </a:spcBef>
              <a:spcAft>
                <a:spcPts val="0"/>
              </a:spcAft>
              <a:defRPr/>
            </a:pPr>
            <a:r>
              <a:rPr lang="ru-RU" sz="2400" dirty="0"/>
              <a:t>Начинается сразу после рождения ребенка,</a:t>
            </a:r>
          </a:p>
          <a:p>
            <a:pPr eaLnBrk="1" fontAlgn="auto" hangingPunct="1">
              <a:spcBef>
                <a:spcPct val="0"/>
              </a:spcBef>
              <a:spcAft>
                <a:spcPts val="0"/>
              </a:spcAft>
              <a:defRPr/>
            </a:pPr>
            <a:r>
              <a:rPr lang="ru-RU" sz="2400" dirty="0"/>
              <a:t>Заканчивается отделением плаценты и рождением последа</a:t>
            </a:r>
          </a:p>
        </p:txBody>
      </p:sp>
      <p:pic>
        <p:nvPicPr>
          <p:cNvPr id="53252" name="Picture 5">
            <a:extLst>
              <a:ext uri="{FF2B5EF4-FFF2-40B4-BE49-F238E27FC236}">
                <a16:creationId xmlns:a16="http://schemas.microsoft.com/office/drawing/2014/main" id="{EF99CD27-DCCA-DB46-6973-3A707AA02DE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64113" y="1628775"/>
            <a:ext cx="3397250" cy="4533900"/>
          </a:xfrm>
        </p:spPr>
      </p:pic>
      <p:pic>
        <p:nvPicPr>
          <p:cNvPr id="53253" name="Picture 10" descr="placenta_4">
            <a:extLst>
              <a:ext uri="{FF2B5EF4-FFF2-40B4-BE49-F238E27FC236}">
                <a16:creationId xmlns:a16="http://schemas.microsoft.com/office/drawing/2014/main" id="{41EA0F54-25CF-D236-5C09-71BD7B742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365625"/>
            <a:ext cx="3014662"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4F50CD21-903E-3966-599C-4E80A9036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4067175"/>
            <a:ext cx="2662237"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a:extLst>
              <a:ext uri="{FF2B5EF4-FFF2-40B4-BE49-F238E27FC236}">
                <a16:creationId xmlns:a16="http://schemas.microsoft.com/office/drawing/2014/main" id="{F481A239-FF23-15BA-DAE5-E8876069B2E1}"/>
              </a:ext>
            </a:extLst>
          </p:cNvPr>
          <p:cNvSpPr>
            <a:spLocks noGrp="1"/>
          </p:cNvSpPr>
          <p:nvPr>
            <p:ph type="title"/>
          </p:nvPr>
        </p:nvSpPr>
        <p:spPr>
          <a:xfrm>
            <a:off x="250825" y="188913"/>
            <a:ext cx="8713788" cy="2160587"/>
          </a:xfrm>
        </p:spPr>
        <p:txBody>
          <a:bodyPr/>
          <a:lstStyle/>
          <a:p>
            <a:pPr eaLnBrk="1" hangingPunct="1"/>
            <a:r>
              <a:rPr lang="ru-RU" altLang="ru-RU" sz="4000" b="1">
                <a:solidFill>
                  <a:srgbClr val="FF0000"/>
                </a:solidFill>
              </a:rPr>
              <a:t>Регуляция моторной функций матки осуществляется нервными и гуморальными путями. </a:t>
            </a:r>
          </a:p>
        </p:txBody>
      </p:sp>
      <p:sp>
        <p:nvSpPr>
          <p:cNvPr id="7172" name="Rectangle 3">
            <a:extLst>
              <a:ext uri="{FF2B5EF4-FFF2-40B4-BE49-F238E27FC236}">
                <a16:creationId xmlns:a16="http://schemas.microsoft.com/office/drawing/2014/main" id="{78ACB728-84EF-A8F1-C04F-E8452B026FE7}"/>
              </a:ext>
            </a:extLst>
          </p:cNvPr>
          <p:cNvSpPr>
            <a:spLocks noGrp="1"/>
          </p:cNvSpPr>
          <p:nvPr>
            <p:ph type="body" idx="1"/>
          </p:nvPr>
        </p:nvSpPr>
        <p:spPr>
          <a:xfrm>
            <a:off x="323850" y="2625725"/>
            <a:ext cx="7772400" cy="2882900"/>
          </a:xfrm>
        </p:spPr>
        <p:txBody>
          <a:bodyPr/>
          <a:lstStyle/>
          <a:p>
            <a:pPr eaLnBrk="1" hangingPunct="1">
              <a:lnSpc>
                <a:spcPct val="80000"/>
              </a:lnSpc>
              <a:buFontTx/>
              <a:buNone/>
            </a:pPr>
            <a:r>
              <a:rPr lang="ru-RU" altLang="ru-RU" sz="4000">
                <a:solidFill>
                  <a:srgbClr val="000000"/>
                </a:solidFill>
              </a:rPr>
              <a:t>Основные тономоторные средства</a:t>
            </a:r>
          </a:p>
          <a:p>
            <a:pPr eaLnBrk="1" hangingPunct="1">
              <a:lnSpc>
                <a:spcPct val="80000"/>
              </a:lnSpc>
            </a:pPr>
            <a:r>
              <a:rPr lang="ru-RU" altLang="ru-RU" sz="4000">
                <a:solidFill>
                  <a:srgbClr val="000000"/>
                </a:solidFill>
              </a:rPr>
              <a:t>Окситоцин</a:t>
            </a:r>
          </a:p>
          <a:p>
            <a:pPr eaLnBrk="1" hangingPunct="1">
              <a:lnSpc>
                <a:spcPct val="80000"/>
              </a:lnSpc>
            </a:pPr>
            <a:r>
              <a:rPr lang="ru-RU" altLang="ru-RU" sz="4000">
                <a:solidFill>
                  <a:srgbClr val="000000"/>
                </a:solidFill>
              </a:rPr>
              <a:t>Простагландины</a:t>
            </a:r>
            <a:r>
              <a:rPr lang="en-US" altLang="ru-RU" sz="4000">
                <a:solidFill>
                  <a:srgbClr val="000000"/>
                </a:solidFill>
              </a:rPr>
              <a:t> F2</a:t>
            </a:r>
            <a:r>
              <a:rPr lang="el-GR" altLang="ru-RU" sz="4000">
                <a:solidFill>
                  <a:srgbClr val="000000"/>
                </a:solidFill>
                <a:cs typeface="Times New Roman" panose="02020603050405020304" pitchFamily="18" charset="0"/>
              </a:rPr>
              <a:t>ά</a:t>
            </a:r>
            <a:endParaRPr lang="ru-RU" altLang="ru-RU" sz="4000">
              <a:solidFill>
                <a:srgbClr val="000000"/>
              </a:solidFill>
              <a:cs typeface="Times New Roman" panose="02020603050405020304" pitchFamily="18" charset="0"/>
            </a:endParaRPr>
          </a:p>
          <a:p>
            <a:pPr eaLnBrk="1" hangingPunct="1">
              <a:lnSpc>
                <a:spcPct val="80000"/>
              </a:lnSpc>
              <a:buFontTx/>
              <a:buNone/>
            </a:pPr>
            <a:endParaRPr lang="en-US" altLang="ru-RU" sz="1800">
              <a:cs typeface="Times New Roman" panose="02020603050405020304" pitchFamily="18" charset="0"/>
            </a:endParaRPr>
          </a:p>
          <a:p>
            <a:pPr eaLnBrk="1" hangingPunct="1">
              <a:lnSpc>
                <a:spcPct val="80000"/>
              </a:lnSpc>
              <a:buFontTx/>
              <a:buNone/>
            </a:pPr>
            <a:endParaRPr lang="ru-RU" altLang="ru-RU" sz="1800"/>
          </a:p>
        </p:txBody>
      </p:sp>
      <p:pic>
        <p:nvPicPr>
          <p:cNvPr id="7173" name="Picture 2" descr="https://avatars.mds.yandex.net/get-zen_doc/1131118/pub_5bd7ab0d060b8d00aa9f7a0f_5bd8556a94af8200ac947735/scale_1200">
            <a:extLst>
              <a:ext uri="{FF2B5EF4-FFF2-40B4-BE49-F238E27FC236}">
                <a16:creationId xmlns:a16="http://schemas.microsoft.com/office/drawing/2014/main" id="{ACFBD62D-C2C0-2956-2EBE-3BEDC75CA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67288"/>
            <a:ext cx="3608388"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D7E00B6-10D6-3099-1E57-8F1A84209BEF}"/>
              </a:ext>
            </a:extLst>
          </p:cNvPr>
          <p:cNvSpPr>
            <a:spLocks noGrp="1"/>
          </p:cNvSpPr>
          <p:nvPr>
            <p:ph type="title"/>
          </p:nvPr>
        </p:nvSpPr>
        <p:spPr>
          <a:xfrm>
            <a:off x="457200" y="274638"/>
            <a:ext cx="8229600" cy="993775"/>
          </a:xfrm>
          <a:solidFill>
            <a:srgbClr val="0000FF"/>
          </a:solidFill>
        </p:spPr>
        <p:txBody>
          <a:bodyPr/>
          <a:lstStyle/>
          <a:p>
            <a:pPr eaLnBrk="1" hangingPunct="1"/>
            <a:r>
              <a:rPr lang="ru-RU" altLang="ru-RU" sz="4000" b="1">
                <a:solidFill>
                  <a:schemeClr val="bg1"/>
                </a:solidFill>
              </a:rPr>
              <a:t>3 фазы третьего периода родов</a:t>
            </a:r>
          </a:p>
        </p:txBody>
      </p:sp>
      <p:sp>
        <p:nvSpPr>
          <p:cNvPr id="54275" name="Rectangle 3">
            <a:extLst>
              <a:ext uri="{FF2B5EF4-FFF2-40B4-BE49-F238E27FC236}">
                <a16:creationId xmlns:a16="http://schemas.microsoft.com/office/drawing/2014/main" id="{C75DE7A1-8EC3-4AB9-1B77-3D5379AA8512}"/>
              </a:ext>
            </a:extLst>
          </p:cNvPr>
          <p:cNvSpPr>
            <a:spLocks noGrp="1" noChangeArrowheads="1"/>
          </p:cNvSpPr>
          <p:nvPr>
            <p:ph type="body" sz="half" idx="1"/>
          </p:nvPr>
        </p:nvSpPr>
        <p:spPr>
          <a:xfrm>
            <a:off x="107950" y="1916113"/>
            <a:ext cx="5543550" cy="4217987"/>
          </a:xfrm>
          <a:solidFill>
            <a:srgbClr val="002060"/>
          </a:solidFill>
          <a:ln>
            <a:solidFill>
              <a:srgbClr val="002060"/>
            </a:solidFill>
            <a:miter lim="800000"/>
            <a:headEnd/>
            <a:tailEnd/>
          </a:ln>
        </p:spPr>
        <p:txBody>
          <a:bodyPr/>
          <a:lstStyle/>
          <a:p>
            <a:pPr marL="71438" eaLnBrk="1" hangingPunct="1">
              <a:spcBef>
                <a:spcPct val="0"/>
              </a:spcBef>
              <a:buFont typeface="Wingdings" panose="05000000000000000000" pitchFamily="2" charset="2"/>
              <a:buChar char="ü"/>
            </a:pPr>
            <a:r>
              <a:rPr lang="ru-RU" altLang="ru-RU">
                <a:solidFill>
                  <a:schemeClr val="bg1"/>
                </a:solidFill>
              </a:rPr>
              <a:t>от момента рождения ребенка до начала отделения последа;</a:t>
            </a:r>
          </a:p>
          <a:p>
            <a:pPr marL="71438" eaLnBrk="1" hangingPunct="1">
              <a:spcBef>
                <a:spcPct val="0"/>
              </a:spcBef>
              <a:buFont typeface="Wingdings" panose="05000000000000000000" pitchFamily="2" charset="2"/>
              <a:buChar char="ü"/>
            </a:pPr>
            <a:r>
              <a:rPr lang="ru-RU" altLang="ru-RU">
                <a:solidFill>
                  <a:schemeClr val="bg1"/>
                </a:solidFill>
              </a:rPr>
              <a:t>отделение плаценты – последовые сокращения матки;</a:t>
            </a:r>
          </a:p>
          <a:p>
            <a:pPr marL="71438" eaLnBrk="1" hangingPunct="1">
              <a:spcBef>
                <a:spcPct val="0"/>
              </a:spcBef>
              <a:buFont typeface="Wingdings" panose="05000000000000000000" pitchFamily="2" charset="2"/>
              <a:buChar char="ü"/>
            </a:pPr>
            <a:r>
              <a:rPr lang="ru-RU" altLang="ru-RU">
                <a:solidFill>
                  <a:schemeClr val="bg1"/>
                </a:solidFill>
              </a:rPr>
              <a:t>рождение плаценты вместе с оболочками</a:t>
            </a:r>
          </a:p>
          <a:p>
            <a:pPr marL="71438" eaLnBrk="1" hangingPunct="1">
              <a:spcBef>
                <a:spcPct val="0"/>
              </a:spcBef>
            </a:pPr>
            <a:endParaRPr lang="ru-RU" altLang="ru-RU" sz="2800"/>
          </a:p>
        </p:txBody>
      </p:sp>
      <p:pic>
        <p:nvPicPr>
          <p:cNvPr id="54276" name="Picture 5">
            <a:extLst>
              <a:ext uri="{FF2B5EF4-FFF2-40B4-BE49-F238E27FC236}">
                <a16:creationId xmlns:a16="http://schemas.microsoft.com/office/drawing/2014/main" id="{3C85C25A-2CC8-1970-8922-DB0F1AC27E9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24525" y="2133600"/>
            <a:ext cx="2808288" cy="3748088"/>
          </a:xfr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84E8BB1A-F5D1-3196-1964-3AF8D63D54E1}"/>
              </a:ext>
            </a:extLst>
          </p:cNvPr>
          <p:cNvSpPr>
            <a:spLocks noGrp="1"/>
          </p:cNvSpPr>
          <p:nvPr>
            <p:ph type="title"/>
          </p:nvPr>
        </p:nvSpPr>
        <p:spPr>
          <a:xfrm>
            <a:off x="498475" y="160338"/>
            <a:ext cx="8229600" cy="993775"/>
          </a:xfrm>
          <a:solidFill>
            <a:srgbClr val="0000FF"/>
          </a:solidFill>
        </p:spPr>
        <p:txBody>
          <a:bodyPr/>
          <a:lstStyle/>
          <a:p>
            <a:pPr eaLnBrk="1" hangingPunct="1"/>
            <a:r>
              <a:rPr lang="ru-RU" altLang="ru-RU" sz="2800" b="1">
                <a:solidFill>
                  <a:schemeClr val="bg1"/>
                </a:solidFill>
              </a:rPr>
              <a:t>Отделение плаценты от стенки матки по Шультцу (от центра) и Дункану (от края плаценты)</a:t>
            </a:r>
          </a:p>
        </p:txBody>
      </p:sp>
      <p:sp>
        <p:nvSpPr>
          <p:cNvPr id="55299" name="AutoShape 2" descr="https://s0.slide-share.ru/s_image/3ab79fe1067de843327aa4c56496155f/ddbc6d04-d6d2-44bf-b863-a530ea86e9bb.jpeg">
            <a:extLst>
              <a:ext uri="{FF2B5EF4-FFF2-40B4-BE49-F238E27FC236}">
                <a16:creationId xmlns:a16="http://schemas.microsoft.com/office/drawing/2014/main" id="{E403DE97-F408-CF8E-5916-7B9045D7C762}"/>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55300" name="AutoShape 4" descr="https://s0.slide-share.ru/s_image/3ab79fe1067de843327aa4c56496155f/ddbc6d04-d6d2-44bf-b863-a530ea86e9bb.jpeg">
            <a:extLst>
              <a:ext uri="{FF2B5EF4-FFF2-40B4-BE49-F238E27FC236}">
                <a16:creationId xmlns:a16="http://schemas.microsoft.com/office/drawing/2014/main" id="{41ACDC65-3D74-7FF4-44C2-3BD88B915F38}"/>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pic>
        <p:nvPicPr>
          <p:cNvPr id="55301" name="Picture 8" descr="https://present5.com/presentation/112474048_132586287/image-41.jpg">
            <a:extLst>
              <a:ext uri="{FF2B5EF4-FFF2-40B4-BE49-F238E27FC236}">
                <a16:creationId xmlns:a16="http://schemas.microsoft.com/office/drawing/2014/main" id="{D0679516-7DF4-3E0F-6AD0-E56DF4AFF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341438"/>
            <a:ext cx="7427912"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DEF1B81-07D6-1C69-60F0-509958F374D9}"/>
              </a:ext>
            </a:extLst>
          </p:cNvPr>
          <p:cNvSpPr>
            <a:spLocks noGrp="1"/>
          </p:cNvSpPr>
          <p:nvPr>
            <p:ph type="title"/>
          </p:nvPr>
        </p:nvSpPr>
        <p:spPr>
          <a:xfrm>
            <a:off x="457200" y="274638"/>
            <a:ext cx="8229600" cy="993775"/>
          </a:xfrm>
          <a:solidFill>
            <a:srgbClr val="0000FF"/>
          </a:solidFill>
        </p:spPr>
        <p:txBody>
          <a:bodyPr/>
          <a:lstStyle/>
          <a:p>
            <a:pPr eaLnBrk="1" hangingPunct="1"/>
            <a:r>
              <a:rPr lang="ru-RU" altLang="ru-RU" sz="2800" b="1">
                <a:solidFill>
                  <a:schemeClr val="bg1"/>
                </a:solidFill>
              </a:rPr>
              <a:t>Признак отделения плаценты от стенки матки</a:t>
            </a:r>
          </a:p>
        </p:txBody>
      </p:sp>
      <p:sp>
        <p:nvSpPr>
          <p:cNvPr id="56323" name="AutoShape 2" descr="https://s0.slide-share.ru/s_image/3ab79fe1067de843327aa4c56496155f/ddbc6d04-d6d2-44bf-b863-a530ea86e9bb.jpeg">
            <a:extLst>
              <a:ext uri="{FF2B5EF4-FFF2-40B4-BE49-F238E27FC236}">
                <a16:creationId xmlns:a16="http://schemas.microsoft.com/office/drawing/2014/main" id="{5153EA37-B620-18A5-3F66-F3B1F01ADF6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56324" name="AutoShape 4" descr="https://s0.slide-share.ru/s_image/3ab79fe1067de843327aa4c56496155f/ddbc6d04-d6d2-44bf-b863-a530ea86e9bb.jpeg">
            <a:extLst>
              <a:ext uri="{FF2B5EF4-FFF2-40B4-BE49-F238E27FC236}">
                <a16:creationId xmlns:a16="http://schemas.microsoft.com/office/drawing/2014/main" id="{14E2C28A-333F-34ED-CD9C-5C89400B91D2}"/>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pic>
        <p:nvPicPr>
          <p:cNvPr id="56325" name="Picture 2">
            <a:extLst>
              <a:ext uri="{FF2B5EF4-FFF2-40B4-BE49-F238E27FC236}">
                <a16:creationId xmlns:a16="http://schemas.microsoft.com/office/drawing/2014/main" id="{A9183F51-5F76-1661-A4F4-B9897C627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557338"/>
            <a:ext cx="6697663" cy="530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D0AA979-C0B3-170F-7E76-7A276A669354}"/>
              </a:ext>
            </a:extLst>
          </p:cNvPr>
          <p:cNvSpPr>
            <a:spLocks noGrp="1"/>
          </p:cNvSpPr>
          <p:nvPr>
            <p:ph type="title"/>
          </p:nvPr>
        </p:nvSpPr>
        <p:spPr>
          <a:xfrm>
            <a:off x="457200" y="274638"/>
            <a:ext cx="8229600" cy="993775"/>
          </a:xfrm>
          <a:solidFill>
            <a:srgbClr val="0000FF"/>
          </a:solidFill>
        </p:spPr>
        <p:txBody>
          <a:bodyPr/>
          <a:lstStyle/>
          <a:p>
            <a:pPr eaLnBrk="1" hangingPunct="1"/>
            <a:r>
              <a:rPr lang="ru-RU" altLang="ru-RU" sz="2800" b="1">
                <a:solidFill>
                  <a:schemeClr val="bg1"/>
                </a:solidFill>
              </a:rPr>
              <a:t>Признак отделения плаценты</a:t>
            </a:r>
          </a:p>
        </p:txBody>
      </p:sp>
      <p:sp>
        <p:nvSpPr>
          <p:cNvPr id="57347" name="AutoShape 2" descr="https://s0.slide-share.ru/s_image/3ab79fe1067de843327aa4c56496155f/ddbc6d04-d6d2-44bf-b863-a530ea86e9bb.jpeg">
            <a:extLst>
              <a:ext uri="{FF2B5EF4-FFF2-40B4-BE49-F238E27FC236}">
                <a16:creationId xmlns:a16="http://schemas.microsoft.com/office/drawing/2014/main" id="{56C2984A-AF5A-B221-CC1A-1D6A2252E7CD}"/>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57348" name="AutoShape 4" descr="https://s0.slide-share.ru/s_image/3ab79fe1067de843327aa4c56496155f/ddbc6d04-d6d2-44bf-b863-a530ea86e9bb.jpeg">
            <a:extLst>
              <a:ext uri="{FF2B5EF4-FFF2-40B4-BE49-F238E27FC236}">
                <a16:creationId xmlns:a16="http://schemas.microsoft.com/office/drawing/2014/main" id="{4C602415-643E-5CE5-932C-CF1961033C40}"/>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pic>
        <p:nvPicPr>
          <p:cNvPr id="57349" name="Picture 4">
            <a:extLst>
              <a:ext uri="{FF2B5EF4-FFF2-40B4-BE49-F238E27FC236}">
                <a16:creationId xmlns:a16="http://schemas.microsoft.com/office/drawing/2014/main" id="{B08B1080-7155-819D-4166-B14E1381E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2125"/>
            <a:ext cx="5233988"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2">
            <a:extLst>
              <a:ext uri="{FF2B5EF4-FFF2-40B4-BE49-F238E27FC236}">
                <a16:creationId xmlns:a16="http://schemas.microsoft.com/office/drawing/2014/main" id="{ECAD13B2-7ACA-3147-735D-04719A8DC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017713"/>
            <a:ext cx="4760913"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28" descr="317286-003">
            <a:extLst>
              <a:ext uri="{FF2B5EF4-FFF2-40B4-BE49-F238E27FC236}">
                <a16:creationId xmlns:a16="http://schemas.microsoft.com/office/drawing/2014/main" id="{A070F814-8923-64EE-EA34-BF2D632395CE}"/>
              </a:ext>
            </a:extLst>
          </p:cNvPr>
          <p:cNvPicPr>
            <a:picLocks noChangeAspect="1" noChangeArrowheads="1"/>
          </p:cNvPicPr>
          <p:nvPr/>
        </p:nvPicPr>
        <p:blipFill>
          <a:blip r:embed="rId2">
            <a:lum contras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Rectangle 1027">
            <a:extLst>
              <a:ext uri="{FF2B5EF4-FFF2-40B4-BE49-F238E27FC236}">
                <a16:creationId xmlns:a16="http://schemas.microsoft.com/office/drawing/2014/main" id="{9694611F-E6DF-1DF5-338C-BE45E404FB20}"/>
              </a:ext>
            </a:extLst>
          </p:cNvPr>
          <p:cNvSpPr>
            <a:spLocks noGrp="1" noChangeArrowheads="1"/>
          </p:cNvSpPr>
          <p:nvPr>
            <p:ph type="ctrTitle"/>
          </p:nvPr>
        </p:nvSpPr>
        <p:spPr>
          <a:xfrm>
            <a:off x="755650" y="765175"/>
            <a:ext cx="7772400" cy="1431925"/>
          </a:xfrm>
          <a:solidFill>
            <a:srgbClr val="0000FF"/>
          </a:solidFill>
        </p:spPr>
        <p:txBody>
          <a:bodyPr rtlCol="0">
            <a:normAutofit fontScale="90000"/>
          </a:bodyPr>
          <a:lstStyle/>
          <a:p>
            <a:pPr eaLnBrk="1" fontAlgn="auto" hangingPunct="1">
              <a:spcAft>
                <a:spcPts val="0"/>
              </a:spcAft>
              <a:defRPr/>
            </a:pPr>
            <a:br>
              <a:rPr lang="ru-RU" sz="7200" b="1" dirty="0">
                <a:solidFill>
                  <a:srgbClr val="FF5050"/>
                </a:solidFill>
              </a:rPr>
            </a:br>
            <a:r>
              <a:rPr lang="ru-RU" sz="7200" b="1" dirty="0">
                <a:solidFill>
                  <a:schemeClr val="bg1"/>
                </a:solidFill>
              </a:rPr>
              <a:t>Ведение родов</a:t>
            </a:r>
            <a:br>
              <a:rPr lang="ru-RU" sz="7200" b="1" dirty="0">
                <a:solidFill>
                  <a:schemeClr val="bg1"/>
                </a:solidFill>
              </a:rPr>
            </a:br>
            <a:endParaRPr lang="ru-RU" sz="7200" b="1" dirty="0">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EB82EE8-1966-E2D3-2B06-2BBC5F3EB4FF}"/>
              </a:ext>
            </a:extLst>
          </p:cNvPr>
          <p:cNvSpPr>
            <a:spLocks noGrp="1"/>
          </p:cNvSpPr>
          <p:nvPr>
            <p:ph type="ctrTitle"/>
          </p:nvPr>
        </p:nvSpPr>
        <p:spPr>
          <a:xfrm>
            <a:off x="323850" y="274638"/>
            <a:ext cx="8362950" cy="1354137"/>
          </a:xfrm>
        </p:spPr>
        <p:txBody>
          <a:bodyPr/>
          <a:lstStyle/>
          <a:p>
            <a:pPr eaLnBrk="1" hangingPunct="1"/>
            <a:r>
              <a:rPr lang="ru-RU" altLang="ru-RU" sz="3200" b="1"/>
              <a:t>Родильное отделение</a:t>
            </a:r>
            <a:br>
              <a:rPr lang="ru-RU" altLang="ru-RU" sz="3200" b="1"/>
            </a:br>
            <a:r>
              <a:rPr lang="ru-RU" altLang="ru-RU" sz="3200" b="1"/>
              <a:t>Организационные положения:</a:t>
            </a:r>
            <a:br>
              <a:rPr lang="ru-RU" altLang="ru-RU" sz="3200"/>
            </a:br>
            <a:endParaRPr lang="ru-RU" altLang="ru-RU" sz="3200"/>
          </a:p>
        </p:txBody>
      </p:sp>
      <p:sp>
        <p:nvSpPr>
          <p:cNvPr id="67587" name="Rectangle 3">
            <a:extLst>
              <a:ext uri="{FF2B5EF4-FFF2-40B4-BE49-F238E27FC236}">
                <a16:creationId xmlns:a16="http://schemas.microsoft.com/office/drawing/2014/main" id="{D9EAFFD2-8265-5E80-BBC3-8B43434FCC0D}"/>
              </a:ext>
            </a:extLst>
          </p:cNvPr>
          <p:cNvSpPr>
            <a:spLocks noGrp="1" noChangeArrowheads="1"/>
          </p:cNvSpPr>
          <p:nvPr>
            <p:ph type="subTitle" idx="1"/>
          </p:nvPr>
        </p:nvSpPr>
        <p:spPr>
          <a:xfrm>
            <a:off x="179388" y="1370013"/>
            <a:ext cx="8856662" cy="2058987"/>
          </a:xfrm>
        </p:spPr>
        <p:txBody>
          <a:bodyPr rtlCol="0">
            <a:noAutofit/>
          </a:bodyPr>
          <a:lstStyle/>
          <a:p>
            <a:pPr algn="just" eaLnBrk="1" fontAlgn="auto" hangingPunct="1">
              <a:spcBef>
                <a:spcPts val="0"/>
              </a:spcBef>
              <a:spcAft>
                <a:spcPts val="0"/>
              </a:spcAft>
              <a:defRPr/>
            </a:pPr>
            <a:r>
              <a:rPr lang="ru-RU" sz="2200" b="1" dirty="0">
                <a:solidFill>
                  <a:srgbClr val="002060"/>
                </a:solidFill>
              </a:rPr>
              <a:t>Роды рекомендуется проводить в индивидуальном родильном зале (при наличии возможности). Роды ведет врач, акушерка выполняет назначения врача, следит за состоянием женщины и плода, под наблюдением врача оказывает ручное пособие при рождении плода; осуществляет уход за новорожденным. Роженицу знакомят с планом ведения родов, получают ее согласие на</a:t>
            </a:r>
          </a:p>
          <a:p>
            <a:pPr algn="just" eaLnBrk="1" fontAlgn="auto" hangingPunct="1">
              <a:spcBef>
                <a:spcPts val="0"/>
              </a:spcBef>
              <a:spcAft>
                <a:spcPts val="0"/>
              </a:spcAft>
              <a:defRPr/>
            </a:pPr>
            <a:r>
              <a:rPr lang="ru-RU" sz="2200" b="1" dirty="0">
                <a:solidFill>
                  <a:srgbClr val="002060"/>
                </a:solidFill>
              </a:rPr>
              <a:t> предполагаемые манипуляции и операции </a:t>
            </a:r>
          </a:p>
          <a:p>
            <a:pPr algn="just" eaLnBrk="1" fontAlgn="auto" hangingPunct="1">
              <a:spcBef>
                <a:spcPts val="0"/>
              </a:spcBef>
              <a:spcAft>
                <a:spcPts val="0"/>
              </a:spcAft>
              <a:defRPr/>
            </a:pPr>
            <a:r>
              <a:rPr lang="ru-RU" sz="2200" b="1" dirty="0">
                <a:solidFill>
                  <a:srgbClr val="002060"/>
                </a:solidFill>
              </a:rPr>
              <a:t>в родах, приветствуется участие в родах мужа </a:t>
            </a:r>
          </a:p>
          <a:p>
            <a:pPr algn="just" eaLnBrk="1" fontAlgn="auto" hangingPunct="1">
              <a:spcBef>
                <a:spcPts val="0"/>
              </a:spcBef>
              <a:spcAft>
                <a:spcPts val="0"/>
              </a:spcAft>
              <a:defRPr/>
            </a:pPr>
            <a:r>
              <a:rPr lang="ru-RU" sz="2200" b="1" dirty="0">
                <a:solidFill>
                  <a:srgbClr val="002060"/>
                </a:solidFill>
              </a:rPr>
              <a:t>или близкого родственника (мать, сестра) – </a:t>
            </a:r>
          </a:p>
          <a:p>
            <a:pPr algn="just" eaLnBrk="1" fontAlgn="auto" hangingPunct="1">
              <a:spcBef>
                <a:spcPts val="0"/>
              </a:spcBef>
              <a:spcAft>
                <a:spcPts val="0"/>
              </a:spcAft>
              <a:defRPr/>
            </a:pPr>
            <a:r>
              <a:rPr lang="ru-RU" sz="2200" b="1" dirty="0">
                <a:solidFill>
                  <a:srgbClr val="002060"/>
                </a:solidFill>
              </a:rPr>
              <a:t>семейные роды. </a:t>
            </a:r>
            <a:endParaRPr lang="ru-RU" sz="2400" b="1" dirty="0"/>
          </a:p>
        </p:txBody>
      </p:sp>
      <p:pic>
        <p:nvPicPr>
          <p:cNvPr id="59396" name="Picture 5">
            <a:extLst>
              <a:ext uri="{FF2B5EF4-FFF2-40B4-BE49-F238E27FC236}">
                <a16:creationId xmlns:a16="http://schemas.microsoft.com/office/drawing/2014/main" id="{6B59737C-37E9-239F-6BFF-DE1234B49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4876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a:extLst>
              <a:ext uri="{FF2B5EF4-FFF2-40B4-BE49-F238E27FC236}">
                <a16:creationId xmlns:a16="http://schemas.microsoft.com/office/drawing/2014/main" id="{569EBCB4-7472-AEAF-9573-767D0EB61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3276600"/>
            <a:ext cx="26797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FED5993-5B2B-6E23-9F90-0B1A333AB232}"/>
              </a:ext>
            </a:extLst>
          </p:cNvPr>
          <p:cNvSpPr>
            <a:spLocks noGrp="1"/>
          </p:cNvSpPr>
          <p:nvPr>
            <p:ph type="ctrTitle"/>
          </p:nvPr>
        </p:nvSpPr>
        <p:spPr>
          <a:xfrm>
            <a:off x="323850" y="274638"/>
            <a:ext cx="8362950" cy="1354137"/>
          </a:xfrm>
        </p:spPr>
        <p:txBody>
          <a:bodyPr/>
          <a:lstStyle/>
          <a:p>
            <a:pPr eaLnBrk="1" hangingPunct="1"/>
            <a:r>
              <a:rPr lang="ru-RU" altLang="ru-RU" sz="3200" b="1"/>
              <a:t>Родильное отделение</a:t>
            </a:r>
            <a:br>
              <a:rPr lang="ru-RU" altLang="ru-RU" sz="3200" b="1"/>
            </a:br>
            <a:r>
              <a:rPr lang="ru-RU" altLang="ru-RU" sz="3200" b="1"/>
              <a:t>Организационные положения:</a:t>
            </a:r>
            <a:br>
              <a:rPr lang="ru-RU" altLang="ru-RU" sz="3200"/>
            </a:br>
            <a:endParaRPr lang="ru-RU" altLang="ru-RU" sz="3200"/>
          </a:p>
        </p:txBody>
      </p:sp>
      <p:sp>
        <p:nvSpPr>
          <p:cNvPr id="67587" name="Rectangle 3">
            <a:extLst>
              <a:ext uri="{FF2B5EF4-FFF2-40B4-BE49-F238E27FC236}">
                <a16:creationId xmlns:a16="http://schemas.microsoft.com/office/drawing/2014/main" id="{A8C8D861-A1D3-1491-DE9B-9F01D193210E}"/>
              </a:ext>
            </a:extLst>
          </p:cNvPr>
          <p:cNvSpPr>
            <a:spLocks noGrp="1" noChangeArrowheads="1"/>
          </p:cNvSpPr>
          <p:nvPr>
            <p:ph type="subTitle" idx="1"/>
          </p:nvPr>
        </p:nvSpPr>
        <p:spPr>
          <a:xfrm>
            <a:off x="179388" y="1341438"/>
            <a:ext cx="8856662" cy="2446337"/>
          </a:xfrm>
        </p:spPr>
        <p:txBody>
          <a:bodyPr rtlCol="0">
            <a:noAutofit/>
          </a:bodyPr>
          <a:lstStyle/>
          <a:p>
            <a:pPr algn="just" eaLnBrk="1" fontAlgn="auto" hangingPunct="1">
              <a:spcBef>
                <a:spcPts val="0"/>
              </a:spcBef>
              <a:spcAft>
                <a:spcPts val="0"/>
              </a:spcAft>
              <a:defRPr/>
            </a:pPr>
            <a:r>
              <a:rPr lang="ru-RU" sz="2200" b="1" dirty="0">
                <a:solidFill>
                  <a:srgbClr val="002060"/>
                </a:solidFill>
              </a:rPr>
              <a:t>В первом и начале второго периода родов роженица может выбирать любое удобное для себя положение, может сидеть, ходить, стоять, использовать опору, мяч, принимать душ. Во время нормальных родов женщине из группы низкого риска осложнений разрешено пить воду небольшими порциями, небольшое количество легкой пищи (печенье, шоколад, легкий бульон) можно позволить только в начале латентной фазы 1 периода родов.</a:t>
            </a:r>
          </a:p>
          <a:p>
            <a:pPr algn="just" eaLnBrk="1" fontAlgn="auto" hangingPunct="1">
              <a:spcBef>
                <a:spcPts val="0"/>
              </a:spcBef>
              <a:spcAft>
                <a:spcPts val="0"/>
              </a:spcAft>
              <a:defRPr/>
            </a:pPr>
            <a:endParaRPr lang="ru-RU" sz="2400" b="1" dirty="0"/>
          </a:p>
        </p:txBody>
      </p:sp>
      <p:pic>
        <p:nvPicPr>
          <p:cNvPr id="60420" name="Рисунок 2">
            <a:extLst>
              <a:ext uri="{FF2B5EF4-FFF2-40B4-BE49-F238E27FC236}">
                <a16:creationId xmlns:a16="http://schemas.microsoft.com/office/drawing/2014/main" id="{6BCDDF33-A2BD-0B1F-F865-9E28C310B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5888"/>
            <a:ext cx="255587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a:extLst>
              <a:ext uri="{FF2B5EF4-FFF2-40B4-BE49-F238E27FC236}">
                <a16:creationId xmlns:a16="http://schemas.microsoft.com/office/drawing/2014/main" id="{5621306B-9F12-06A5-3C54-E3A3E035F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3943350"/>
            <a:ext cx="25781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a:extLst>
              <a:ext uri="{FF2B5EF4-FFF2-40B4-BE49-F238E27FC236}">
                <a16:creationId xmlns:a16="http://schemas.microsoft.com/office/drawing/2014/main" id="{06E171C2-EAA4-8B4A-DF05-63686B63D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313" y="3914775"/>
            <a:ext cx="285115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a:extLst>
              <a:ext uri="{FF2B5EF4-FFF2-40B4-BE49-F238E27FC236}">
                <a16:creationId xmlns:a16="http://schemas.microsoft.com/office/drawing/2014/main" id="{E464D411-3602-04C8-7974-92A2EB4705B4}"/>
              </a:ext>
            </a:extLst>
          </p:cNvPr>
          <p:cNvSpPr>
            <a:spLocks noGrp="1"/>
          </p:cNvSpPr>
          <p:nvPr>
            <p:ph type="title"/>
          </p:nvPr>
        </p:nvSpPr>
        <p:spPr>
          <a:xfrm>
            <a:off x="457200" y="274638"/>
            <a:ext cx="8229600" cy="561975"/>
          </a:xfrm>
          <a:solidFill>
            <a:srgbClr val="002060"/>
          </a:solidFill>
        </p:spPr>
        <p:txBody>
          <a:bodyPr/>
          <a:lstStyle/>
          <a:p>
            <a:pPr eaLnBrk="1" hangingPunct="1"/>
            <a:r>
              <a:rPr lang="ru-RU" altLang="ru-RU" sz="3200" b="1">
                <a:solidFill>
                  <a:schemeClr val="bg1"/>
                </a:solidFill>
              </a:rPr>
              <a:t>Ведение пациенток</a:t>
            </a:r>
            <a:endParaRPr lang="ru-RU" altLang="ru-RU" sz="3200">
              <a:solidFill>
                <a:schemeClr val="bg1"/>
              </a:solidFill>
            </a:endParaRPr>
          </a:p>
        </p:txBody>
      </p:sp>
      <p:pic>
        <p:nvPicPr>
          <p:cNvPr id="61443" name="Picture 4" descr="IMG_2968">
            <a:extLst>
              <a:ext uri="{FF2B5EF4-FFF2-40B4-BE49-F238E27FC236}">
                <a16:creationId xmlns:a16="http://schemas.microsoft.com/office/drawing/2014/main" id="{58CE7690-F843-E465-E14B-EFEACAA805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7925" y="1600200"/>
            <a:ext cx="6788150" cy="4525963"/>
          </a:xfr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AECF97F-2120-691F-0805-00B32A75C75B}"/>
              </a:ext>
            </a:extLst>
          </p:cNvPr>
          <p:cNvSpPr>
            <a:spLocks noGrp="1"/>
          </p:cNvSpPr>
          <p:nvPr>
            <p:ph type="title"/>
          </p:nvPr>
        </p:nvSpPr>
        <p:spPr>
          <a:solidFill>
            <a:srgbClr val="002060"/>
          </a:solidFill>
        </p:spPr>
        <p:txBody>
          <a:bodyPr/>
          <a:lstStyle/>
          <a:p>
            <a:pPr eaLnBrk="1" hangingPunct="1"/>
            <a:r>
              <a:rPr lang="ru-RU" altLang="ru-RU" sz="3600" b="1">
                <a:solidFill>
                  <a:schemeClr val="bg1"/>
                </a:solidFill>
              </a:rPr>
              <a:t>Ведение пациенток</a:t>
            </a:r>
          </a:p>
        </p:txBody>
      </p:sp>
      <p:sp>
        <p:nvSpPr>
          <p:cNvPr id="62467" name="Rectangle 3">
            <a:extLst>
              <a:ext uri="{FF2B5EF4-FFF2-40B4-BE49-F238E27FC236}">
                <a16:creationId xmlns:a16="http://schemas.microsoft.com/office/drawing/2014/main" id="{2AC69F20-A315-8521-128A-330F4EFAFCAB}"/>
              </a:ext>
            </a:extLst>
          </p:cNvPr>
          <p:cNvSpPr>
            <a:spLocks noGrp="1"/>
          </p:cNvSpPr>
          <p:nvPr>
            <p:ph type="body" sz="half" idx="1"/>
          </p:nvPr>
        </p:nvSpPr>
        <p:spPr>
          <a:xfrm>
            <a:off x="250825" y="1600200"/>
            <a:ext cx="4244975" cy="4533900"/>
          </a:xfrm>
        </p:spPr>
        <p:txBody>
          <a:bodyPr/>
          <a:lstStyle/>
          <a:p>
            <a:pPr eaLnBrk="1" hangingPunct="1">
              <a:lnSpc>
                <a:spcPct val="90000"/>
              </a:lnSpc>
            </a:pPr>
            <a:r>
              <a:rPr lang="ru-RU" altLang="ru-RU" sz="2400" b="1"/>
              <a:t>очень важным является морально-психологическая и эстетическая обстановка в роддоме;</a:t>
            </a:r>
          </a:p>
          <a:p>
            <a:pPr eaLnBrk="1" hangingPunct="1">
              <a:lnSpc>
                <a:spcPct val="90000"/>
              </a:lnSpc>
            </a:pPr>
            <a:r>
              <a:rPr lang="ru-RU" altLang="ru-RU" sz="2400" b="1"/>
              <a:t>важно чтобы женщину окружало внимательное и заботливое отношение мед. персонала; </a:t>
            </a:r>
          </a:p>
          <a:p>
            <a:pPr eaLnBrk="1" hangingPunct="1">
              <a:lnSpc>
                <a:spcPct val="90000"/>
              </a:lnSpc>
            </a:pPr>
            <a:r>
              <a:rPr lang="ru-RU" altLang="ru-RU" sz="2400" b="1"/>
              <a:t>чтобы рядом был близкий человек</a:t>
            </a:r>
          </a:p>
        </p:txBody>
      </p:sp>
      <p:pic>
        <p:nvPicPr>
          <p:cNvPr id="62468" name="Picture 0">
            <a:extLst>
              <a:ext uri="{FF2B5EF4-FFF2-40B4-BE49-F238E27FC236}">
                <a16:creationId xmlns:a16="http://schemas.microsoft.com/office/drawing/2014/main" id="{4D437F4A-086A-D5A8-DB81-CF47ECE80AF8}"/>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580063" y="1600200"/>
            <a:ext cx="3313112" cy="2405063"/>
          </a:xfrm>
          <a:noFill/>
        </p:spPr>
      </p:pic>
      <p:graphicFrame>
        <p:nvGraphicFramePr>
          <p:cNvPr id="62469" name="Object 4">
            <a:extLst>
              <a:ext uri="{FF2B5EF4-FFF2-40B4-BE49-F238E27FC236}">
                <a16:creationId xmlns:a16="http://schemas.microsoft.com/office/drawing/2014/main" id="{41828EE3-26DA-06C1-2C2A-42C7018C963B}"/>
              </a:ext>
            </a:extLst>
          </p:cNvPr>
          <p:cNvGraphicFramePr>
            <a:graphicFrameLocks noChangeAspect="1"/>
          </p:cNvGraphicFramePr>
          <p:nvPr/>
        </p:nvGraphicFramePr>
        <p:xfrm>
          <a:off x="5651500" y="4097338"/>
          <a:ext cx="3363913" cy="2760662"/>
        </p:xfrm>
        <a:graphic>
          <a:graphicData uri="http://schemas.openxmlformats.org/presentationml/2006/ole">
            <mc:AlternateContent xmlns:mc="http://schemas.openxmlformats.org/markup-compatibility/2006">
              <mc:Choice xmlns:v="urn:schemas-microsoft-com:vml" Requires="v">
                <p:oleObj name="Точечный рисунок" r:id="rId3" imgW="8247619" imgH="5609524" progId="Paint.Picture">
                  <p:embed/>
                </p:oleObj>
              </mc:Choice>
              <mc:Fallback>
                <p:oleObj name="Точечный рисунок" r:id="rId3" imgW="8247619" imgH="5609524"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4097338"/>
                        <a:ext cx="3363913"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a:extLst>
              <a:ext uri="{FF2B5EF4-FFF2-40B4-BE49-F238E27FC236}">
                <a16:creationId xmlns:a16="http://schemas.microsoft.com/office/drawing/2014/main" id="{85E4F0BD-506A-6E78-0AE5-00FF03CD696E}"/>
              </a:ext>
            </a:extLst>
          </p:cNvPr>
          <p:cNvSpPr>
            <a:spLocks noGrp="1"/>
          </p:cNvSpPr>
          <p:nvPr>
            <p:ph type="title"/>
          </p:nvPr>
        </p:nvSpPr>
        <p:spPr>
          <a:xfrm>
            <a:off x="457200" y="274638"/>
            <a:ext cx="8229600" cy="850900"/>
          </a:xfrm>
          <a:solidFill>
            <a:srgbClr val="002060"/>
          </a:solidFill>
        </p:spPr>
        <p:txBody>
          <a:bodyPr/>
          <a:lstStyle/>
          <a:p>
            <a:pPr eaLnBrk="1" hangingPunct="1"/>
            <a:r>
              <a:rPr lang="ru-RU" altLang="ru-RU">
                <a:solidFill>
                  <a:schemeClr val="bg1"/>
                </a:solidFill>
              </a:rPr>
              <a:t>Партнерские роды</a:t>
            </a:r>
          </a:p>
        </p:txBody>
      </p:sp>
      <p:pic>
        <p:nvPicPr>
          <p:cNvPr id="63491" name="Picture 11" descr="noname(5)">
            <a:extLst>
              <a:ext uri="{FF2B5EF4-FFF2-40B4-BE49-F238E27FC236}">
                <a16:creationId xmlns:a16="http://schemas.microsoft.com/office/drawing/2014/main" id="{065B6007-C08A-DC78-82B4-2B6F048E286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41400" y="1668463"/>
            <a:ext cx="2870200" cy="4389437"/>
          </a:xfrm>
        </p:spPr>
      </p:pic>
      <p:pic>
        <p:nvPicPr>
          <p:cNvPr id="63492" name="Picture 12" descr="1252303840_p3140431">
            <a:extLst>
              <a:ext uri="{FF2B5EF4-FFF2-40B4-BE49-F238E27FC236}">
                <a16:creationId xmlns:a16="http://schemas.microsoft.com/office/drawing/2014/main" id="{51199FC0-D10D-495A-69C6-9D584454C2B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70463" y="1600200"/>
            <a:ext cx="3394075" cy="45259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EF9B801-3795-3254-5060-7C7AE7176198}"/>
              </a:ext>
            </a:extLst>
          </p:cNvPr>
          <p:cNvSpPr>
            <a:spLocks noGrp="1"/>
          </p:cNvSpPr>
          <p:nvPr>
            <p:ph type="title"/>
          </p:nvPr>
        </p:nvSpPr>
        <p:spPr>
          <a:xfrm>
            <a:off x="685800" y="609600"/>
            <a:ext cx="7772400" cy="731838"/>
          </a:xfrm>
        </p:spPr>
        <p:txBody>
          <a:bodyPr/>
          <a:lstStyle/>
          <a:p>
            <a:pPr eaLnBrk="1" hangingPunct="1"/>
            <a:r>
              <a:rPr lang="ru-RU" altLang="ru-RU" sz="5400" b="1">
                <a:solidFill>
                  <a:srgbClr val="FF0000"/>
                </a:solidFill>
              </a:rPr>
              <a:t>Окситоцин</a:t>
            </a:r>
          </a:p>
        </p:txBody>
      </p:sp>
      <p:sp>
        <p:nvSpPr>
          <p:cNvPr id="8195" name="Rectangle 3">
            <a:extLst>
              <a:ext uri="{FF2B5EF4-FFF2-40B4-BE49-F238E27FC236}">
                <a16:creationId xmlns:a16="http://schemas.microsoft.com/office/drawing/2014/main" id="{DEEB3463-84A4-DC55-8B18-E424CE40AAD0}"/>
              </a:ext>
            </a:extLst>
          </p:cNvPr>
          <p:cNvSpPr>
            <a:spLocks noGrp="1"/>
          </p:cNvSpPr>
          <p:nvPr>
            <p:ph type="body" idx="1"/>
          </p:nvPr>
        </p:nvSpPr>
        <p:spPr>
          <a:xfrm>
            <a:off x="647700" y="1412875"/>
            <a:ext cx="8496300" cy="4618038"/>
          </a:xfrm>
        </p:spPr>
        <p:txBody>
          <a:bodyPr/>
          <a:lstStyle/>
          <a:p>
            <a:pPr eaLnBrk="1" hangingPunct="1">
              <a:buFontTx/>
              <a:buNone/>
            </a:pPr>
            <a:r>
              <a:rPr lang="ru-RU" altLang="ru-RU" b="1">
                <a:solidFill>
                  <a:srgbClr val="000000"/>
                </a:solidFill>
              </a:rPr>
              <a:t>Вырабатывается в ядрах гипоталамуса и накапливается в нейрогипофизе.</a:t>
            </a:r>
          </a:p>
        </p:txBody>
      </p:sp>
      <p:pic>
        <p:nvPicPr>
          <p:cNvPr id="8196" name="Picture 5">
            <a:extLst>
              <a:ext uri="{FF2B5EF4-FFF2-40B4-BE49-F238E27FC236}">
                <a16:creationId xmlns:a16="http://schemas.microsoft.com/office/drawing/2014/main" id="{9D5B9C03-6A0C-B43C-A864-EEC637700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2781300"/>
            <a:ext cx="4968875"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3C727987-C664-E966-FD66-2C1E783F2B14}"/>
              </a:ext>
            </a:extLst>
          </p:cNvPr>
          <p:cNvSpPr>
            <a:spLocks noGrp="1"/>
          </p:cNvSpPr>
          <p:nvPr>
            <p:ph type="title"/>
          </p:nvPr>
        </p:nvSpPr>
        <p:spPr>
          <a:solidFill>
            <a:srgbClr val="002060"/>
          </a:solidFill>
        </p:spPr>
        <p:txBody>
          <a:bodyPr/>
          <a:lstStyle/>
          <a:p>
            <a:pPr eaLnBrk="1" hangingPunct="1"/>
            <a:r>
              <a:rPr lang="ru-RU" altLang="ru-RU">
                <a:solidFill>
                  <a:schemeClr val="bg1"/>
                </a:solidFill>
              </a:rPr>
              <a:t>Партнерские</a:t>
            </a:r>
            <a:r>
              <a:rPr lang="ru-RU" altLang="ru-RU"/>
              <a:t> </a:t>
            </a:r>
            <a:r>
              <a:rPr lang="ru-RU" altLang="ru-RU">
                <a:solidFill>
                  <a:schemeClr val="bg1"/>
                </a:solidFill>
              </a:rPr>
              <a:t>роды</a:t>
            </a:r>
          </a:p>
        </p:txBody>
      </p:sp>
      <p:pic>
        <p:nvPicPr>
          <p:cNvPr id="64515" name="Picture 6" descr="natural-birth">
            <a:extLst>
              <a:ext uri="{FF2B5EF4-FFF2-40B4-BE49-F238E27FC236}">
                <a16:creationId xmlns:a16="http://schemas.microsoft.com/office/drawing/2014/main" id="{46919889-C087-81F5-0A6F-8273E6435A6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850" y="2368550"/>
            <a:ext cx="4032250" cy="2994025"/>
          </a:xfrm>
        </p:spPr>
      </p:pic>
      <p:pic>
        <p:nvPicPr>
          <p:cNvPr id="64516" name="Picture 4" descr="140-1">
            <a:extLst>
              <a:ext uri="{FF2B5EF4-FFF2-40B4-BE49-F238E27FC236}">
                <a16:creationId xmlns:a16="http://schemas.microsoft.com/office/drawing/2014/main" id="{0EAC15DE-D903-54EA-0629-97CDF53EFEE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59338" y="2349500"/>
            <a:ext cx="4038600" cy="3030538"/>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27">
            <a:extLst>
              <a:ext uri="{FF2B5EF4-FFF2-40B4-BE49-F238E27FC236}">
                <a16:creationId xmlns:a16="http://schemas.microsoft.com/office/drawing/2014/main" id="{4461562B-57BC-EB7A-D207-20548767369A}"/>
              </a:ext>
            </a:extLst>
          </p:cNvPr>
          <p:cNvSpPr>
            <a:spLocks noGrp="1"/>
          </p:cNvSpPr>
          <p:nvPr>
            <p:ph type="body" sz="half" idx="1"/>
          </p:nvPr>
        </p:nvSpPr>
        <p:spPr>
          <a:xfrm>
            <a:off x="250825" y="3746500"/>
            <a:ext cx="8642350" cy="3095625"/>
          </a:xfrm>
          <a:solidFill>
            <a:srgbClr val="002060"/>
          </a:solidFill>
        </p:spPr>
        <p:txBody>
          <a:bodyPr/>
          <a:lstStyle/>
          <a:p>
            <a:pPr eaLnBrk="1" hangingPunct="1"/>
            <a:r>
              <a:rPr lang="ru-RU" altLang="ru-RU" sz="2800">
                <a:solidFill>
                  <a:schemeClr val="bg1"/>
                </a:solidFill>
              </a:rPr>
              <a:t>условия в родовой палате должны быть максимально приближенными к домашним, но с учетом правил асептики-антисептики; </a:t>
            </a:r>
          </a:p>
          <a:p>
            <a:pPr eaLnBrk="1" hangingPunct="1"/>
            <a:r>
              <a:rPr lang="ru-RU" altLang="ru-RU" sz="2800">
                <a:solidFill>
                  <a:schemeClr val="bg1"/>
                </a:solidFill>
              </a:rPr>
              <a:t>роды гораздо лучше протекают у женщин которые находятся в хорошем настроении и условиях.</a:t>
            </a:r>
          </a:p>
          <a:p>
            <a:pPr eaLnBrk="1" hangingPunct="1"/>
            <a:endParaRPr lang="ru-RU" altLang="ru-RU" sz="2800"/>
          </a:p>
        </p:txBody>
      </p:sp>
      <p:pic>
        <p:nvPicPr>
          <p:cNvPr id="65539" name="Picture 1029" descr="co3">
            <a:extLst>
              <a:ext uri="{FF2B5EF4-FFF2-40B4-BE49-F238E27FC236}">
                <a16:creationId xmlns:a16="http://schemas.microsoft.com/office/drawing/2014/main" id="{E440E358-E997-0E6C-6CD7-32DFB14AB67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055813" y="260350"/>
            <a:ext cx="5078412" cy="3384550"/>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Shape 1">
            <a:extLst>
              <a:ext uri="{FF2B5EF4-FFF2-40B4-BE49-F238E27FC236}">
                <a16:creationId xmlns:a16="http://schemas.microsoft.com/office/drawing/2014/main" id="{B2EE3C06-748F-1FCB-CE6D-B097AA795A2C}"/>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pic>
        <p:nvPicPr>
          <p:cNvPr id="66563" name="Содержимое 6">
            <a:extLst>
              <a:ext uri="{FF2B5EF4-FFF2-40B4-BE49-F238E27FC236}">
                <a16:creationId xmlns:a16="http://schemas.microsoft.com/office/drawing/2014/main" id="{924D0C94-F8B8-3F39-3208-4C203C46B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871788"/>
            <a:ext cx="23050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CustomShape 2">
            <a:extLst>
              <a:ext uri="{FF2B5EF4-FFF2-40B4-BE49-F238E27FC236}">
                <a16:creationId xmlns:a16="http://schemas.microsoft.com/office/drawing/2014/main" id="{9F12015E-08D9-E944-CA76-D36E8045B39D}"/>
              </a:ext>
            </a:extLst>
          </p:cNvPr>
          <p:cNvSpPr>
            <a:spLocks noChangeArrowheads="1"/>
          </p:cNvSpPr>
          <p:nvPr/>
        </p:nvSpPr>
        <p:spPr bwMode="auto">
          <a:xfrm>
            <a:off x="179388" y="404813"/>
            <a:ext cx="5737225" cy="5175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800" b="1">
                <a:solidFill>
                  <a:srgbClr val="FFFF00"/>
                </a:solidFill>
              </a:rPr>
              <a:t>Наблюдение за родами включает:</a:t>
            </a:r>
            <a:endParaRPr lang="ru-RU" altLang="ru-RU" sz="1800" b="1">
              <a:solidFill>
                <a:srgbClr val="FFFF00"/>
              </a:solidFill>
              <a:latin typeface="Arial" panose="020B0604020202020204" pitchFamily="34" charset="0"/>
            </a:endParaRPr>
          </a:p>
        </p:txBody>
      </p:sp>
      <p:sp>
        <p:nvSpPr>
          <p:cNvPr id="66565" name="CustomShape 3">
            <a:extLst>
              <a:ext uri="{FF2B5EF4-FFF2-40B4-BE49-F238E27FC236}">
                <a16:creationId xmlns:a16="http://schemas.microsoft.com/office/drawing/2014/main" id="{E0952724-C67D-7993-4E3C-CF04D5E8A930}"/>
              </a:ext>
            </a:extLst>
          </p:cNvPr>
          <p:cNvSpPr>
            <a:spLocks noChangeArrowheads="1"/>
          </p:cNvSpPr>
          <p:nvPr/>
        </p:nvSpPr>
        <p:spPr bwMode="auto">
          <a:xfrm>
            <a:off x="179388" y="1052513"/>
            <a:ext cx="6337300" cy="56165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Calibri" panose="020F0502020204030204" pitchFamily="34" charset="0"/>
              <a:buAutoNum type="arabicPeriod"/>
            </a:pPr>
            <a:endParaRPr lang="ru-RU" altLang="ru-RU" sz="2400" b="1">
              <a:solidFill>
                <a:srgbClr val="222222"/>
              </a:solidFill>
              <a:latin typeface="Times New Roman" panose="02020603050405020304" pitchFamily="18" charset="0"/>
              <a:cs typeface="Times New Roman" panose="02020603050405020304" pitchFamily="18" charset="0"/>
            </a:endParaRPr>
          </a:p>
          <a:p>
            <a:pPr eaLnBrk="1" hangingPunct="1">
              <a:spcBef>
                <a:spcPct val="0"/>
              </a:spcBef>
              <a:buFont typeface="Calibri" panose="020F0502020204030204" pitchFamily="34" charset="0"/>
              <a:buAutoNum type="arabicPeriod"/>
            </a:pPr>
            <a:r>
              <a:rPr lang="ru-RU" altLang="ru-RU" sz="2400" b="1">
                <a:solidFill>
                  <a:srgbClr val="222222"/>
                </a:solidFill>
                <a:latin typeface="Times New Roman" panose="02020603050405020304" pitchFamily="18" charset="0"/>
                <a:cs typeface="Times New Roman" panose="02020603050405020304" pitchFamily="18" charset="0"/>
              </a:rPr>
              <a:t>При поступлении - жалобы, анамнез, срок родов, осмотр общий и акушерский, характер родовой деятельности, ЧСС плода, пельвиометрия, устанавливается венозный катетер. </a:t>
            </a:r>
          </a:p>
          <a:p>
            <a:pPr eaLnBrk="1" hangingPunct="1">
              <a:spcBef>
                <a:spcPct val="0"/>
              </a:spcBef>
              <a:buFont typeface="Calibri" panose="020F0502020204030204" pitchFamily="34" charset="0"/>
              <a:buAutoNum type="arabicPeriod"/>
            </a:pPr>
            <a:r>
              <a:rPr lang="ru-RU" altLang="ru-RU" sz="2400" b="1">
                <a:solidFill>
                  <a:srgbClr val="000000"/>
                </a:solidFill>
                <a:latin typeface="Times New Roman" panose="02020603050405020304" pitchFamily="18" charset="0"/>
                <a:cs typeface="Times New Roman" panose="02020603050405020304" pitchFamily="18" charset="0"/>
              </a:rPr>
              <a:t>Измерение АД и температуры тела - 1 раз в 4 часа</a:t>
            </a:r>
            <a:endParaRPr lang="ru-RU" altLang="ru-RU" sz="2400" b="1">
              <a:latin typeface="Times New Roman" panose="02020603050405020304" pitchFamily="18" charset="0"/>
              <a:cs typeface="Times New Roman" panose="02020603050405020304" pitchFamily="18" charset="0"/>
            </a:endParaRPr>
          </a:p>
          <a:p>
            <a:pPr eaLnBrk="1" hangingPunct="1">
              <a:spcBef>
                <a:spcPct val="0"/>
              </a:spcBef>
              <a:buFont typeface="Calibri" panose="020F0502020204030204" pitchFamily="34" charset="0"/>
              <a:buAutoNum type="arabicPeriod"/>
            </a:pPr>
            <a:r>
              <a:rPr lang="ru-RU" altLang="ru-RU" sz="2400" b="1">
                <a:solidFill>
                  <a:srgbClr val="000000"/>
                </a:solidFill>
                <a:latin typeface="Times New Roman" panose="02020603050405020304" pitchFamily="18" charset="0"/>
                <a:cs typeface="Times New Roman" panose="02020603050405020304" pitchFamily="18" charset="0"/>
              </a:rPr>
              <a:t>Контрактильная деятельность матки регистрируется каждые 30 мин</a:t>
            </a:r>
          </a:p>
          <a:p>
            <a:pPr eaLnBrk="1" hangingPunct="1">
              <a:spcBef>
                <a:spcPct val="0"/>
              </a:spcBef>
              <a:buFont typeface="Calibri" panose="020F0502020204030204" pitchFamily="34" charset="0"/>
              <a:buAutoNum type="arabicPeriod"/>
            </a:pPr>
            <a:r>
              <a:rPr lang="ru-RU" altLang="ru-RU" sz="2400" b="1">
                <a:solidFill>
                  <a:srgbClr val="000000"/>
                </a:solidFill>
                <a:latin typeface="Times New Roman" panose="02020603050405020304" pitchFamily="18" charset="0"/>
                <a:cs typeface="Times New Roman" panose="02020603050405020304" pitchFamily="18" charset="0"/>
              </a:rPr>
              <a:t>Контроль за мочеиспусканием - каждые 2-3 часа</a:t>
            </a:r>
          </a:p>
        </p:txBody>
      </p:sp>
      <p:pic>
        <p:nvPicPr>
          <p:cNvPr id="66566" name="Рисунок 8">
            <a:extLst>
              <a:ext uri="{FF2B5EF4-FFF2-40B4-BE49-F238E27FC236}">
                <a16:creationId xmlns:a16="http://schemas.microsoft.com/office/drawing/2014/main" id="{B81EC61C-0B5A-2767-492B-FB3F01774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950" y="61913"/>
            <a:ext cx="23050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Рисунок 9">
            <a:extLst>
              <a:ext uri="{FF2B5EF4-FFF2-40B4-BE49-F238E27FC236}">
                <a16:creationId xmlns:a16="http://schemas.microsoft.com/office/drawing/2014/main" id="{35103459-74D6-2846-B7A3-17504D084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4722813"/>
            <a:ext cx="23717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9">
            <a:extLst>
              <a:ext uri="{FF2B5EF4-FFF2-40B4-BE49-F238E27FC236}">
                <a16:creationId xmlns:a16="http://schemas.microsoft.com/office/drawing/2014/main" id="{0EBC6BF5-2F45-49B4-CB5F-885932E42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138" y="2420938"/>
            <a:ext cx="2319337" cy="1947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Shape 2">
            <a:extLst>
              <a:ext uri="{FF2B5EF4-FFF2-40B4-BE49-F238E27FC236}">
                <a16:creationId xmlns:a16="http://schemas.microsoft.com/office/drawing/2014/main" id="{3B410363-7ECA-69AD-2351-C6EC26AC9AE6}"/>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67587" name="CustomShape 3">
            <a:extLst>
              <a:ext uri="{FF2B5EF4-FFF2-40B4-BE49-F238E27FC236}">
                <a16:creationId xmlns:a16="http://schemas.microsoft.com/office/drawing/2014/main" id="{A843BB10-F8F2-83A2-B271-9CF274550D69}"/>
              </a:ext>
            </a:extLst>
          </p:cNvPr>
          <p:cNvSpPr>
            <a:spLocks noChangeArrowheads="1"/>
          </p:cNvSpPr>
          <p:nvPr/>
        </p:nvSpPr>
        <p:spPr bwMode="auto">
          <a:xfrm>
            <a:off x="1258888" y="169863"/>
            <a:ext cx="6454775" cy="5175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b="1">
                <a:solidFill>
                  <a:schemeClr val="bg1"/>
                </a:solidFill>
              </a:rPr>
              <a:t>Наблюдение за родами включает:</a:t>
            </a:r>
            <a:endParaRPr lang="ru-RU" altLang="ru-RU" b="1">
              <a:solidFill>
                <a:schemeClr val="bg1"/>
              </a:solidFill>
              <a:latin typeface="Arial" panose="020B0604020202020204" pitchFamily="34" charset="0"/>
            </a:endParaRPr>
          </a:p>
        </p:txBody>
      </p:sp>
      <p:sp>
        <p:nvSpPr>
          <p:cNvPr id="67588" name="CustomShape 4">
            <a:extLst>
              <a:ext uri="{FF2B5EF4-FFF2-40B4-BE49-F238E27FC236}">
                <a16:creationId xmlns:a16="http://schemas.microsoft.com/office/drawing/2014/main" id="{9AA1D516-453D-1340-0861-1F4B5A9F04E0}"/>
              </a:ext>
            </a:extLst>
          </p:cNvPr>
          <p:cNvSpPr>
            <a:spLocks noChangeArrowheads="1"/>
          </p:cNvSpPr>
          <p:nvPr/>
        </p:nvSpPr>
        <p:spPr bwMode="auto">
          <a:xfrm>
            <a:off x="250825" y="846138"/>
            <a:ext cx="8642350" cy="5391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200" b="1">
                <a:solidFill>
                  <a:srgbClr val="000000"/>
                </a:solidFill>
                <a:latin typeface="Times New Roman" panose="02020603050405020304" pitchFamily="18" charset="0"/>
                <a:cs typeface="Times New Roman" panose="02020603050405020304" pitchFamily="18" charset="0"/>
              </a:rPr>
              <a:t>7. Мониторинг сократительной деятельности матки до излития вод, перед и после обезболивания обязателен</a:t>
            </a:r>
            <a:endParaRPr lang="ru-RU" altLang="ru-RU" sz="2200" b="1">
              <a:latin typeface="Times New Roman" panose="02020603050405020304" pitchFamily="18" charset="0"/>
              <a:cs typeface="Times New Roman" panose="02020603050405020304" pitchFamily="18" charset="0"/>
            </a:endParaRPr>
          </a:p>
          <a:p>
            <a:pPr eaLnBrk="1" hangingPunct="1">
              <a:spcBef>
                <a:spcPct val="0"/>
              </a:spcBef>
              <a:buFontTx/>
              <a:buNone/>
            </a:pPr>
            <a:endParaRPr lang="ru-RU" altLang="ru-RU" sz="2200" b="1">
              <a:solidFill>
                <a:srgbClr val="00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ru-RU" altLang="ru-RU" sz="2200" b="1">
                <a:solidFill>
                  <a:srgbClr val="000000"/>
                </a:solidFill>
                <a:latin typeface="Times New Roman" panose="02020603050405020304" pitchFamily="18" charset="0"/>
                <a:cs typeface="Times New Roman" panose="02020603050405020304" pitchFamily="18" charset="0"/>
              </a:rPr>
              <a:t>9. Обезболивание родов осуществляется при наличии жалоб пациентки на боли, медпрепаратами, предусмотренными </a:t>
            </a:r>
            <a:r>
              <a:rPr lang="ru-RU" altLang="ru-RU" sz="2200" b="1">
                <a:solidFill>
                  <a:srgbClr val="C00000"/>
                </a:solidFill>
                <a:latin typeface="Times New Roman" panose="02020603050405020304" pitchFamily="18" charset="0"/>
                <a:cs typeface="Times New Roman" panose="02020603050405020304" pitchFamily="18" charset="0"/>
              </a:rPr>
              <a:t>приказом Минздрава России №584н с 4 до 7 см открытия шейки матки</a:t>
            </a:r>
            <a:endParaRPr lang="ru-RU" altLang="ru-RU" sz="2200" b="1">
              <a:latin typeface="Times New Roman" panose="02020603050405020304" pitchFamily="18" charset="0"/>
              <a:cs typeface="Times New Roman" panose="02020603050405020304" pitchFamily="18" charset="0"/>
            </a:endParaRPr>
          </a:p>
        </p:txBody>
      </p:sp>
      <p:pic>
        <p:nvPicPr>
          <p:cNvPr id="67589" name="Picture 2">
            <a:extLst>
              <a:ext uri="{FF2B5EF4-FFF2-40B4-BE49-F238E27FC236}">
                <a16:creationId xmlns:a16="http://schemas.microsoft.com/office/drawing/2014/main" id="{C17599AE-F8E9-F45C-4CDD-09869DE2A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025" y="3697288"/>
            <a:ext cx="46799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A2D52181-3C35-B60D-BE9E-9BE7AF8388FF}"/>
              </a:ext>
            </a:extLst>
          </p:cNvPr>
          <p:cNvSpPr>
            <a:spLocks noGrp="1" noChangeArrowheads="1"/>
          </p:cNvSpPr>
          <p:nvPr>
            <p:ph type="title"/>
          </p:nvPr>
        </p:nvSpPr>
        <p:spPr>
          <a:xfrm>
            <a:off x="468313" y="260350"/>
            <a:ext cx="6911975" cy="720725"/>
          </a:xfrm>
          <a:solidFill>
            <a:srgbClr val="0000FF"/>
          </a:solidFill>
        </p:spPr>
        <p:txBody>
          <a:bodyPr rtlCol="0">
            <a:normAutofit/>
          </a:bodyPr>
          <a:lstStyle/>
          <a:p>
            <a:pPr eaLnBrk="1" fontAlgn="auto" hangingPunct="1">
              <a:spcAft>
                <a:spcPts val="0"/>
              </a:spcAft>
              <a:defRPr/>
            </a:pPr>
            <a:r>
              <a:rPr lang="ru-RU" sz="4000" b="1" cap="all" dirty="0">
                <a:solidFill>
                  <a:schemeClr val="bg1"/>
                </a:solidFill>
              </a:rPr>
              <a:t>Аускультация плода</a:t>
            </a:r>
          </a:p>
        </p:txBody>
      </p:sp>
      <p:sp>
        <p:nvSpPr>
          <p:cNvPr id="68611" name="Rectangle 3">
            <a:extLst>
              <a:ext uri="{FF2B5EF4-FFF2-40B4-BE49-F238E27FC236}">
                <a16:creationId xmlns:a16="http://schemas.microsoft.com/office/drawing/2014/main" id="{E39DD509-0943-DA0E-C3E8-15B404A69B9A}"/>
              </a:ext>
            </a:extLst>
          </p:cNvPr>
          <p:cNvSpPr>
            <a:spLocks noGrp="1"/>
          </p:cNvSpPr>
          <p:nvPr>
            <p:ph idx="1"/>
          </p:nvPr>
        </p:nvSpPr>
        <p:spPr>
          <a:xfrm>
            <a:off x="457200" y="1600200"/>
            <a:ext cx="8507413" cy="5141913"/>
          </a:xfrm>
        </p:spPr>
        <p:txBody>
          <a:bodyPr/>
          <a:lstStyle/>
          <a:p>
            <a:pPr eaLnBrk="1" hangingPunct="1"/>
            <a:endParaRPr lang="ru-RU" altLang="ru-RU"/>
          </a:p>
        </p:txBody>
      </p:sp>
      <p:sp>
        <p:nvSpPr>
          <p:cNvPr id="412676" name="Rectangle 4">
            <a:extLst>
              <a:ext uri="{FF2B5EF4-FFF2-40B4-BE49-F238E27FC236}">
                <a16:creationId xmlns:a16="http://schemas.microsoft.com/office/drawing/2014/main" id="{45EE2411-2FEF-311A-FCF4-B01AB3D85A75}"/>
              </a:ext>
            </a:extLst>
          </p:cNvPr>
          <p:cNvSpPr>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endParaRPr lang="ru-RU" sz="4000" b="1">
              <a:solidFill>
                <a:srgbClr val="FFFF00"/>
              </a:solidFill>
              <a:effectLst>
                <a:outerShdw blurRad="38100" dist="38100" dir="2700000" algn="tl">
                  <a:srgbClr val="000000"/>
                </a:outerShdw>
              </a:effectLst>
              <a:latin typeface="Arial" charset="0"/>
            </a:endParaRPr>
          </a:p>
        </p:txBody>
      </p:sp>
      <p:sp>
        <p:nvSpPr>
          <p:cNvPr id="412677" name="Rectangle 5">
            <a:extLst>
              <a:ext uri="{FF2B5EF4-FFF2-40B4-BE49-F238E27FC236}">
                <a16:creationId xmlns:a16="http://schemas.microsoft.com/office/drawing/2014/main" id="{0F1040BC-4F30-1B2B-AA84-3343A5E4BB79}"/>
              </a:ext>
            </a:extLst>
          </p:cNvPr>
          <p:cNvSpPr>
            <a:spLocks noRot="1" noChangeArrowheads="1"/>
          </p:cNvSpPr>
          <p:nvPr/>
        </p:nvSpPr>
        <p:spPr bwMode="auto">
          <a:xfrm>
            <a:off x="179388" y="1125538"/>
            <a:ext cx="4054475" cy="5184775"/>
          </a:xfrm>
          <a:prstGeom prst="rect">
            <a:avLst/>
          </a:prstGeom>
          <a:solidFill>
            <a:srgbClr val="002060"/>
          </a:solidFill>
          <a:ln w="9525">
            <a:noFill/>
            <a:miter lim="800000"/>
            <a:headEnd/>
            <a:tailEnd/>
          </a:ln>
          <a:effectLst/>
        </p:spPr>
        <p:txBody>
          <a:bodyPr/>
          <a:lstStyle/>
          <a:p>
            <a:pPr eaLnBrk="1" hangingPunct="1">
              <a:defRPr/>
            </a:pPr>
            <a:endParaRPr lang="ru-RU" altLang="ru-RU" sz="2400" b="1" dirty="0">
              <a:solidFill>
                <a:srgbClr val="FFFF00"/>
              </a:solidFill>
              <a:latin typeface="Times New Roman" panose="02020603050405020304" pitchFamily="18" charset="0"/>
              <a:cs typeface="Times New Roman" panose="02020603050405020304" pitchFamily="18" charset="0"/>
            </a:endParaRPr>
          </a:p>
          <a:p>
            <a:pPr eaLnBrk="1" hangingPunct="1">
              <a:defRPr/>
            </a:pPr>
            <a:r>
              <a:rPr lang="ru-RU" altLang="ru-RU" sz="2400" b="1" dirty="0">
                <a:solidFill>
                  <a:srgbClr val="FFFF00"/>
                </a:solidFill>
                <a:latin typeface="Times New Roman" panose="02020603050405020304" pitchFamily="18" charset="0"/>
                <a:cs typeface="Times New Roman" panose="02020603050405020304" pitchFamily="18" charset="0"/>
              </a:rPr>
              <a:t>Аускультация плода проводится в течение 1 минуты в первом периоде родов после схватки, в латентной фазе - каждый час, в активной фазе - каждые 15-30 минут, во втором периоде родов каждые 5 минут и после каждой потуги (КТГ)</a:t>
            </a:r>
          </a:p>
          <a:p>
            <a:pPr eaLnBrk="1" hangingPunct="1">
              <a:spcBef>
                <a:spcPct val="20000"/>
              </a:spcBef>
              <a:buClr>
                <a:schemeClr val="hlink"/>
              </a:buClr>
              <a:defRPr/>
            </a:pPr>
            <a:endParaRPr lang="ru-RU" sz="2400" dirty="0">
              <a:solidFill>
                <a:schemeClr val="bg1"/>
              </a:solidFill>
              <a:effectLst>
                <a:outerShdw blurRad="38100" dist="38100" dir="2700000" algn="tl">
                  <a:srgbClr val="000000"/>
                </a:outerShdw>
              </a:effectLst>
              <a:latin typeface="Arial" charset="0"/>
            </a:endParaRPr>
          </a:p>
        </p:txBody>
      </p:sp>
      <p:pic>
        <p:nvPicPr>
          <p:cNvPr id="68614" name="Picture 6" descr="IMG_2963">
            <a:extLst>
              <a:ext uri="{FF2B5EF4-FFF2-40B4-BE49-F238E27FC236}">
                <a16:creationId xmlns:a16="http://schemas.microsoft.com/office/drawing/2014/main" id="{B84B6D82-197D-E05A-912C-4E67441BD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688" y="1989138"/>
            <a:ext cx="4486275"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8" descr="https://www.dvaveka.ru/wa-data/public/shop/products/00/08/10800/images/74756/74756.1000x0.JPG">
            <a:extLst>
              <a:ext uri="{FF2B5EF4-FFF2-40B4-BE49-F238E27FC236}">
                <a16:creationId xmlns:a16="http://schemas.microsoft.com/office/drawing/2014/main" id="{7F82FA9C-AD44-F5EC-EFF9-7E4A5B7CB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538" y="14288"/>
            <a:ext cx="102552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a:extLst>
              <a:ext uri="{FF2B5EF4-FFF2-40B4-BE49-F238E27FC236}">
                <a16:creationId xmlns:a16="http://schemas.microsoft.com/office/drawing/2014/main" id="{B8E66985-B191-34AB-A530-2A387D5C9A9E}"/>
              </a:ext>
            </a:extLst>
          </p:cNvPr>
          <p:cNvSpPr>
            <a:spLocks noGrp="1"/>
          </p:cNvSpPr>
          <p:nvPr>
            <p:ph type="title"/>
          </p:nvPr>
        </p:nvSpPr>
        <p:spPr>
          <a:xfrm>
            <a:off x="827088" y="274638"/>
            <a:ext cx="7632700" cy="1143000"/>
          </a:xfrm>
          <a:solidFill>
            <a:srgbClr val="0000FF"/>
          </a:solidFill>
        </p:spPr>
        <p:txBody>
          <a:bodyPr/>
          <a:lstStyle/>
          <a:p>
            <a:pPr eaLnBrk="1" hangingPunct="1"/>
            <a:r>
              <a:rPr lang="ru-RU" altLang="ru-RU" sz="3200" b="1">
                <a:solidFill>
                  <a:schemeClr val="bg1"/>
                </a:solidFill>
              </a:rPr>
              <a:t>Определение динамики раскрытия шейки матки:</a:t>
            </a:r>
          </a:p>
        </p:txBody>
      </p:sp>
      <p:sp>
        <p:nvSpPr>
          <p:cNvPr id="156675" name="Rectangle 3">
            <a:extLst>
              <a:ext uri="{FF2B5EF4-FFF2-40B4-BE49-F238E27FC236}">
                <a16:creationId xmlns:a16="http://schemas.microsoft.com/office/drawing/2014/main" id="{01C855E6-A235-723C-93C3-D194BA04D836}"/>
              </a:ext>
            </a:extLst>
          </p:cNvPr>
          <p:cNvSpPr>
            <a:spLocks noGrp="1" noChangeArrowheads="1"/>
          </p:cNvSpPr>
          <p:nvPr>
            <p:ph sz="half" idx="1"/>
          </p:nvPr>
        </p:nvSpPr>
        <p:spPr>
          <a:xfrm>
            <a:off x="323850" y="1600200"/>
            <a:ext cx="4464050" cy="4421188"/>
          </a:xfrm>
          <a:solidFill>
            <a:schemeClr val="accent1">
              <a:lumMod val="20000"/>
              <a:lumOff val="80000"/>
            </a:schemeClr>
          </a:solidFill>
          <a:ln>
            <a:solidFill>
              <a:schemeClr val="accent5">
                <a:lumMod val="25000"/>
              </a:schemeClr>
            </a:solidFill>
          </a:ln>
        </p:spPr>
        <p:txBody>
          <a:bodyPr rtlCol="0">
            <a:normAutofit fontScale="77500" lnSpcReduction="20000"/>
          </a:bodyPr>
          <a:lstStyle/>
          <a:p>
            <a:pPr eaLnBrk="1" fontAlgn="auto" hangingPunct="1">
              <a:spcAft>
                <a:spcPts val="0"/>
              </a:spcAft>
              <a:defRPr/>
            </a:pPr>
            <a:r>
              <a:rPr lang="ru-RU" b="1" dirty="0">
                <a:solidFill>
                  <a:srgbClr val="002060"/>
                </a:solidFill>
                <a:latin typeface="Times New Roman" panose="02020603050405020304" pitchFamily="18" charset="0"/>
                <a:cs typeface="Times New Roman" panose="02020603050405020304" pitchFamily="18" charset="0"/>
              </a:rPr>
              <a:t>с</a:t>
            </a:r>
            <a:r>
              <a:rPr lang="ru-RU" sz="2400" b="1" dirty="0">
                <a:solidFill>
                  <a:srgbClr val="002060"/>
                </a:solidFill>
                <a:latin typeface="Times New Roman" panose="02020603050405020304" pitchFamily="18" charset="0"/>
                <a:cs typeface="Times New Roman" panose="02020603050405020304" pitchFamily="18" charset="0"/>
              </a:rPr>
              <a:t>тандартным методом являются влагалищные исследования; </a:t>
            </a:r>
          </a:p>
          <a:p>
            <a:pPr eaLnBrk="1" fontAlgn="auto" hangingPunct="1">
              <a:spcAft>
                <a:spcPts val="0"/>
              </a:spcAft>
              <a:defRPr/>
            </a:pPr>
            <a:r>
              <a:rPr lang="ru-RU" altLang="ru-RU" sz="2400" b="1" dirty="0">
                <a:solidFill>
                  <a:srgbClr val="FF0000"/>
                </a:solidFill>
                <a:latin typeface="Times New Roman" panose="02020603050405020304" pitchFamily="18" charset="0"/>
                <a:cs typeface="Times New Roman" panose="02020603050405020304" pitchFamily="18" charset="0"/>
              </a:rPr>
              <a:t>Влагалищное исследование – каждые 4 часа в 1 периоде и каждый час во втором или по показаниям (излитие вод, слабая родовая деятельность, гипоксия плода)</a:t>
            </a:r>
            <a:endParaRPr lang="ru-RU" altLang="ru-RU" sz="2400" b="1" dirty="0">
              <a:solidFill>
                <a:srgbClr val="FFFF00"/>
              </a:solidFill>
              <a:latin typeface="Times New Roman" panose="02020603050405020304" pitchFamily="18" charset="0"/>
              <a:cs typeface="Times New Roman" panose="02020603050405020304" pitchFamily="18" charset="0"/>
            </a:endParaRPr>
          </a:p>
          <a:p>
            <a:pPr eaLnBrk="1" fontAlgn="auto" hangingPunct="1">
              <a:spcAft>
                <a:spcPts val="0"/>
              </a:spcAft>
              <a:defRPr/>
            </a:pPr>
            <a:r>
              <a:rPr lang="ru-RU" sz="3100" b="1" dirty="0">
                <a:solidFill>
                  <a:srgbClr val="002060"/>
                </a:solidFill>
                <a:latin typeface="Times New Roman" panose="02020603050405020304" pitchFamily="18" charset="0"/>
                <a:cs typeface="Times New Roman" panose="02020603050405020304" pitchFamily="18" charset="0"/>
              </a:rPr>
              <a:t>к</a:t>
            </a:r>
            <a:r>
              <a:rPr lang="ru-RU" sz="2400" b="1" dirty="0">
                <a:solidFill>
                  <a:srgbClr val="002060"/>
                </a:solidFill>
                <a:latin typeface="Times New Roman" panose="02020603050405020304" pitchFamily="18" charset="0"/>
                <a:cs typeface="Times New Roman" panose="02020603050405020304" pitchFamily="18" charset="0"/>
              </a:rPr>
              <a:t>оличество и частота вагинальных исследований должны быть достаточными для обеспечения точного суждения о степени раскрытия шейки матки и своевременного выявления отклонений от нормы, но не более часто, чем необходимо для выполнения этих требований.</a:t>
            </a:r>
          </a:p>
        </p:txBody>
      </p:sp>
      <p:pic>
        <p:nvPicPr>
          <p:cNvPr id="69636" name="Picture 7" descr="540248545">
            <a:extLst>
              <a:ext uri="{FF2B5EF4-FFF2-40B4-BE49-F238E27FC236}">
                <a16:creationId xmlns:a16="http://schemas.microsoft.com/office/drawing/2014/main" id="{97058695-A3AE-5020-E34A-3FF08498B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450" y="2276475"/>
            <a:ext cx="4281488"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D3043B69-7ED4-0BBD-2AD5-C7E1FC9DEDB2}"/>
              </a:ext>
            </a:extLst>
          </p:cNvPr>
          <p:cNvSpPr>
            <a:spLocks noGrp="1"/>
          </p:cNvSpPr>
          <p:nvPr>
            <p:ph type="title"/>
          </p:nvPr>
        </p:nvSpPr>
        <p:spPr>
          <a:xfrm>
            <a:off x="457200" y="274638"/>
            <a:ext cx="8229600" cy="777875"/>
          </a:xfrm>
          <a:solidFill>
            <a:srgbClr val="0000FF"/>
          </a:solidFill>
        </p:spPr>
        <p:txBody>
          <a:bodyPr/>
          <a:lstStyle/>
          <a:p>
            <a:pPr eaLnBrk="1" hangingPunct="1"/>
            <a:r>
              <a:rPr lang="ru-RU" altLang="ru-RU" sz="3200">
                <a:solidFill>
                  <a:schemeClr val="bg1"/>
                </a:solidFill>
              </a:rPr>
              <a:t>Проведение влагалищного исследования</a:t>
            </a:r>
          </a:p>
        </p:txBody>
      </p:sp>
      <p:pic>
        <p:nvPicPr>
          <p:cNvPr id="70659" name="Picture 4" descr="IMG_2962">
            <a:extLst>
              <a:ext uri="{FF2B5EF4-FFF2-40B4-BE49-F238E27FC236}">
                <a16:creationId xmlns:a16="http://schemas.microsoft.com/office/drawing/2014/main" id="{25ED76D2-8E9A-E3A6-F5C1-D21125FB9A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1600200"/>
            <a:ext cx="7288212" cy="4533900"/>
          </a:xfr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8C44882-2062-CAE3-6960-1F146F655A45}"/>
              </a:ext>
            </a:extLst>
          </p:cNvPr>
          <p:cNvSpPr>
            <a:spLocks noGrp="1"/>
          </p:cNvSpPr>
          <p:nvPr>
            <p:ph type="title"/>
          </p:nvPr>
        </p:nvSpPr>
        <p:spPr>
          <a:xfrm>
            <a:off x="457200" y="274638"/>
            <a:ext cx="8229600" cy="922337"/>
          </a:xfrm>
          <a:solidFill>
            <a:srgbClr val="0000FF"/>
          </a:solidFill>
        </p:spPr>
        <p:txBody>
          <a:bodyPr/>
          <a:lstStyle/>
          <a:p>
            <a:pPr eaLnBrk="1" hangingPunct="1"/>
            <a:r>
              <a:rPr lang="ru-RU" altLang="ru-RU" sz="4000" b="1">
                <a:solidFill>
                  <a:schemeClr val="bg1"/>
                </a:solidFill>
              </a:rPr>
              <a:t>Регистрация течения родов</a:t>
            </a:r>
            <a:r>
              <a:rPr lang="ru-RU" altLang="ru-RU" sz="4000">
                <a:solidFill>
                  <a:schemeClr val="bg1"/>
                </a:solidFill>
              </a:rPr>
              <a:t> </a:t>
            </a:r>
          </a:p>
        </p:txBody>
      </p:sp>
      <p:sp>
        <p:nvSpPr>
          <p:cNvPr id="75779" name="Rectangle 3">
            <a:extLst>
              <a:ext uri="{FF2B5EF4-FFF2-40B4-BE49-F238E27FC236}">
                <a16:creationId xmlns:a16="http://schemas.microsoft.com/office/drawing/2014/main" id="{A9B68B79-7D30-1B74-3817-668CA410C1B5}"/>
              </a:ext>
            </a:extLst>
          </p:cNvPr>
          <p:cNvSpPr>
            <a:spLocks noGrp="1" noChangeArrowheads="1"/>
          </p:cNvSpPr>
          <p:nvPr>
            <p:ph type="body" sz="half" idx="1"/>
          </p:nvPr>
        </p:nvSpPr>
        <p:spPr>
          <a:xfrm>
            <a:off x="179388" y="1600200"/>
            <a:ext cx="4316412" cy="4533900"/>
          </a:xfrm>
          <a:solidFill>
            <a:schemeClr val="accent1">
              <a:lumMod val="20000"/>
              <a:lumOff val="80000"/>
            </a:schemeClr>
          </a:solidFill>
          <a:ln>
            <a:solidFill>
              <a:schemeClr val="accent1"/>
            </a:solidFill>
          </a:ln>
        </p:spPr>
        <p:txBody>
          <a:bodyPr/>
          <a:lstStyle/>
          <a:p>
            <a:pPr eaLnBrk="1" hangingPunct="1">
              <a:lnSpc>
                <a:spcPct val="90000"/>
              </a:lnSpc>
              <a:buFont typeface="Arial" charset="0"/>
              <a:buChar char="•"/>
              <a:defRPr/>
            </a:pPr>
            <a:r>
              <a:rPr lang="ru-RU" sz="2000" b="1" dirty="0">
                <a:latin typeface="Times New Roman" panose="02020603050405020304" pitchFamily="18" charset="0"/>
                <a:cs typeface="Times New Roman" panose="02020603050405020304" pitchFamily="18" charset="0"/>
              </a:rPr>
              <a:t>Ведется в специальных дневниках,     где по времени,   отмечаются показатели матери и плода (А\Д, пульс, характер схваток, нахождение предлежащей части, сердцебиение плода и  т. д.). </a:t>
            </a:r>
            <a:r>
              <a:rPr lang="ru-RU" altLang="ru-RU" sz="2000" b="1" dirty="0">
                <a:solidFill>
                  <a:srgbClr val="FF0000"/>
                </a:solidFill>
                <a:latin typeface="Times New Roman" panose="02020603050405020304" pitchFamily="18" charset="0"/>
                <a:cs typeface="Times New Roman" panose="02020603050405020304" pitchFamily="18" charset="0"/>
              </a:rPr>
              <a:t>Запись дневников истории родов - 1 раз в 3-4 часа.</a:t>
            </a:r>
            <a:endParaRPr lang="ru-RU" altLang="ru-RU" sz="2000" dirty="0">
              <a:latin typeface="Times New Roman" panose="02020603050405020304" pitchFamily="18" charset="0"/>
              <a:cs typeface="Times New Roman" panose="02020603050405020304" pitchFamily="18" charset="0"/>
            </a:endParaRPr>
          </a:p>
          <a:p>
            <a:pPr eaLnBrk="1" hangingPunct="1">
              <a:lnSpc>
                <a:spcPct val="90000"/>
              </a:lnSpc>
              <a:buFont typeface="Arial" charset="0"/>
              <a:buNone/>
              <a:defRPr/>
            </a:pPr>
            <a:endParaRPr lang="ru-RU" sz="2000" b="1" dirty="0">
              <a:latin typeface="Times New Roman" panose="02020603050405020304" pitchFamily="18" charset="0"/>
              <a:cs typeface="Times New Roman" panose="02020603050405020304" pitchFamily="18" charset="0"/>
            </a:endParaRPr>
          </a:p>
          <a:p>
            <a:pPr eaLnBrk="1" hangingPunct="1">
              <a:lnSpc>
                <a:spcPct val="90000"/>
              </a:lnSpc>
              <a:buFont typeface="Arial" charset="0"/>
              <a:buChar char="•"/>
              <a:defRPr/>
            </a:pPr>
            <a:r>
              <a:rPr lang="ru-RU" sz="2000" b="1" dirty="0">
                <a:solidFill>
                  <a:srgbClr val="222222"/>
                </a:solidFill>
                <a:latin typeface="Times New Roman" panose="02020603050405020304" pitchFamily="18" charset="0"/>
                <a:cs typeface="Times New Roman" panose="02020603050405020304" pitchFamily="18" charset="0"/>
              </a:rPr>
              <a:t>Рекомендовано ведение </a:t>
            </a:r>
            <a:r>
              <a:rPr lang="ru-RU" sz="2000" b="1" dirty="0">
                <a:solidFill>
                  <a:srgbClr val="FF0000"/>
                </a:solidFill>
                <a:latin typeface="Times New Roman" panose="02020603050405020304" pitchFamily="18" charset="0"/>
                <a:cs typeface="Times New Roman" panose="02020603050405020304" pitchFamily="18" charset="0"/>
              </a:rPr>
              <a:t>партограммы</a:t>
            </a:r>
            <a:r>
              <a:rPr lang="ru-RU" sz="2000" b="1" dirty="0">
                <a:solidFill>
                  <a:srgbClr val="222222"/>
                </a:solidFill>
                <a:latin typeface="Times New Roman" panose="02020603050405020304" pitchFamily="18" charset="0"/>
                <a:cs typeface="Times New Roman" panose="02020603050405020304" pitchFamily="18" charset="0"/>
              </a:rPr>
              <a:t> в родах с целью динамической оценки состояния роженицы, плода и родовой деятельности</a:t>
            </a:r>
            <a:endParaRPr lang="ru-RU" sz="2000" b="1" dirty="0">
              <a:latin typeface="Times New Roman" panose="02020603050405020304" pitchFamily="18" charset="0"/>
              <a:cs typeface="Times New Roman" panose="02020603050405020304" pitchFamily="18" charset="0"/>
            </a:endParaRPr>
          </a:p>
        </p:txBody>
      </p:sp>
      <p:pic>
        <p:nvPicPr>
          <p:cNvPr id="71684" name="Picture 4" descr="7">
            <a:extLst>
              <a:ext uri="{FF2B5EF4-FFF2-40B4-BE49-F238E27FC236}">
                <a16:creationId xmlns:a16="http://schemas.microsoft.com/office/drawing/2014/main" id="{C1258D9D-9356-7308-0832-0F1779EC261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804988"/>
            <a:ext cx="4429125" cy="3856037"/>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70C89217-D3B2-2720-14CB-AC349CAEE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5888"/>
            <a:ext cx="8928100"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018ECD53-4663-A3CC-6EDD-5CDEEA49E5AF}"/>
              </a:ext>
            </a:extLst>
          </p:cNvPr>
          <p:cNvSpPr>
            <a:spLocks noGrp="1" noChangeArrowheads="1"/>
          </p:cNvSpPr>
          <p:nvPr>
            <p:ph type="title"/>
          </p:nvPr>
        </p:nvSpPr>
        <p:spPr>
          <a:xfrm>
            <a:off x="611188" y="274638"/>
            <a:ext cx="8075612" cy="922337"/>
          </a:xfrm>
          <a:solidFill>
            <a:srgbClr val="0000FF"/>
          </a:solidFill>
        </p:spPr>
        <p:txBody>
          <a:bodyPr rtlCol="0">
            <a:normAutofit fontScale="90000"/>
          </a:bodyPr>
          <a:lstStyle/>
          <a:p>
            <a:pPr eaLnBrk="1" fontAlgn="auto" hangingPunct="1">
              <a:spcAft>
                <a:spcPts val="0"/>
              </a:spcAft>
              <a:defRPr/>
            </a:pPr>
            <a:r>
              <a:rPr lang="ru-RU" b="1" dirty="0">
                <a:solidFill>
                  <a:schemeClr val="bg1"/>
                </a:solidFill>
              </a:rPr>
              <a:t>Ведение второго периода родов</a:t>
            </a:r>
          </a:p>
        </p:txBody>
      </p:sp>
      <p:sp>
        <p:nvSpPr>
          <p:cNvPr id="76803" name="Rectangle 3">
            <a:extLst>
              <a:ext uri="{FF2B5EF4-FFF2-40B4-BE49-F238E27FC236}">
                <a16:creationId xmlns:a16="http://schemas.microsoft.com/office/drawing/2014/main" id="{C2718652-1611-FFE4-00D0-CDCF41A21D9C}"/>
              </a:ext>
            </a:extLst>
          </p:cNvPr>
          <p:cNvSpPr>
            <a:spLocks noGrp="1" noChangeArrowheads="1"/>
          </p:cNvSpPr>
          <p:nvPr>
            <p:ph type="body" sz="half" idx="1"/>
          </p:nvPr>
        </p:nvSpPr>
        <p:spPr>
          <a:xfrm>
            <a:off x="179388" y="1989138"/>
            <a:ext cx="5256212" cy="4144962"/>
          </a:xfrm>
          <a:solidFill>
            <a:schemeClr val="tx2">
              <a:lumMod val="20000"/>
              <a:lumOff val="80000"/>
            </a:schemeClr>
          </a:solidFill>
          <a:ln>
            <a:solidFill>
              <a:srgbClr val="002060"/>
            </a:solidFill>
          </a:ln>
        </p:spPr>
        <p:txBody>
          <a:bodyPr/>
          <a:lstStyle/>
          <a:p>
            <a:pPr eaLnBrk="1" hangingPunct="1">
              <a:lnSpc>
                <a:spcPct val="80000"/>
              </a:lnSpc>
              <a:buFont typeface="Arial" charset="0"/>
              <a:buChar char="•"/>
              <a:defRPr/>
            </a:pPr>
            <a:r>
              <a:rPr lang="ru-RU" sz="2800" b="1" dirty="0">
                <a:latin typeface="Times New Roman" panose="02020603050405020304" pitchFamily="18" charset="0"/>
                <a:cs typeface="Times New Roman" panose="02020603050405020304" pitchFamily="18" charset="0"/>
              </a:rPr>
              <a:t>роды в головном предлежании при правильном вставлении обычно ведет акушерка в присутствии врача </a:t>
            </a:r>
          </a:p>
          <a:p>
            <a:pPr eaLnBrk="1" hangingPunct="1">
              <a:lnSpc>
                <a:spcPct val="80000"/>
              </a:lnSpc>
              <a:buFont typeface="Arial" charset="0"/>
              <a:buNone/>
              <a:defRPr/>
            </a:pPr>
            <a:endParaRPr lang="ru-RU" sz="2800" b="1" dirty="0">
              <a:latin typeface="Times New Roman" panose="02020603050405020304" pitchFamily="18" charset="0"/>
              <a:cs typeface="Times New Roman" panose="02020603050405020304" pitchFamily="18" charset="0"/>
            </a:endParaRPr>
          </a:p>
          <a:p>
            <a:pPr eaLnBrk="1" hangingPunct="1">
              <a:lnSpc>
                <a:spcPct val="80000"/>
              </a:lnSpc>
              <a:buFont typeface="Arial" charset="0"/>
              <a:buChar char="•"/>
              <a:defRPr/>
            </a:pPr>
            <a:r>
              <a:rPr lang="ru-RU" sz="2800" b="1" dirty="0">
                <a:latin typeface="Times New Roman" panose="02020603050405020304" pitchFamily="18" charset="0"/>
                <a:cs typeface="Times New Roman" panose="02020603050405020304" pitchFamily="18" charset="0"/>
              </a:rPr>
              <a:t>роды в тазовом предлежании  и     неправильном вставлении при головном предлежании должен вести врач акушер-гинеколог</a:t>
            </a:r>
          </a:p>
        </p:txBody>
      </p:sp>
      <p:pic>
        <p:nvPicPr>
          <p:cNvPr id="73732" name="Picture 0" descr="IMG_3026">
            <a:extLst>
              <a:ext uri="{FF2B5EF4-FFF2-40B4-BE49-F238E27FC236}">
                <a16:creationId xmlns:a16="http://schemas.microsoft.com/office/drawing/2014/main" id="{FDAFE509-F3A0-5174-4A69-08269387B34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51500" y="1916113"/>
            <a:ext cx="3178175" cy="4176712"/>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4652640-935C-AB2E-B2AD-29341AFB0179}"/>
              </a:ext>
            </a:extLst>
          </p:cNvPr>
          <p:cNvSpPr>
            <a:spLocks noGrp="1"/>
          </p:cNvSpPr>
          <p:nvPr>
            <p:ph type="title"/>
          </p:nvPr>
        </p:nvSpPr>
        <p:spPr>
          <a:xfrm>
            <a:off x="685800" y="609600"/>
            <a:ext cx="7772400" cy="731838"/>
          </a:xfrm>
        </p:spPr>
        <p:txBody>
          <a:bodyPr/>
          <a:lstStyle/>
          <a:p>
            <a:pPr eaLnBrk="1" hangingPunct="1"/>
            <a:r>
              <a:rPr lang="ru-RU" altLang="ru-RU" b="1">
                <a:solidFill>
                  <a:srgbClr val="FF0000"/>
                </a:solidFill>
              </a:rPr>
              <a:t>Окситоцин</a:t>
            </a:r>
          </a:p>
        </p:txBody>
      </p:sp>
      <p:sp>
        <p:nvSpPr>
          <p:cNvPr id="9219" name="Rectangle 3">
            <a:extLst>
              <a:ext uri="{FF2B5EF4-FFF2-40B4-BE49-F238E27FC236}">
                <a16:creationId xmlns:a16="http://schemas.microsoft.com/office/drawing/2014/main" id="{46803CB0-814A-EDD3-D8A8-6118264BB401}"/>
              </a:ext>
            </a:extLst>
          </p:cNvPr>
          <p:cNvSpPr>
            <a:spLocks noGrp="1"/>
          </p:cNvSpPr>
          <p:nvPr>
            <p:ph type="body" idx="1"/>
          </p:nvPr>
        </p:nvSpPr>
        <p:spPr>
          <a:xfrm>
            <a:off x="468313" y="1628775"/>
            <a:ext cx="8496300" cy="4330700"/>
          </a:xfrm>
        </p:spPr>
        <p:txBody>
          <a:bodyPr/>
          <a:lstStyle/>
          <a:p>
            <a:pPr eaLnBrk="1" hangingPunct="1">
              <a:buFontTx/>
              <a:buNone/>
            </a:pPr>
            <a:r>
              <a:rPr lang="ru-RU" altLang="ru-RU" b="1">
                <a:solidFill>
                  <a:srgbClr val="000000"/>
                </a:solidFill>
              </a:rPr>
              <a:t>Окситоцин действует непосредственно на мышечные волокна, снижая потенциал покоя клеточной мембраны и, тем самым, порог раздражимости мышцы</a:t>
            </a:r>
            <a:r>
              <a:rPr lang="ru-RU" altLang="ru-RU" b="1"/>
              <a:t>.</a:t>
            </a:r>
            <a:r>
              <a:rPr lang="ru-RU" altLang="ru-RU"/>
              <a:t> </a:t>
            </a:r>
          </a:p>
        </p:txBody>
      </p:sp>
      <p:pic>
        <p:nvPicPr>
          <p:cNvPr id="9220" name="Picture 4">
            <a:extLst>
              <a:ext uri="{FF2B5EF4-FFF2-40B4-BE49-F238E27FC236}">
                <a16:creationId xmlns:a16="http://schemas.microsoft.com/office/drawing/2014/main" id="{B622B0AC-DCD1-EB1D-332C-1A2C8B61F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4437063"/>
            <a:ext cx="676910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a:extLst>
              <a:ext uri="{FF2B5EF4-FFF2-40B4-BE49-F238E27FC236}">
                <a16:creationId xmlns:a16="http://schemas.microsoft.com/office/drawing/2014/main" id="{6D9125EF-7298-5A12-D253-A23D6C5FB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1376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3B23CFAF-6561-60AD-CB89-E72B34098AB5}"/>
              </a:ext>
            </a:extLst>
          </p:cNvPr>
          <p:cNvSpPr>
            <a:spLocks noGrp="1"/>
          </p:cNvSpPr>
          <p:nvPr>
            <p:ph type="title"/>
          </p:nvPr>
        </p:nvSpPr>
        <p:spPr>
          <a:xfrm>
            <a:off x="755650" y="274638"/>
            <a:ext cx="7488238" cy="850900"/>
          </a:xfrm>
          <a:solidFill>
            <a:srgbClr val="0000FF"/>
          </a:solidFill>
        </p:spPr>
        <p:txBody>
          <a:bodyPr/>
          <a:lstStyle/>
          <a:p>
            <a:pPr eaLnBrk="1" hangingPunct="1"/>
            <a:r>
              <a:rPr lang="ru-RU" altLang="ru-RU" sz="3200" b="1">
                <a:solidFill>
                  <a:schemeClr val="bg1"/>
                </a:solidFill>
              </a:rPr>
              <a:t>Ведение второго периода родов:</a:t>
            </a:r>
          </a:p>
        </p:txBody>
      </p:sp>
      <p:pic>
        <p:nvPicPr>
          <p:cNvPr id="74755" name="Picture 6">
            <a:extLst>
              <a:ext uri="{FF2B5EF4-FFF2-40B4-BE49-F238E27FC236}">
                <a16:creationId xmlns:a16="http://schemas.microsoft.com/office/drawing/2014/main" id="{5DC948EF-B65A-7BC2-91E8-C319B271C4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16463" y="1600200"/>
            <a:ext cx="3970337" cy="2190750"/>
          </a:xfrm>
        </p:spPr>
      </p:pic>
      <p:sp>
        <p:nvSpPr>
          <p:cNvPr id="462851" name="Rectangle 3">
            <a:extLst>
              <a:ext uri="{FF2B5EF4-FFF2-40B4-BE49-F238E27FC236}">
                <a16:creationId xmlns:a16="http://schemas.microsoft.com/office/drawing/2014/main" id="{254E00E7-63DE-2E5E-F704-47FA5398146B}"/>
              </a:ext>
            </a:extLst>
          </p:cNvPr>
          <p:cNvSpPr>
            <a:spLocks noGrp="1" noChangeArrowheads="1"/>
          </p:cNvSpPr>
          <p:nvPr>
            <p:ph type="body" idx="4294967295"/>
          </p:nvPr>
        </p:nvSpPr>
        <p:spPr>
          <a:xfrm>
            <a:off x="107950" y="1628775"/>
            <a:ext cx="4392613" cy="4533900"/>
          </a:xfrm>
          <a:solidFill>
            <a:schemeClr val="accent1">
              <a:lumMod val="75000"/>
            </a:schemeClr>
          </a:solidFill>
        </p:spPr>
        <p:txBody>
          <a:bodyPr rtlCol="0">
            <a:normAutofit/>
          </a:bodyPr>
          <a:lstStyle/>
          <a:p>
            <a:pPr eaLnBrk="1" fontAlgn="auto" hangingPunct="1">
              <a:lnSpc>
                <a:spcPct val="90000"/>
              </a:lnSpc>
              <a:spcAft>
                <a:spcPts val="0"/>
              </a:spcAft>
              <a:defRPr/>
            </a:pPr>
            <a:endParaRPr lang="ru-RU" sz="2000" b="1" dirty="0">
              <a:solidFill>
                <a:schemeClr val="bg1"/>
              </a:solidFill>
            </a:endParaRPr>
          </a:p>
          <a:p>
            <a:pPr eaLnBrk="1" fontAlgn="auto" hangingPunct="1">
              <a:lnSpc>
                <a:spcPct val="90000"/>
              </a:lnSpc>
              <a:spcAft>
                <a:spcPts val="0"/>
              </a:spcAft>
              <a:defRPr/>
            </a:pPr>
            <a:r>
              <a:rPr lang="ru-RU" sz="2000" b="1" dirty="0">
                <a:solidFill>
                  <a:schemeClr val="bg1"/>
                </a:solidFill>
              </a:rPr>
              <a:t>необходимо осуществлять </a:t>
            </a:r>
            <a:r>
              <a:rPr lang="ru-RU" sz="2000" b="1" u="sng" dirty="0">
                <a:solidFill>
                  <a:schemeClr val="bg1"/>
                </a:solidFill>
              </a:rPr>
              <a:t>постоянный контроль</a:t>
            </a:r>
            <a:r>
              <a:rPr lang="ru-RU" sz="2000" b="1" dirty="0">
                <a:solidFill>
                  <a:schemeClr val="bg1"/>
                </a:solidFill>
              </a:rPr>
              <a:t> за состоянием плода ввиду возможности возникновения развития острой гипоксии плода, обусловленной либо обвитием пуповины вокруг шеи или туловища плода или другими осложнениями – тогда в интересах жизни плода следует проводить экстренные мероприятия (</a:t>
            </a:r>
            <a:r>
              <a:rPr lang="ru-RU" sz="2000" b="1" u="sng" dirty="0">
                <a:solidFill>
                  <a:schemeClr val="bg1"/>
                </a:solidFill>
              </a:rPr>
              <a:t>акушерские щипцы, вакуум экстракция</a:t>
            </a:r>
            <a:r>
              <a:rPr lang="ru-RU" sz="2000" b="1" dirty="0">
                <a:solidFill>
                  <a:schemeClr val="bg1"/>
                </a:solidFill>
              </a:rPr>
              <a:t>)</a:t>
            </a:r>
          </a:p>
          <a:p>
            <a:pPr eaLnBrk="1" fontAlgn="auto" hangingPunct="1">
              <a:lnSpc>
                <a:spcPct val="90000"/>
              </a:lnSpc>
              <a:spcAft>
                <a:spcPts val="0"/>
              </a:spcAft>
              <a:defRPr/>
            </a:pPr>
            <a:endParaRPr lang="ru-RU" sz="2000" b="1" dirty="0"/>
          </a:p>
          <a:p>
            <a:pPr eaLnBrk="1" fontAlgn="auto" hangingPunct="1">
              <a:lnSpc>
                <a:spcPct val="90000"/>
              </a:lnSpc>
              <a:spcAft>
                <a:spcPts val="0"/>
              </a:spcAft>
              <a:defRPr/>
            </a:pPr>
            <a:endParaRPr lang="ru-RU" sz="2800" dirty="0"/>
          </a:p>
          <a:p>
            <a:pPr eaLnBrk="1" fontAlgn="auto" hangingPunct="1">
              <a:lnSpc>
                <a:spcPct val="90000"/>
              </a:lnSpc>
              <a:spcAft>
                <a:spcPts val="0"/>
              </a:spcAft>
              <a:defRPr/>
            </a:pPr>
            <a:endParaRPr lang="ru-RU" sz="2400" dirty="0"/>
          </a:p>
        </p:txBody>
      </p:sp>
      <p:pic>
        <p:nvPicPr>
          <p:cNvPr id="74757" name="Picture 8">
            <a:extLst>
              <a:ext uri="{FF2B5EF4-FFF2-40B4-BE49-F238E27FC236}">
                <a16:creationId xmlns:a16="http://schemas.microsoft.com/office/drawing/2014/main" id="{EF72DBF9-0666-18A1-C92E-168DECAB101F}"/>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716463" y="3933825"/>
            <a:ext cx="4038600" cy="219075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a:extLst>
              <a:ext uri="{FF2B5EF4-FFF2-40B4-BE49-F238E27FC236}">
                <a16:creationId xmlns:a16="http://schemas.microsoft.com/office/drawing/2014/main" id="{8CDD62B5-92AE-6773-D231-43BAC3BF6C5F}"/>
              </a:ext>
            </a:extLst>
          </p:cNvPr>
          <p:cNvSpPr>
            <a:spLocks noGrp="1"/>
          </p:cNvSpPr>
          <p:nvPr>
            <p:ph type="title" sz="quarter"/>
          </p:nvPr>
        </p:nvSpPr>
        <p:spPr>
          <a:xfrm>
            <a:off x="495300" y="128588"/>
            <a:ext cx="8229600" cy="561975"/>
          </a:xfrm>
          <a:solidFill>
            <a:srgbClr val="0000FF"/>
          </a:solidFill>
        </p:spPr>
        <p:txBody>
          <a:bodyPr/>
          <a:lstStyle/>
          <a:p>
            <a:pPr eaLnBrk="1" hangingPunct="1"/>
            <a:r>
              <a:rPr lang="ru-RU" altLang="ru-RU" sz="2800" b="1">
                <a:solidFill>
                  <a:schemeClr val="bg1"/>
                </a:solidFill>
              </a:rPr>
              <a:t>РУЧНОЕ ПОСОБИЕ В РОДАХ</a:t>
            </a:r>
          </a:p>
        </p:txBody>
      </p:sp>
      <p:pic>
        <p:nvPicPr>
          <p:cNvPr id="75779" name="Picture 10" descr="foto_fiziologicheskih_2rodov_2">
            <a:extLst>
              <a:ext uri="{FF2B5EF4-FFF2-40B4-BE49-F238E27FC236}">
                <a16:creationId xmlns:a16="http://schemas.microsoft.com/office/drawing/2014/main" id="{61AFDB02-A40F-A8B1-4439-2C26814F1625}"/>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2863" y="742950"/>
            <a:ext cx="2686050" cy="3224213"/>
          </a:xfrm>
        </p:spPr>
      </p:pic>
      <p:pic>
        <p:nvPicPr>
          <p:cNvPr id="75780" name="Picture 11" descr="foto_fiziologicheskih_r3odov_3">
            <a:extLst>
              <a:ext uri="{FF2B5EF4-FFF2-40B4-BE49-F238E27FC236}">
                <a16:creationId xmlns:a16="http://schemas.microsoft.com/office/drawing/2014/main" id="{2C3F6BDE-3152-3ADC-133E-987508605F85}"/>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903538" y="742950"/>
            <a:ext cx="2882900" cy="3184525"/>
          </a:xfrm>
        </p:spPr>
      </p:pic>
      <p:pic>
        <p:nvPicPr>
          <p:cNvPr id="75781" name="Picture 13" descr="foto_fiziologicheskih5_rodov_5">
            <a:extLst>
              <a:ext uri="{FF2B5EF4-FFF2-40B4-BE49-F238E27FC236}">
                <a16:creationId xmlns:a16="http://schemas.microsoft.com/office/drawing/2014/main" id="{A463ABB4-2E98-231B-ABAE-89CE2B45E8CE}"/>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961063" y="742950"/>
            <a:ext cx="3140075" cy="3184525"/>
          </a:xfrm>
        </p:spPr>
      </p:pic>
      <p:pic>
        <p:nvPicPr>
          <p:cNvPr id="75782" name="Picture 14" descr="foto_fiziologicheskih_6rodov_6">
            <a:extLst>
              <a:ext uri="{FF2B5EF4-FFF2-40B4-BE49-F238E27FC236}">
                <a16:creationId xmlns:a16="http://schemas.microsoft.com/office/drawing/2014/main" id="{61CBA38D-394A-6239-B36C-2A1DCCAF4614}"/>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1547813" y="4265613"/>
            <a:ext cx="2530475" cy="2628900"/>
          </a:xfrm>
        </p:spPr>
      </p:pic>
      <p:pic>
        <p:nvPicPr>
          <p:cNvPr id="75783" name="Picture 4" descr="59vbirtw">
            <a:extLst>
              <a:ext uri="{FF2B5EF4-FFF2-40B4-BE49-F238E27FC236}">
                <a16:creationId xmlns:a16="http://schemas.microsoft.com/office/drawing/2014/main" id="{BA00A9DA-DBB6-E227-9017-CA326C3561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4238625"/>
            <a:ext cx="3017837"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3C1700AA-A010-66E4-729F-44CDA21F3A56}"/>
              </a:ext>
            </a:extLst>
          </p:cNvPr>
          <p:cNvSpPr>
            <a:spLocks noGrp="1"/>
          </p:cNvSpPr>
          <p:nvPr>
            <p:ph type="title"/>
          </p:nvPr>
        </p:nvSpPr>
        <p:spPr>
          <a:solidFill>
            <a:srgbClr val="0000FF"/>
          </a:solidFill>
        </p:spPr>
        <p:txBody>
          <a:bodyPr/>
          <a:lstStyle/>
          <a:p>
            <a:pPr eaLnBrk="1" hangingPunct="1"/>
            <a:r>
              <a:rPr lang="ru-RU" altLang="ru-RU" b="1">
                <a:solidFill>
                  <a:schemeClr val="bg1"/>
                </a:solidFill>
              </a:rPr>
              <a:t>Ручное пособие в родах</a:t>
            </a:r>
          </a:p>
        </p:txBody>
      </p:sp>
      <p:sp>
        <p:nvSpPr>
          <p:cNvPr id="79875" name="Rectangle 3">
            <a:extLst>
              <a:ext uri="{FF2B5EF4-FFF2-40B4-BE49-F238E27FC236}">
                <a16:creationId xmlns:a16="http://schemas.microsoft.com/office/drawing/2014/main" id="{9D3D5FB4-B636-0B21-BCE7-174B3DC63B5D}"/>
              </a:ext>
            </a:extLst>
          </p:cNvPr>
          <p:cNvSpPr>
            <a:spLocks noGrp="1" noChangeArrowheads="1"/>
          </p:cNvSpPr>
          <p:nvPr>
            <p:ph type="body" sz="half" idx="1"/>
          </p:nvPr>
        </p:nvSpPr>
        <p:spPr>
          <a:xfrm>
            <a:off x="192088" y="1766888"/>
            <a:ext cx="4967287" cy="4398962"/>
          </a:xfrm>
          <a:solidFill>
            <a:schemeClr val="accent1">
              <a:lumMod val="40000"/>
              <a:lumOff val="60000"/>
            </a:schemeClr>
          </a:solidFill>
          <a:ln>
            <a:solidFill>
              <a:srgbClr val="000000"/>
            </a:solidFill>
            <a:miter lim="800000"/>
            <a:headEnd/>
            <a:tailEnd/>
          </a:ln>
        </p:spPr>
        <p:txBody>
          <a:bodyPr/>
          <a:lstStyle/>
          <a:p>
            <a:pPr marL="0" indent="0" eaLnBrk="1" hangingPunct="1">
              <a:lnSpc>
                <a:spcPct val="80000"/>
              </a:lnSpc>
              <a:buFont typeface="Arial" charset="0"/>
              <a:buNone/>
              <a:defRPr/>
            </a:pPr>
            <a:r>
              <a:rPr lang="ru-RU" altLang="ru-RU" sz="2400" b="1" dirty="0"/>
              <a:t>Основные моменты ручного пособия в родах:</a:t>
            </a:r>
          </a:p>
          <a:p>
            <a:pPr eaLnBrk="1" hangingPunct="1">
              <a:lnSpc>
                <a:spcPct val="80000"/>
              </a:lnSpc>
              <a:buFont typeface="Wingdings" pitchFamily="2" charset="2"/>
              <a:buChar char="Ø"/>
              <a:defRPr/>
            </a:pPr>
            <a:r>
              <a:rPr lang="ru-RU" altLang="ru-RU" sz="2400" b="1" dirty="0"/>
              <a:t>препятствие быстрому продвижению и раннему разгибанию головки;</a:t>
            </a:r>
          </a:p>
          <a:p>
            <a:pPr eaLnBrk="1" hangingPunct="1">
              <a:lnSpc>
                <a:spcPct val="80000"/>
              </a:lnSpc>
              <a:buFont typeface="Wingdings" pitchFamily="2" charset="2"/>
              <a:buChar char="Ø"/>
              <a:defRPr/>
            </a:pPr>
            <a:r>
              <a:rPr lang="ru-RU" altLang="ru-RU" sz="2400" b="1" dirty="0"/>
              <a:t>низведение тканей </a:t>
            </a:r>
            <a:r>
              <a:rPr lang="ru-RU" altLang="ru-RU" sz="2400" b="1" dirty="0" err="1"/>
              <a:t>вульварного</a:t>
            </a:r>
            <a:r>
              <a:rPr lang="ru-RU" altLang="ru-RU" sz="2400" b="1" dirty="0"/>
              <a:t> кольца;</a:t>
            </a:r>
          </a:p>
          <a:p>
            <a:pPr eaLnBrk="1" hangingPunct="1">
              <a:lnSpc>
                <a:spcPct val="80000"/>
              </a:lnSpc>
              <a:buFont typeface="Wingdings" pitchFamily="2" charset="2"/>
              <a:buChar char="Ø"/>
              <a:defRPr/>
            </a:pPr>
            <a:r>
              <a:rPr lang="ru-RU" altLang="ru-RU" sz="2400" b="1" dirty="0"/>
              <a:t>выведение головки из </a:t>
            </a:r>
            <a:r>
              <a:rPr lang="ru-RU" altLang="ru-RU" sz="2400" b="1" dirty="0" err="1"/>
              <a:t>вульварного</a:t>
            </a:r>
            <a:r>
              <a:rPr lang="ru-RU" altLang="ru-RU" sz="2400" b="1" dirty="0"/>
              <a:t> кольца и защита промежности; </a:t>
            </a:r>
          </a:p>
          <a:p>
            <a:pPr eaLnBrk="1" hangingPunct="1">
              <a:lnSpc>
                <a:spcPct val="80000"/>
              </a:lnSpc>
              <a:buFont typeface="Wingdings" pitchFamily="2" charset="2"/>
              <a:buChar char="Ø"/>
              <a:defRPr/>
            </a:pPr>
            <a:r>
              <a:rPr lang="ru-RU" altLang="ru-RU" sz="2400" b="1" dirty="0"/>
              <a:t>рождение плечевого пояса</a:t>
            </a:r>
          </a:p>
          <a:p>
            <a:pPr eaLnBrk="1" hangingPunct="1">
              <a:lnSpc>
                <a:spcPct val="80000"/>
              </a:lnSpc>
              <a:buFont typeface="Arial" charset="0"/>
              <a:buChar char="•"/>
              <a:defRPr/>
            </a:pPr>
            <a:endParaRPr lang="ru-RU" altLang="ru-RU" sz="2400" dirty="0"/>
          </a:p>
        </p:txBody>
      </p:sp>
      <p:pic>
        <p:nvPicPr>
          <p:cNvPr id="76804" name="Picture 5" descr="F:\96ac2f91966df09b371f2ffbc6eab2d7.jpg">
            <a:extLst>
              <a:ext uri="{FF2B5EF4-FFF2-40B4-BE49-F238E27FC236}">
                <a16:creationId xmlns:a16="http://schemas.microsoft.com/office/drawing/2014/main" id="{EB97A0F4-6824-5EDD-43F7-01DA54412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75" y="2205038"/>
            <a:ext cx="3960813" cy="28448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0A16B1D-8EAF-DC3E-F360-8A51B7D9DF9D}"/>
              </a:ext>
            </a:extLst>
          </p:cNvPr>
          <p:cNvSpPr>
            <a:spLocks noGrp="1"/>
          </p:cNvSpPr>
          <p:nvPr>
            <p:ph type="title"/>
          </p:nvPr>
        </p:nvSpPr>
        <p:spPr>
          <a:xfrm>
            <a:off x="457200" y="274638"/>
            <a:ext cx="8229600" cy="993775"/>
          </a:xfrm>
          <a:solidFill>
            <a:srgbClr val="0000FF"/>
          </a:solidFill>
        </p:spPr>
        <p:txBody>
          <a:bodyPr/>
          <a:lstStyle/>
          <a:p>
            <a:pPr eaLnBrk="1" hangingPunct="1"/>
            <a:r>
              <a:rPr lang="ru-RU" altLang="ru-RU" b="1">
                <a:solidFill>
                  <a:schemeClr val="bg1"/>
                </a:solidFill>
              </a:rPr>
              <a:t>Защита</a:t>
            </a:r>
            <a:r>
              <a:rPr lang="ru-RU" altLang="ru-RU"/>
              <a:t> </a:t>
            </a:r>
            <a:r>
              <a:rPr lang="ru-RU" altLang="ru-RU" b="1">
                <a:solidFill>
                  <a:schemeClr val="bg1"/>
                </a:solidFill>
              </a:rPr>
              <a:t>промежности</a:t>
            </a:r>
            <a:r>
              <a:rPr lang="ru-RU" altLang="ru-RU"/>
              <a:t> </a:t>
            </a:r>
          </a:p>
        </p:txBody>
      </p:sp>
      <p:sp>
        <p:nvSpPr>
          <p:cNvPr id="161795" name="Rectangle 3">
            <a:extLst>
              <a:ext uri="{FF2B5EF4-FFF2-40B4-BE49-F238E27FC236}">
                <a16:creationId xmlns:a16="http://schemas.microsoft.com/office/drawing/2014/main" id="{1E84590E-FA79-4D1C-4BDD-430C25B08FBD}"/>
              </a:ext>
            </a:extLst>
          </p:cNvPr>
          <p:cNvSpPr>
            <a:spLocks noGrp="1" noChangeArrowheads="1"/>
          </p:cNvSpPr>
          <p:nvPr>
            <p:ph type="body" sz="half" idx="1"/>
          </p:nvPr>
        </p:nvSpPr>
        <p:spPr>
          <a:xfrm>
            <a:off x="323850" y="1989138"/>
            <a:ext cx="4186238" cy="4073525"/>
          </a:xfrm>
          <a:solidFill>
            <a:schemeClr val="accent1">
              <a:lumMod val="20000"/>
              <a:lumOff val="80000"/>
            </a:schemeClr>
          </a:solidFill>
          <a:ln>
            <a:solidFill>
              <a:srgbClr val="000000"/>
            </a:solidFill>
          </a:ln>
        </p:spPr>
        <p:txBody>
          <a:bodyPr rtlCol="0">
            <a:normAutofit/>
          </a:bodyPr>
          <a:lstStyle/>
          <a:p>
            <a:pPr eaLnBrk="1" fontAlgn="auto" hangingPunct="1">
              <a:spcAft>
                <a:spcPts val="0"/>
              </a:spcAft>
              <a:defRPr/>
            </a:pPr>
            <a:r>
              <a:rPr lang="ru-RU" sz="2000" b="1" i="1" dirty="0">
                <a:latin typeface="Times New Roman" panose="02020603050405020304" pitchFamily="18" charset="0"/>
                <a:cs typeface="Times New Roman" panose="02020603050405020304" pitchFamily="18" charset="0"/>
              </a:rPr>
              <a:t>уменьшение опасности травмы промежности;</a:t>
            </a:r>
          </a:p>
          <a:p>
            <a:pPr eaLnBrk="1" fontAlgn="auto" hangingPunct="1">
              <a:spcAft>
                <a:spcPts val="0"/>
              </a:spcAft>
              <a:defRPr/>
            </a:pPr>
            <a:r>
              <a:rPr lang="ru-RU" sz="2000" b="1" i="1" dirty="0">
                <a:latin typeface="Times New Roman" panose="02020603050405020304" pitchFamily="18" charset="0"/>
                <a:cs typeface="Times New Roman" panose="02020603050405020304" pitchFamily="18" charset="0"/>
              </a:rPr>
              <a:t>является чрезвычайно важным в связи с последующим дискомфортом и снижением качества жизни;</a:t>
            </a:r>
          </a:p>
          <a:p>
            <a:pPr eaLnBrk="1" fontAlgn="auto" hangingPunct="1">
              <a:spcAft>
                <a:spcPts val="0"/>
              </a:spcAft>
              <a:defRPr/>
            </a:pPr>
            <a:r>
              <a:rPr lang="ru-RU" sz="2000" b="1" i="1" dirty="0">
                <a:latin typeface="Times New Roman" panose="02020603050405020304" pitchFamily="18" charset="0"/>
                <a:cs typeface="Times New Roman" panose="02020603050405020304" pitchFamily="18" charset="0"/>
              </a:rPr>
              <a:t>в отдаленном периоде - нарушение сексуальной функции, опущение или выпадение половых органов в следствие неполноценности мышц тазового дна. </a:t>
            </a:r>
          </a:p>
        </p:txBody>
      </p:sp>
      <p:pic>
        <p:nvPicPr>
          <p:cNvPr id="77828" name="Picture 1025">
            <a:extLst>
              <a:ext uri="{FF2B5EF4-FFF2-40B4-BE49-F238E27FC236}">
                <a16:creationId xmlns:a16="http://schemas.microsoft.com/office/drawing/2014/main" id="{9927E3A0-9155-7050-F2AD-5687AF0E2A0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716463" y="2492375"/>
            <a:ext cx="4235450" cy="3024188"/>
          </a:xfrm>
          <a:noFill/>
          <a:ln>
            <a:solidFill>
              <a:srgbClr val="000000"/>
            </a:solid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5A5BE992-290A-8E48-B444-A26A06442AFF}"/>
              </a:ext>
            </a:extLst>
          </p:cNvPr>
          <p:cNvSpPr>
            <a:spLocks noGrp="1"/>
          </p:cNvSpPr>
          <p:nvPr>
            <p:ph type="title"/>
          </p:nvPr>
        </p:nvSpPr>
        <p:spPr>
          <a:xfrm>
            <a:off x="1763713" y="260350"/>
            <a:ext cx="5673725" cy="882650"/>
          </a:xfrm>
          <a:solidFill>
            <a:srgbClr val="0000FF"/>
          </a:solidFill>
        </p:spPr>
        <p:txBody>
          <a:bodyPr/>
          <a:lstStyle/>
          <a:p>
            <a:pPr eaLnBrk="1" hangingPunct="1"/>
            <a:r>
              <a:rPr lang="ru-RU" altLang="ru-RU" b="1">
                <a:solidFill>
                  <a:schemeClr val="bg1"/>
                </a:solidFill>
              </a:rPr>
              <a:t>Проведение родов</a:t>
            </a:r>
          </a:p>
        </p:txBody>
      </p:sp>
      <p:sp>
        <p:nvSpPr>
          <p:cNvPr id="162819" name="Rectangle 3">
            <a:extLst>
              <a:ext uri="{FF2B5EF4-FFF2-40B4-BE49-F238E27FC236}">
                <a16:creationId xmlns:a16="http://schemas.microsoft.com/office/drawing/2014/main" id="{83A4B5A2-94C4-F45E-0C2D-FA70304FB34F}"/>
              </a:ext>
            </a:extLst>
          </p:cNvPr>
          <p:cNvSpPr>
            <a:spLocks noGrp="1" noChangeArrowheads="1"/>
          </p:cNvSpPr>
          <p:nvPr>
            <p:ph type="body" sz="half" idx="1"/>
          </p:nvPr>
        </p:nvSpPr>
        <p:spPr>
          <a:xfrm>
            <a:off x="684213" y="1268413"/>
            <a:ext cx="7920037" cy="1584325"/>
          </a:xfrm>
          <a:solidFill>
            <a:schemeClr val="accent1">
              <a:lumMod val="20000"/>
              <a:lumOff val="80000"/>
            </a:schemeClr>
          </a:solidFill>
          <a:ln>
            <a:solidFill>
              <a:srgbClr val="000000"/>
            </a:solidFill>
          </a:ln>
        </p:spPr>
        <p:txBody>
          <a:bodyPr rtlCol="0">
            <a:normAutofit/>
          </a:bodyPr>
          <a:lstStyle/>
          <a:p>
            <a:pPr eaLnBrk="1" fontAlgn="auto" hangingPunct="1">
              <a:lnSpc>
                <a:spcPct val="90000"/>
              </a:lnSpc>
              <a:spcAft>
                <a:spcPts val="0"/>
              </a:spcAft>
              <a:defRPr/>
            </a:pPr>
            <a:endParaRPr lang="ru-RU" sz="2400" b="1" i="1" dirty="0"/>
          </a:p>
          <a:p>
            <a:pPr eaLnBrk="1" fontAlgn="auto" hangingPunct="1">
              <a:lnSpc>
                <a:spcPct val="90000"/>
              </a:lnSpc>
              <a:spcAft>
                <a:spcPts val="0"/>
              </a:spcAft>
              <a:defRPr/>
            </a:pPr>
            <a:r>
              <a:rPr lang="ru-RU" sz="2400" b="1" i="1" dirty="0"/>
              <a:t>до недавнего времени было принято проведение родов при горизонтальном положении роженице на спине на </a:t>
            </a:r>
            <a:r>
              <a:rPr lang="ru-RU" sz="2400" b="1" i="1" dirty="0" err="1"/>
              <a:t>рахмановской</a:t>
            </a:r>
            <a:r>
              <a:rPr lang="ru-RU" sz="2400" b="1" i="1" dirty="0"/>
              <a:t> кровати; </a:t>
            </a:r>
          </a:p>
        </p:txBody>
      </p:sp>
      <p:pic>
        <p:nvPicPr>
          <p:cNvPr id="78852" name="Picture 6" descr="940234097">
            <a:extLst>
              <a:ext uri="{FF2B5EF4-FFF2-40B4-BE49-F238E27FC236}">
                <a16:creationId xmlns:a16="http://schemas.microsoft.com/office/drawing/2014/main" id="{637C40C1-D531-327E-C2F7-2550D18D7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2997200"/>
            <a:ext cx="5159375"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1027">
            <a:extLst>
              <a:ext uri="{FF2B5EF4-FFF2-40B4-BE49-F238E27FC236}">
                <a16:creationId xmlns:a16="http://schemas.microsoft.com/office/drawing/2014/main" id="{5A2069C1-EB57-00A4-1A05-C48E102680A3}"/>
              </a:ext>
            </a:extLst>
          </p:cNvPr>
          <p:cNvSpPr>
            <a:spLocks noGrp="1" noChangeArrowheads="1"/>
          </p:cNvSpPr>
          <p:nvPr>
            <p:ph type="body" sz="half" idx="1"/>
          </p:nvPr>
        </p:nvSpPr>
        <p:spPr>
          <a:xfrm>
            <a:off x="250825" y="260350"/>
            <a:ext cx="8642350" cy="2736850"/>
          </a:xfrm>
          <a:solidFill>
            <a:schemeClr val="tx2"/>
          </a:solidFill>
        </p:spPr>
        <p:txBody>
          <a:bodyPr rtlCol="0">
            <a:normAutofit fontScale="92500" lnSpcReduction="20000"/>
          </a:bodyPr>
          <a:lstStyle/>
          <a:p>
            <a:pPr marL="0" indent="0" eaLnBrk="1" fontAlgn="auto" hangingPunct="1">
              <a:spcAft>
                <a:spcPts val="0"/>
              </a:spcAft>
              <a:buFont typeface="Arial" charset="0"/>
              <a:buNone/>
              <a:defRPr/>
            </a:pPr>
            <a:r>
              <a:rPr lang="ru-RU" dirty="0">
                <a:solidFill>
                  <a:schemeClr val="bg1"/>
                </a:solidFill>
              </a:rPr>
              <a:t>Современное акушерство - обычными позициями родоразрешения являются:</a:t>
            </a:r>
          </a:p>
          <a:p>
            <a:pPr eaLnBrk="1" fontAlgn="auto" hangingPunct="1">
              <a:spcAft>
                <a:spcPts val="0"/>
              </a:spcAft>
              <a:buFont typeface="Wingdings" pitchFamily="2" charset="2"/>
              <a:buChar char="Ø"/>
              <a:defRPr/>
            </a:pPr>
            <a:r>
              <a:rPr lang="ru-RU" dirty="0">
                <a:solidFill>
                  <a:schemeClr val="bg1"/>
                </a:solidFill>
              </a:rPr>
              <a:t> положение тела под углом 35-45°</a:t>
            </a:r>
          </a:p>
          <a:p>
            <a:pPr eaLnBrk="1" fontAlgn="auto" hangingPunct="1">
              <a:spcAft>
                <a:spcPts val="0"/>
              </a:spcAft>
              <a:buFont typeface="Wingdings" pitchFamily="2" charset="2"/>
              <a:buChar char="Ø"/>
              <a:defRPr/>
            </a:pPr>
            <a:r>
              <a:rPr lang="ru-RU" dirty="0">
                <a:solidFill>
                  <a:schemeClr val="bg1"/>
                </a:solidFill>
              </a:rPr>
              <a:t>вертикальное положение стоя;</a:t>
            </a:r>
          </a:p>
          <a:p>
            <a:pPr eaLnBrk="1" fontAlgn="auto" hangingPunct="1">
              <a:spcAft>
                <a:spcPts val="0"/>
              </a:spcAft>
              <a:buFont typeface="Wingdings" pitchFamily="2" charset="2"/>
              <a:buChar char="Ø"/>
              <a:defRPr/>
            </a:pPr>
            <a:r>
              <a:rPr lang="ru-RU" dirty="0">
                <a:solidFill>
                  <a:schemeClr val="bg1"/>
                </a:solidFill>
              </a:rPr>
              <a:t> стоя на коленях;</a:t>
            </a:r>
          </a:p>
          <a:p>
            <a:pPr eaLnBrk="1" fontAlgn="auto" hangingPunct="1">
              <a:spcAft>
                <a:spcPts val="0"/>
              </a:spcAft>
              <a:buFont typeface="Wingdings" pitchFamily="2" charset="2"/>
              <a:buChar char="Ø"/>
              <a:defRPr/>
            </a:pPr>
            <a:r>
              <a:rPr lang="ru-RU" dirty="0">
                <a:solidFill>
                  <a:schemeClr val="bg1"/>
                </a:solidFill>
              </a:rPr>
              <a:t> сидя на корточках; </a:t>
            </a:r>
          </a:p>
        </p:txBody>
      </p:sp>
      <p:pic>
        <p:nvPicPr>
          <p:cNvPr id="79875" name="Picture 1028" descr="роды 14">
            <a:extLst>
              <a:ext uri="{FF2B5EF4-FFF2-40B4-BE49-F238E27FC236}">
                <a16:creationId xmlns:a16="http://schemas.microsoft.com/office/drawing/2014/main" id="{A77783FD-FBB4-61CF-3DDD-6657A288AF5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300788" y="3143250"/>
            <a:ext cx="2247900" cy="2589213"/>
          </a:xfrm>
          <a:noFill/>
        </p:spPr>
      </p:pic>
      <p:pic>
        <p:nvPicPr>
          <p:cNvPr id="79876" name="Picture 1031" descr="роды 6">
            <a:extLst>
              <a:ext uri="{FF2B5EF4-FFF2-40B4-BE49-F238E27FC236}">
                <a16:creationId xmlns:a16="http://schemas.microsoft.com/office/drawing/2014/main" id="{D577C17F-D0C8-4D93-9ABD-7B42174DE125}"/>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203575" y="3067050"/>
            <a:ext cx="2100263" cy="3530600"/>
          </a:xfrm>
          <a:noFill/>
        </p:spPr>
      </p:pic>
      <p:pic>
        <p:nvPicPr>
          <p:cNvPr id="79877" name="Picture 1034" descr="роды 2">
            <a:extLst>
              <a:ext uri="{FF2B5EF4-FFF2-40B4-BE49-F238E27FC236}">
                <a16:creationId xmlns:a16="http://schemas.microsoft.com/office/drawing/2014/main" id="{E4A9B8FD-4943-0F7C-DF0D-811D1E598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357563"/>
            <a:ext cx="2282825"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a:extLst>
              <a:ext uri="{FF2B5EF4-FFF2-40B4-BE49-F238E27FC236}">
                <a16:creationId xmlns:a16="http://schemas.microsoft.com/office/drawing/2014/main" id="{DAD4C682-4483-EDCC-27BE-18AB4DE02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91090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s://cf.ppt-online.org/files/slide/1/1Xzd8bMtJnVZmR6UofavNlk4BgEWG0e5yYCAwO/slide-109.jpg">
            <a:extLst>
              <a:ext uri="{FF2B5EF4-FFF2-40B4-BE49-F238E27FC236}">
                <a16:creationId xmlns:a16="http://schemas.microsoft.com/office/drawing/2014/main" id="{05DE1EE8-F7D4-CA01-42F9-36955A0A4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028">
            <a:extLst>
              <a:ext uri="{FF2B5EF4-FFF2-40B4-BE49-F238E27FC236}">
                <a16:creationId xmlns:a16="http://schemas.microsoft.com/office/drawing/2014/main" id="{CC956788-9772-4925-537B-4DA12D8402FC}"/>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1038" y="274638"/>
            <a:ext cx="7781925" cy="5859462"/>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a:extLst>
              <a:ext uri="{FF2B5EF4-FFF2-40B4-BE49-F238E27FC236}">
                <a16:creationId xmlns:a16="http://schemas.microsoft.com/office/drawing/2014/main" id="{56995147-2B07-E3EE-D456-DD3D292AF394}"/>
              </a:ext>
            </a:extLst>
          </p:cNvPr>
          <p:cNvSpPr>
            <a:spLocks noGrp="1"/>
          </p:cNvSpPr>
          <p:nvPr>
            <p:ph type="title"/>
          </p:nvPr>
        </p:nvSpPr>
        <p:spPr>
          <a:solidFill>
            <a:srgbClr val="0000FF"/>
          </a:solidFill>
        </p:spPr>
        <p:txBody>
          <a:bodyPr/>
          <a:lstStyle/>
          <a:p>
            <a:pPr eaLnBrk="1" hangingPunct="1"/>
            <a:r>
              <a:rPr lang="ru-RU" altLang="ru-RU" sz="3200" b="1">
                <a:solidFill>
                  <a:schemeClr val="bg1"/>
                </a:solidFill>
              </a:rPr>
              <a:t>Положение на родовом столе (трансформере)</a:t>
            </a:r>
          </a:p>
        </p:txBody>
      </p:sp>
      <p:pic>
        <p:nvPicPr>
          <p:cNvPr id="83971" name="Picture 7" descr="merivaara_optima_jakatuet">
            <a:extLst>
              <a:ext uri="{FF2B5EF4-FFF2-40B4-BE49-F238E27FC236}">
                <a16:creationId xmlns:a16="http://schemas.microsoft.com/office/drawing/2014/main" id="{5DD82335-1EB5-759D-A4AE-E7C3EDBE5BB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847850"/>
            <a:ext cx="4038600" cy="4030663"/>
          </a:xfrm>
        </p:spPr>
      </p:pic>
      <p:pic>
        <p:nvPicPr>
          <p:cNvPr id="83972" name="Picture 8" descr="3423ertyu2">
            <a:extLst>
              <a:ext uri="{FF2B5EF4-FFF2-40B4-BE49-F238E27FC236}">
                <a16:creationId xmlns:a16="http://schemas.microsoft.com/office/drawing/2014/main" id="{AE77EE3E-9CC5-FDA7-0543-CC0C9E14DE3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05388" y="1844675"/>
            <a:ext cx="3892550" cy="403225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a:extLst>
              <a:ext uri="{FF2B5EF4-FFF2-40B4-BE49-F238E27FC236}">
                <a16:creationId xmlns:a16="http://schemas.microsoft.com/office/drawing/2014/main" id="{7CD24164-EE9F-7CE3-0E96-FE01387E3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081463"/>
            <a:ext cx="163195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877E0A12-C04F-964F-2167-E77098F1D819}"/>
              </a:ext>
            </a:extLst>
          </p:cNvPr>
          <p:cNvSpPr>
            <a:spLocks noGrp="1"/>
          </p:cNvSpPr>
          <p:nvPr>
            <p:ph type="title"/>
          </p:nvPr>
        </p:nvSpPr>
        <p:spPr>
          <a:xfrm>
            <a:off x="684213" y="836613"/>
            <a:ext cx="7772400" cy="731837"/>
          </a:xfrm>
        </p:spPr>
        <p:txBody>
          <a:bodyPr/>
          <a:lstStyle/>
          <a:p>
            <a:pPr eaLnBrk="1" hangingPunct="1"/>
            <a:r>
              <a:rPr lang="ru-RU" altLang="ru-RU" sz="4000" b="1">
                <a:solidFill>
                  <a:srgbClr val="FF0000"/>
                </a:solidFill>
              </a:rPr>
              <a:t>Простагландины </a:t>
            </a:r>
            <a:r>
              <a:rPr lang="en-US" altLang="ru-RU" sz="4000" b="1">
                <a:solidFill>
                  <a:srgbClr val="FF0000"/>
                </a:solidFill>
              </a:rPr>
              <a:t>F2</a:t>
            </a:r>
            <a:r>
              <a:rPr lang="el-GR" altLang="ru-RU" sz="4000" b="1">
                <a:solidFill>
                  <a:srgbClr val="FF0000"/>
                </a:solidFill>
                <a:cs typeface="Times New Roman" panose="02020603050405020304" pitchFamily="18" charset="0"/>
              </a:rPr>
              <a:t>ά</a:t>
            </a:r>
            <a:br>
              <a:rPr lang="ru-RU" altLang="ru-RU" sz="4000" b="1">
                <a:solidFill>
                  <a:srgbClr val="FF0000"/>
                </a:solidFill>
                <a:cs typeface="Times New Roman" panose="02020603050405020304" pitchFamily="18" charset="0"/>
              </a:rPr>
            </a:br>
            <a:endParaRPr lang="ru-RU" altLang="ru-RU" sz="4000" b="1">
              <a:solidFill>
                <a:srgbClr val="FF0000"/>
              </a:solidFill>
            </a:endParaRPr>
          </a:p>
        </p:txBody>
      </p:sp>
      <p:sp>
        <p:nvSpPr>
          <p:cNvPr id="10244" name="Rectangle 3">
            <a:extLst>
              <a:ext uri="{FF2B5EF4-FFF2-40B4-BE49-F238E27FC236}">
                <a16:creationId xmlns:a16="http://schemas.microsoft.com/office/drawing/2014/main" id="{48334C82-95E8-D2BE-F961-CA2D36B03E08}"/>
              </a:ext>
            </a:extLst>
          </p:cNvPr>
          <p:cNvSpPr>
            <a:spLocks noGrp="1"/>
          </p:cNvSpPr>
          <p:nvPr>
            <p:ph type="body" idx="1"/>
          </p:nvPr>
        </p:nvSpPr>
        <p:spPr>
          <a:xfrm>
            <a:off x="501650" y="1268413"/>
            <a:ext cx="8642350" cy="4968875"/>
          </a:xfrm>
        </p:spPr>
        <p:txBody>
          <a:bodyPr/>
          <a:lstStyle/>
          <a:p>
            <a:pPr eaLnBrk="1" hangingPunct="1">
              <a:buFontTx/>
              <a:buNone/>
            </a:pPr>
            <a:r>
              <a:rPr lang="ru-RU" altLang="ru-RU">
                <a:solidFill>
                  <a:srgbClr val="000000"/>
                </a:solidFill>
              </a:rPr>
              <a:t>   </a:t>
            </a:r>
            <a:r>
              <a:rPr lang="ru-RU" altLang="ru-RU" b="1">
                <a:solidFill>
                  <a:srgbClr val="000000"/>
                </a:solidFill>
              </a:rPr>
              <a:t>Простагландины </a:t>
            </a:r>
            <a:r>
              <a:rPr lang="en-US" altLang="ru-RU" b="1">
                <a:solidFill>
                  <a:srgbClr val="000000"/>
                </a:solidFill>
              </a:rPr>
              <a:t>F</a:t>
            </a:r>
            <a:r>
              <a:rPr lang="ru-RU" altLang="ru-RU" b="1">
                <a:solidFill>
                  <a:srgbClr val="000000"/>
                </a:solidFill>
              </a:rPr>
              <a:t>2</a:t>
            </a:r>
            <a:r>
              <a:rPr lang="en-US" altLang="ru-RU" b="1">
                <a:solidFill>
                  <a:srgbClr val="000000"/>
                </a:solidFill>
              </a:rPr>
              <a:t>a </a:t>
            </a:r>
            <a:r>
              <a:rPr lang="ru-RU" altLang="ru-RU" b="1">
                <a:solidFill>
                  <a:srgbClr val="000000"/>
                </a:solidFill>
              </a:rPr>
              <a:t>являются главным утеротоническим средством, вырабатываются в децидуальной ткани. </a:t>
            </a:r>
          </a:p>
        </p:txBody>
      </p:sp>
      <p:pic>
        <p:nvPicPr>
          <p:cNvPr id="10245" name="Picture 4">
            <a:extLst>
              <a:ext uri="{FF2B5EF4-FFF2-40B4-BE49-F238E27FC236}">
                <a16:creationId xmlns:a16="http://schemas.microsoft.com/office/drawing/2014/main" id="{5A72D4CA-D94B-0DED-E1C7-3C6FEA11F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538" y="-9525"/>
            <a:ext cx="14144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a:extLst>
              <a:ext uri="{FF2B5EF4-FFF2-40B4-BE49-F238E27FC236}">
                <a16:creationId xmlns:a16="http://schemas.microsoft.com/office/drawing/2014/main" id="{55C8347E-F858-A5E7-7405-8C663ABF9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2852738"/>
            <a:ext cx="467995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Shape 1">
            <a:extLst>
              <a:ext uri="{FF2B5EF4-FFF2-40B4-BE49-F238E27FC236}">
                <a16:creationId xmlns:a16="http://schemas.microsoft.com/office/drawing/2014/main" id="{644726D8-7C19-8997-DE32-A2AA1E2A4113}"/>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84995" name="CustomShape 2">
            <a:extLst>
              <a:ext uri="{FF2B5EF4-FFF2-40B4-BE49-F238E27FC236}">
                <a16:creationId xmlns:a16="http://schemas.microsoft.com/office/drawing/2014/main" id="{6A4466BF-F8A7-F9B5-A738-4B8442D2594A}"/>
              </a:ext>
            </a:extLst>
          </p:cNvPr>
          <p:cNvSpPr>
            <a:spLocks noChangeArrowheads="1"/>
          </p:cNvSpPr>
          <p:nvPr/>
        </p:nvSpPr>
        <p:spPr bwMode="auto">
          <a:xfrm>
            <a:off x="457200" y="476250"/>
            <a:ext cx="7467600" cy="7207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3600" b="1">
                <a:solidFill>
                  <a:schemeClr val="bg1"/>
                </a:solidFill>
              </a:rPr>
              <a:t>Пережатие и отсечение пуповины</a:t>
            </a:r>
            <a:endParaRPr lang="ru-RU" altLang="ru-RU" sz="3600" b="1">
              <a:solidFill>
                <a:schemeClr val="bg1"/>
              </a:solidFill>
              <a:latin typeface="Arial" panose="020B0604020202020204" pitchFamily="34" charset="0"/>
            </a:endParaRPr>
          </a:p>
        </p:txBody>
      </p:sp>
      <p:sp>
        <p:nvSpPr>
          <p:cNvPr id="84996" name="CustomShape 3">
            <a:extLst>
              <a:ext uri="{FF2B5EF4-FFF2-40B4-BE49-F238E27FC236}">
                <a16:creationId xmlns:a16="http://schemas.microsoft.com/office/drawing/2014/main" id="{90986EC1-0A68-4EEC-5621-897462129A18}"/>
              </a:ext>
            </a:extLst>
          </p:cNvPr>
          <p:cNvSpPr>
            <a:spLocks noChangeArrowheads="1"/>
          </p:cNvSpPr>
          <p:nvPr/>
        </p:nvSpPr>
        <p:spPr bwMode="auto">
          <a:xfrm>
            <a:off x="323850" y="1628775"/>
            <a:ext cx="3867150" cy="46799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3600">
                <a:solidFill>
                  <a:srgbClr val="000000"/>
                </a:solidFill>
              </a:rPr>
              <a:t>Рекомендуется пережимать пуповину </a:t>
            </a:r>
          </a:p>
          <a:p>
            <a:pPr eaLnBrk="1" hangingPunct="1">
              <a:spcBef>
                <a:spcPct val="0"/>
              </a:spcBef>
              <a:buFontTx/>
              <a:buNone/>
            </a:pPr>
            <a:r>
              <a:rPr lang="ru-RU" altLang="ru-RU" sz="3600">
                <a:solidFill>
                  <a:srgbClr val="C00000"/>
                </a:solidFill>
              </a:rPr>
              <a:t>через 1 минуту</a:t>
            </a:r>
            <a:r>
              <a:rPr lang="ru-RU" altLang="ru-RU" sz="3600">
                <a:solidFill>
                  <a:srgbClr val="000000"/>
                </a:solidFill>
              </a:rPr>
              <a:t>, </a:t>
            </a:r>
          </a:p>
          <a:p>
            <a:pPr eaLnBrk="1" hangingPunct="1">
              <a:spcBef>
                <a:spcPct val="0"/>
              </a:spcBef>
              <a:buFontTx/>
              <a:buNone/>
            </a:pPr>
            <a:r>
              <a:rPr lang="ru-RU" altLang="ru-RU" sz="3600">
                <a:solidFill>
                  <a:srgbClr val="C00000"/>
                </a:solidFill>
              </a:rPr>
              <a:t>но не позднее </a:t>
            </a:r>
          </a:p>
          <a:p>
            <a:pPr eaLnBrk="1" hangingPunct="1">
              <a:spcBef>
                <a:spcPct val="0"/>
              </a:spcBef>
              <a:buFontTx/>
              <a:buNone/>
            </a:pPr>
            <a:r>
              <a:rPr lang="ru-RU" altLang="ru-RU" sz="3600">
                <a:solidFill>
                  <a:srgbClr val="C00000"/>
                </a:solidFill>
              </a:rPr>
              <a:t>10 минут</a:t>
            </a:r>
            <a:r>
              <a:rPr lang="ru-RU" altLang="ru-RU" sz="3600">
                <a:solidFill>
                  <a:srgbClr val="000000"/>
                </a:solidFill>
              </a:rPr>
              <a:t> после рождения ребенка</a:t>
            </a:r>
            <a:endParaRPr lang="ru-RU" altLang="ru-RU" sz="1800">
              <a:latin typeface="Arial" panose="020B0604020202020204" pitchFamily="34" charset="0"/>
            </a:endParaRPr>
          </a:p>
        </p:txBody>
      </p:sp>
      <p:pic>
        <p:nvPicPr>
          <p:cNvPr id="84997" name="Рисунок 7">
            <a:extLst>
              <a:ext uri="{FF2B5EF4-FFF2-40B4-BE49-F238E27FC236}">
                <a16:creationId xmlns:a16="http://schemas.microsoft.com/office/drawing/2014/main" id="{07A85E0E-17C0-27E6-1D61-CBA2C9700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1797050"/>
            <a:ext cx="463550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9" name="Rectangle 5">
            <a:extLst>
              <a:ext uri="{FF2B5EF4-FFF2-40B4-BE49-F238E27FC236}">
                <a16:creationId xmlns:a16="http://schemas.microsoft.com/office/drawing/2014/main" id="{6AA886D8-BFB3-2C5A-18D9-0DD03EB1C1E5}"/>
              </a:ext>
            </a:extLst>
          </p:cNvPr>
          <p:cNvSpPr>
            <a:spLocks noGrp="1" noChangeArrowheads="1"/>
          </p:cNvSpPr>
          <p:nvPr>
            <p:ph type="title"/>
          </p:nvPr>
        </p:nvSpPr>
        <p:spPr>
          <a:xfrm>
            <a:off x="457200" y="274638"/>
            <a:ext cx="8229600" cy="922337"/>
          </a:xfrm>
          <a:solidFill>
            <a:srgbClr val="0000FF"/>
          </a:solidFill>
        </p:spPr>
        <p:txBody>
          <a:bodyPr rtlCol="0">
            <a:normAutofit fontScale="90000"/>
          </a:bodyPr>
          <a:lstStyle/>
          <a:p>
            <a:pPr eaLnBrk="1" fontAlgn="auto" hangingPunct="1">
              <a:spcAft>
                <a:spcPts val="0"/>
              </a:spcAft>
              <a:defRPr/>
            </a:pPr>
            <a:r>
              <a:rPr lang="ru-RU" sz="3200" b="1" dirty="0">
                <a:solidFill>
                  <a:schemeClr val="bg1"/>
                </a:solidFill>
              </a:rPr>
              <a:t>Выкладывание ребенка на живот матери (прямой кожный контакт) </a:t>
            </a:r>
          </a:p>
        </p:txBody>
      </p:sp>
      <p:pic>
        <p:nvPicPr>
          <p:cNvPr id="86019" name="Picture 4" descr="59vbirtt">
            <a:extLst>
              <a:ext uri="{FF2B5EF4-FFF2-40B4-BE49-F238E27FC236}">
                <a16:creationId xmlns:a16="http://schemas.microsoft.com/office/drawing/2014/main" id="{6D6119F2-A66B-F33A-EDFA-173CFB37C9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268413"/>
            <a:ext cx="6480175" cy="5184775"/>
          </a:xfrm>
          <a:noFill/>
        </p:spPr>
      </p:pic>
      <p:sp>
        <p:nvSpPr>
          <p:cNvPr id="4" name="Прямоугольник 3">
            <a:extLst>
              <a:ext uri="{FF2B5EF4-FFF2-40B4-BE49-F238E27FC236}">
                <a16:creationId xmlns:a16="http://schemas.microsoft.com/office/drawing/2014/main" id="{690160A8-BA04-C106-9AB6-DB57595F9E04}"/>
              </a:ext>
            </a:extLst>
          </p:cNvPr>
          <p:cNvSpPr/>
          <p:nvPr/>
        </p:nvSpPr>
        <p:spPr>
          <a:xfrm>
            <a:off x="8770938" y="-379413"/>
            <a:ext cx="2286000" cy="708026"/>
          </a:xfrm>
          <a:prstGeom prst="rect">
            <a:avLst/>
          </a:prstGeom>
        </p:spPr>
        <p:txBody>
          <a:bodyPr>
            <a:spAutoFit/>
          </a:bodyPr>
          <a:lstStyle/>
          <a:p>
            <a:pPr eaLnBrk="1" hangingPunct="1">
              <a:defRPr/>
            </a:pPr>
            <a:r>
              <a:rPr lang="ru-RU" sz="4000" kern="0" dirty="0">
                <a:solidFill>
                  <a:srgbClr val="DFDEF6"/>
                </a:solidFill>
                <a:effectLst>
                  <a:outerShdw blurRad="38100" dist="38100" dir="2700000" algn="tl">
                    <a:srgbClr val="000000"/>
                  </a:outerShdw>
                </a:effectLst>
                <a:latin typeface="Arial"/>
                <a:ea typeface="+mj-ea"/>
                <a:cs typeface="+mj-cs"/>
              </a:rPr>
              <a:t>,</a:t>
            </a:r>
            <a:endParaRPr lang="ru-RU" dirty="0">
              <a:latin typeface="Arial"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s://im0-tub-ru.yandex.net/i?id=808c8c4e6248394b25e1cf3cfd1173bf-l&amp;n=13">
            <a:extLst>
              <a:ext uri="{FF2B5EF4-FFF2-40B4-BE49-F238E27FC236}">
                <a16:creationId xmlns:a16="http://schemas.microsoft.com/office/drawing/2014/main" id="{775A59B0-E45B-2097-31A3-D1FB65ED3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9132888"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Shape 1">
            <a:extLst>
              <a:ext uri="{FF2B5EF4-FFF2-40B4-BE49-F238E27FC236}">
                <a16:creationId xmlns:a16="http://schemas.microsoft.com/office/drawing/2014/main" id="{047E9C63-FCA1-54C3-9B2D-95CDF657CEBD}"/>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88067" name="TextShape 2">
            <a:extLst>
              <a:ext uri="{FF2B5EF4-FFF2-40B4-BE49-F238E27FC236}">
                <a16:creationId xmlns:a16="http://schemas.microsoft.com/office/drawing/2014/main" id="{D678D60C-E0E2-F4F7-FC30-445F1EAFE491}"/>
              </a:ext>
            </a:extLst>
          </p:cNvPr>
          <p:cNvSpPr txBox="1">
            <a:spLocks noChangeArrowheads="1"/>
          </p:cNvSpPr>
          <p:nvPr/>
        </p:nvSpPr>
        <p:spPr bwMode="auto">
          <a:xfrm>
            <a:off x="323850" y="15621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88068" name="CustomShape 3">
            <a:extLst>
              <a:ext uri="{FF2B5EF4-FFF2-40B4-BE49-F238E27FC236}">
                <a16:creationId xmlns:a16="http://schemas.microsoft.com/office/drawing/2014/main" id="{03B5A484-D48E-357F-5999-0DC79CEAA318}"/>
              </a:ext>
            </a:extLst>
          </p:cNvPr>
          <p:cNvSpPr>
            <a:spLocks noChangeArrowheads="1"/>
          </p:cNvSpPr>
          <p:nvPr/>
        </p:nvSpPr>
        <p:spPr bwMode="auto">
          <a:xfrm>
            <a:off x="1935163" y="354013"/>
            <a:ext cx="5689600" cy="7207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4400">
                <a:solidFill>
                  <a:schemeClr val="bg1"/>
                </a:solidFill>
              </a:rPr>
              <a:t>В родах не следует:</a:t>
            </a:r>
            <a:endParaRPr lang="ru-RU" altLang="ru-RU" sz="1800">
              <a:solidFill>
                <a:schemeClr val="bg1"/>
              </a:solidFill>
              <a:latin typeface="Arial" panose="020B0604020202020204" pitchFamily="34" charset="0"/>
            </a:endParaRPr>
          </a:p>
        </p:txBody>
      </p:sp>
      <p:sp>
        <p:nvSpPr>
          <p:cNvPr id="88069" name="CustomShape 4">
            <a:extLst>
              <a:ext uri="{FF2B5EF4-FFF2-40B4-BE49-F238E27FC236}">
                <a16:creationId xmlns:a16="http://schemas.microsoft.com/office/drawing/2014/main" id="{FC91CCB9-0086-0AA2-4A75-A40E5140184C}"/>
              </a:ext>
            </a:extLst>
          </p:cNvPr>
          <p:cNvSpPr>
            <a:spLocks noChangeArrowheads="1"/>
          </p:cNvSpPr>
          <p:nvPr/>
        </p:nvSpPr>
        <p:spPr bwMode="auto">
          <a:xfrm>
            <a:off x="2339975" y="1700213"/>
            <a:ext cx="6696075" cy="3960812"/>
          </a:xfrm>
          <a:prstGeom prst="rect">
            <a:avLst/>
          </a:prstGeom>
          <a:solidFill>
            <a:srgbClr val="FFFF0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ru-RU" altLang="ru-RU" sz="3600" b="1">
                <a:solidFill>
                  <a:srgbClr val="000000"/>
                </a:solidFill>
              </a:rPr>
              <a:t>Поднимать ребенка при не пережатой пуповине выше тела матери (уровня плаценты)</a:t>
            </a:r>
            <a:endParaRPr lang="ru-RU" altLang="ru-RU" sz="3600" b="1">
              <a:latin typeface="Arial" panose="020B0604020202020204" pitchFamily="34" charset="0"/>
            </a:endParaRPr>
          </a:p>
          <a:p>
            <a:pPr eaLnBrk="1" hangingPunct="1">
              <a:spcBef>
                <a:spcPct val="0"/>
              </a:spcBef>
            </a:pPr>
            <a:r>
              <a:rPr lang="ru-RU" altLang="ru-RU" sz="3600" b="1">
                <a:solidFill>
                  <a:srgbClr val="C00000"/>
                </a:solidFill>
              </a:rPr>
              <a:t>Использовать метилэргометрин во II периоде родов для профилактики кровотечения</a:t>
            </a:r>
            <a:endParaRPr lang="ru-RU" altLang="ru-RU" sz="3600" b="1">
              <a:solidFill>
                <a:srgbClr val="C00000"/>
              </a:solidFill>
              <a:latin typeface="Arial" panose="020B0604020202020204" pitchFamily="34" charset="0"/>
            </a:endParaRPr>
          </a:p>
        </p:txBody>
      </p:sp>
      <p:pic>
        <p:nvPicPr>
          <p:cNvPr id="88070" name="Picture 7">
            <a:extLst>
              <a:ext uri="{FF2B5EF4-FFF2-40B4-BE49-F238E27FC236}">
                <a16:creationId xmlns:a16="http://schemas.microsoft.com/office/drawing/2014/main" id="{BAFAEB45-7DBB-2A43-CA61-E72D2B517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163763"/>
            <a:ext cx="2116138" cy="332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Shape 1">
            <a:extLst>
              <a:ext uri="{FF2B5EF4-FFF2-40B4-BE49-F238E27FC236}">
                <a16:creationId xmlns:a16="http://schemas.microsoft.com/office/drawing/2014/main" id="{C2A778D3-AF74-0122-92CE-BC7B35B78CB6}"/>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pic>
        <p:nvPicPr>
          <p:cNvPr id="89091" name="Содержимое 6">
            <a:extLst>
              <a:ext uri="{FF2B5EF4-FFF2-40B4-BE49-F238E27FC236}">
                <a16:creationId xmlns:a16="http://schemas.microsoft.com/office/drawing/2014/main" id="{88C493C8-B5EA-2B8B-8394-903F015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1150" y="2592388"/>
            <a:ext cx="34417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Рисунок 3">
            <a:extLst>
              <a:ext uri="{FF2B5EF4-FFF2-40B4-BE49-F238E27FC236}">
                <a16:creationId xmlns:a16="http://schemas.microsoft.com/office/drawing/2014/main" id="{2BD10A95-E2A2-63A6-61C1-9547A07D70B6}"/>
              </a:ext>
            </a:extLst>
          </p:cNvPr>
          <p:cNvSpPr>
            <a:spLocks noChangeAspect="1" noChangeArrowheads="1"/>
          </p:cNvSpPr>
          <p:nvPr/>
        </p:nvSpPr>
        <p:spPr bwMode="auto">
          <a:xfrm>
            <a:off x="0" y="0"/>
            <a:ext cx="91440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89093" name="CustomShape 2">
            <a:extLst>
              <a:ext uri="{FF2B5EF4-FFF2-40B4-BE49-F238E27FC236}">
                <a16:creationId xmlns:a16="http://schemas.microsoft.com/office/drawing/2014/main" id="{4AF5F6BE-2F17-9E53-C122-1D1820163ECB}"/>
              </a:ext>
            </a:extLst>
          </p:cNvPr>
          <p:cNvSpPr>
            <a:spLocks noChangeArrowheads="1"/>
          </p:cNvSpPr>
          <p:nvPr/>
        </p:nvSpPr>
        <p:spPr bwMode="auto">
          <a:xfrm>
            <a:off x="395288" y="274638"/>
            <a:ext cx="6707187" cy="8636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4400" b="1">
                <a:solidFill>
                  <a:schemeClr val="bg1"/>
                </a:solidFill>
              </a:rPr>
              <a:t>Перинео- и эпизиотомия</a:t>
            </a:r>
            <a:endParaRPr lang="ru-RU" altLang="ru-RU" sz="1800">
              <a:solidFill>
                <a:schemeClr val="bg1"/>
              </a:solidFill>
              <a:latin typeface="Arial" panose="020B0604020202020204" pitchFamily="34" charset="0"/>
            </a:endParaRPr>
          </a:p>
        </p:txBody>
      </p:sp>
      <p:sp>
        <p:nvSpPr>
          <p:cNvPr id="89094" name="CustomShape 3">
            <a:extLst>
              <a:ext uri="{FF2B5EF4-FFF2-40B4-BE49-F238E27FC236}">
                <a16:creationId xmlns:a16="http://schemas.microsoft.com/office/drawing/2014/main" id="{B3EB4D0D-52B8-76FC-77AD-BEE3DB9F9A32}"/>
              </a:ext>
            </a:extLst>
          </p:cNvPr>
          <p:cNvSpPr>
            <a:spLocks noChangeArrowheads="1"/>
          </p:cNvSpPr>
          <p:nvPr/>
        </p:nvSpPr>
        <p:spPr bwMode="auto">
          <a:xfrm>
            <a:off x="250825" y="1484313"/>
            <a:ext cx="4248150" cy="46418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ru-RU" altLang="ru-RU" sz="2400" b="1">
              <a:solidFill>
                <a:srgbClr val="000000"/>
              </a:solidFill>
            </a:endParaRPr>
          </a:p>
          <a:p>
            <a:pPr eaLnBrk="1" hangingPunct="1">
              <a:spcBef>
                <a:spcPct val="0"/>
              </a:spcBef>
            </a:pPr>
            <a:r>
              <a:rPr lang="ru-RU" altLang="ru-RU" sz="2400" b="1">
                <a:solidFill>
                  <a:srgbClr val="000000"/>
                </a:solidFill>
              </a:rPr>
              <a:t> Не рекомендуется выполнять рутинно, только при начавшемся разрыве промежности</a:t>
            </a:r>
          </a:p>
          <a:p>
            <a:pPr eaLnBrk="1" hangingPunct="1">
              <a:spcBef>
                <a:spcPct val="0"/>
              </a:spcBef>
            </a:pPr>
            <a:r>
              <a:rPr lang="ru-RU" altLang="ru-RU" sz="2400" b="1">
                <a:solidFill>
                  <a:srgbClr val="000000"/>
                </a:solidFill>
              </a:rPr>
              <a:t> Медиальная  эпизиотомия не выполняется</a:t>
            </a:r>
          </a:p>
          <a:p>
            <a:pPr eaLnBrk="1" hangingPunct="1">
              <a:spcBef>
                <a:spcPct val="0"/>
              </a:spcBef>
            </a:pPr>
            <a:r>
              <a:rPr lang="ru-RU" altLang="ru-RU" sz="2400" b="1">
                <a:solidFill>
                  <a:srgbClr val="000000"/>
                </a:solidFill>
              </a:rPr>
              <a:t> Предпочтительно медиолатеральная эпизиотомия (метод обезболивания - регионарная или пудендальная анестезия)</a:t>
            </a:r>
            <a:endParaRPr lang="ru-RU" altLang="ru-RU" sz="2400" b="1">
              <a:latin typeface="Arial" panose="020B0604020202020204" pitchFamily="34" charset="0"/>
            </a:endParaRPr>
          </a:p>
        </p:txBody>
      </p:sp>
      <p:sp>
        <p:nvSpPr>
          <p:cNvPr id="89095" name="CustomShape 4">
            <a:extLst>
              <a:ext uri="{FF2B5EF4-FFF2-40B4-BE49-F238E27FC236}">
                <a16:creationId xmlns:a16="http://schemas.microsoft.com/office/drawing/2014/main" id="{0770ACC9-2022-12C5-6648-7A68523A7FCF}"/>
              </a:ext>
            </a:extLst>
          </p:cNvPr>
          <p:cNvSpPr>
            <a:spLocks noChangeArrowheads="1"/>
          </p:cNvSpPr>
          <p:nvPr/>
        </p:nvSpPr>
        <p:spPr bwMode="auto">
          <a:xfrm>
            <a:off x="1835150" y="5734050"/>
            <a:ext cx="7056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pic>
        <p:nvPicPr>
          <p:cNvPr id="89096" name="Рисунок 10">
            <a:extLst>
              <a:ext uri="{FF2B5EF4-FFF2-40B4-BE49-F238E27FC236}">
                <a16:creationId xmlns:a16="http://schemas.microsoft.com/office/drawing/2014/main" id="{82C93DB3-5035-B676-BB1D-34183B0BA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412875"/>
            <a:ext cx="45402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D319A42E-7028-3BC6-6D13-597AEC39966A}"/>
              </a:ext>
            </a:extLst>
          </p:cNvPr>
          <p:cNvSpPr>
            <a:spLocks noGrp="1" noChangeArrowheads="1"/>
          </p:cNvSpPr>
          <p:nvPr>
            <p:ph type="title"/>
          </p:nvPr>
        </p:nvSpPr>
        <p:spPr>
          <a:xfrm>
            <a:off x="457200" y="274638"/>
            <a:ext cx="8229600" cy="777875"/>
          </a:xfrm>
          <a:solidFill>
            <a:srgbClr val="0000FF"/>
          </a:solidFill>
          <a:ln>
            <a:solidFill>
              <a:srgbClr val="000000"/>
            </a:solidFill>
          </a:ln>
        </p:spPr>
        <p:txBody>
          <a:bodyPr rtlCol="0">
            <a:normAutofit fontScale="90000"/>
          </a:bodyPr>
          <a:lstStyle/>
          <a:p>
            <a:pPr eaLnBrk="1" fontAlgn="auto" hangingPunct="1">
              <a:spcAft>
                <a:spcPts val="0"/>
              </a:spcAft>
              <a:defRPr/>
            </a:pPr>
            <a:br>
              <a:rPr lang="ru-RU" sz="3600" b="1" dirty="0">
                <a:solidFill>
                  <a:schemeClr val="bg1"/>
                </a:solidFill>
              </a:rPr>
            </a:br>
            <a:r>
              <a:rPr lang="ru-RU" sz="3600" b="1" dirty="0">
                <a:solidFill>
                  <a:schemeClr val="bg1"/>
                </a:solidFill>
              </a:rPr>
              <a:t>Ведение третьего периода родов </a:t>
            </a:r>
            <a:br>
              <a:rPr lang="ru-RU" sz="3600" b="1" dirty="0">
                <a:solidFill>
                  <a:schemeClr val="bg1"/>
                </a:solidFill>
              </a:rPr>
            </a:br>
            <a:endParaRPr lang="ru-RU" sz="3600" b="1" dirty="0">
              <a:solidFill>
                <a:schemeClr val="bg1"/>
              </a:solidFill>
            </a:endParaRPr>
          </a:p>
        </p:txBody>
      </p:sp>
      <p:sp>
        <p:nvSpPr>
          <p:cNvPr id="165891" name="Rectangle 3">
            <a:extLst>
              <a:ext uri="{FF2B5EF4-FFF2-40B4-BE49-F238E27FC236}">
                <a16:creationId xmlns:a16="http://schemas.microsoft.com/office/drawing/2014/main" id="{D216B371-76EE-7EA0-D940-0A58398E95D8}"/>
              </a:ext>
            </a:extLst>
          </p:cNvPr>
          <p:cNvSpPr>
            <a:spLocks noGrp="1" noChangeArrowheads="1"/>
          </p:cNvSpPr>
          <p:nvPr>
            <p:ph type="body" sz="half" idx="1"/>
          </p:nvPr>
        </p:nvSpPr>
        <p:spPr>
          <a:xfrm>
            <a:off x="250825" y="1916113"/>
            <a:ext cx="4105275" cy="4465637"/>
          </a:xfrm>
          <a:solidFill>
            <a:schemeClr val="accent1">
              <a:lumMod val="20000"/>
              <a:lumOff val="80000"/>
            </a:schemeClr>
          </a:solidFill>
          <a:ln>
            <a:solidFill>
              <a:srgbClr val="000000"/>
            </a:solidFill>
          </a:ln>
        </p:spPr>
        <p:txBody>
          <a:bodyPr rtlCol="0">
            <a:normAutofit/>
          </a:bodyPr>
          <a:lstStyle/>
          <a:p>
            <a:pPr eaLnBrk="1" fontAlgn="auto" hangingPunct="1">
              <a:lnSpc>
                <a:spcPct val="90000"/>
              </a:lnSpc>
              <a:spcAft>
                <a:spcPts val="0"/>
              </a:spcAft>
              <a:defRPr/>
            </a:pPr>
            <a:r>
              <a:rPr lang="ru-RU" sz="2000" b="1" dirty="0"/>
              <a:t>самый короткий и очень ответственный в связи с возможностью возникновения кровотечения; </a:t>
            </a:r>
          </a:p>
          <a:p>
            <a:pPr eaLnBrk="1" fontAlgn="auto" hangingPunct="1">
              <a:lnSpc>
                <a:spcPct val="90000"/>
              </a:lnSpc>
              <a:spcAft>
                <a:spcPts val="0"/>
              </a:spcAft>
              <a:defRPr/>
            </a:pPr>
            <a:r>
              <a:rPr lang="ru-RU" sz="2000" b="1" dirty="0"/>
              <a:t>тактика ведения должна носить активно-выжидательный характер;</a:t>
            </a:r>
          </a:p>
          <a:p>
            <a:pPr eaLnBrk="1" fontAlgn="auto" hangingPunct="1">
              <a:lnSpc>
                <a:spcPct val="90000"/>
              </a:lnSpc>
              <a:spcAft>
                <a:spcPts val="0"/>
              </a:spcAft>
              <a:defRPr/>
            </a:pPr>
            <a:r>
              <a:rPr lang="ru-RU" sz="2000" b="1" dirty="0"/>
              <a:t>осуществляется наблюдение за появлением признаков отделения плаценты;</a:t>
            </a:r>
          </a:p>
          <a:p>
            <a:pPr eaLnBrk="1" fontAlgn="auto" hangingPunct="1">
              <a:lnSpc>
                <a:spcPct val="90000"/>
              </a:lnSpc>
              <a:spcAft>
                <a:spcPts val="0"/>
              </a:spcAft>
              <a:defRPr/>
            </a:pPr>
            <a:r>
              <a:rPr lang="ru-RU" sz="2000" b="1" dirty="0">
                <a:solidFill>
                  <a:srgbClr val="C00000"/>
                </a:solidFill>
              </a:rPr>
              <a:t>рекомендуется через 30 мин. при отсутствии признаков отделения плаценты приступить к ее ручному выделению</a:t>
            </a:r>
          </a:p>
          <a:p>
            <a:pPr eaLnBrk="1" fontAlgn="auto" hangingPunct="1">
              <a:lnSpc>
                <a:spcPct val="90000"/>
              </a:lnSpc>
              <a:spcAft>
                <a:spcPts val="0"/>
              </a:spcAft>
              <a:defRPr/>
            </a:pPr>
            <a:endParaRPr lang="ru-RU" sz="2000" b="1" dirty="0">
              <a:solidFill>
                <a:srgbClr val="FFFF00"/>
              </a:solidFill>
            </a:endParaRPr>
          </a:p>
        </p:txBody>
      </p:sp>
      <p:pic>
        <p:nvPicPr>
          <p:cNvPr id="90116" name="Picture 2">
            <a:extLst>
              <a:ext uri="{FF2B5EF4-FFF2-40B4-BE49-F238E27FC236}">
                <a16:creationId xmlns:a16="http://schemas.microsoft.com/office/drawing/2014/main" id="{30707526-049E-C46F-86F6-E3DF0C5CBAEF}"/>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743450" y="1412875"/>
            <a:ext cx="4146550" cy="2952750"/>
          </a:xfrm>
          <a:noFill/>
        </p:spPr>
      </p:pic>
      <p:pic>
        <p:nvPicPr>
          <p:cNvPr id="90117" name="Picture 6">
            <a:extLst>
              <a:ext uri="{FF2B5EF4-FFF2-40B4-BE49-F238E27FC236}">
                <a16:creationId xmlns:a16="http://schemas.microsoft.com/office/drawing/2014/main" id="{957A5BF8-B08E-C01B-23A3-83171D434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4437063"/>
            <a:ext cx="4102100" cy="230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9" name="Rectangle 1029">
            <a:extLst>
              <a:ext uri="{FF2B5EF4-FFF2-40B4-BE49-F238E27FC236}">
                <a16:creationId xmlns:a16="http://schemas.microsoft.com/office/drawing/2014/main" id="{F7636CDF-2C67-A493-9337-1310B8566F2F}"/>
              </a:ext>
            </a:extLst>
          </p:cNvPr>
          <p:cNvSpPr>
            <a:spLocks noGrp="1" noChangeArrowheads="1"/>
          </p:cNvSpPr>
          <p:nvPr>
            <p:ph type="title"/>
          </p:nvPr>
        </p:nvSpPr>
        <p:spPr>
          <a:xfrm>
            <a:off x="457200" y="274638"/>
            <a:ext cx="8229600" cy="633412"/>
          </a:xfrm>
          <a:solidFill>
            <a:srgbClr val="0000FF"/>
          </a:solidFill>
        </p:spPr>
        <p:txBody>
          <a:bodyPr rtlCol="0">
            <a:normAutofit fontScale="90000"/>
          </a:bodyPr>
          <a:lstStyle/>
          <a:p>
            <a:pPr eaLnBrk="1" fontAlgn="auto" hangingPunct="1">
              <a:spcAft>
                <a:spcPts val="0"/>
              </a:spcAft>
              <a:defRPr/>
            </a:pPr>
            <a:r>
              <a:rPr lang="ru-RU" sz="4000" b="1" dirty="0">
                <a:solidFill>
                  <a:schemeClr val="bg1"/>
                </a:solidFill>
              </a:rPr>
              <a:t>Осмотр</a:t>
            </a:r>
            <a:r>
              <a:rPr lang="ru-RU" sz="4000" b="1" dirty="0"/>
              <a:t> </a:t>
            </a:r>
            <a:r>
              <a:rPr lang="ru-RU" sz="4000" b="1" dirty="0">
                <a:solidFill>
                  <a:schemeClr val="bg1"/>
                </a:solidFill>
              </a:rPr>
              <a:t>последа</a:t>
            </a:r>
            <a:r>
              <a:rPr lang="ru-RU" sz="4000" dirty="0"/>
              <a:t> </a:t>
            </a:r>
          </a:p>
        </p:txBody>
      </p:sp>
      <p:pic>
        <p:nvPicPr>
          <p:cNvPr id="91139" name="Picture 5">
            <a:extLst>
              <a:ext uri="{FF2B5EF4-FFF2-40B4-BE49-F238E27FC236}">
                <a16:creationId xmlns:a16="http://schemas.microsoft.com/office/drawing/2014/main" id="{D22B3C01-5C71-9C49-EF9C-2A0B5ED3DC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914400"/>
            <a:ext cx="8229600" cy="6094413"/>
          </a:xfr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9" name="Rectangle 1029">
            <a:extLst>
              <a:ext uri="{FF2B5EF4-FFF2-40B4-BE49-F238E27FC236}">
                <a16:creationId xmlns:a16="http://schemas.microsoft.com/office/drawing/2014/main" id="{44E2427C-46A4-784D-06F3-31E43B5077C1}"/>
              </a:ext>
            </a:extLst>
          </p:cNvPr>
          <p:cNvSpPr>
            <a:spLocks noGrp="1" noChangeArrowheads="1"/>
          </p:cNvSpPr>
          <p:nvPr>
            <p:ph type="title"/>
          </p:nvPr>
        </p:nvSpPr>
        <p:spPr>
          <a:xfrm>
            <a:off x="457200" y="274638"/>
            <a:ext cx="8229600" cy="633412"/>
          </a:xfrm>
          <a:solidFill>
            <a:srgbClr val="0000FF"/>
          </a:solidFill>
        </p:spPr>
        <p:txBody>
          <a:bodyPr rtlCol="0">
            <a:normAutofit fontScale="90000"/>
          </a:bodyPr>
          <a:lstStyle/>
          <a:p>
            <a:pPr eaLnBrk="1" fontAlgn="auto" hangingPunct="1">
              <a:spcAft>
                <a:spcPts val="0"/>
              </a:spcAft>
              <a:defRPr/>
            </a:pPr>
            <a:r>
              <a:rPr lang="ru-RU" sz="4000" b="1" dirty="0">
                <a:solidFill>
                  <a:schemeClr val="bg1"/>
                </a:solidFill>
              </a:rPr>
              <a:t>Осмотр</a:t>
            </a:r>
            <a:r>
              <a:rPr lang="ru-RU" sz="4000" b="1" dirty="0"/>
              <a:t> </a:t>
            </a:r>
            <a:r>
              <a:rPr lang="ru-RU" sz="4000" b="1" dirty="0">
                <a:solidFill>
                  <a:schemeClr val="bg1"/>
                </a:solidFill>
              </a:rPr>
              <a:t>последа</a:t>
            </a:r>
            <a:r>
              <a:rPr lang="ru-RU" sz="4000" dirty="0"/>
              <a:t> </a:t>
            </a:r>
          </a:p>
        </p:txBody>
      </p:sp>
      <p:pic>
        <p:nvPicPr>
          <p:cNvPr id="92163" name="Picture 1028" descr="59vbirtu">
            <a:extLst>
              <a:ext uri="{FF2B5EF4-FFF2-40B4-BE49-F238E27FC236}">
                <a16:creationId xmlns:a16="http://schemas.microsoft.com/office/drawing/2014/main" id="{5237A93B-4BB7-F48D-4DB1-E883BC4A8C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981075"/>
            <a:ext cx="6913563" cy="5688013"/>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0BC36B10-77F8-D7AA-DC4D-4149A044DC78}"/>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ru-RU" sz="4000" b="1"/>
              <a:t>Классификация кровопотери в родах (ВОЗ)</a:t>
            </a:r>
          </a:p>
        </p:txBody>
      </p:sp>
      <p:sp>
        <p:nvSpPr>
          <p:cNvPr id="171011" name="Rectangle 3">
            <a:extLst>
              <a:ext uri="{FF2B5EF4-FFF2-40B4-BE49-F238E27FC236}">
                <a16:creationId xmlns:a16="http://schemas.microsoft.com/office/drawing/2014/main" id="{5368FEC0-2E1E-772D-85C7-14F061513F56}"/>
              </a:ext>
            </a:extLst>
          </p:cNvPr>
          <p:cNvSpPr>
            <a:spLocks noGrp="1" noChangeArrowheads="1"/>
          </p:cNvSpPr>
          <p:nvPr>
            <p:ph type="body" sz="half" idx="1"/>
          </p:nvPr>
        </p:nvSpPr>
        <p:spPr>
          <a:xfrm>
            <a:off x="457200" y="1916113"/>
            <a:ext cx="4114800" cy="4217987"/>
          </a:xfrm>
          <a:solidFill>
            <a:schemeClr val="accent1">
              <a:lumMod val="20000"/>
              <a:lumOff val="80000"/>
            </a:schemeClr>
          </a:solidFill>
          <a:ln>
            <a:solidFill>
              <a:srgbClr val="0000FF"/>
            </a:solidFill>
          </a:ln>
        </p:spPr>
        <p:txBody>
          <a:bodyPr rtlCol="0">
            <a:normAutofit/>
          </a:bodyPr>
          <a:lstStyle/>
          <a:p>
            <a:pPr eaLnBrk="1" fontAlgn="auto" hangingPunct="1">
              <a:lnSpc>
                <a:spcPct val="80000"/>
              </a:lnSpc>
              <a:spcAft>
                <a:spcPts val="0"/>
              </a:spcAft>
              <a:defRPr/>
            </a:pPr>
            <a:endParaRPr lang="ru-RU" b="1" dirty="0"/>
          </a:p>
          <a:p>
            <a:pPr eaLnBrk="1" fontAlgn="auto" hangingPunct="1">
              <a:lnSpc>
                <a:spcPct val="80000"/>
              </a:lnSpc>
              <a:spcAft>
                <a:spcPts val="0"/>
              </a:spcAft>
              <a:defRPr/>
            </a:pPr>
            <a:r>
              <a:rPr lang="ru-RU" b="1" dirty="0"/>
              <a:t>физиологическая - до 500 мл.;</a:t>
            </a:r>
          </a:p>
          <a:p>
            <a:pPr eaLnBrk="1" fontAlgn="auto" hangingPunct="1">
              <a:lnSpc>
                <a:spcPct val="80000"/>
              </a:lnSpc>
              <a:spcAft>
                <a:spcPts val="0"/>
              </a:spcAft>
              <a:defRPr/>
            </a:pPr>
            <a:endParaRPr lang="ru-RU" b="1" dirty="0"/>
          </a:p>
          <a:p>
            <a:pPr marL="0" indent="0" eaLnBrk="1" fontAlgn="auto" hangingPunct="1">
              <a:lnSpc>
                <a:spcPct val="80000"/>
              </a:lnSpc>
              <a:spcAft>
                <a:spcPts val="0"/>
              </a:spcAft>
              <a:buFont typeface="Arial" charset="0"/>
              <a:buNone/>
              <a:defRPr/>
            </a:pPr>
            <a:endParaRPr lang="ru-RU" b="1" dirty="0"/>
          </a:p>
          <a:p>
            <a:pPr eaLnBrk="1" fontAlgn="auto" hangingPunct="1">
              <a:lnSpc>
                <a:spcPct val="80000"/>
              </a:lnSpc>
              <a:spcAft>
                <a:spcPts val="0"/>
              </a:spcAft>
              <a:defRPr/>
            </a:pPr>
            <a:r>
              <a:rPr lang="ru-RU" b="1" dirty="0"/>
              <a:t>патологическая - свыше 500 мл. </a:t>
            </a:r>
          </a:p>
          <a:p>
            <a:pPr eaLnBrk="1" fontAlgn="auto" hangingPunct="1">
              <a:lnSpc>
                <a:spcPct val="80000"/>
              </a:lnSpc>
              <a:spcAft>
                <a:spcPts val="0"/>
              </a:spcAft>
              <a:defRPr/>
            </a:pPr>
            <a:endParaRPr lang="ru-RU" sz="2400" dirty="0"/>
          </a:p>
          <a:p>
            <a:pPr eaLnBrk="1" fontAlgn="auto" hangingPunct="1">
              <a:lnSpc>
                <a:spcPct val="80000"/>
              </a:lnSpc>
              <a:spcAft>
                <a:spcPts val="0"/>
              </a:spcAft>
              <a:defRPr/>
            </a:pPr>
            <a:endParaRPr lang="ru-RU" sz="2400" dirty="0"/>
          </a:p>
          <a:p>
            <a:pPr eaLnBrk="1" fontAlgn="auto" hangingPunct="1">
              <a:lnSpc>
                <a:spcPct val="80000"/>
              </a:lnSpc>
              <a:spcAft>
                <a:spcPts val="0"/>
              </a:spcAft>
              <a:defRPr/>
            </a:pPr>
            <a:endParaRPr lang="ru-RU" sz="2400" dirty="0"/>
          </a:p>
        </p:txBody>
      </p:sp>
      <p:pic>
        <p:nvPicPr>
          <p:cNvPr id="93188" name="Picture 4">
            <a:extLst>
              <a:ext uri="{FF2B5EF4-FFF2-40B4-BE49-F238E27FC236}">
                <a16:creationId xmlns:a16="http://schemas.microsoft.com/office/drawing/2014/main" id="{B3AFDFE5-EAE9-3B61-371F-277C9BD5C77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89500" y="1785938"/>
            <a:ext cx="3786188" cy="4433887"/>
          </a:xfrm>
          <a:solidFill>
            <a:srgbClr val="FF0000"/>
          </a:solidFill>
          <a:ln>
            <a:solidFill>
              <a:srgbClr val="0000FF"/>
            </a:solid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Shape 1">
            <a:extLst>
              <a:ext uri="{FF2B5EF4-FFF2-40B4-BE49-F238E27FC236}">
                <a16:creationId xmlns:a16="http://schemas.microsoft.com/office/drawing/2014/main" id="{9D34CE48-6E14-89FA-1F28-85D63C685D28}"/>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pic>
        <p:nvPicPr>
          <p:cNvPr id="94211" name="Содержимое 6">
            <a:extLst>
              <a:ext uri="{FF2B5EF4-FFF2-40B4-BE49-F238E27FC236}">
                <a16:creationId xmlns:a16="http://schemas.microsoft.com/office/drawing/2014/main" id="{ACF84062-A5AA-17FA-0606-70DBE839C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088" y="2673350"/>
            <a:ext cx="3171825"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Рисунок 3">
            <a:extLst>
              <a:ext uri="{FF2B5EF4-FFF2-40B4-BE49-F238E27FC236}">
                <a16:creationId xmlns:a16="http://schemas.microsoft.com/office/drawing/2014/main" id="{C3DEEB60-B709-263C-9CD5-CD606F91C033}"/>
              </a:ext>
            </a:extLst>
          </p:cNvPr>
          <p:cNvSpPr>
            <a:spLocks noChangeAspect="1" noChangeArrowheads="1"/>
          </p:cNvSpPr>
          <p:nvPr/>
        </p:nvSpPr>
        <p:spPr bwMode="auto">
          <a:xfrm>
            <a:off x="0" y="0"/>
            <a:ext cx="91440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94213" name="CustomShape 2">
            <a:extLst>
              <a:ext uri="{FF2B5EF4-FFF2-40B4-BE49-F238E27FC236}">
                <a16:creationId xmlns:a16="http://schemas.microsoft.com/office/drawing/2014/main" id="{47840A0B-68A4-7C0E-3832-90F1C766E278}"/>
              </a:ext>
            </a:extLst>
          </p:cNvPr>
          <p:cNvSpPr>
            <a:spLocks noChangeArrowheads="1"/>
          </p:cNvSpPr>
          <p:nvPr/>
        </p:nvSpPr>
        <p:spPr bwMode="auto">
          <a:xfrm>
            <a:off x="457200" y="274638"/>
            <a:ext cx="7467600" cy="1143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3600" b="1">
                <a:solidFill>
                  <a:schemeClr val="bg1"/>
                </a:solidFill>
              </a:rPr>
              <a:t>Профилактика кровотечения в III периоде родов</a:t>
            </a:r>
            <a:endParaRPr lang="ru-RU" altLang="ru-RU" sz="3600">
              <a:solidFill>
                <a:schemeClr val="bg1"/>
              </a:solidFill>
              <a:latin typeface="Arial" panose="020B0604020202020204" pitchFamily="34" charset="0"/>
            </a:endParaRPr>
          </a:p>
        </p:txBody>
      </p:sp>
      <p:sp>
        <p:nvSpPr>
          <p:cNvPr id="235" name="CustomShape 3">
            <a:extLst>
              <a:ext uri="{FF2B5EF4-FFF2-40B4-BE49-F238E27FC236}">
                <a16:creationId xmlns:a16="http://schemas.microsoft.com/office/drawing/2014/main" id="{970B0BD2-3C3A-CFF9-78B5-1ADED1A1B415}"/>
              </a:ext>
            </a:extLst>
          </p:cNvPr>
          <p:cNvSpPr/>
          <p:nvPr/>
        </p:nvSpPr>
        <p:spPr>
          <a:xfrm>
            <a:off x="107950" y="1600200"/>
            <a:ext cx="6696075" cy="4983163"/>
          </a:xfrm>
          <a:prstGeom prst="rect">
            <a:avLst/>
          </a:prstGeom>
          <a:solidFill>
            <a:schemeClr val="accent1">
              <a:lumMod val="20000"/>
              <a:lumOff val="80000"/>
            </a:schemeClr>
          </a:solidFill>
        </p:spPr>
        <p:txBody>
          <a:bodyPr/>
          <a:lstStyle/>
          <a:p>
            <a:pPr eaLnBrk="1" hangingPunct="1">
              <a:buFont typeface="Arial"/>
              <a:buChar char="•"/>
              <a:defRPr/>
            </a:pPr>
            <a:r>
              <a:rPr lang="ru-RU" sz="3600" dirty="0">
                <a:solidFill>
                  <a:srgbClr val="000000"/>
                </a:solidFill>
                <a:latin typeface="Calibri"/>
              </a:rPr>
              <a:t> </a:t>
            </a:r>
            <a:r>
              <a:rPr lang="ru-RU" sz="3200" b="1" dirty="0">
                <a:solidFill>
                  <a:srgbClr val="000000"/>
                </a:solidFill>
                <a:latin typeface="Times New Roman" panose="02020603050405020304" pitchFamily="18" charset="0"/>
                <a:cs typeface="Times New Roman" panose="02020603050405020304" pitchFamily="18" charset="0"/>
              </a:rPr>
              <a:t>Введение </a:t>
            </a:r>
            <a:r>
              <a:rPr lang="ru-RU" sz="3200" b="1" dirty="0">
                <a:solidFill>
                  <a:srgbClr val="FF0000"/>
                </a:solidFill>
                <a:latin typeface="Times New Roman" panose="02020603050405020304" pitchFamily="18" charset="0"/>
                <a:cs typeface="Times New Roman" panose="02020603050405020304" pitchFamily="18" charset="0"/>
              </a:rPr>
              <a:t>окситоцина</a:t>
            </a:r>
            <a:r>
              <a:rPr lang="ru-RU" sz="3200" b="1" dirty="0">
                <a:solidFill>
                  <a:srgbClr val="000000"/>
                </a:solidFill>
                <a:latin typeface="Times New Roman" panose="02020603050405020304" pitchFamily="18" charset="0"/>
                <a:cs typeface="Times New Roman" panose="02020603050405020304" pitchFamily="18" charset="0"/>
              </a:rPr>
              <a:t> в первую минуту после рождения плода – </a:t>
            </a:r>
            <a:r>
              <a:rPr lang="ru-RU" sz="3200" b="1" dirty="0">
                <a:solidFill>
                  <a:srgbClr val="FF0000"/>
                </a:solidFill>
                <a:latin typeface="Times New Roman" panose="02020603050405020304" pitchFamily="18" charset="0"/>
                <a:cs typeface="Times New Roman" panose="02020603050405020304" pitchFamily="18" charset="0"/>
              </a:rPr>
              <a:t>2 мл/10 ЕД</a:t>
            </a:r>
            <a:r>
              <a:rPr lang="ru-RU" sz="3200" b="1" dirty="0">
                <a:solidFill>
                  <a:srgbClr val="000000"/>
                </a:solidFill>
                <a:latin typeface="Times New Roman" panose="02020603050405020304" pitchFamily="18" charset="0"/>
                <a:cs typeface="Times New Roman" panose="02020603050405020304" pitchFamily="18" charset="0"/>
              </a:rPr>
              <a:t> в/м или в/в медленно или </a:t>
            </a:r>
            <a:r>
              <a:rPr lang="ru-RU" sz="3200" b="1" dirty="0">
                <a:solidFill>
                  <a:srgbClr val="FF0000"/>
                </a:solidFill>
                <a:latin typeface="Times New Roman" panose="02020603050405020304" pitchFamily="18" charset="0"/>
                <a:cs typeface="Times New Roman" panose="02020603050405020304" pitchFamily="18" charset="0"/>
              </a:rPr>
              <a:t>карбетоцина</a:t>
            </a:r>
            <a:r>
              <a:rPr lang="ru-RU" sz="3200" b="1" dirty="0">
                <a:solidFill>
                  <a:srgbClr val="000000"/>
                </a:solidFill>
                <a:latin typeface="Times New Roman" panose="02020603050405020304" pitchFamily="18" charset="0"/>
                <a:cs typeface="Times New Roman" panose="02020603050405020304" pitchFamily="18" charset="0"/>
              </a:rPr>
              <a:t> – </a:t>
            </a:r>
            <a:r>
              <a:rPr lang="ru-RU" sz="3200" b="1" dirty="0">
                <a:solidFill>
                  <a:srgbClr val="FF0000"/>
                </a:solidFill>
                <a:latin typeface="Times New Roman" panose="02020603050405020304" pitchFamily="18" charset="0"/>
                <a:cs typeface="Times New Roman" panose="02020603050405020304" pitchFamily="18" charset="0"/>
              </a:rPr>
              <a:t>100 мкг/мл </a:t>
            </a:r>
            <a:r>
              <a:rPr lang="ru-RU" sz="3200" b="1" dirty="0">
                <a:solidFill>
                  <a:srgbClr val="000000"/>
                </a:solidFill>
                <a:latin typeface="Times New Roman" panose="02020603050405020304" pitchFamily="18" charset="0"/>
                <a:cs typeface="Times New Roman" panose="02020603050405020304" pitchFamily="18" charset="0"/>
              </a:rPr>
              <a:t>в/м или в/в медленно. (возможно введение метилэргометрина 0,2 мг в/в)</a:t>
            </a:r>
            <a:endParaRPr sz="3200" b="1" dirty="0">
              <a:latin typeface="Times New Roman" panose="02020603050405020304" pitchFamily="18" charset="0"/>
              <a:cs typeface="Times New Roman" panose="02020603050405020304" pitchFamily="18" charset="0"/>
            </a:endParaRPr>
          </a:p>
          <a:p>
            <a:pPr eaLnBrk="1" hangingPunct="1">
              <a:buFont typeface="Arial"/>
              <a:buChar char="•"/>
              <a:defRPr/>
            </a:pPr>
            <a:r>
              <a:rPr lang="ru-RU" sz="3200" b="1" dirty="0">
                <a:solidFill>
                  <a:srgbClr val="000000"/>
                </a:solidFill>
                <a:latin typeface="Times New Roman" panose="02020603050405020304" pitchFamily="18" charset="0"/>
                <a:cs typeface="Times New Roman" panose="02020603050405020304" pitchFamily="18" charset="0"/>
              </a:rPr>
              <a:t> Выполнение контролируемых тракций за пуповину при </a:t>
            </a:r>
          </a:p>
          <a:p>
            <a:pPr eaLnBrk="1" hangingPunct="1">
              <a:defRPr/>
            </a:pPr>
            <a:r>
              <a:rPr lang="ru-RU" sz="3200" b="1" dirty="0">
                <a:solidFill>
                  <a:srgbClr val="000000"/>
                </a:solidFill>
                <a:latin typeface="Times New Roman" panose="02020603050405020304" pitchFamily="18" charset="0"/>
                <a:cs typeface="Times New Roman" panose="02020603050405020304" pitchFamily="18" charset="0"/>
              </a:rPr>
              <a:t>наличии подготовленных специалистов</a:t>
            </a:r>
            <a:endParaRPr sz="3200" b="1" dirty="0">
              <a:latin typeface="Times New Roman" panose="02020603050405020304" pitchFamily="18" charset="0"/>
              <a:cs typeface="Times New Roman" panose="02020603050405020304" pitchFamily="18" charset="0"/>
            </a:endParaRPr>
          </a:p>
        </p:txBody>
      </p:sp>
      <p:pic>
        <p:nvPicPr>
          <p:cNvPr id="94215" name="Рисунок 7">
            <a:extLst>
              <a:ext uri="{FF2B5EF4-FFF2-40B4-BE49-F238E27FC236}">
                <a16:creationId xmlns:a16="http://schemas.microsoft.com/office/drawing/2014/main" id="{2721F0C6-0CF1-6A44-9C89-5D979AFC5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6650" y="4724400"/>
            <a:ext cx="292735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a:extLst>
              <a:ext uri="{FF2B5EF4-FFF2-40B4-BE49-F238E27FC236}">
                <a16:creationId xmlns:a16="http://schemas.microsoft.com/office/drawing/2014/main" id="{C1652BCC-FD2C-DAF1-4764-AE34C58E9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107950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a:extLst>
              <a:ext uri="{FF2B5EF4-FFF2-40B4-BE49-F238E27FC236}">
                <a16:creationId xmlns:a16="http://schemas.microsoft.com/office/drawing/2014/main" id="{54B682A4-7575-4173-276A-DD319332DF86}"/>
              </a:ext>
            </a:extLst>
          </p:cNvPr>
          <p:cNvSpPr>
            <a:spLocks noGrp="1"/>
          </p:cNvSpPr>
          <p:nvPr>
            <p:ph type="title"/>
          </p:nvPr>
        </p:nvSpPr>
        <p:spPr>
          <a:xfrm>
            <a:off x="684213" y="836613"/>
            <a:ext cx="7772400" cy="731837"/>
          </a:xfrm>
        </p:spPr>
        <p:txBody>
          <a:bodyPr/>
          <a:lstStyle/>
          <a:p>
            <a:pPr eaLnBrk="1" hangingPunct="1"/>
            <a:r>
              <a:rPr lang="ru-RU" altLang="ru-RU" sz="4000" b="1">
                <a:solidFill>
                  <a:srgbClr val="FF0000"/>
                </a:solidFill>
              </a:rPr>
              <a:t>Простагландины </a:t>
            </a:r>
            <a:r>
              <a:rPr lang="en-US" altLang="ru-RU" sz="4000" b="1">
                <a:solidFill>
                  <a:srgbClr val="FF0000"/>
                </a:solidFill>
              </a:rPr>
              <a:t>F2</a:t>
            </a:r>
            <a:r>
              <a:rPr lang="el-GR" altLang="ru-RU" sz="4000" b="1">
                <a:solidFill>
                  <a:srgbClr val="FF0000"/>
                </a:solidFill>
                <a:cs typeface="Times New Roman" panose="02020603050405020304" pitchFamily="18" charset="0"/>
              </a:rPr>
              <a:t>ά</a:t>
            </a:r>
            <a:br>
              <a:rPr lang="ru-RU" altLang="ru-RU" sz="4000" b="1">
                <a:solidFill>
                  <a:srgbClr val="000000"/>
                </a:solidFill>
                <a:cs typeface="Times New Roman" panose="02020603050405020304" pitchFamily="18" charset="0"/>
              </a:rPr>
            </a:br>
            <a:endParaRPr lang="ru-RU" altLang="ru-RU" sz="4000" b="1"/>
          </a:p>
        </p:txBody>
      </p:sp>
      <p:sp>
        <p:nvSpPr>
          <p:cNvPr id="11268" name="Rectangle 3">
            <a:extLst>
              <a:ext uri="{FF2B5EF4-FFF2-40B4-BE49-F238E27FC236}">
                <a16:creationId xmlns:a16="http://schemas.microsoft.com/office/drawing/2014/main" id="{4DD7574C-1859-449B-3CF6-813C143600F9}"/>
              </a:ext>
            </a:extLst>
          </p:cNvPr>
          <p:cNvSpPr>
            <a:spLocks noGrp="1"/>
          </p:cNvSpPr>
          <p:nvPr>
            <p:ph type="body" idx="1"/>
          </p:nvPr>
        </p:nvSpPr>
        <p:spPr>
          <a:xfrm>
            <a:off x="107950" y="1700213"/>
            <a:ext cx="5759450" cy="4968875"/>
          </a:xfrm>
        </p:spPr>
        <p:txBody>
          <a:bodyPr/>
          <a:lstStyle/>
          <a:p>
            <a:pPr marL="0" eaLnBrk="1" hangingPunct="1">
              <a:spcBef>
                <a:spcPct val="0"/>
              </a:spcBef>
              <a:buFontTx/>
              <a:buNone/>
            </a:pPr>
            <a:r>
              <a:rPr lang="ru-RU" altLang="ru-RU" sz="3100" b="1">
                <a:solidFill>
                  <a:srgbClr val="000000"/>
                </a:solidFill>
              </a:rPr>
              <a:t>Предшественник – арахидоновая кислота. Незадолго до наступления родов наблюдается повышение в плазме беременной их концентрации, что связывают с активацией децидуальной ткани перед родами и увеличением в ней синтеза простагландина </a:t>
            </a:r>
            <a:r>
              <a:rPr lang="en-US" altLang="ru-RU" sz="3100" b="1">
                <a:solidFill>
                  <a:srgbClr val="000000"/>
                </a:solidFill>
              </a:rPr>
              <a:t>F</a:t>
            </a:r>
            <a:r>
              <a:rPr lang="ru-RU" altLang="ru-RU" sz="3100" b="1">
                <a:solidFill>
                  <a:srgbClr val="000000"/>
                </a:solidFill>
              </a:rPr>
              <a:t>2</a:t>
            </a:r>
            <a:r>
              <a:rPr lang="en-US" altLang="ru-RU" sz="3100" b="1">
                <a:solidFill>
                  <a:srgbClr val="000000"/>
                </a:solidFill>
              </a:rPr>
              <a:t>a</a:t>
            </a:r>
            <a:r>
              <a:rPr lang="ru-RU" altLang="ru-RU" sz="3100" b="1">
                <a:solidFill>
                  <a:srgbClr val="000000"/>
                </a:solidFill>
              </a:rPr>
              <a:t>.</a:t>
            </a:r>
          </a:p>
        </p:txBody>
      </p:sp>
      <p:pic>
        <p:nvPicPr>
          <p:cNvPr id="11269" name="Picture 4">
            <a:extLst>
              <a:ext uri="{FF2B5EF4-FFF2-40B4-BE49-F238E27FC236}">
                <a16:creationId xmlns:a16="http://schemas.microsoft.com/office/drawing/2014/main" id="{7D3862FE-E60A-8A86-8C37-48565974A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22225"/>
            <a:ext cx="14763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a:extLst>
              <a:ext uri="{FF2B5EF4-FFF2-40B4-BE49-F238E27FC236}">
                <a16:creationId xmlns:a16="http://schemas.microsoft.com/office/drawing/2014/main" id="{80422E6A-7A67-8D71-7CC2-FD343AE92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844675"/>
            <a:ext cx="3132138"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Shape 1">
            <a:extLst>
              <a:ext uri="{FF2B5EF4-FFF2-40B4-BE49-F238E27FC236}">
                <a16:creationId xmlns:a16="http://schemas.microsoft.com/office/drawing/2014/main" id="{A84F5698-CF8A-5D6F-B603-94CF3D5DE898}"/>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95235" name="TextShape 2">
            <a:extLst>
              <a:ext uri="{FF2B5EF4-FFF2-40B4-BE49-F238E27FC236}">
                <a16:creationId xmlns:a16="http://schemas.microsoft.com/office/drawing/2014/main" id="{3C271E34-DBE1-0D11-5AFF-3CB178A27D81}"/>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95236" name="CustomShape 3">
            <a:extLst>
              <a:ext uri="{FF2B5EF4-FFF2-40B4-BE49-F238E27FC236}">
                <a16:creationId xmlns:a16="http://schemas.microsoft.com/office/drawing/2014/main" id="{515119DB-C5A5-F2AD-F250-951E3FB47B7E}"/>
              </a:ext>
            </a:extLst>
          </p:cNvPr>
          <p:cNvSpPr>
            <a:spLocks noChangeArrowheads="1"/>
          </p:cNvSpPr>
          <p:nvPr/>
        </p:nvSpPr>
        <p:spPr bwMode="auto">
          <a:xfrm>
            <a:off x="2124075" y="692150"/>
            <a:ext cx="5040313" cy="7254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4400" b="1">
                <a:solidFill>
                  <a:schemeClr val="bg1"/>
                </a:solidFill>
              </a:rPr>
              <a:t>III период</a:t>
            </a:r>
            <a:endParaRPr lang="ru-RU" altLang="ru-RU" sz="1800">
              <a:solidFill>
                <a:schemeClr val="bg1"/>
              </a:solidFill>
              <a:latin typeface="Arial" panose="020B0604020202020204" pitchFamily="34" charset="0"/>
            </a:endParaRPr>
          </a:p>
        </p:txBody>
      </p:sp>
      <p:sp>
        <p:nvSpPr>
          <p:cNvPr id="95237" name="CustomShape 4">
            <a:extLst>
              <a:ext uri="{FF2B5EF4-FFF2-40B4-BE49-F238E27FC236}">
                <a16:creationId xmlns:a16="http://schemas.microsoft.com/office/drawing/2014/main" id="{5195A419-CB9A-2E74-0374-B97DFFA9E695}"/>
              </a:ext>
            </a:extLst>
          </p:cNvPr>
          <p:cNvSpPr>
            <a:spLocks noChangeArrowheads="1"/>
          </p:cNvSpPr>
          <p:nvPr/>
        </p:nvSpPr>
        <p:spPr bwMode="auto">
          <a:xfrm>
            <a:off x="457200" y="1600200"/>
            <a:ext cx="8578850" cy="46370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pPr>
            <a:r>
              <a:rPr lang="ru-RU" altLang="ru-RU" b="1">
                <a:solidFill>
                  <a:srgbClr val="000000"/>
                </a:solidFill>
              </a:rPr>
              <a:t> Последовый период не должен длится более </a:t>
            </a:r>
            <a:r>
              <a:rPr lang="ru-RU" altLang="ru-RU" sz="4400" b="1">
                <a:solidFill>
                  <a:srgbClr val="C00000"/>
                </a:solidFill>
              </a:rPr>
              <a:t>30 минут</a:t>
            </a:r>
          </a:p>
          <a:p>
            <a:pPr algn="ctr" eaLnBrk="1" hangingPunct="1">
              <a:spcBef>
                <a:spcPct val="0"/>
              </a:spcBef>
            </a:pPr>
            <a:endParaRPr lang="ru-RU" altLang="ru-RU" sz="1800" b="1">
              <a:latin typeface="Arial" panose="020B0604020202020204" pitchFamily="34" charset="0"/>
            </a:endParaRPr>
          </a:p>
          <a:p>
            <a:pPr algn="just" eaLnBrk="1" hangingPunct="1">
              <a:spcBef>
                <a:spcPct val="0"/>
              </a:spcBef>
            </a:pPr>
            <a:r>
              <a:rPr lang="ru-RU" altLang="ru-RU" b="1">
                <a:solidFill>
                  <a:srgbClr val="000000"/>
                </a:solidFill>
              </a:rPr>
              <a:t> При нормальном течении последового периода кровопотеря составляет не более 0,5% от массы тела</a:t>
            </a:r>
            <a:endParaRPr lang="ru-RU" altLang="ru-RU" sz="1800" b="1">
              <a:latin typeface="Arial" panose="020B0604020202020204" pitchFamily="34" charset="0"/>
            </a:endParaRPr>
          </a:p>
        </p:txBody>
      </p:sp>
      <p:pic>
        <p:nvPicPr>
          <p:cNvPr id="95238" name="Picture 6">
            <a:extLst>
              <a:ext uri="{FF2B5EF4-FFF2-40B4-BE49-F238E27FC236}">
                <a16:creationId xmlns:a16="http://schemas.microsoft.com/office/drawing/2014/main" id="{E889F36A-7BA9-D955-F1F5-C16693A74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4567238"/>
            <a:ext cx="325755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9">
            <a:extLst>
              <a:ext uri="{FF2B5EF4-FFF2-40B4-BE49-F238E27FC236}">
                <a16:creationId xmlns:a16="http://schemas.microsoft.com/office/drawing/2014/main" id="{04281895-D224-7465-0D3A-282AA63FD898}"/>
              </a:ext>
            </a:extLst>
          </p:cNvPr>
          <p:cNvSpPr>
            <a:spLocks noGrp="1"/>
          </p:cNvSpPr>
          <p:nvPr>
            <p:ph type="title"/>
          </p:nvPr>
        </p:nvSpPr>
        <p:spPr>
          <a:xfrm>
            <a:off x="1258888" y="274638"/>
            <a:ext cx="7058025" cy="706437"/>
          </a:xfrm>
          <a:solidFill>
            <a:srgbClr val="0000FF"/>
          </a:solidFill>
        </p:spPr>
        <p:txBody>
          <a:bodyPr/>
          <a:lstStyle/>
          <a:p>
            <a:pPr eaLnBrk="1" hangingPunct="1"/>
            <a:r>
              <a:rPr lang="ru-RU" altLang="ru-RU" sz="3600" b="1">
                <a:solidFill>
                  <a:schemeClr val="bg1"/>
                </a:solidFill>
              </a:rPr>
              <a:t>Осмотр родовых путей</a:t>
            </a:r>
          </a:p>
        </p:txBody>
      </p:sp>
      <p:pic>
        <p:nvPicPr>
          <p:cNvPr id="96259" name="Picture 4">
            <a:extLst>
              <a:ext uri="{FF2B5EF4-FFF2-40B4-BE49-F238E27FC236}">
                <a16:creationId xmlns:a16="http://schemas.microsoft.com/office/drawing/2014/main" id="{FCDF0EF2-84F4-2BA6-1A80-B900B6432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25538"/>
            <a:ext cx="9074150" cy="573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9">
            <a:extLst>
              <a:ext uri="{FF2B5EF4-FFF2-40B4-BE49-F238E27FC236}">
                <a16:creationId xmlns:a16="http://schemas.microsoft.com/office/drawing/2014/main" id="{ADBA182A-FEBC-CD68-76E3-6E1B06EDA840}"/>
              </a:ext>
            </a:extLst>
          </p:cNvPr>
          <p:cNvSpPr>
            <a:spLocks noGrp="1"/>
          </p:cNvSpPr>
          <p:nvPr>
            <p:ph type="title"/>
          </p:nvPr>
        </p:nvSpPr>
        <p:spPr>
          <a:xfrm>
            <a:off x="1258888" y="274638"/>
            <a:ext cx="7058025" cy="706437"/>
          </a:xfrm>
          <a:solidFill>
            <a:srgbClr val="0000FF"/>
          </a:solidFill>
        </p:spPr>
        <p:txBody>
          <a:bodyPr/>
          <a:lstStyle/>
          <a:p>
            <a:pPr eaLnBrk="1" hangingPunct="1"/>
            <a:r>
              <a:rPr lang="ru-RU" altLang="ru-RU" sz="3600" b="1">
                <a:solidFill>
                  <a:schemeClr val="bg1"/>
                </a:solidFill>
              </a:rPr>
              <a:t>Осмотр родовых путей</a:t>
            </a:r>
          </a:p>
        </p:txBody>
      </p:sp>
      <p:pic>
        <p:nvPicPr>
          <p:cNvPr id="97283" name="Picture 2" descr="ÐÐ°ÑÑÐ¸Ð½ÐºÐ¸ Ð¿Ð¾ Ð·Ð°Ð¿ÑÐ¾ÑÑ Ð¾ÑÐ¼Ð¾ÑÑ Ð²Ð»Ð°Ð³Ð°Ð»Ð¸ÑÐ° Ð¿Ð¾ÑÐ»Ðµ ÑÐ¾Ð´Ð¾Ð²">
            <a:extLst>
              <a:ext uri="{FF2B5EF4-FFF2-40B4-BE49-F238E27FC236}">
                <a16:creationId xmlns:a16="http://schemas.microsoft.com/office/drawing/2014/main" id="{C6FA7FA5-1BE2-6D31-BE93-8022DE375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304925"/>
            <a:ext cx="6626225"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9">
            <a:extLst>
              <a:ext uri="{FF2B5EF4-FFF2-40B4-BE49-F238E27FC236}">
                <a16:creationId xmlns:a16="http://schemas.microsoft.com/office/drawing/2014/main" id="{E0C09F82-4F97-BA45-3F27-05932E6B9766}"/>
              </a:ext>
            </a:extLst>
          </p:cNvPr>
          <p:cNvSpPr>
            <a:spLocks noGrp="1"/>
          </p:cNvSpPr>
          <p:nvPr>
            <p:ph type="title"/>
          </p:nvPr>
        </p:nvSpPr>
        <p:spPr>
          <a:xfrm>
            <a:off x="1258888" y="274638"/>
            <a:ext cx="7058025" cy="706437"/>
          </a:xfrm>
          <a:solidFill>
            <a:srgbClr val="0000FF"/>
          </a:solidFill>
        </p:spPr>
        <p:txBody>
          <a:bodyPr/>
          <a:lstStyle/>
          <a:p>
            <a:pPr eaLnBrk="1" hangingPunct="1"/>
            <a:r>
              <a:rPr lang="ru-RU" altLang="ru-RU" sz="3600" b="1">
                <a:solidFill>
                  <a:schemeClr val="bg1"/>
                </a:solidFill>
              </a:rPr>
              <a:t>Осмотр родовых путей</a:t>
            </a:r>
          </a:p>
        </p:txBody>
      </p:sp>
      <p:pic>
        <p:nvPicPr>
          <p:cNvPr id="98307" name="Picture 2">
            <a:extLst>
              <a:ext uri="{FF2B5EF4-FFF2-40B4-BE49-F238E27FC236}">
                <a16:creationId xmlns:a16="http://schemas.microsoft.com/office/drawing/2014/main" id="{2FA06D36-F988-736A-BB97-91612AE25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62125"/>
            <a:ext cx="8929687" cy="483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12" name="Rectangle 1032">
            <a:extLst>
              <a:ext uri="{FF2B5EF4-FFF2-40B4-BE49-F238E27FC236}">
                <a16:creationId xmlns:a16="http://schemas.microsoft.com/office/drawing/2014/main" id="{59E4FD2A-CFA2-15AA-DE08-92D6A4216307}"/>
              </a:ext>
            </a:extLst>
          </p:cNvPr>
          <p:cNvSpPr>
            <a:spLocks noGrp="1" noChangeArrowheads="1"/>
          </p:cNvSpPr>
          <p:nvPr>
            <p:ph sz="half" idx="2"/>
          </p:nvPr>
        </p:nvSpPr>
        <p:spPr>
          <a:xfrm>
            <a:off x="4140200" y="620713"/>
            <a:ext cx="4465638" cy="1511300"/>
          </a:xfrm>
          <a:solidFill>
            <a:schemeClr val="tx2">
              <a:lumMod val="20000"/>
              <a:lumOff val="80000"/>
            </a:schemeClr>
          </a:solidFill>
          <a:ln>
            <a:solidFill>
              <a:srgbClr val="0000FF"/>
            </a:solidFill>
          </a:ln>
        </p:spPr>
        <p:txBody>
          <a:bodyPr rtlCol="0">
            <a:normAutofit/>
          </a:bodyPr>
          <a:lstStyle/>
          <a:p>
            <a:pPr eaLnBrk="1" fontAlgn="auto" hangingPunct="1">
              <a:lnSpc>
                <a:spcPct val="90000"/>
              </a:lnSpc>
              <a:spcAft>
                <a:spcPts val="0"/>
              </a:spcAft>
              <a:defRPr/>
            </a:pPr>
            <a:r>
              <a:rPr lang="ru-RU" b="1" dirty="0"/>
              <a:t>Роды в современных условиях не должны превышать 24 часов</a:t>
            </a:r>
          </a:p>
          <a:p>
            <a:pPr eaLnBrk="1" fontAlgn="auto" hangingPunct="1">
              <a:lnSpc>
                <a:spcPct val="90000"/>
              </a:lnSpc>
              <a:spcAft>
                <a:spcPts val="0"/>
              </a:spcAft>
              <a:defRPr/>
            </a:pPr>
            <a:endParaRPr lang="ru-RU" b="1" dirty="0"/>
          </a:p>
        </p:txBody>
      </p:sp>
      <p:pic>
        <p:nvPicPr>
          <p:cNvPr id="99331" name="Picture 1026" descr="96570846">
            <a:extLst>
              <a:ext uri="{FF2B5EF4-FFF2-40B4-BE49-F238E27FC236}">
                <a16:creationId xmlns:a16="http://schemas.microsoft.com/office/drawing/2014/main" id="{3B063A4C-810A-A8C6-BB00-B31A7ADDC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3233738"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a:extLst>
              <a:ext uri="{FF2B5EF4-FFF2-40B4-BE49-F238E27FC236}">
                <a16:creationId xmlns:a16="http://schemas.microsoft.com/office/drawing/2014/main" id="{525D5979-F2A0-1FF2-0A67-1784CA394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2886075"/>
            <a:ext cx="5748337" cy="383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Shape 1">
            <a:extLst>
              <a:ext uri="{FF2B5EF4-FFF2-40B4-BE49-F238E27FC236}">
                <a16:creationId xmlns:a16="http://schemas.microsoft.com/office/drawing/2014/main" id="{EE65C305-73B3-26C4-2CB6-2E9C4831508E}"/>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sp>
        <p:nvSpPr>
          <p:cNvPr id="100355" name="CustomShape 2">
            <a:extLst>
              <a:ext uri="{FF2B5EF4-FFF2-40B4-BE49-F238E27FC236}">
                <a16:creationId xmlns:a16="http://schemas.microsoft.com/office/drawing/2014/main" id="{391C2CB6-B792-8725-4458-74B8DBF8C2B0}"/>
              </a:ext>
            </a:extLst>
          </p:cNvPr>
          <p:cNvSpPr>
            <a:spLocks noChangeArrowheads="1"/>
          </p:cNvSpPr>
          <p:nvPr/>
        </p:nvSpPr>
        <p:spPr bwMode="auto">
          <a:xfrm>
            <a:off x="608013" y="238125"/>
            <a:ext cx="7927975" cy="7969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b="1">
                <a:solidFill>
                  <a:schemeClr val="bg1"/>
                </a:solidFill>
              </a:rPr>
              <a:t>Ведение раннего послеродового периода</a:t>
            </a:r>
            <a:endParaRPr lang="ru-RU" altLang="ru-RU" b="1">
              <a:solidFill>
                <a:schemeClr val="bg1"/>
              </a:solidFill>
              <a:latin typeface="Arial" panose="020B0604020202020204" pitchFamily="34" charset="0"/>
            </a:endParaRPr>
          </a:p>
        </p:txBody>
      </p:sp>
      <p:sp>
        <p:nvSpPr>
          <p:cNvPr id="100356" name="CustomShape 3">
            <a:extLst>
              <a:ext uri="{FF2B5EF4-FFF2-40B4-BE49-F238E27FC236}">
                <a16:creationId xmlns:a16="http://schemas.microsoft.com/office/drawing/2014/main" id="{263F0AFE-5D06-9E8A-AA2E-4E04D5146ED5}"/>
              </a:ext>
            </a:extLst>
          </p:cNvPr>
          <p:cNvSpPr>
            <a:spLocks noChangeArrowheads="1"/>
          </p:cNvSpPr>
          <p:nvPr/>
        </p:nvSpPr>
        <p:spPr bwMode="auto">
          <a:xfrm>
            <a:off x="214313" y="1139825"/>
            <a:ext cx="8496300" cy="24336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ru-RU" altLang="ru-RU" sz="2800" b="1">
                <a:solidFill>
                  <a:srgbClr val="222222"/>
                </a:solidFill>
                <a:latin typeface="Times New Roman" panose="02020603050405020304" pitchFamily="18" charset="0"/>
                <a:cs typeface="Times New Roman" panose="02020603050405020304" pitchFamily="18" charset="0"/>
              </a:rPr>
              <a:t>В раннем послеродовом периоде каждые 15 минут в течение первых двух часов после родов проводится контроль состояния пациентки: АД, пульс, тонус матки, объем кровянистых выделений из влагалища.</a:t>
            </a:r>
            <a:endParaRPr lang="ru-RU" altLang="ru-RU" sz="2800" b="1">
              <a:latin typeface="Times New Roman" panose="02020603050405020304" pitchFamily="18" charset="0"/>
              <a:cs typeface="Times New Roman" panose="02020603050405020304" pitchFamily="18" charset="0"/>
            </a:endParaRPr>
          </a:p>
        </p:txBody>
      </p:sp>
      <p:pic>
        <p:nvPicPr>
          <p:cNvPr id="100357" name="Picture 12">
            <a:extLst>
              <a:ext uri="{FF2B5EF4-FFF2-40B4-BE49-F238E27FC236}">
                <a16:creationId xmlns:a16="http://schemas.microsoft.com/office/drawing/2014/main" id="{5CEB93A8-0406-A6BA-8D89-3EBB1E771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538" y="3781425"/>
            <a:ext cx="40989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Shape 1">
            <a:extLst>
              <a:ext uri="{FF2B5EF4-FFF2-40B4-BE49-F238E27FC236}">
                <a16:creationId xmlns:a16="http://schemas.microsoft.com/office/drawing/2014/main" id="{81AFE7A6-962F-587C-A2E6-9E0C4F7EDCC1}"/>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latin typeface="Arial" panose="020B0604020202020204" pitchFamily="34" charset="0"/>
            </a:endParaRPr>
          </a:p>
        </p:txBody>
      </p:sp>
      <p:pic>
        <p:nvPicPr>
          <p:cNvPr id="101379" name="Содержимое 6">
            <a:extLst>
              <a:ext uri="{FF2B5EF4-FFF2-40B4-BE49-F238E27FC236}">
                <a16:creationId xmlns:a16="http://schemas.microsoft.com/office/drawing/2014/main" id="{4C14096C-84D3-EC1F-D8CC-E42061903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2630488"/>
            <a:ext cx="32766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CustomShape 2">
            <a:extLst>
              <a:ext uri="{FF2B5EF4-FFF2-40B4-BE49-F238E27FC236}">
                <a16:creationId xmlns:a16="http://schemas.microsoft.com/office/drawing/2014/main" id="{500C09FA-A198-B082-F52B-273AA2E6BB94}"/>
              </a:ext>
            </a:extLst>
          </p:cNvPr>
          <p:cNvSpPr>
            <a:spLocks noChangeArrowheads="1"/>
          </p:cNvSpPr>
          <p:nvPr/>
        </p:nvSpPr>
        <p:spPr bwMode="auto">
          <a:xfrm>
            <a:off x="1001713" y="131763"/>
            <a:ext cx="6264275" cy="7969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b="1">
                <a:solidFill>
                  <a:schemeClr val="bg1"/>
                </a:solidFill>
              </a:rPr>
              <a:t>Ведение послеродового периода</a:t>
            </a:r>
            <a:endParaRPr lang="ru-RU" altLang="ru-RU" b="1">
              <a:solidFill>
                <a:schemeClr val="bg1"/>
              </a:solidFill>
              <a:latin typeface="Arial" panose="020B0604020202020204" pitchFamily="34" charset="0"/>
            </a:endParaRPr>
          </a:p>
        </p:txBody>
      </p:sp>
      <p:sp>
        <p:nvSpPr>
          <p:cNvPr id="101381" name="CustomShape 3">
            <a:extLst>
              <a:ext uri="{FF2B5EF4-FFF2-40B4-BE49-F238E27FC236}">
                <a16:creationId xmlns:a16="http://schemas.microsoft.com/office/drawing/2014/main" id="{E2F6CBBC-E995-E902-2E0E-14D9113B9374}"/>
              </a:ext>
            </a:extLst>
          </p:cNvPr>
          <p:cNvSpPr>
            <a:spLocks noChangeArrowheads="1"/>
          </p:cNvSpPr>
          <p:nvPr/>
        </p:nvSpPr>
        <p:spPr bwMode="auto">
          <a:xfrm>
            <a:off x="214313" y="1139825"/>
            <a:ext cx="8496300" cy="42687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ru-RU" altLang="ru-RU" sz="2000" b="1">
                <a:solidFill>
                  <a:srgbClr val="000000"/>
                </a:solidFill>
              </a:rPr>
              <a:t> </a:t>
            </a:r>
            <a:r>
              <a:rPr lang="ru-RU" altLang="ru-RU" sz="2200" b="1">
                <a:solidFill>
                  <a:srgbClr val="000000"/>
                </a:solidFill>
              </a:rPr>
              <a:t>Совместное пребывание матери и ребенка в палате является профилактикой внутрибольничной инфекции</a:t>
            </a:r>
            <a:endParaRPr lang="ru-RU" altLang="ru-RU" sz="2200" b="1">
              <a:latin typeface="Arial" panose="020B0604020202020204" pitchFamily="34" charset="0"/>
            </a:endParaRPr>
          </a:p>
          <a:p>
            <a:pPr eaLnBrk="1" hangingPunct="1">
              <a:spcBef>
                <a:spcPct val="0"/>
              </a:spcBef>
            </a:pPr>
            <a:r>
              <a:rPr lang="ru-RU" altLang="ru-RU" sz="2200" b="1">
                <a:solidFill>
                  <a:srgbClr val="000000"/>
                </a:solidFill>
              </a:rPr>
              <a:t> Необоснованная транспортировка новорожденного должна быть исключена. Забор крови, аудиологический скрининг проводится в палате, где находится ребенок</a:t>
            </a:r>
            <a:endParaRPr lang="ru-RU" altLang="ru-RU" sz="2200" b="1">
              <a:latin typeface="Arial" panose="020B0604020202020204" pitchFamily="34" charset="0"/>
            </a:endParaRPr>
          </a:p>
          <a:p>
            <a:pPr eaLnBrk="1" hangingPunct="1">
              <a:spcBef>
                <a:spcPct val="0"/>
              </a:spcBef>
            </a:pPr>
            <a:r>
              <a:rPr lang="ru-RU" altLang="ru-RU" sz="2200" b="1">
                <a:solidFill>
                  <a:srgbClr val="000000"/>
                </a:solidFill>
              </a:rPr>
              <a:t> Рекомендуется свободное пеленание со свободными ручками</a:t>
            </a:r>
            <a:endParaRPr lang="ru-RU" altLang="ru-RU" sz="2200" b="1">
              <a:latin typeface="Arial" panose="020B0604020202020204" pitchFamily="34" charset="0"/>
            </a:endParaRPr>
          </a:p>
          <a:p>
            <a:pPr eaLnBrk="1" hangingPunct="1">
              <a:spcBef>
                <a:spcPct val="0"/>
              </a:spcBef>
            </a:pPr>
            <a:r>
              <a:rPr lang="ru-RU" altLang="ru-RU" sz="2200" b="1">
                <a:solidFill>
                  <a:srgbClr val="000000"/>
                </a:solidFill>
              </a:rPr>
              <a:t> Уход за пуповинным остатком осуществляется сухим способом</a:t>
            </a:r>
            <a:endParaRPr lang="ru-RU" altLang="ru-RU" sz="2200" b="1">
              <a:latin typeface="Arial" panose="020B0604020202020204" pitchFamily="34" charset="0"/>
            </a:endParaRPr>
          </a:p>
          <a:p>
            <a:pPr eaLnBrk="1" hangingPunct="1">
              <a:spcBef>
                <a:spcPct val="0"/>
              </a:spcBef>
            </a:pPr>
            <a:r>
              <a:rPr lang="ru-RU" altLang="ru-RU" sz="2200" b="1">
                <a:solidFill>
                  <a:srgbClr val="000000"/>
                </a:solidFill>
              </a:rPr>
              <a:t> Хирургическое иссечение пуповинного остатка категорически не рекомендуется</a:t>
            </a:r>
            <a:endParaRPr lang="ru-RU" altLang="ru-RU" sz="2200" b="1">
              <a:latin typeface="Arial" panose="020B0604020202020204" pitchFamily="34" charset="0"/>
            </a:endParaRPr>
          </a:p>
          <a:p>
            <a:pPr eaLnBrk="1" hangingPunct="1">
              <a:spcBef>
                <a:spcPct val="0"/>
              </a:spcBef>
            </a:pPr>
            <a:r>
              <a:rPr lang="ru-RU" altLang="ru-RU" sz="2200" b="1">
                <a:solidFill>
                  <a:srgbClr val="000000"/>
                </a:solidFill>
              </a:rPr>
              <a:t> Исключение сосок и пустышек</a:t>
            </a:r>
            <a:endParaRPr lang="ru-RU" altLang="ru-RU" sz="2200" b="1">
              <a:latin typeface="Arial" panose="020B0604020202020204" pitchFamily="34" charset="0"/>
            </a:endParaRPr>
          </a:p>
          <a:p>
            <a:pPr eaLnBrk="1" hangingPunct="1">
              <a:spcBef>
                <a:spcPct val="0"/>
              </a:spcBef>
            </a:pPr>
            <a:r>
              <a:rPr lang="ru-RU" altLang="ru-RU" sz="2200" b="1">
                <a:solidFill>
                  <a:srgbClr val="000000"/>
                </a:solidFill>
              </a:rPr>
              <a:t> Не допускается реклама заменителей грудного молока и групповой инструктаж по искусственному кормлению.</a:t>
            </a:r>
            <a:endParaRPr lang="ru-RU" altLang="ru-RU" sz="2200" b="1">
              <a:latin typeface="Arial" panose="020B0604020202020204" pitchFamily="34" charset="0"/>
            </a:endParaRPr>
          </a:p>
        </p:txBody>
      </p:sp>
      <p:pic>
        <p:nvPicPr>
          <p:cNvPr id="101382" name="Рисунок 7">
            <a:extLst>
              <a:ext uri="{FF2B5EF4-FFF2-40B4-BE49-F238E27FC236}">
                <a16:creationId xmlns:a16="http://schemas.microsoft.com/office/drawing/2014/main" id="{34A01D98-2D64-4470-7BDC-59EB84941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6163" y="79375"/>
            <a:ext cx="1651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Line 4">
            <a:extLst>
              <a:ext uri="{FF2B5EF4-FFF2-40B4-BE49-F238E27FC236}">
                <a16:creationId xmlns:a16="http://schemas.microsoft.com/office/drawing/2014/main" id="{05358062-F817-CDDB-3E98-C29F2A9F6C55}"/>
              </a:ext>
            </a:extLst>
          </p:cNvPr>
          <p:cNvSpPr>
            <a:spLocks noChangeShapeType="1"/>
          </p:cNvSpPr>
          <p:nvPr/>
        </p:nvSpPr>
        <p:spPr bwMode="auto">
          <a:xfrm flipH="1">
            <a:off x="6964363" y="30163"/>
            <a:ext cx="2087562" cy="1079500"/>
          </a:xfrm>
          <a:prstGeom prst="line">
            <a:avLst/>
          </a:prstGeom>
          <a:noFill/>
          <a:ln w="38160">
            <a:solidFill>
              <a:srgbClr val="C0504D"/>
            </a:solidFill>
            <a:round/>
            <a:headEnd/>
            <a:tailEnd/>
          </a:ln>
          <a:extLst>
            <a:ext uri="{909E8E84-426E-40DD-AFC4-6F175D3DCCD1}">
              <a14:hiddenFill xmlns:a14="http://schemas.microsoft.com/office/drawing/2010/main">
                <a:noFill/>
              </a14:hiddenFill>
            </a:ext>
          </a:extLst>
        </p:spPr>
        <p:txBody>
          <a:bodyPr/>
          <a:lstStyle/>
          <a:p>
            <a:endParaRPr lang="ru-RU"/>
          </a:p>
        </p:txBody>
      </p:sp>
      <p:pic>
        <p:nvPicPr>
          <p:cNvPr id="101384" name="Picture 10" descr="ÐÐ¾ÑÐ¾Ð¶ÐµÐµ Ð¸Ð·Ð¾Ð±ÑÐ°Ð¶ÐµÐ½Ð¸Ðµ">
            <a:extLst>
              <a:ext uri="{FF2B5EF4-FFF2-40B4-BE49-F238E27FC236}">
                <a16:creationId xmlns:a16="http://schemas.microsoft.com/office/drawing/2014/main" id="{05C107C7-C7A3-4421-2AD4-2BC051FF3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725" y="5445125"/>
            <a:ext cx="417671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69C8DB-3CD8-8D84-7ED6-5D027B7B3638}"/>
              </a:ext>
            </a:extLst>
          </p:cNvPr>
          <p:cNvSpPr>
            <a:spLocks noGrp="1"/>
          </p:cNvSpPr>
          <p:nvPr>
            <p:ph type="title"/>
          </p:nvPr>
        </p:nvSpPr>
        <p:spPr>
          <a:xfrm>
            <a:off x="457200" y="274638"/>
            <a:ext cx="8229600" cy="777875"/>
          </a:xfrm>
          <a:solidFill>
            <a:schemeClr val="tx2">
              <a:lumMod val="40000"/>
              <a:lumOff val="60000"/>
            </a:schemeClr>
          </a:solidFill>
        </p:spPr>
        <p:txBody>
          <a:bodyPr/>
          <a:lstStyle/>
          <a:p>
            <a:pPr>
              <a:defRPr/>
            </a:pPr>
            <a:r>
              <a:rPr lang="ru-RU" sz="3600" i="1" dirty="0"/>
              <a:t>Рекомендуемая литература:</a:t>
            </a:r>
          </a:p>
        </p:txBody>
      </p:sp>
      <p:sp>
        <p:nvSpPr>
          <p:cNvPr id="3" name="Содержимое 2">
            <a:extLst>
              <a:ext uri="{FF2B5EF4-FFF2-40B4-BE49-F238E27FC236}">
                <a16:creationId xmlns:a16="http://schemas.microsoft.com/office/drawing/2014/main" id="{D573168B-7334-93B8-3DA5-F094073D9BDA}"/>
              </a:ext>
            </a:extLst>
          </p:cNvPr>
          <p:cNvSpPr>
            <a:spLocks noGrp="1"/>
          </p:cNvSpPr>
          <p:nvPr>
            <p:ph idx="1"/>
          </p:nvPr>
        </p:nvSpPr>
        <p:spPr>
          <a:xfrm>
            <a:off x="684213" y="1600200"/>
            <a:ext cx="7848600" cy="4525963"/>
          </a:xfrm>
          <a:solidFill>
            <a:schemeClr val="accent1">
              <a:lumMod val="20000"/>
              <a:lumOff val="80000"/>
            </a:schemeClr>
          </a:solidFill>
          <a:ln>
            <a:solidFill>
              <a:schemeClr val="accent1"/>
            </a:solidFill>
          </a:ln>
        </p:spPr>
        <p:txBody>
          <a:bodyPr/>
          <a:lstStyle/>
          <a:p>
            <a:pPr marL="514350" indent="-514350">
              <a:buFont typeface="+mj-lt"/>
              <a:buAutoNum type="arabicPeriod"/>
              <a:defRPr/>
            </a:pPr>
            <a:endParaRPr lang="ru-RU" sz="2000" b="1" dirty="0"/>
          </a:p>
          <a:p>
            <a:pPr marL="514350" indent="-242888">
              <a:buFont typeface="+mj-lt"/>
              <a:buAutoNum type="arabicPeriod"/>
              <a:defRPr/>
            </a:pPr>
            <a:r>
              <a:rPr lang="ru-RU" sz="2000" b="1" dirty="0"/>
              <a:t>Акушерство (учебник) </a:t>
            </a:r>
            <a:r>
              <a:rPr lang="en-US" sz="2000" b="1" dirty="0"/>
              <a:t>/ </a:t>
            </a:r>
            <a:r>
              <a:rPr lang="ru-RU" sz="2000" b="1" dirty="0"/>
              <a:t>под ред. Г.М. Савельевой – М.,2010</a:t>
            </a:r>
          </a:p>
          <a:p>
            <a:pPr marL="514350" indent="-242888">
              <a:buFont typeface="+mj-lt"/>
              <a:buAutoNum type="arabicPeriod"/>
              <a:defRPr/>
            </a:pPr>
            <a:r>
              <a:rPr lang="ru-RU" sz="2000" b="1" dirty="0"/>
              <a:t>Акушерство (учебник) </a:t>
            </a:r>
            <a:r>
              <a:rPr lang="en-US" sz="2000" b="1" dirty="0"/>
              <a:t>/ </a:t>
            </a:r>
            <a:r>
              <a:rPr lang="ru-RU" sz="2000" b="1" dirty="0"/>
              <a:t>под ред. В.Е. Радзинского – М.,2010</a:t>
            </a:r>
          </a:p>
          <a:p>
            <a:pPr marL="514350" indent="-242888">
              <a:buFont typeface="+mj-lt"/>
              <a:buAutoNum type="arabicPeriod"/>
              <a:defRPr/>
            </a:pPr>
            <a:r>
              <a:rPr lang="ru-RU" sz="2000" b="1" dirty="0"/>
              <a:t>Клинические рекомендации «Оказание медицинской помощи при одноплодных родах в затылочном </a:t>
            </a:r>
            <a:r>
              <a:rPr lang="ru-RU" sz="2000" b="1" dirty="0" err="1"/>
              <a:t>предлежании</a:t>
            </a:r>
            <a:r>
              <a:rPr lang="ru-RU" sz="2000" b="1" dirty="0"/>
              <a:t> (без осложнений) и в послеродовом периоде» </a:t>
            </a:r>
            <a:r>
              <a:rPr lang="en-US" sz="2000" b="1" dirty="0"/>
              <a:t>/ </a:t>
            </a:r>
            <a:r>
              <a:rPr lang="ru-RU" sz="2000" b="1" dirty="0"/>
              <a:t>письмо МЗ РФ от 06.05.2014</a:t>
            </a:r>
          </a:p>
          <a:p>
            <a:pPr marL="514350" indent="-242888">
              <a:buFont typeface="+mj-lt"/>
              <a:buAutoNum type="arabicPeriod"/>
              <a:defRPr/>
            </a:pPr>
            <a:r>
              <a:rPr lang="ru-RU" sz="2000" b="1" dirty="0"/>
              <a:t>Акушерство. Национальное руководство </a:t>
            </a:r>
            <a:r>
              <a:rPr lang="en-US" sz="2000" b="1" dirty="0"/>
              <a:t>/ </a:t>
            </a:r>
            <a:r>
              <a:rPr lang="ru-RU" sz="2000" b="1" dirty="0"/>
              <a:t>под ред. </a:t>
            </a:r>
            <a:r>
              <a:rPr lang="ru-RU" sz="2000" b="1" dirty="0" err="1"/>
              <a:t>Айламазяна</a:t>
            </a:r>
            <a:r>
              <a:rPr lang="ru-RU" sz="2000" b="1" dirty="0"/>
              <a:t> Э.К. и др. – М.,2016</a:t>
            </a:r>
          </a:p>
          <a:p>
            <a:pPr marL="514350" indent="-242888">
              <a:buFont typeface="+mj-lt"/>
              <a:buAutoNum type="arabicPeriod"/>
              <a:defRPr/>
            </a:pPr>
            <a:r>
              <a:rPr lang="ru-RU" sz="2000" b="1" dirty="0"/>
              <a:t>Перинатальное акушерство </a:t>
            </a:r>
            <a:r>
              <a:rPr lang="en-US" sz="2000" b="1" dirty="0"/>
              <a:t>/ </a:t>
            </a:r>
            <a:r>
              <a:rPr lang="ru-RU" sz="2000" b="1" dirty="0"/>
              <a:t>под ред. В.Б. </a:t>
            </a:r>
            <a:r>
              <a:rPr lang="ru-RU" sz="2000" b="1" dirty="0" err="1"/>
              <a:t>Цхай</a:t>
            </a:r>
            <a:r>
              <a:rPr lang="ru-RU" sz="2000" b="1" dirty="0"/>
              <a:t> – Ростов на Дону, 2007</a:t>
            </a:r>
            <a:endParaRPr lang="ru-RU" sz="2000" dirty="0"/>
          </a:p>
          <a:p>
            <a:pPr marL="514350" indent="-514350">
              <a:buFont typeface="+mj-lt"/>
              <a:buAutoNum type="arabicPeriod"/>
              <a:defRPr/>
            </a:pPr>
            <a:endParaRPr lang="ru-RU" sz="20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a:extLst>
              <a:ext uri="{FF2B5EF4-FFF2-40B4-BE49-F238E27FC236}">
                <a16:creationId xmlns:a16="http://schemas.microsoft.com/office/drawing/2014/main" id="{9C2150FD-2A01-0DF8-931E-C9562A58B471}"/>
              </a:ext>
            </a:extLst>
          </p:cNvPr>
          <p:cNvSpPr>
            <a:spLocks noGrp="1"/>
          </p:cNvSpPr>
          <p:nvPr>
            <p:ph idx="1"/>
          </p:nvPr>
        </p:nvSpPr>
        <p:spPr>
          <a:xfrm>
            <a:off x="3923928" y="2686819"/>
            <a:ext cx="4608513" cy="2304281"/>
          </a:xfrm>
          <a:solidFill>
            <a:schemeClr val="accent1">
              <a:lumMod val="20000"/>
              <a:lumOff val="80000"/>
            </a:schemeClr>
          </a:solidFill>
          <a:ln>
            <a:solidFill>
              <a:schemeClr val="accent1"/>
            </a:solidFill>
          </a:ln>
        </p:spPr>
        <p:txBody>
          <a:bodyPr/>
          <a:lstStyle/>
          <a:p>
            <a:pPr marL="514350" indent="-514350">
              <a:buFont typeface="+mj-lt"/>
              <a:buAutoNum type="arabicPeriod"/>
              <a:defRPr/>
            </a:pPr>
            <a:endParaRPr lang="ru-RU" sz="2000" b="1" dirty="0"/>
          </a:p>
          <a:p>
            <a:pPr marL="0" indent="0" algn="ctr">
              <a:buFont typeface="Arial" panose="020B0604020202020204" pitchFamily="34" charset="0"/>
              <a:buNone/>
              <a:defRPr/>
            </a:pPr>
            <a:r>
              <a:rPr lang="ru-RU" b="1" dirty="0">
                <a:latin typeface="Times New Roman" panose="02020603050405020304" pitchFamily="18" charset="0"/>
                <a:cs typeface="Times New Roman" panose="02020603050405020304" pitchFamily="18" charset="0"/>
              </a:rPr>
              <a:t>Перечислите периоды родов.</a:t>
            </a:r>
          </a:p>
        </p:txBody>
      </p:sp>
      <p:sp>
        <p:nvSpPr>
          <p:cNvPr id="4" name="Rectangle 2">
            <a:extLst>
              <a:ext uri="{FF2B5EF4-FFF2-40B4-BE49-F238E27FC236}">
                <a16:creationId xmlns:a16="http://schemas.microsoft.com/office/drawing/2014/main" id="{3D5DAE4C-D64E-8BC3-2985-2505C5024680}"/>
              </a:ext>
            </a:extLst>
          </p:cNvPr>
          <p:cNvSpPr txBox="1">
            <a:spLocks noChangeArrowheads="1"/>
          </p:cNvSpPr>
          <p:nvPr/>
        </p:nvSpPr>
        <p:spPr bwMode="auto">
          <a:xfrm>
            <a:off x="0" y="115888"/>
            <a:ext cx="3276600" cy="1584325"/>
          </a:xfrm>
          <a:prstGeom prst="rect">
            <a:avLst/>
          </a:prstGeom>
          <a:solidFill>
            <a:schemeClr val="accent1">
              <a:lumMod val="75000"/>
            </a:schemeClr>
          </a:solidFill>
          <a:ln>
            <a:no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sz="2400" b="1" dirty="0">
                <a:solidFill>
                  <a:srgbClr val="FFFF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КОНТРОЛЬНЫЙ ВОПРОС</a:t>
            </a:r>
          </a:p>
        </p:txBody>
      </p:sp>
      <p:pic>
        <p:nvPicPr>
          <p:cNvPr id="103428" name="Picture 4">
            <a:extLst>
              <a:ext uri="{FF2B5EF4-FFF2-40B4-BE49-F238E27FC236}">
                <a16:creationId xmlns:a16="http://schemas.microsoft.com/office/drawing/2014/main" id="{DD6473EA-926D-89FF-A5AC-A60199E70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3100"/>
            <a:ext cx="1778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a:extLst>
              <a:ext uri="{FF2B5EF4-FFF2-40B4-BE49-F238E27FC236}">
                <a16:creationId xmlns:a16="http://schemas.microsoft.com/office/drawing/2014/main" id="{5782E987-ACCC-8EF9-8523-BEAF5598608B}"/>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487488" y="2997200"/>
            <a:ext cx="6096000" cy="3860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451" name="AutoShape 1032">
            <a:extLst>
              <a:ext uri="{FF2B5EF4-FFF2-40B4-BE49-F238E27FC236}">
                <a16:creationId xmlns:a16="http://schemas.microsoft.com/office/drawing/2014/main" id="{B994974A-E67A-1D84-7E7F-0BDE6699D5C7}"/>
              </a:ext>
            </a:extLst>
          </p:cNvPr>
          <p:cNvSpPr>
            <a:spLocks noChangeArrowheads="1"/>
          </p:cNvSpPr>
          <p:nvPr/>
        </p:nvSpPr>
        <p:spPr bwMode="auto">
          <a:xfrm>
            <a:off x="1116013" y="260350"/>
            <a:ext cx="6840537" cy="2447925"/>
          </a:xfrm>
          <a:prstGeom prst="cloudCallout">
            <a:avLst>
              <a:gd name="adj1" fmla="val -16162"/>
              <a:gd name="adj2" fmla="val 91537"/>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4800" b="1">
                <a:solidFill>
                  <a:srgbClr val="FFFF00"/>
                </a:solidFill>
                <a:latin typeface="Arial" panose="020B0604020202020204" pitchFamily="34" charset="0"/>
              </a:rPr>
              <a:t>Благодарю</a:t>
            </a:r>
            <a:r>
              <a:rPr lang="ru-RU" altLang="ru-RU" sz="4800">
                <a:solidFill>
                  <a:srgbClr val="FFFF00"/>
                </a:solidFill>
                <a:latin typeface="Arial" panose="020B0604020202020204" pitchFamily="34" charset="0"/>
              </a:rPr>
              <a:t> </a:t>
            </a:r>
            <a:r>
              <a:rPr lang="ru-RU" altLang="ru-RU" sz="4800" b="1">
                <a:solidFill>
                  <a:srgbClr val="FFFF00"/>
                </a:solidFill>
                <a:latin typeface="Arial" panose="020B0604020202020204" pitchFamily="34" charset="0"/>
              </a:rPr>
              <a:t>за</a:t>
            </a:r>
            <a:r>
              <a:rPr lang="ru-RU" altLang="ru-RU" sz="4800">
                <a:solidFill>
                  <a:srgbClr val="FFFF00"/>
                </a:solidFill>
                <a:latin typeface="Arial" panose="020B0604020202020204" pitchFamily="34" charset="0"/>
              </a:rPr>
              <a:t> </a:t>
            </a:r>
            <a:r>
              <a:rPr lang="ru-RU" altLang="ru-RU" sz="4800" b="1">
                <a:solidFill>
                  <a:srgbClr val="FFFF00"/>
                </a:solidFill>
                <a:latin typeface="Arial" panose="020B0604020202020204" pitchFamily="34" charset="0"/>
              </a:rPr>
              <a:t>внимание</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4012</TotalTime>
  <Words>2736</Words>
  <Application>Microsoft Office PowerPoint</Application>
  <PresentationFormat>Экран (4:3)</PresentationFormat>
  <Paragraphs>318</Paragraphs>
  <Slides>99</Slides>
  <Notes>0</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99</vt:i4>
      </vt:variant>
    </vt:vector>
  </HeadingPairs>
  <TitlesOfParts>
    <vt:vector size="106" baseType="lpstr">
      <vt:lpstr>Arial</vt:lpstr>
      <vt:lpstr>Calibri</vt:lpstr>
      <vt:lpstr>Impact</vt:lpstr>
      <vt:lpstr>Times New Roman</vt:lpstr>
      <vt:lpstr>Wingdings</vt:lpstr>
      <vt:lpstr>Тема Office</vt:lpstr>
      <vt:lpstr>Точечный рисунок</vt:lpstr>
      <vt:lpstr>ФИЗИОЛОГИЧЕСКИЕ РОДЫ </vt:lpstr>
      <vt:lpstr>ЦЕЛЬ ЛЕКЦИИ</vt:lpstr>
      <vt:lpstr>План лекции</vt:lpstr>
      <vt:lpstr>Роды </vt:lpstr>
      <vt:lpstr>Регуляция моторной функций матки осуществляется нервными и гуморальными путями. </vt:lpstr>
      <vt:lpstr>Окситоцин</vt:lpstr>
      <vt:lpstr>Окситоцин</vt:lpstr>
      <vt:lpstr>Простагландины F2ά </vt:lpstr>
      <vt:lpstr>Простагландины F2ά </vt:lpstr>
      <vt:lpstr>Простагландины Е2 </vt:lpstr>
      <vt:lpstr>Презентация PowerPoint</vt:lpstr>
      <vt:lpstr>Презентация PowerPoint</vt:lpstr>
      <vt:lpstr>Презентация PowerPoint</vt:lpstr>
      <vt:lpstr>Подготовительный период (предвестники родов)</vt:lpstr>
      <vt:lpstr> Подготовительный период (предвестники родов) </vt:lpstr>
      <vt:lpstr>Оценка готовности организма женщины к родам</vt:lpstr>
      <vt:lpstr>Доминанта родовой               деятельности </vt:lpstr>
      <vt:lpstr>Доминанта родовой               деятельности </vt:lpstr>
      <vt:lpstr> КЛИНИЧЕСКОЕ ПРОЯВЛЕНИЕ СФОРМИРОВАННОЙ РОДОВОЙ ДОМИНАНТЫ </vt:lpstr>
      <vt:lpstr> Проявления «зрелости» шейки матки </vt:lpstr>
      <vt:lpstr>Определение оценки степени «зрелости» шейки матки:</vt:lpstr>
      <vt:lpstr>Шкала степени зрелости шейки матки по Бишопу</vt:lpstr>
      <vt:lpstr>«Зрелая» шейка матки имеет    следующие особенности </vt:lpstr>
      <vt:lpstr>Презентация PowerPoint</vt:lpstr>
      <vt:lpstr>Определение физиологических и нормальных  родов </vt:lpstr>
      <vt:lpstr>Презентация PowerPoint</vt:lpstr>
      <vt:lpstr>Процесс родов включает  три компонента: </vt:lpstr>
      <vt:lpstr>Презентация PowerPoint</vt:lpstr>
      <vt:lpstr>Начало родовой деятельности характеризуется</vt:lpstr>
      <vt:lpstr>Презентация PowerPoint</vt:lpstr>
      <vt:lpstr>Презентация PowerPoint</vt:lpstr>
      <vt:lpstr>Презентация PowerPoint</vt:lpstr>
      <vt:lpstr>ХАРАКТЕРИСТИКА ПЕРВОГО ПЕРИОДА РОДОВ</vt:lpstr>
      <vt:lpstr>Латентная фаза родов </vt:lpstr>
      <vt:lpstr>Активная фаза родов </vt:lpstr>
      <vt:lpstr>Активная фаза родов </vt:lpstr>
      <vt:lpstr>Излитие околоплодных вод</vt:lpstr>
      <vt:lpstr>Презентация PowerPoint</vt:lpstr>
      <vt:lpstr>Завершается первый период родов: </vt:lpstr>
      <vt:lpstr>Презентация PowerPoint</vt:lpstr>
      <vt:lpstr>ХАРАКТЕРИСТИКА ВТОРОГО ПЕРИОДА РОДОВ</vt:lpstr>
      <vt:lpstr>ХАРАКТЕРИСТИКА ВТОРОГО ПЕРИОДА РОДОВ</vt:lpstr>
      <vt:lpstr>Врезывание головки плода</vt:lpstr>
      <vt:lpstr>Прорезывание головки плода</vt:lpstr>
      <vt:lpstr>Оказание пособия в родах</vt:lpstr>
      <vt:lpstr>Наружный поворот головки плода</vt:lpstr>
      <vt:lpstr>Рождение ребенка (конец 2-го периода родов)</vt:lpstr>
      <vt:lpstr>Презентация PowerPoint</vt:lpstr>
      <vt:lpstr>Характеристика третьего периода родов </vt:lpstr>
      <vt:lpstr>3 фазы третьего периода родов</vt:lpstr>
      <vt:lpstr>Отделение плаценты от стенки матки по Шультцу (от центра) и Дункану (от края плаценты)</vt:lpstr>
      <vt:lpstr>Признак отделения плаценты от стенки матки</vt:lpstr>
      <vt:lpstr>Признак отделения плаценты</vt:lpstr>
      <vt:lpstr> Ведение родов </vt:lpstr>
      <vt:lpstr>Родильное отделение Организационные положения: </vt:lpstr>
      <vt:lpstr>Родильное отделение Организационные положения: </vt:lpstr>
      <vt:lpstr>Ведение пациенток</vt:lpstr>
      <vt:lpstr>Ведение пациенток</vt:lpstr>
      <vt:lpstr>Партнерские роды</vt:lpstr>
      <vt:lpstr>Партнерские роды</vt:lpstr>
      <vt:lpstr>Презентация PowerPoint</vt:lpstr>
      <vt:lpstr>Презентация PowerPoint</vt:lpstr>
      <vt:lpstr>Презентация PowerPoint</vt:lpstr>
      <vt:lpstr>Аускультация плода</vt:lpstr>
      <vt:lpstr>Определение динамики раскрытия шейки матки:</vt:lpstr>
      <vt:lpstr>Проведение влагалищного исследования</vt:lpstr>
      <vt:lpstr>Регистрация течения родов </vt:lpstr>
      <vt:lpstr>Презентация PowerPoint</vt:lpstr>
      <vt:lpstr>Ведение второго периода родов</vt:lpstr>
      <vt:lpstr>Ведение второго периода родов:</vt:lpstr>
      <vt:lpstr>РУЧНОЕ ПОСОБИЕ В РОДАХ</vt:lpstr>
      <vt:lpstr>Ручное пособие в родах</vt:lpstr>
      <vt:lpstr>Защита промежности </vt:lpstr>
      <vt:lpstr>Проведение родов</vt:lpstr>
      <vt:lpstr>Презентация PowerPoint</vt:lpstr>
      <vt:lpstr>Презентация PowerPoint</vt:lpstr>
      <vt:lpstr>Презентация PowerPoint</vt:lpstr>
      <vt:lpstr>Презентация PowerPoint</vt:lpstr>
      <vt:lpstr>Положение на родовом столе (трансформере)</vt:lpstr>
      <vt:lpstr>Презентация PowerPoint</vt:lpstr>
      <vt:lpstr>Выкладывание ребенка на живот матери (прямой кожный контакт) </vt:lpstr>
      <vt:lpstr>Презентация PowerPoint</vt:lpstr>
      <vt:lpstr>Презентация PowerPoint</vt:lpstr>
      <vt:lpstr>Презентация PowerPoint</vt:lpstr>
      <vt:lpstr> Ведение третьего периода родов  </vt:lpstr>
      <vt:lpstr>Осмотр последа </vt:lpstr>
      <vt:lpstr>Осмотр последа </vt:lpstr>
      <vt:lpstr>Классификация кровопотери в родах (ВОЗ)</vt:lpstr>
      <vt:lpstr>Презентация PowerPoint</vt:lpstr>
      <vt:lpstr>Презентация PowerPoint</vt:lpstr>
      <vt:lpstr>Осмотр родовых путей</vt:lpstr>
      <vt:lpstr>Осмотр родовых путей</vt:lpstr>
      <vt:lpstr>Осмотр родовых путей</vt:lpstr>
      <vt:lpstr>Презентация PowerPoint</vt:lpstr>
      <vt:lpstr>Презентация PowerPoint</vt:lpstr>
      <vt:lpstr>Презентация PowerPoint</vt:lpstr>
      <vt:lpstr>Рекомендуемая литература:</vt:lpstr>
      <vt:lpstr>Презентация PowerPoint</vt:lpstr>
      <vt:lpstr>Презентация PowerPoint</vt:lpstr>
    </vt:vector>
  </TitlesOfParts>
  <Company>Семья</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ФИЗИОЛОГИЧЕСКИЕ РОДЫ</dc:title>
  <dc:creator>Юра</dc:creator>
  <cp:lastModifiedBy>Marina</cp:lastModifiedBy>
  <cp:revision>356</cp:revision>
  <dcterms:created xsi:type="dcterms:W3CDTF">2004-11-03T08:02:20Z</dcterms:created>
  <dcterms:modified xsi:type="dcterms:W3CDTF">2023-01-21T12:38:11Z</dcterms:modified>
</cp:coreProperties>
</file>