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90" r:id="rId5"/>
    <p:sldId id="288" r:id="rId6"/>
    <p:sldId id="297" r:id="rId7"/>
    <p:sldId id="289" r:id="rId8"/>
    <p:sldId id="286" r:id="rId9"/>
    <p:sldId id="291" r:id="rId10"/>
    <p:sldId id="292" r:id="rId11"/>
    <p:sldId id="293" r:id="rId12"/>
    <p:sldId id="294" r:id="rId13"/>
    <p:sldId id="295" r:id="rId14"/>
    <p:sldId id="275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/>
              <a:t>Кафедра </a:t>
            </a:r>
            <a:r>
              <a:rPr lang="ru-RU" sz="2000" dirty="0"/>
              <a:t>нервных болезней с курсом медицинской реабилитации ПО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Тема: </a:t>
            </a:r>
            <a:r>
              <a:rPr lang="ru-RU" sz="2000" dirty="0" smtClean="0"/>
              <a:t>«</a:t>
            </a:r>
            <a:r>
              <a:rPr lang="ru-RU" sz="2000" b="1" dirty="0"/>
              <a:t>Сосудистые когнитивные нарушения</a:t>
            </a:r>
            <a:r>
              <a:rPr lang="ru-RU" sz="2000" b="1" dirty="0" smtClean="0"/>
              <a:t>.</a:t>
            </a:r>
            <a:r>
              <a:rPr lang="ru-RU" sz="2000" b="1" dirty="0" smtClean="0"/>
              <a:t>»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лекция № </a:t>
            </a:r>
            <a:r>
              <a:rPr lang="ru-RU" sz="2000" dirty="0" smtClean="0"/>
              <a:t>5 </a:t>
            </a:r>
            <a:r>
              <a:rPr lang="ru-RU" sz="2000" dirty="0" smtClean="0"/>
              <a:t>по дисциплине Клиническая нейропсихология для </a:t>
            </a:r>
            <a:r>
              <a:rPr lang="ru-RU" sz="2000" dirty="0"/>
              <a:t>студентов </a:t>
            </a:r>
            <a:r>
              <a:rPr lang="ru-RU" sz="2000" dirty="0" smtClean="0"/>
              <a:t>3 </a:t>
            </a:r>
            <a:r>
              <a:rPr lang="ru-RU" sz="2000" dirty="0"/>
              <a:t>курса, обучающихся по специальности </a:t>
            </a:r>
            <a:br>
              <a:rPr lang="ru-RU" sz="2000" dirty="0"/>
            </a:br>
            <a:r>
              <a:rPr lang="ru-RU" sz="2000" dirty="0"/>
              <a:t>030401.65 – Клиническая психология (очно-заочная форма обучения) </a:t>
            </a:r>
            <a:br>
              <a:rPr lang="ru-RU" sz="2000" dirty="0"/>
            </a:br>
            <a:r>
              <a:rPr lang="ru-RU" sz="2000" dirty="0"/>
              <a:t>Ассистент Безденежных А.Ф.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Красноярск, 2013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005064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36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Острые нарушения мозгового кровообращения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Анка\Desktop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6768752" cy="4406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797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Хроническое нарушение мозгового кровообращения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Анка\Desktop\photo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39072"/>
            <a:ext cx="5688632" cy="5218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5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Болезнь Альцгеймера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Анка\Desktop\image82679635512947621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272550"/>
            <a:ext cx="5400600" cy="535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227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условиях одновременного протекания разнообразных патологических процессов, динамичных по своему характеру и приводящих к мозаичным, а иногда и диффузным нарушениям психических функций, поиск их клинико-морфологических коррелят чрезвычайно затруднен и часто не может быть получен только путем сопоставления данных клинико-психологического исследования и данных компьютерной томографии и ангиографии.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648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Литература</a:t>
            </a:r>
            <a:br>
              <a:rPr lang="ru-RU" sz="2800" dirty="0" smtClean="0"/>
            </a:br>
            <a:r>
              <a:rPr lang="ru-RU" sz="2800" dirty="0" smtClean="0"/>
              <a:t>Основная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7455"/>
              </p:ext>
            </p:extLst>
          </p:nvPr>
        </p:nvGraphicFramePr>
        <p:xfrm>
          <a:off x="225859" y="1409312"/>
          <a:ext cx="871296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09"/>
                <a:gridCol w="3295815"/>
                <a:gridCol w="2974992"/>
                <a:gridCol w="1921553"/>
              </a:tblGrid>
              <a:tr h="49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№ п/п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Наименование,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вид издания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Автор (-ы),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составитель (-и),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редактор (-ы)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Место издания, издатель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ство,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Гусев, Е. И. Неврология и нейрохирургия: учебник в 2 т.: 1 т.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2007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Гусев, Е. И. Неврология и нейрохирургия: учебник в 2 т.: 2 т.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2009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Клиническая психология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Карвасарский Б.Д.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СПб.: Питер, 2010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Введение в клиническую психологию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Сидоров П.И., Парняков А.В.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М.: ГЭОТАР-Медиа, 2008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88354"/>
              </p:ext>
            </p:extLst>
          </p:nvPr>
        </p:nvGraphicFramePr>
        <p:xfrm>
          <a:off x="251520" y="4581128"/>
          <a:ext cx="8712968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10"/>
                <a:gridCol w="3323401"/>
                <a:gridCol w="2947405"/>
                <a:gridCol w="19215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Клиническая психология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под ред. </a:t>
                      </a:r>
                      <a:r>
                        <a:rPr lang="ru-RU" sz="1200" kern="50" dirty="0" err="1">
                          <a:effectLst/>
                        </a:rPr>
                        <a:t>М.Перре</a:t>
                      </a:r>
                      <a:r>
                        <a:rPr lang="ru-RU" sz="1200" kern="50" dirty="0">
                          <a:effectLst/>
                        </a:rPr>
                        <a:t> , </a:t>
                      </a:r>
                      <a:r>
                        <a:rPr lang="ru-RU" sz="1200" kern="50" dirty="0" err="1">
                          <a:effectLst/>
                        </a:rPr>
                        <a:t>У.Бауманна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СПб.: Питер, 2007 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68250"/>
              </p:ext>
            </p:extLst>
          </p:nvPr>
        </p:nvGraphicFramePr>
        <p:xfrm>
          <a:off x="251520" y="5733256"/>
          <a:ext cx="8572847" cy="740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43"/>
                <a:gridCol w="7846004"/>
              </a:tblGrid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ИБС КрасГМУ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БМ МедАрт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3.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БД </a:t>
                      </a:r>
                      <a:r>
                        <a:rPr lang="en-US" sz="1200" kern="50" dirty="0" err="1">
                          <a:effectLst/>
                        </a:rPr>
                        <a:t>Ebsco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393305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Дополнительная </a:t>
            </a:r>
            <a:endParaRPr lang="ru-RU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2520" y="501317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Электронные ресурсы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652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3070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Актуальность </a:t>
            </a:r>
            <a:r>
              <a:rPr lang="ru-RU" dirty="0" smtClean="0"/>
              <a:t>темы</a:t>
            </a:r>
          </a:p>
          <a:p>
            <a:pPr hangingPunct="0"/>
            <a:r>
              <a:rPr lang="ru-RU" dirty="0"/>
              <a:t>Сосудистые когнитивные нарушения. </a:t>
            </a:r>
            <a:endParaRPr lang="ru-RU" dirty="0" smtClean="0"/>
          </a:p>
          <a:p>
            <a:pPr hangingPunct="0"/>
            <a:r>
              <a:rPr lang="ru-RU" dirty="0" smtClean="0"/>
              <a:t>Кровоснабжение </a:t>
            </a:r>
            <a:r>
              <a:rPr lang="ru-RU" dirty="0"/>
              <a:t>головного мозга. </a:t>
            </a:r>
            <a:endParaRPr lang="ru-RU" dirty="0" smtClean="0"/>
          </a:p>
          <a:p>
            <a:pPr hangingPunct="0"/>
            <a:r>
              <a:rPr lang="ru-RU" dirty="0" smtClean="0"/>
              <a:t>Инсульт</a:t>
            </a:r>
            <a:r>
              <a:rPr lang="ru-RU" dirty="0"/>
              <a:t>. </a:t>
            </a:r>
            <a:endParaRPr lang="ru-RU" dirty="0" smtClean="0"/>
          </a:p>
          <a:p>
            <a:pPr hangingPunct="0"/>
            <a:r>
              <a:rPr lang="ru-RU" dirty="0" smtClean="0"/>
              <a:t>Хроническая недостаточность </a:t>
            </a:r>
            <a:r>
              <a:rPr lang="ru-RU" dirty="0"/>
              <a:t>кровоснабжения головного мозга. </a:t>
            </a:r>
            <a:endParaRPr lang="ru-RU" dirty="0" smtClean="0"/>
          </a:p>
          <a:p>
            <a:pPr hangingPunct="0"/>
            <a:r>
              <a:rPr lang="ru-RU" dirty="0" smtClean="0"/>
              <a:t>Синдромы </a:t>
            </a:r>
            <a:r>
              <a:rPr lang="ru-RU" dirty="0"/>
              <a:t>поражения различных сосудистых бассейнов головного мозга. </a:t>
            </a:r>
            <a:endParaRPr lang="ru-RU" dirty="0" smtClean="0"/>
          </a:p>
          <a:p>
            <a:pPr hangingPunct="0"/>
            <a:r>
              <a:rPr lang="ru-RU" dirty="0" smtClean="0"/>
              <a:t>Общемозговые </a:t>
            </a:r>
            <a:r>
              <a:rPr lang="ru-RU" dirty="0"/>
              <a:t>симптомы и их динамика при сосудистой </a:t>
            </a:r>
            <a:r>
              <a:rPr lang="ru-RU" dirty="0" smtClean="0"/>
              <a:t>патологии</a:t>
            </a:r>
            <a:r>
              <a:rPr lang="ru-RU" i="1" dirty="0"/>
              <a:t> </a:t>
            </a:r>
            <a:r>
              <a:rPr lang="ru-RU" dirty="0" smtClean="0"/>
              <a:t>головного </a:t>
            </a:r>
            <a:r>
              <a:rPr lang="ru-RU" dirty="0"/>
              <a:t>мозга </a:t>
            </a:r>
            <a:endParaRPr lang="ru-RU" dirty="0" smtClean="0"/>
          </a:p>
          <a:p>
            <a:pPr hangingPunct="0"/>
            <a:r>
              <a:rPr lang="ru-RU" dirty="0" smtClean="0"/>
              <a:t>Методы </a:t>
            </a:r>
            <a:r>
              <a:rPr lang="ru-RU" dirty="0"/>
              <a:t>диагностики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Выводы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Кровоснабжение головного мозга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Анка\Desktop\lectures-common-06_01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752"/>
            <a:ext cx="6152602" cy="566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314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Кровоснабжение головного мозга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Анка\Desktop\499_3427773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271880"/>
            <a:ext cx="5266432" cy="558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452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1143000"/>
          </a:xfrm>
        </p:spPr>
        <p:txBody>
          <a:bodyPr/>
          <a:lstStyle/>
          <a:p>
            <a:r>
              <a:rPr lang="ru-RU" dirty="0" err="1" smtClean="0"/>
              <a:t>Вилизиев</a:t>
            </a:r>
            <a:r>
              <a:rPr lang="ru-RU" dirty="0" smtClean="0"/>
              <a:t> круг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Анка\Desktop\mb4_03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015" y="476672"/>
            <a:ext cx="4288383" cy="587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986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Задачи </a:t>
            </a:r>
            <a:r>
              <a:rPr lang="ru-RU" sz="3200" dirty="0"/>
              <a:t>клинической нейропсихологии в сосудистой </a:t>
            </a:r>
            <a:r>
              <a:rPr lang="ru-RU" sz="3200" dirty="0" smtClean="0"/>
              <a:t>клинике: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изучение </a:t>
            </a:r>
            <a:r>
              <a:rPr lang="ru-RU" dirty="0"/>
              <a:t>нейропсихологических синдромов, обусловленных нарушениями кровообращения в бассейнах различных церебральных сосудов: передней мозговой артерии, средней мозговой артерии и задней мозговой артерии</a:t>
            </a:r>
            <a:r>
              <a:rPr lang="ru-RU" dirty="0" smtClean="0"/>
              <a:t>.</a:t>
            </a:r>
          </a:p>
          <a:p>
            <a:r>
              <a:rPr lang="ru-RU" dirty="0"/>
              <a:t>вычленение и квалификация симптомов нарушений психических функций в связи с причинами, вызвавшими нарушения мозговой гемодинамики</a:t>
            </a:r>
            <a:r>
              <a:rPr lang="ru-RU" dirty="0" smtClean="0"/>
              <a:t>.</a:t>
            </a:r>
          </a:p>
          <a:p>
            <a:r>
              <a:rPr lang="ru-RU" dirty="0"/>
              <a:t>необходимость вычленять нарушения психических функций, которые могут быть связаны с измененными условиями кровоснабжения всего мозга или его отдельных зон.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431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Артериальные бассейны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Анка\Desktop\detskaya-nevrologiya-0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48437"/>
            <a:ext cx="3852294" cy="5705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641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Базальные ганглии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434" y="1484784"/>
            <a:ext cx="4343400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212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Артериальные бассейны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Анка\Desktop\366_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84300"/>
            <a:ext cx="8521700" cy="547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2457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350</Words>
  <Application>Microsoft Office PowerPoint</Application>
  <PresentationFormat>Экран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Кафедра нервных болезней с курсом медицинской реабилитации ПО    Тема: «Сосудистые когнитивные нарушения.»     лекция № 5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 </vt:lpstr>
      <vt:lpstr>План лекции</vt:lpstr>
      <vt:lpstr>Кровоснабжение головного мозга</vt:lpstr>
      <vt:lpstr>Кровоснабжение головного мозга</vt:lpstr>
      <vt:lpstr>Вилизиев круг</vt:lpstr>
      <vt:lpstr>Задачи клинической нейропсихологии в сосудистой клинике:</vt:lpstr>
      <vt:lpstr>Артериальные бассейны</vt:lpstr>
      <vt:lpstr>Базальные ганглии </vt:lpstr>
      <vt:lpstr>Артериальные бассейны</vt:lpstr>
      <vt:lpstr>Острые нарушения мозгового кровообращения</vt:lpstr>
      <vt:lpstr>Хроническое нарушение мозгового кровообращения</vt:lpstr>
      <vt:lpstr>Болезнь Альцгеймера</vt:lpstr>
      <vt:lpstr>Презентация PowerPoint</vt:lpstr>
      <vt:lpstr>Литература Основная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2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 </dc:title>
  <dc:creator>Анка</dc:creator>
  <cp:lastModifiedBy>Анка</cp:lastModifiedBy>
  <cp:revision>10</cp:revision>
  <dcterms:created xsi:type="dcterms:W3CDTF">2014-01-12T11:31:58Z</dcterms:created>
  <dcterms:modified xsi:type="dcterms:W3CDTF">2014-01-12T12:50:32Z</dcterms:modified>
</cp:coreProperties>
</file>