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D6F5A-3D71-4DC3-B150-E7099C7A5DE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B4A99-ED7E-4309-8628-C006E296747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соискателя лицензии и/или лицензиата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помещений и оборудования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принадлежащих ему на праве собственности или на ином законном основании, необходимых для выполнения работ(услуг), которые составляют фармацевтическую деятельность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67399-775A-424A-B21C-6A3702A7DAAE}" type="parTrans" cxnId="{7B022BCB-E2CB-476B-BC2F-077C2202EC9E}">
      <dgm:prSet/>
      <dgm:spPr/>
      <dgm:t>
        <a:bodyPr/>
        <a:lstStyle/>
        <a:p>
          <a:endParaRPr lang="ru-RU"/>
        </a:p>
      </dgm:t>
    </dgm:pt>
    <dgm:pt modelId="{E697E2B7-0BF6-4273-8FC0-10303E71935D}" type="sibTrans" cxnId="{7B022BCB-E2CB-476B-BC2F-077C2202EC9E}">
      <dgm:prSet/>
      <dgm:spPr/>
      <dgm:t>
        <a:bodyPr/>
        <a:lstStyle/>
        <a:p>
          <a:endParaRPr lang="ru-RU"/>
        </a:p>
      </dgm:t>
    </dgm:pt>
    <dgm:pt modelId="{F0A27B4D-04B5-486F-BB71-B0B4662F181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медицинской организации(соискателя лицензии/лицензиата) лицензии на осуществление медицинской деятельности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52A14B-96C3-4B32-B268-0C02137B1339}" type="parTrans" cxnId="{4A60DFC8-327B-4B18-9573-7CB9C1B6B90A}">
      <dgm:prSet/>
      <dgm:spPr/>
      <dgm:t>
        <a:bodyPr/>
        <a:lstStyle/>
        <a:p>
          <a:endParaRPr lang="ru-RU"/>
        </a:p>
      </dgm:t>
    </dgm:pt>
    <dgm:pt modelId="{FAD33373-CBFF-4810-BB03-20844730EA2C}" type="sibTrans" cxnId="{4A60DFC8-327B-4B18-9573-7CB9C1B6B90A}">
      <dgm:prSet/>
      <dgm:spPr/>
      <dgm:t>
        <a:bodyPr/>
        <a:lstStyle/>
        <a:p>
          <a:endParaRPr lang="ru-RU"/>
        </a:p>
      </dgm:t>
    </dgm:pt>
    <dgm:pt modelId="{5B79D403-D995-4FB3-8FDC-D274F3C26CC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лицензиатом, осуществляющих оптовую торговлю ЛС, требований ФЗ №61 «Об обращении ЛС», правил оптовой торговли лекарственными средствами для медицинского применения и установленных предельных оптовых надбавок к фактическим отпускным ценам производителей на ЖНВЛП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72E2B-A3CE-47EF-8D4E-3AAA480D89C3}" type="parTrans" cxnId="{D130F8A9-07BB-4304-9378-3ADD815C3CE2}">
      <dgm:prSet/>
      <dgm:spPr/>
      <dgm:t>
        <a:bodyPr/>
        <a:lstStyle/>
        <a:p>
          <a:endParaRPr lang="ru-RU"/>
        </a:p>
      </dgm:t>
    </dgm:pt>
    <dgm:pt modelId="{883B722D-4EDB-49A3-8AEF-E3BC68EDCF92}" type="sibTrans" cxnId="{D130F8A9-07BB-4304-9378-3ADD815C3CE2}">
      <dgm:prSet/>
      <dgm:spPr/>
      <dgm:t>
        <a:bodyPr/>
        <a:lstStyle/>
        <a:p>
          <a:endParaRPr lang="ru-RU"/>
        </a:p>
      </dgm:t>
    </dgm:pt>
    <dgm:pt modelId="{D0EB7C37-664E-4D74-86CB-6F8C7DC0E86F}" type="pres">
      <dgm:prSet presAssocID="{D99D6F5A-3D71-4DC3-B150-E7099C7A5DEB}" presName="linear" presStyleCnt="0">
        <dgm:presLayoutVars>
          <dgm:dir/>
          <dgm:animLvl val="lvl"/>
          <dgm:resizeHandles val="exact"/>
        </dgm:presLayoutVars>
      </dgm:prSet>
      <dgm:spPr/>
    </dgm:pt>
    <dgm:pt modelId="{6F70D571-5DBB-429F-A22E-6B97565F11ED}" type="pres">
      <dgm:prSet presAssocID="{608B4A99-ED7E-4309-8628-C006E2967475}" presName="parentLin" presStyleCnt="0"/>
      <dgm:spPr/>
    </dgm:pt>
    <dgm:pt modelId="{344DBAEA-ECDA-431D-B8B5-88290F2ABDB8}" type="pres">
      <dgm:prSet presAssocID="{608B4A99-ED7E-4309-8628-C006E2967475}" presName="parentLeftMargin" presStyleLbl="node1" presStyleIdx="0" presStyleCnt="3"/>
      <dgm:spPr/>
    </dgm:pt>
    <dgm:pt modelId="{42CE6623-C168-46B7-B966-02C366B9C3C3}" type="pres">
      <dgm:prSet presAssocID="{608B4A99-ED7E-4309-8628-C006E2967475}" presName="parentText" presStyleLbl="node1" presStyleIdx="0" presStyleCnt="3" custScaleX="111135" custScaleY="116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89FA7-8D90-4637-9D23-58C583D457D2}" type="pres">
      <dgm:prSet presAssocID="{608B4A99-ED7E-4309-8628-C006E2967475}" presName="negativeSpace" presStyleCnt="0"/>
      <dgm:spPr/>
    </dgm:pt>
    <dgm:pt modelId="{C4CF5959-E192-44E5-9BFE-413170C71C09}" type="pres">
      <dgm:prSet presAssocID="{608B4A99-ED7E-4309-8628-C006E2967475}" presName="childText" presStyleLbl="conFgAcc1" presStyleIdx="0" presStyleCnt="3">
        <dgm:presLayoutVars>
          <dgm:bulletEnabled val="1"/>
        </dgm:presLayoutVars>
      </dgm:prSet>
      <dgm:spPr/>
    </dgm:pt>
    <dgm:pt modelId="{D1253B90-8C77-4312-8353-9C9E236E180B}" type="pres">
      <dgm:prSet presAssocID="{E697E2B7-0BF6-4273-8FC0-10303E71935D}" presName="spaceBetweenRectangles" presStyleCnt="0"/>
      <dgm:spPr/>
    </dgm:pt>
    <dgm:pt modelId="{6038BE97-EA40-468B-8AE7-98C234645873}" type="pres">
      <dgm:prSet presAssocID="{F0A27B4D-04B5-486F-BB71-B0B4662F181B}" presName="parentLin" presStyleCnt="0"/>
      <dgm:spPr/>
    </dgm:pt>
    <dgm:pt modelId="{A9BB7765-ECE0-43A8-9DC1-45D3CC1A0329}" type="pres">
      <dgm:prSet presAssocID="{F0A27B4D-04B5-486F-BB71-B0B4662F181B}" presName="parentLeftMargin" presStyleLbl="node1" presStyleIdx="0" presStyleCnt="3"/>
      <dgm:spPr/>
    </dgm:pt>
    <dgm:pt modelId="{CBE29E80-2D7B-4CC9-8745-3A9C4CCC7642}" type="pres">
      <dgm:prSet presAssocID="{F0A27B4D-04B5-486F-BB71-B0B4662F181B}" presName="parentText" presStyleLbl="node1" presStyleIdx="1" presStyleCnt="3" custScaleX="1109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420A3-AFDC-4E09-B46F-B372FFC89E41}" type="pres">
      <dgm:prSet presAssocID="{F0A27B4D-04B5-486F-BB71-B0B4662F181B}" presName="negativeSpace" presStyleCnt="0"/>
      <dgm:spPr/>
    </dgm:pt>
    <dgm:pt modelId="{764C8954-53F2-4884-9821-6D1F092632D7}" type="pres">
      <dgm:prSet presAssocID="{F0A27B4D-04B5-486F-BB71-B0B4662F181B}" presName="childText" presStyleLbl="conFgAcc1" presStyleIdx="1" presStyleCnt="3">
        <dgm:presLayoutVars>
          <dgm:bulletEnabled val="1"/>
        </dgm:presLayoutVars>
      </dgm:prSet>
      <dgm:spPr/>
    </dgm:pt>
    <dgm:pt modelId="{FBE0413A-0434-4013-9233-C72B43921921}" type="pres">
      <dgm:prSet presAssocID="{FAD33373-CBFF-4810-BB03-20844730EA2C}" presName="spaceBetweenRectangles" presStyleCnt="0"/>
      <dgm:spPr/>
    </dgm:pt>
    <dgm:pt modelId="{D7FED7A2-4402-48BE-B16C-1E5D354D23EB}" type="pres">
      <dgm:prSet presAssocID="{5B79D403-D995-4FB3-8FDC-D274F3C26CCA}" presName="parentLin" presStyleCnt="0"/>
      <dgm:spPr/>
    </dgm:pt>
    <dgm:pt modelId="{11D24536-4127-4262-9691-94CDF890EB01}" type="pres">
      <dgm:prSet presAssocID="{5B79D403-D995-4FB3-8FDC-D274F3C26CCA}" presName="parentLeftMargin" presStyleLbl="node1" presStyleIdx="1" presStyleCnt="3"/>
      <dgm:spPr/>
    </dgm:pt>
    <dgm:pt modelId="{F3E2FCDA-CBC9-424D-8408-24F3ED45EB15}" type="pres">
      <dgm:prSet presAssocID="{5B79D403-D995-4FB3-8FDC-D274F3C26CCA}" presName="parentText" presStyleLbl="node1" presStyleIdx="2" presStyleCnt="3" custScaleX="111134" custScaleY="156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E72C3-B415-49E0-BD00-9F0BA858436F}" type="pres">
      <dgm:prSet presAssocID="{5B79D403-D995-4FB3-8FDC-D274F3C26CCA}" presName="negativeSpace" presStyleCnt="0"/>
      <dgm:spPr/>
    </dgm:pt>
    <dgm:pt modelId="{8D14EAD7-DD2D-456A-8222-E0404E03FAB3}" type="pres">
      <dgm:prSet presAssocID="{5B79D403-D995-4FB3-8FDC-D274F3C26C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022BCB-E2CB-476B-BC2F-077C2202EC9E}" srcId="{D99D6F5A-3D71-4DC3-B150-E7099C7A5DEB}" destId="{608B4A99-ED7E-4309-8628-C006E2967475}" srcOrd="0" destOrd="0" parTransId="{F2867399-775A-424A-B21C-6A3702A7DAAE}" sibTransId="{E697E2B7-0BF6-4273-8FC0-10303E71935D}"/>
    <dgm:cxn modelId="{ABC710E5-3006-442F-B10C-41EFA2667F3F}" type="presOf" srcId="{5B79D403-D995-4FB3-8FDC-D274F3C26CCA}" destId="{11D24536-4127-4262-9691-94CDF890EB01}" srcOrd="0" destOrd="0" presId="urn:microsoft.com/office/officeart/2005/8/layout/list1"/>
    <dgm:cxn modelId="{4A60DFC8-327B-4B18-9573-7CB9C1B6B90A}" srcId="{D99D6F5A-3D71-4DC3-B150-E7099C7A5DEB}" destId="{F0A27B4D-04B5-486F-BB71-B0B4662F181B}" srcOrd="1" destOrd="0" parTransId="{ED52A14B-96C3-4B32-B268-0C02137B1339}" sibTransId="{FAD33373-CBFF-4810-BB03-20844730EA2C}"/>
    <dgm:cxn modelId="{C8BE5757-CA82-4700-B33C-886A557D7BA3}" type="presOf" srcId="{F0A27B4D-04B5-486F-BB71-B0B4662F181B}" destId="{CBE29E80-2D7B-4CC9-8745-3A9C4CCC7642}" srcOrd="1" destOrd="0" presId="urn:microsoft.com/office/officeart/2005/8/layout/list1"/>
    <dgm:cxn modelId="{12B1199E-2409-4752-A151-C268E7D1E932}" type="presOf" srcId="{F0A27B4D-04B5-486F-BB71-B0B4662F181B}" destId="{A9BB7765-ECE0-43A8-9DC1-45D3CC1A0329}" srcOrd="0" destOrd="0" presId="urn:microsoft.com/office/officeart/2005/8/layout/list1"/>
    <dgm:cxn modelId="{32AA1155-A18A-46EE-A0D9-E7759BD13A26}" type="presOf" srcId="{608B4A99-ED7E-4309-8628-C006E2967475}" destId="{42CE6623-C168-46B7-B966-02C366B9C3C3}" srcOrd="1" destOrd="0" presId="urn:microsoft.com/office/officeart/2005/8/layout/list1"/>
    <dgm:cxn modelId="{CAB28C0A-4262-49B0-9042-F04228CF267F}" type="presOf" srcId="{5B79D403-D995-4FB3-8FDC-D274F3C26CCA}" destId="{F3E2FCDA-CBC9-424D-8408-24F3ED45EB15}" srcOrd="1" destOrd="0" presId="urn:microsoft.com/office/officeart/2005/8/layout/list1"/>
    <dgm:cxn modelId="{9C999AC9-3A76-45E1-A476-488EF71F8567}" type="presOf" srcId="{D99D6F5A-3D71-4DC3-B150-E7099C7A5DEB}" destId="{D0EB7C37-664E-4D74-86CB-6F8C7DC0E86F}" srcOrd="0" destOrd="0" presId="urn:microsoft.com/office/officeart/2005/8/layout/list1"/>
    <dgm:cxn modelId="{CC1B06EB-80A2-4A5A-BD5F-60C4672BA892}" type="presOf" srcId="{608B4A99-ED7E-4309-8628-C006E2967475}" destId="{344DBAEA-ECDA-431D-B8B5-88290F2ABDB8}" srcOrd="0" destOrd="0" presId="urn:microsoft.com/office/officeart/2005/8/layout/list1"/>
    <dgm:cxn modelId="{D130F8A9-07BB-4304-9378-3ADD815C3CE2}" srcId="{D99D6F5A-3D71-4DC3-B150-E7099C7A5DEB}" destId="{5B79D403-D995-4FB3-8FDC-D274F3C26CCA}" srcOrd="2" destOrd="0" parTransId="{61072E2B-A3CE-47EF-8D4E-3AAA480D89C3}" sibTransId="{883B722D-4EDB-49A3-8AEF-E3BC68EDCF92}"/>
    <dgm:cxn modelId="{CFD3652D-53AE-4285-8616-79BE114E9FF5}" type="presParOf" srcId="{D0EB7C37-664E-4D74-86CB-6F8C7DC0E86F}" destId="{6F70D571-5DBB-429F-A22E-6B97565F11ED}" srcOrd="0" destOrd="0" presId="urn:microsoft.com/office/officeart/2005/8/layout/list1"/>
    <dgm:cxn modelId="{7F939314-07B0-4356-971C-F72B9197BEB1}" type="presParOf" srcId="{6F70D571-5DBB-429F-A22E-6B97565F11ED}" destId="{344DBAEA-ECDA-431D-B8B5-88290F2ABDB8}" srcOrd="0" destOrd="0" presId="urn:microsoft.com/office/officeart/2005/8/layout/list1"/>
    <dgm:cxn modelId="{FD3A32E1-7B12-49C9-9FB3-CA42D20C64DF}" type="presParOf" srcId="{6F70D571-5DBB-429F-A22E-6B97565F11ED}" destId="{42CE6623-C168-46B7-B966-02C366B9C3C3}" srcOrd="1" destOrd="0" presId="urn:microsoft.com/office/officeart/2005/8/layout/list1"/>
    <dgm:cxn modelId="{E09FC037-354B-424D-81BF-BC8B09D6BFD9}" type="presParOf" srcId="{D0EB7C37-664E-4D74-86CB-6F8C7DC0E86F}" destId="{92189FA7-8D90-4637-9D23-58C583D457D2}" srcOrd="1" destOrd="0" presId="urn:microsoft.com/office/officeart/2005/8/layout/list1"/>
    <dgm:cxn modelId="{ED838A73-4172-4F29-AEBB-192783ABE3BF}" type="presParOf" srcId="{D0EB7C37-664E-4D74-86CB-6F8C7DC0E86F}" destId="{C4CF5959-E192-44E5-9BFE-413170C71C09}" srcOrd="2" destOrd="0" presId="urn:microsoft.com/office/officeart/2005/8/layout/list1"/>
    <dgm:cxn modelId="{2024DD29-7B20-42F3-8733-FB58E9BDF9A6}" type="presParOf" srcId="{D0EB7C37-664E-4D74-86CB-6F8C7DC0E86F}" destId="{D1253B90-8C77-4312-8353-9C9E236E180B}" srcOrd="3" destOrd="0" presId="urn:microsoft.com/office/officeart/2005/8/layout/list1"/>
    <dgm:cxn modelId="{2C135577-33F8-4FFF-8E84-EA9880849B66}" type="presParOf" srcId="{D0EB7C37-664E-4D74-86CB-6F8C7DC0E86F}" destId="{6038BE97-EA40-468B-8AE7-98C234645873}" srcOrd="4" destOrd="0" presId="urn:microsoft.com/office/officeart/2005/8/layout/list1"/>
    <dgm:cxn modelId="{449694DB-6435-4E12-B9B9-83E32A764947}" type="presParOf" srcId="{6038BE97-EA40-468B-8AE7-98C234645873}" destId="{A9BB7765-ECE0-43A8-9DC1-45D3CC1A0329}" srcOrd="0" destOrd="0" presId="urn:microsoft.com/office/officeart/2005/8/layout/list1"/>
    <dgm:cxn modelId="{B0F8113A-55D2-471C-8627-D7A25603D2BE}" type="presParOf" srcId="{6038BE97-EA40-468B-8AE7-98C234645873}" destId="{CBE29E80-2D7B-4CC9-8745-3A9C4CCC7642}" srcOrd="1" destOrd="0" presId="urn:microsoft.com/office/officeart/2005/8/layout/list1"/>
    <dgm:cxn modelId="{B3B4B1AE-5178-4915-889C-603BCA26818C}" type="presParOf" srcId="{D0EB7C37-664E-4D74-86CB-6F8C7DC0E86F}" destId="{89A420A3-AFDC-4E09-B46F-B372FFC89E41}" srcOrd="5" destOrd="0" presId="urn:microsoft.com/office/officeart/2005/8/layout/list1"/>
    <dgm:cxn modelId="{EC1400DA-5299-4C39-85AF-E91CCA75DC61}" type="presParOf" srcId="{D0EB7C37-664E-4D74-86CB-6F8C7DC0E86F}" destId="{764C8954-53F2-4884-9821-6D1F092632D7}" srcOrd="6" destOrd="0" presId="urn:microsoft.com/office/officeart/2005/8/layout/list1"/>
    <dgm:cxn modelId="{F0903366-354A-4DBF-B314-1CA45E8A4698}" type="presParOf" srcId="{D0EB7C37-664E-4D74-86CB-6F8C7DC0E86F}" destId="{FBE0413A-0434-4013-9233-C72B43921921}" srcOrd="7" destOrd="0" presId="urn:microsoft.com/office/officeart/2005/8/layout/list1"/>
    <dgm:cxn modelId="{7A750952-162C-4754-AFA5-F53C50A9C497}" type="presParOf" srcId="{D0EB7C37-664E-4D74-86CB-6F8C7DC0E86F}" destId="{D7FED7A2-4402-48BE-B16C-1E5D354D23EB}" srcOrd="8" destOrd="0" presId="urn:microsoft.com/office/officeart/2005/8/layout/list1"/>
    <dgm:cxn modelId="{D980F0AB-CBCF-4B6D-BBCC-032E1DD6A075}" type="presParOf" srcId="{D7FED7A2-4402-48BE-B16C-1E5D354D23EB}" destId="{11D24536-4127-4262-9691-94CDF890EB01}" srcOrd="0" destOrd="0" presId="urn:microsoft.com/office/officeart/2005/8/layout/list1"/>
    <dgm:cxn modelId="{53D5C538-B2CB-45F0-8458-CA4E4CB454A5}" type="presParOf" srcId="{D7FED7A2-4402-48BE-B16C-1E5D354D23EB}" destId="{F3E2FCDA-CBC9-424D-8408-24F3ED45EB15}" srcOrd="1" destOrd="0" presId="urn:microsoft.com/office/officeart/2005/8/layout/list1"/>
    <dgm:cxn modelId="{761EC5F3-5676-4E2E-91DE-D1A4CE56EACB}" type="presParOf" srcId="{D0EB7C37-664E-4D74-86CB-6F8C7DC0E86F}" destId="{21BE72C3-B415-49E0-BD00-9F0BA858436F}" srcOrd="9" destOrd="0" presId="urn:microsoft.com/office/officeart/2005/8/layout/list1"/>
    <dgm:cxn modelId="{79634EC4-E051-4595-9750-98D95926024B}" type="presParOf" srcId="{D0EB7C37-664E-4D74-86CB-6F8C7DC0E86F}" destId="{8D14EAD7-DD2D-456A-8222-E0404E03FA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627A7-F764-4513-B779-2A03B1D72EF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DB58C-52B9-4970-80A1-17A8996BE77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лицензиатом, осуществляющим розничную  торговлю лекарственными препаратами для медицинского применения:</a:t>
          </a:r>
          <a:endParaRPr lang="en-US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Правил отпуска ЛП для медицинского применения,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Правил отпуска НС и ПВ, </a:t>
          </a:r>
          <a:r>
            <a:rPr lang="ru-RU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зарегистророванных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качестве лекарственных препаратов для медицинского применения, лекарственных препаратов, содержащих НС и ПВ </a:t>
          </a: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Установленных предельных розничных надбавок к фактическим отпускным ценам производителей на жизненно необходимые и важнейшие лекарственные препараты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F2020-79C3-42F5-864A-17E5C71EC1C6}" type="parTrans" cxnId="{0E9955B9-CE87-490B-B456-0DDFA08684B4}">
      <dgm:prSet/>
      <dgm:spPr/>
      <dgm:t>
        <a:bodyPr/>
        <a:lstStyle/>
        <a:p>
          <a:endParaRPr lang="ru-RU"/>
        </a:p>
      </dgm:t>
    </dgm:pt>
    <dgm:pt modelId="{7D175544-6EC9-4B25-9849-BC85FCBAF6D2}" type="sibTrans" cxnId="{0E9955B9-CE87-490B-B456-0DDFA08684B4}">
      <dgm:prSet/>
      <dgm:spPr/>
      <dgm:t>
        <a:bodyPr/>
        <a:lstStyle/>
        <a:p>
          <a:endParaRPr lang="ru-RU"/>
        </a:p>
      </dgm:t>
    </dgm:pt>
    <dgm:pt modelId="{21CE1CA1-202C-4E14-A6AD-D4B3BBE5BEB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руководителя организации, деятельность которого непосредственно  связана с оптовой торговлей ЛС для медицинского применения, их хранением, перевозкой и (или) розничной торговлей ЛП для медицинского применения, их отпуском, хранением, перевозкой и изготовлением (за исключением медицинских организаций) : высшего фармацевтического образования и стажа работы не менее 3 лет, либо среднего фармацевтического образования и стажа работы не менее 5 лет, сертификат специалиста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27A31-09EA-4CBD-9CC1-3EC9B7451713}" type="parTrans" cxnId="{9D7EFB6C-F3DA-4A85-8AF2-2A37A6F565B6}">
      <dgm:prSet/>
      <dgm:spPr/>
      <dgm:t>
        <a:bodyPr/>
        <a:lstStyle/>
        <a:p>
          <a:endParaRPr lang="ru-RU"/>
        </a:p>
      </dgm:t>
    </dgm:pt>
    <dgm:pt modelId="{634130BD-DFE3-4917-AB1C-ABB0D696E94E}" type="sibTrans" cxnId="{9D7EFB6C-F3DA-4A85-8AF2-2A37A6F565B6}">
      <dgm:prSet/>
      <dgm:spPr/>
      <dgm:t>
        <a:bodyPr/>
        <a:lstStyle/>
        <a:p>
          <a:endParaRPr lang="ru-RU"/>
        </a:p>
      </dgm:t>
    </dgm:pt>
    <dgm:pt modelId="{F14F7CCE-6DF8-4023-8920-55A5F4242C6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соискателя лицензии (лицензиата) работников, заключивших с ним л) трудовые договоры, деятельность которых непосредственно связана с оптовой торговлей лекарственными средствами, их хранением и (или) розничной торговлей лекарственными препаратами, их отпуском, хранением и изготовлением, имеющих: высшее или среднее фармацевтическое образование и сертификат специалиста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869B0-DD64-40E2-9B58-4D6C0820FB0B}" type="parTrans" cxnId="{EB6C13D2-0113-441B-9879-58A30C09DCE7}">
      <dgm:prSet/>
      <dgm:spPr/>
      <dgm:t>
        <a:bodyPr/>
        <a:lstStyle/>
        <a:p>
          <a:endParaRPr lang="ru-RU"/>
        </a:p>
      </dgm:t>
    </dgm:pt>
    <dgm:pt modelId="{D05985B3-B297-4D74-B0B8-A8DD944C3A7B}" type="sibTrans" cxnId="{EB6C13D2-0113-441B-9879-58A30C09DCE7}">
      <dgm:prSet/>
      <dgm:spPr/>
      <dgm:t>
        <a:bodyPr/>
        <a:lstStyle/>
        <a:p>
          <a:endParaRPr lang="ru-RU"/>
        </a:p>
      </dgm:t>
    </dgm:pt>
    <dgm:pt modelId="{EFD3E456-E11D-41F6-BF22-8AD1DC28A178}" type="pres">
      <dgm:prSet presAssocID="{193627A7-F764-4513-B779-2A03B1D72EFB}" presName="linear" presStyleCnt="0">
        <dgm:presLayoutVars>
          <dgm:dir/>
          <dgm:animLvl val="lvl"/>
          <dgm:resizeHandles val="exact"/>
        </dgm:presLayoutVars>
      </dgm:prSet>
      <dgm:spPr/>
    </dgm:pt>
    <dgm:pt modelId="{CB5BB991-DBEB-4FD8-8BB6-4BEA62C62D1B}" type="pres">
      <dgm:prSet presAssocID="{8DFDB58C-52B9-4970-80A1-17A8996BE778}" presName="parentLin" presStyleCnt="0"/>
      <dgm:spPr/>
    </dgm:pt>
    <dgm:pt modelId="{1C5EC5FA-756E-46DF-BCAB-D2F07C112BEF}" type="pres">
      <dgm:prSet presAssocID="{8DFDB58C-52B9-4970-80A1-17A8996BE778}" presName="parentLeftMargin" presStyleLbl="node1" presStyleIdx="0" presStyleCnt="3"/>
      <dgm:spPr/>
    </dgm:pt>
    <dgm:pt modelId="{4EF740AD-7C41-45FE-8C64-7113FF339784}" type="pres">
      <dgm:prSet presAssocID="{8DFDB58C-52B9-4970-80A1-17A8996BE778}" presName="parentText" presStyleLbl="node1" presStyleIdx="0" presStyleCnt="3" custScaleX="142857" custScaleY="206349" custLinFactNeighborX="2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A7EA6-9FD0-46CB-AE09-1F36CE26B0B6}" type="pres">
      <dgm:prSet presAssocID="{8DFDB58C-52B9-4970-80A1-17A8996BE778}" presName="negativeSpace" presStyleCnt="0"/>
      <dgm:spPr/>
    </dgm:pt>
    <dgm:pt modelId="{0AFE66C8-6CAA-44DF-ABFE-95FAFB2075BA}" type="pres">
      <dgm:prSet presAssocID="{8DFDB58C-52B9-4970-80A1-17A8996BE778}" presName="childText" presStyleLbl="conFgAcc1" presStyleIdx="0" presStyleCnt="3">
        <dgm:presLayoutVars>
          <dgm:bulletEnabled val="1"/>
        </dgm:presLayoutVars>
      </dgm:prSet>
      <dgm:spPr/>
    </dgm:pt>
    <dgm:pt modelId="{8586EFEB-9E82-45E1-9649-F3C63D019220}" type="pres">
      <dgm:prSet presAssocID="{7D175544-6EC9-4B25-9849-BC85FCBAF6D2}" presName="spaceBetweenRectangles" presStyleCnt="0"/>
      <dgm:spPr/>
    </dgm:pt>
    <dgm:pt modelId="{F45C9BBA-6BFC-4005-BFC7-6C8C8B5317DC}" type="pres">
      <dgm:prSet presAssocID="{21CE1CA1-202C-4E14-A6AD-D4B3BBE5BEB7}" presName="parentLin" presStyleCnt="0"/>
      <dgm:spPr/>
    </dgm:pt>
    <dgm:pt modelId="{5D662AA6-2780-4260-8A62-24642A4E0FA8}" type="pres">
      <dgm:prSet presAssocID="{21CE1CA1-202C-4E14-A6AD-D4B3BBE5BEB7}" presName="parentLeftMargin" presStyleLbl="node1" presStyleIdx="0" presStyleCnt="3"/>
      <dgm:spPr/>
    </dgm:pt>
    <dgm:pt modelId="{287D0146-5256-44FF-AFD0-3D8FF8340BEB}" type="pres">
      <dgm:prSet presAssocID="{21CE1CA1-202C-4E14-A6AD-D4B3BBE5BEB7}" presName="parentText" presStyleLbl="node1" presStyleIdx="1" presStyleCnt="3" custScaleX="142857" custScaleY="156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1D968-0FD1-4C4A-BCB7-FA1D31470770}" type="pres">
      <dgm:prSet presAssocID="{21CE1CA1-202C-4E14-A6AD-D4B3BBE5BEB7}" presName="negativeSpace" presStyleCnt="0"/>
      <dgm:spPr/>
    </dgm:pt>
    <dgm:pt modelId="{C59B8475-A7B8-4909-876B-DE7365BCEEA0}" type="pres">
      <dgm:prSet presAssocID="{21CE1CA1-202C-4E14-A6AD-D4B3BBE5BEB7}" presName="childText" presStyleLbl="conFgAcc1" presStyleIdx="1" presStyleCnt="3">
        <dgm:presLayoutVars>
          <dgm:bulletEnabled val="1"/>
        </dgm:presLayoutVars>
      </dgm:prSet>
      <dgm:spPr/>
    </dgm:pt>
    <dgm:pt modelId="{7E7F26D1-AFA5-4E55-8E03-61E1F71EEBF2}" type="pres">
      <dgm:prSet presAssocID="{634130BD-DFE3-4917-AB1C-ABB0D696E94E}" presName="spaceBetweenRectangles" presStyleCnt="0"/>
      <dgm:spPr/>
    </dgm:pt>
    <dgm:pt modelId="{89299F81-FD44-4D21-910E-9F6A8E934E6D}" type="pres">
      <dgm:prSet presAssocID="{F14F7CCE-6DF8-4023-8920-55A5F4242C65}" presName="parentLin" presStyleCnt="0"/>
      <dgm:spPr/>
    </dgm:pt>
    <dgm:pt modelId="{56170A7D-E9F3-43A0-B54A-D4FCD777915D}" type="pres">
      <dgm:prSet presAssocID="{F14F7CCE-6DF8-4023-8920-55A5F4242C65}" presName="parentLeftMargin" presStyleLbl="node1" presStyleIdx="1" presStyleCnt="3"/>
      <dgm:spPr/>
    </dgm:pt>
    <dgm:pt modelId="{0E8C6CC8-FE74-418C-9108-FAE682D73F50}" type="pres">
      <dgm:prSet presAssocID="{F14F7CCE-6DF8-4023-8920-55A5F4242C65}" presName="parentText" presStyleLbl="node1" presStyleIdx="2" presStyleCnt="3" custScaleX="142857" custScaleY="138578" custLinFactNeighborX="-2124" custLinFactNeighborY="-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C5C92-E824-4CE2-A969-D8044E35E39A}" type="pres">
      <dgm:prSet presAssocID="{F14F7CCE-6DF8-4023-8920-55A5F4242C65}" presName="negativeSpace" presStyleCnt="0"/>
      <dgm:spPr/>
    </dgm:pt>
    <dgm:pt modelId="{83E7D495-92E4-4508-BB40-94B7D896DAFC}" type="pres">
      <dgm:prSet presAssocID="{F14F7CCE-6DF8-4023-8920-55A5F4242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B40665-D729-43B6-AF4D-1EB22CA3018C}" type="presOf" srcId="{8DFDB58C-52B9-4970-80A1-17A8996BE778}" destId="{1C5EC5FA-756E-46DF-BCAB-D2F07C112BEF}" srcOrd="0" destOrd="0" presId="urn:microsoft.com/office/officeart/2005/8/layout/list1"/>
    <dgm:cxn modelId="{ED9ED08B-1183-4306-88FC-40D2C2E3FDAB}" type="presOf" srcId="{F14F7CCE-6DF8-4023-8920-55A5F4242C65}" destId="{56170A7D-E9F3-43A0-B54A-D4FCD777915D}" srcOrd="0" destOrd="0" presId="urn:microsoft.com/office/officeart/2005/8/layout/list1"/>
    <dgm:cxn modelId="{33C09DDC-64D7-490D-8973-4A5DBBF2D3ED}" type="presOf" srcId="{8DFDB58C-52B9-4970-80A1-17A8996BE778}" destId="{4EF740AD-7C41-45FE-8C64-7113FF339784}" srcOrd="1" destOrd="0" presId="urn:microsoft.com/office/officeart/2005/8/layout/list1"/>
    <dgm:cxn modelId="{974E91F9-EBF8-4D49-BBF8-E1E18AC60169}" type="presOf" srcId="{21CE1CA1-202C-4E14-A6AD-D4B3BBE5BEB7}" destId="{287D0146-5256-44FF-AFD0-3D8FF8340BEB}" srcOrd="1" destOrd="0" presId="urn:microsoft.com/office/officeart/2005/8/layout/list1"/>
    <dgm:cxn modelId="{09A53704-D5CA-4170-8BC0-ED72664E2951}" type="presOf" srcId="{193627A7-F764-4513-B779-2A03B1D72EFB}" destId="{EFD3E456-E11D-41F6-BF22-8AD1DC28A178}" srcOrd="0" destOrd="0" presId="urn:microsoft.com/office/officeart/2005/8/layout/list1"/>
    <dgm:cxn modelId="{EB6C13D2-0113-441B-9879-58A30C09DCE7}" srcId="{193627A7-F764-4513-B779-2A03B1D72EFB}" destId="{F14F7CCE-6DF8-4023-8920-55A5F4242C65}" srcOrd="2" destOrd="0" parTransId="{890869B0-DD64-40E2-9B58-4D6C0820FB0B}" sibTransId="{D05985B3-B297-4D74-B0B8-A8DD944C3A7B}"/>
    <dgm:cxn modelId="{9D7EFB6C-F3DA-4A85-8AF2-2A37A6F565B6}" srcId="{193627A7-F764-4513-B779-2A03B1D72EFB}" destId="{21CE1CA1-202C-4E14-A6AD-D4B3BBE5BEB7}" srcOrd="1" destOrd="0" parTransId="{0FB27A31-09EA-4CBD-9CC1-3EC9B7451713}" sibTransId="{634130BD-DFE3-4917-AB1C-ABB0D696E94E}"/>
    <dgm:cxn modelId="{021107FA-6F13-427F-B92E-42F4381C1082}" type="presOf" srcId="{F14F7CCE-6DF8-4023-8920-55A5F4242C65}" destId="{0E8C6CC8-FE74-418C-9108-FAE682D73F50}" srcOrd="1" destOrd="0" presId="urn:microsoft.com/office/officeart/2005/8/layout/list1"/>
    <dgm:cxn modelId="{3B0C3B9A-8769-4FCA-A41A-C7DFBE1BDDDF}" type="presOf" srcId="{21CE1CA1-202C-4E14-A6AD-D4B3BBE5BEB7}" destId="{5D662AA6-2780-4260-8A62-24642A4E0FA8}" srcOrd="0" destOrd="0" presId="urn:microsoft.com/office/officeart/2005/8/layout/list1"/>
    <dgm:cxn modelId="{0E9955B9-CE87-490B-B456-0DDFA08684B4}" srcId="{193627A7-F764-4513-B779-2A03B1D72EFB}" destId="{8DFDB58C-52B9-4970-80A1-17A8996BE778}" srcOrd="0" destOrd="0" parTransId="{4B1F2020-79C3-42F5-864A-17E5C71EC1C6}" sibTransId="{7D175544-6EC9-4B25-9849-BC85FCBAF6D2}"/>
    <dgm:cxn modelId="{64E0BF44-7C61-4D65-82B3-369BF1CD8C97}" type="presParOf" srcId="{EFD3E456-E11D-41F6-BF22-8AD1DC28A178}" destId="{CB5BB991-DBEB-4FD8-8BB6-4BEA62C62D1B}" srcOrd="0" destOrd="0" presId="urn:microsoft.com/office/officeart/2005/8/layout/list1"/>
    <dgm:cxn modelId="{E0122FA2-95A3-4D3E-A3A1-7C694BC44876}" type="presParOf" srcId="{CB5BB991-DBEB-4FD8-8BB6-4BEA62C62D1B}" destId="{1C5EC5FA-756E-46DF-BCAB-D2F07C112BEF}" srcOrd="0" destOrd="0" presId="urn:microsoft.com/office/officeart/2005/8/layout/list1"/>
    <dgm:cxn modelId="{19A6BB68-E88B-4E70-B400-9BD7C924DE9B}" type="presParOf" srcId="{CB5BB991-DBEB-4FD8-8BB6-4BEA62C62D1B}" destId="{4EF740AD-7C41-45FE-8C64-7113FF339784}" srcOrd="1" destOrd="0" presId="urn:microsoft.com/office/officeart/2005/8/layout/list1"/>
    <dgm:cxn modelId="{A8C3AD09-C022-49FC-AB1E-20DA65351010}" type="presParOf" srcId="{EFD3E456-E11D-41F6-BF22-8AD1DC28A178}" destId="{A9AA7EA6-9FD0-46CB-AE09-1F36CE26B0B6}" srcOrd="1" destOrd="0" presId="urn:microsoft.com/office/officeart/2005/8/layout/list1"/>
    <dgm:cxn modelId="{20DDCEE5-C954-433F-B33C-B16221305B07}" type="presParOf" srcId="{EFD3E456-E11D-41F6-BF22-8AD1DC28A178}" destId="{0AFE66C8-6CAA-44DF-ABFE-95FAFB2075BA}" srcOrd="2" destOrd="0" presId="urn:microsoft.com/office/officeart/2005/8/layout/list1"/>
    <dgm:cxn modelId="{C4224608-BB91-4EB7-8276-2016A047FF64}" type="presParOf" srcId="{EFD3E456-E11D-41F6-BF22-8AD1DC28A178}" destId="{8586EFEB-9E82-45E1-9649-F3C63D019220}" srcOrd="3" destOrd="0" presId="urn:microsoft.com/office/officeart/2005/8/layout/list1"/>
    <dgm:cxn modelId="{EF9C637C-1E49-40EC-88EB-499B9BFFB860}" type="presParOf" srcId="{EFD3E456-E11D-41F6-BF22-8AD1DC28A178}" destId="{F45C9BBA-6BFC-4005-BFC7-6C8C8B5317DC}" srcOrd="4" destOrd="0" presId="urn:microsoft.com/office/officeart/2005/8/layout/list1"/>
    <dgm:cxn modelId="{66B50422-693F-4C74-A390-169402AA1511}" type="presParOf" srcId="{F45C9BBA-6BFC-4005-BFC7-6C8C8B5317DC}" destId="{5D662AA6-2780-4260-8A62-24642A4E0FA8}" srcOrd="0" destOrd="0" presId="urn:microsoft.com/office/officeart/2005/8/layout/list1"/>
    <dgm:cxn modelId="{5297B0FD-5BF4-4E0E-91B2-C57ED69C5A43}" type="presParOf" srcId="{F45C9BBA-6BFC-4005-BFC7-6C8C8B5317DC}" destId="{287D0146-5256-44FF-AFD0-3D8FF8340BEB}" srcOrd="1" destOrd="0" presId="urn:microsoft.com/office/officeart/2005/8/layout/list1"/>
    <dgm:cxn modelId="{DA8C63C3-F076-4BC1-AD57-0C83009F07F4}" type="presParOf" srcId="{EFD3E456-E11D-41F6-BF22-8AD1DC28A178}" destId="{9021D968-0FD1-4C4A-BCB7-FA1D31470770}" srcOrd="5" destOrd="0" presId="urn:microsoft.com/office/officeart/2005/8/layout/list1"/>
    <dgm:cxn modelId="{65048F28-25CB-410C-820F-8D97C6DA41CF}" type="presParOf" srcId="{EFD3E456-E11D-41F6-BF22-8AD1DC28A178}" destId="{C59B8475-A7B8-4909-876B-DE7365BCEEA0}" srcOrd="6" destOrd="0" presId="urn:microsoft.com/office/officeart/2005/8/layout/list1"/>
    <dgm:cxn modelId="{9BBB1419-65E9-4BF4-A330-56311BE127FC}" type="presParOf" srcId="{EFD3E456-E11D-41F6-BF22-8AD1DC28A178}" destId="{7E7F26D1-AFA5-4E55-8E03-61E1F71EEBF2}" srcOrd="7" destOrd="0" presId="urn:microsoft.com/office/officeart/2005/8/layout/list1"/>
    <dgm:cxn modelId="{CE327226-22F1-4996-9960-A3A66D50DFDB}" type="presParOf" srcId="{EFD3E456-E11D-41F6-BF22-8AD1DC28A178}" destId="{89299F81-FD44-4D21-910E-9F6A8E934E6D}" srcOrd="8" destOrd="0" presId="urn:microsoft.com/office/officeart/2005/8/layout/list1"/>
    <dgm:cxn modelId="{3D4212D4-787A-40CF-AE79-B199A9CFE701}" type="presParOf" srcId="{89299F81-FD44-4D21-910E-9F6A8E934E6D}" destId="{56170A7D-E9F3-43A0-B54A-D4FCD777915D}" srcOrd="0" destOrd="0" presId="urn:microsoft.com/office/officeart/2005/8/layout/list1"/>
    <dgm:cxn modelId="{D16817F8-41E5-4A59-BBFE-BC0A55F8D0E9}" type="presParOf" srcId="{89299F81-FD44-4D21-910E-9F6A8E934E6D}" destId="{0E8C6CC8-FE74-418C-9108-FAE682D73F50}" srcOrd="1" destOrd="0" presId="urn:microsoft.com/office/officeart/2005/8/layout/list1"/>
    <dgm:cxn modelId="{5470D348-05BD-4C1F-9A76-AC5022F3A0B5}" type="presParOf" srcId="{EFD3E456-E11D-41F6-BF22-8AD1DC28A178}" destId="{08BC5C92-E824-4CE2-A969-D8044E35E39A}" srcOrd="9" destOrd="0" presId="urn:microsoft.com/office/officeart/2005/8/layout/list1"/>
    <dgm:cxn modelId="{EC05D9D1-6267-419C-B9FF-C060B9D01FE0}" type="presParOf" srcId="{EFD3E456-E11D-41F6-BF22-8AD1DC28A178}" destId="{83E7D495-92E4-4508-BB40-94B7D896DA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F5959-E192-44E5-9BFE-413170C71C09}">
      <dsp:nvSpPr>
        <dsp:cNvPr id="0" name=""/>
        <dsp:cNvSpPr/>
      </dsp:nvSpPr>
      <dsp:spPr>
        <a:xfrm>
          <a:off x="0" y="576375"/>
          <a:ext cx="1072341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E6623-C168-46B7-B966-02C366B9C3C3}">
      <dsp:nvSpPr>
        <dsp:cNvPr id="0" name=""/>
        <dsp:cNvSpPr/>
      </dsp:nvSpPr>
      <dsp:spPr>
        <a:xfrm>
          <a:off x="536170" y="2870"/>
          <a:ext cx="8342229" cy="100154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724" tIns="0" rIns="2837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соискателя лицензии и/или лицензиата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помещений и оборудования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принадлежащих ему на праве собственности или на ином законном основании, необходимых для выполнения работ(услуг), которые составляют фармацевтическую деятельность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061" y="51761"/>
        <a:ext cx="8244447" cy="903763"/>
      </dsp:txXfrm>
    </dsp:sp>
    <dsp:sp modelId="{764C8954-53F2-4884-9821-6D1F092632D7}">
      <dsp:nvSpPr>
        <dsp:cNvPr id="0" name=""/>
        <dsp:cNvSpPr/>
      </dsp:nvSpPr>
      <dsp:spPr>
        <a:xfrm>
          <a:off x="0" y="1891815"/>
          <a:ext cx="1072341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29E80-2D7B-4CC9-8745-3A9C4CCC7642}">
      <dsp:nvSpPr>
        <dsp:cNvPr id="0" name=""/>
        <dsp:cNvSpPr/>
      </dsp:nvSpPr>
      <dsp:spPr>
        <a:xfrm>
          <a:off x="536170" y="1463775"/>
          <a:ext cx="8328117" cy="8560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724" tIns="0" rIns="2837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медицинской организации(соискателя лицензии/лицензиата) лицензии на осуществление медицинской деятельности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960" y="1505565"/>
        <a:ext cx="8244537" cy="772500"/>
      </dsp:txXfrm>
    </dsp:sp>
    <dsp:sp modelId="{8D14EAD7-DD2D-456A-8222-E0404E03FAB3}">
      <dsp:nvSpPr>
        <dsp:cNvPr id="0" name=""/>
        <dsp:cNvSpPr/>
      </dsp:nvSpPr>
      <dsp:spPr>
        <a:xfrm>
          <a:off x="0" y="3694518"/>
          <a:ext cx="1072341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2FCDA-CBC9-424D-8408-24F3ED45EB15}">
      <dsp:nvSpPr>
        <dsp:cNvPr id="0" name=""/>
        <dsp:cNvSpPr/>
      </dsp:nvSpPr>
      <dsp:spPr>
        <a:xfrm>
          <a:off x="536170" y="2779215"/>
          <a:ext cx="8342154" cy="134334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3724" tIns="0" rIns="28372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лицензиатом, осуществляющих оптовую торговлю ЛС, требований ФЗ №61 «Об обращении ЛС», правил оптовой торговли лекарственными средствами для медицинского применения и установленных предельных оптовых надбавок к фактическим отпускным ценам производителей на ЖНВЛП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747" y="2844792"/>
        <a:ext cx="8211000" cy="1212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66C8-6CAA-44DF-ABFE-95FAFB2075BA}">
      <dsp:nvSpPr>
        <dsp:cNvPr id="0" name=""/>
        <dsp:cNvSpPr/>
      </dsp:nvSpPr>
      <dsp:spPr>
        <a:xfrm>
          <a:off x="0" y="1481757"/>
          <a:ext cx="1059872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F740AD-7C41-45FE-8C64-7113FF339784}">
      <dsp:nvSpPr>
        <dsp:cNvPr id="0" name=""/>
        <dsp:cNvSpPr/>
      </dsp:nvSpPr>
      <dsp:spPr>
        <a:xfrm>
          <a:off x="507175" y="50976"/>
          <a:ext cx="10091551" cy="18883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25" tIns="0" rIns="2804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лицензиатом, осуществляющим розничную  торговлю лекарственными препаратами для медицинского применения:</a:t>
          </a:r>
          <a:endParaRPr lang="en-US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Правил отпуска ЛП для медицинского применения,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Правил отпуска НС и ПВ, </a:t>
          </a:r>
          <a:r>
            <a:rPr lang="ru-RU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зарегистророванных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качестве лекарственных препаратов для медицинского применения, лекарственных препаратов, содержащих НС и ПВ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Установленных предельных розничных надбавок к фактическим отпускным ценам производителей на жизненно необходимые и важнейшие лекарственные препараты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356" y="143157"/>
        <a:ext cx="9907189" cy="1703978"/>
      </dsp:txXfrm>
    </dsp:sp>
    <dsp:sp modelId="{C59B8475-A7B8-4909-876B-DE7365BCEEA0}">
      <dsp:nvSpPr>
        <dsp:cNvPr id="0" name=""/>
        <dsp:cNvSpPr/>
      </dsp:nvSpPr>
      <dsp:spPr>
        <a:xfrm>
          <a:off x="0" y="3400659"/>
          <a:ext cx="1059872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7D0146-5256-44FF-AFD0-3D8FF8340BEB}">
      <dsp:nvSpPr>
        <dsp:cNvPr id="0" name=""/>
        <dsp:cNvSpPr/>
      </dsp:nvSpPr>
      <dsp:spPr>
        <a:xfrm>
          <a:off x="504578" y="2430357"/>
          <a:ext cx="10091551" cy="142786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25" tIns="0" rIns="2804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руководителя организации, деятельность которого непосредственно  связана с оптовой торговлей ЛС для медицинского применения, их хранением, перевозкой и (или) розничной торговлей ЛП для медицинского применения, их отпуском, хранением, перевозкой и изготовлением (за исключением медицинских организаций) : высшего фармацевтического образования и стажа работы не менее 3 лет, либо среднего фармацевтического образования и стажа работы не менее 5 лет, сертификат специалиста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280" y="2500059"/>
        <a:ext cx="9952147" cy="1288457"/>
      </dsp:txXfrm>
    </dsp:sp>
    <dsp:sp modelId="{83E7D495-92E4-4508-BB40-94B7D896DAFC}">
      <dsp:nvSpPr>
        <dsp:cNvPr id="0" name=""/>
        <dsp:cNvSpPr/>
      </dsp:nvSpPr>
      <dsp:spPr>
        <a:xfrm>
          <a:off x="0" y="5159854"/>
          <a:ext cx="1059872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C6CC8-FE74-418C-9108-FAE682D73F50}">
      <dsp:nvSpPr>
        <dsp:cNvPr id="0" name=""/>
        <dsp:cNvSpPr/>
      </dsp:nvSpPr>
      <dsp:spPr>
        <a:xfrm>
          <a:off x="493860" y="4341206"/>
          <a:ext cx="10091551" cy="12681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25" tIns="0" rIns="2804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у соискателя лицензии (лицензиата) работников, заключивших с ним л) трудовые договоры, деятельность которых непосредственно связана с оптовой торговлей лекарственными средствами, их хранением и (или) розничной торговлей лекарственными препаратами, их отпуском, хранением и изготовлением, имеющих: высшее или среднее фармацевтическое образование и сертификат специалиста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766" y="4403112"/>
        <a:ext cx="9967739" cy="1144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1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6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2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5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4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1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0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6E003C-BF71-4301-8325-E82257A15F72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D8144C-47B9-4EB0-8034-15FAF0A7F39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4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599" y="1878925"/>
            <a:ext cx="9144000" cy="2387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лицензии аптечной организацией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7809" y="4786601"/>
            <a:ext cx="3622964" cy="1655762"/>
          </a:xfrm>
        </p:spPr>
        <p:txBody>
          <a:bodyPr/>
          <a:lstStyle/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Медведева К. А. студентка 303-1 группы</a:t>
            </a:r>
          </a:p>
          <a:p>
            <a:pPr lvl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sz="18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Анишева</a:t>
            </a:r>
            <a: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7627" y="142734"/>
            <a:ext cx="9123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496" y="208104"/>
            <a:ext cx="69860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охраны аптечного учреждения;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лекарственных средств, подлежащих предметно-количественному учету 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принятом способе хранения лекарственных средств;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сроков годности лекарственных средств с ограниченным сроком годности;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на уничтожение лекарственных средств, пришедших в негодность;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приказа о назначении уполномоченного по качеству;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нормативной документации, регламентирующей фармацевтическую деятельность;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занятий по нормативно-методической документации;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внутренних проверок, и протокол внутренней проверки;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назначении комиссии по приемке лекарственных средств;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полученных от продавцов оригиналов счетов-фактур;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4512" y="707648"/>
            <a:ext cx="51450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выставленных покупателям счетов-фактур;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 отчеты;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складского учета;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о приеме на работу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фармспециалистов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договоры;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должностные инструкции;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последнего обследования;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мероприятий по контролю.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612637" y="2656024"/>
            <a:ext cx="5513301" cy="908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235" y="2695050"/>
            <a:ext cx="5756384" cy="707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32832" y="109728"/>
            <a:ext cx="1790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680" y="817614"/>
            <a:ext cx="8213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уведомления о решении лицензирующего органа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235" y="3603921"/>
            <a:ext cx="6316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лицензии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лицензии и сообщение о необходимости уплатить государственную пошлину за предоставление бланка лицензии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6735" y="1384515"/>
            <a:ext cx="9314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Главного управления здравоохранения  по лицензированию медицинской и фармацевтической деятельности принимает решение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235" y="2669120"/>
            <a:ext cx="57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о предоставлении лицензии сообщается: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9508" y="2633960"/>
            <a:ext cx="5456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отказе в предоставлении лицензии с указанием причин направляется в адрес лицензиата по почте с уведомлением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войные фигурные скобки 9"/>
          <p:cNvSpPr/>
          <p:nvPr/>
        </p:nvSpPr>
        <p:spPr>
          <a:xfrm>
            <a:off x="24384" y="3477498"/>
            <a:ext cx="6205728" cy="1341120"/>
          </a:xfrm>
          <a:prstGeom prst="bracePair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5" idx="2"/>
            <a:endCxn id="7" idx="0"/>
          </p:cNvCxnSpPr>
          <p:nvPr/>
        </p:nvCxnSpPr>
        <p:spPr>
          <a:xfrm flipH="1">
            <a:off x="3035427" y="2092401"/>
            <a:ext cx="3438525" cy="602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11" idx="0"/>
          </p:cNvCxnSpPr>
          <p:nvPr/>
        </p:nvCxnSpPr>
        <p:spPr>
          <a:xfrm>
            <a:off x="6473952" y="2092401"/>
            <a:ext cx="2895336" cy="563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2144" y="182880"/>
            <a:ext cx="167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2461" y="890766"/>
            <a:ext cx="348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 лицензии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225" t="3065" r="14650"/>
          <a:stretch/>
        </p:blipFill>
        <p:spPr>
          <a:xfrm>
            <a:off x="2182368" y="1598652"/>
            <a:ext cx="7412736" cy="458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2528" y="2670048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455" y="1537855"/>
            <a:ext cx="6317672" cy="2940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4291" y="164085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специальное разрешение на осуществление конкретного вида деятельности при обязательном соблюдении лицензионных требований и условий, выданное лицензирующим органом юридическому лицу, или индивидуальному предпринимателю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82" y="544060"/>
            <a:ext cx="4198321" cy="52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716" y="189769"/>
            <a:ext cx="9930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при осуществлении фармацевтической деятельности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9154" y="997170"/>
            <a:ext cx="7793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41881740"/>
              </p:ext>
            </p:extLst>
          </p:nvPr>
        </p:nvGraphicFramePr>
        <p:xfrm>
          <a:off x="1267691" y="1536191"/>
          <a:ext cx="10723418" cy="44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6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7643730"/>
              </p:ext>
            </p:extLst>
          </p:nvPr>
        </p:nvGraphicFramePr>
        <p:xfrm>
          <a:off x="727363" y="146304"/>
          <a:ext cx="10598727" cy="599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25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444" y="189407"/>
            <a:ext cx="5116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лицензии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7382" y="1350818"/>
            <a:ext cx="2826327" cy="126769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87140" y="2970688"/>
            <a:ext cx="2826000" cy="126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ДОКУМЕНТАЛЬНОЙ ЭКСПЕРТИЗЫ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13140" y="1351309"/>
            <a:ext cx="3169920" cy="126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ФАРМАЦЕВТИЧЕСКОЕ ОБСЛЕДОВАНИЕ ОБЪКТА ЛИЦЕНЗИРОВАНИЯ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3060" y="2703083"/>
            <a:ext cx="3133344" cy="166165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РЕЗУЛЬТАТОВ ПРОВЕРКИ (составление акта проверки, заключения по результатам проверки)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Скругленная соединительная линия 13"/>
          <p:cNvCxnSpPr>
            <a:stCxn id="4" idx="3"/>
            <a:endCxn id="5" idx="2"/>
          </p:cNvCxnSpPr>
          <p:nvPr/>
        </p:nvCxnSpPr>
        <p:spPr>
          <a:xfrm rot="5400000" flipH="1" flipV="1">
            <a:off x="4013751" y="1771299"/>
            <a:ext cx="985779" cy="14130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>
            <a:stCxn id="3" idx="1"/>
          </p:cNvCxnSpPr>
          <p:nvPr/>
        </p:nvCxnSpPr>
        <p:spPr>
          <a:xfrm rot="16200000" flipH="1">
            <a:off x="1577049" y="2782006"/>
            <a:ext cx="973588" cy="6465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>
            <a:endCxn id="6" idx="3"/>
          </p:cNvCxnSpPr>
          <p:nvPr/>
        </p:nvCxnSpPr>
        <p:spPr>
          <a:xfrm>
            <a:off x="8383060" y="1788683"/>
            <a:ext cx="1566672" cy="9144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840820" y="4474462"/>
            <a:ext cx="7327392" cy="16093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этап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КОМИССИЕЙ РЕШЕНИЯ О ПРЕДОСТАВЛЕНИИ ЛИЦЕНЗИИ АПТЕЧНОЙ ОРГАНИЗАЦИИ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Скругленная соединительная линия 28"/>
          <p:cNvCxnSpPr>
            <a:stCxn id="6" idx="1"/>
            <a:endCxn id="27" idx="7"/>
          </p:cNvCxnSpPr>
          <p:nvPr/>
        </p:nvCxnSpPr>
        <p:spPr>
          <a:xfrm rot="5400000">
            <a:off x="9349731" y="4110143"/>
            <a:ext cx="345411" cy="8545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256" y="0"/>
            <a:ext cx="1429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4640" y="477053"/>
            <a:ext cx="527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необходимые документы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516299"/>
              </p:ext>
            </p:extLst>
          </p:nvPr>
        </p:nvGraphicFramePr>
        <p:xfrm>
          <a:off x="319623" y="938718"/>
          <a:ext cx="11701689" cy="4951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32"/>
                <a:gridCol w="5651916"/>
                <a:gridCol w="5482241"/>
              </a:tblGrid>
              <a:tr h="32726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1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  можно получить в лицензирующем органе</a:t>
                      </a:r>
                    </a:p>
                  </a:txBody>
                  <a:tcPr marL="66675" marR="66675" marT="66675" marB="66675"/>
                </a:tc>
              </a:tr>
              <a:tr h="13281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учредительных документов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Устав,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постановке на учет в налоговом органе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о регистрации ЮЛ или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органов государственной статики</a:t>
                      </a:r>
                    </a:p>
                  </a:txBody>
                  <a:tcPr marL="66675" marR="66675" marT="66675" marB="66675"/>
                </a:tc>
              </a:tr>
              <a:tr h="13281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Документ, подтверждающий уплату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пошлины за рассмотрение лицензирующим органом заявления о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предоставлении лицензии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Квитанция об оплате или-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поручение</a:t>
                      </a:r>
                    </a:p>
                  </a:txBody>
                  <a:tcPr marL="66675" marR="66675" marT="66675" marB="66675"/>
                </a:tc>
              </a:tr>
              <a:tr h="13281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документов, подтверждающих право собственности или иное законное основание использования помещений для осуществления лицензируемой деятельности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о государственной регистрации права собственности/ оперативного управления 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т.п., договор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аренды/пользования помещениями</a:t>
                      </a: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2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62108"/>
              </p:ext>
            </p:extLst>
          </p:nvPr>
        </p:nvGraphicFramePr>
        <p:xfrm>
          <a:off x="239776" y="146642"/>
          <a:ext cx="11696193" cy="58864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7443"/>
                <a:gridCol w="7160019"/>
                <a:gridCol w="38987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документов, подтверждающих право собственности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иное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законное основание использования оборудования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осуществления лицензируемой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оборудование (мебель) оснащение (холодильники, сейфы) и т.п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счета-фактуры,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ведомости,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пользования или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документы, подтверждающие право законного использования.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Копия выданного в установленном порядке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санитарно-эпидемиологического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заключения о соответствии помещений требованиям санитарных правил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Выдается Управлением Федеральной службы по надзору в сфере защиты прав потребителей и благополучия человека по заявлению.</a:t>
                      </a:r>
                    </a:p>
                  </a:txBody>
                  <a:tcPr marL="66675" marR="66675" marT="66675" marB="6667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документов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высшем/ среднем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фармацевтическом образовании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стаже работы по соответствующей специальности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сертификата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</a:t>
                      </a: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руководителя аптечного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учреждения(диплом,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опии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о стаже работы по специальности не менее 3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лет, сертификат специалиста,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видетельство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повышении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квалификации)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сотрудников(диплом, сертификат специалиста, свидетельство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повышении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8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588562" y="4399428"/>
            <a:ext cx="2915351" cy="153086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83974" y="2832340"/>
            <a:ext cx="5132832" cy="20927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79705" y="832962"/>
            <a:ext cx="2634996" cy="165736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96841" y="0"/>
            <a:ext cx="284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579" y="1076931"/>
            <a:ext cx="2522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документов, предоставляется в отдел лицензирования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5535" y="3370885"/>
            <a:ext cx="4315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Лицензирующий орган принимает решение о предоставлении или об отказе в предоставлении лицензии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88563" y="4541876"/>
            <a:ext cx="2915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этого времени проводится экспертиза представленного пакета документов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0562" y="1636239"/>
            <a:ext cx="3486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срок, не превышающий 45 дней со дня поступления заявления о предоставлении лицензии и прилагаемых к нему документов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войные фигурные скобки 9"/>
          <p:cNvSpPr/>
          <p:nvPr/>
        </p:nvSpPr>
        <p:spPr>
          <a:xfrm>
            <a:off x="7326722" y="1423369"/>
            <a:ext cx="3730815" cy="1394671"/>
          </a:xfrm>
          <a:prstGeom prst="brace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кругленная соединительная линия 12"/>
          <p:cNvCxnSpPr>
            <a:stCxn id="7" idx="0"/>
            <a:endCxn id="8" idx="0"/>
          </p:cNvCxnSpPr>
          <p:nvPr/>
        </p:nvCxnSpPr>
        <p:spPr>
          <a:xfrm>
            <a:off x="3314701" y="1661643"/>
            <a:ext cx="1835689" cy="117069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8" idx="6"/>
            <a:endCxn id="11" idx="3"/>
          </p:cNvCxnSpPr>
          <p:nvPr/>
        </p:nvCxnSpPr>
        <p:spPr>
          <a:xfrm>
            <a:off x="7716806" y="3878717"/>
            <a:ext cx="2329432" cy="52071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00" y="278940"/>
            <a:ext cx="384048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51774" y="273582"/>
            <a:ext cx="1772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0" y="273582"/>
            <a:ext cx="3791712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проверки объекта, на котором будет осуществляться заявленный вид деятельности с оформлением акта проверки возможности выполнения лицензионных требований и условий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260" y="2444926"/>
            <a:ext cx="62093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постановке на учет в налоговом органе;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ЮЛ или ИП;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из ИФНС  для обособленных структурных подразделений;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паспорта на используемую технику (холодильники, кондиционеры, гигрометры  и т.п.);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поверке измерительных приборов;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56" y="1359254"/>
            <a:ext cx="7172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акта при проверке необходимо будет предоставить следующие документы и материалы: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3219" y="280412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учета показателей температуры и влажности;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Промаркированный уборочный инвентарь;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санитарной обработке помещений и оборудования (таблицы разведений дезинфицирующих средств);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государственной противопожарной службы;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944</Words>
  <Application>Microsoft Office PowerPoint</Application>
  <PresentationFormat>Широкоэкранный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Ретро</vt:lpstr>
      <vt:lpstr>Этапы получения лицензии аптечной организацией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получения лицензии аптечной организацией</dc:title>
  <dc:creator>Дом</dc:creator>
  <cp:lastModifiedBy>Дом</cp:lastModifiedBy>
  <cp:revision>13</cp:revision>
  <dcterms:created xsi:type="dcterms:W3CDTF">2020-05-13T05:23:29Z</dcterms:created>
  <dcterms:modified xsi:type="dcterms:W3CDTF">2020-05-13T07:29:31Z</dcterms:modified>
</cp:coreProperties>
</file>