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4" r:id="rId1"/>
  </p:sldMasterIdLst>
  <p:notesMasterIdLst>
    <p:notesMasterId r:id="rId93"/>
  </p:notesMasterIdLst>
  <p:handoutMasterIdLst>
    <p:handoutMasterId r:id="rId94"/>
  </p:handoutMasterIdLst>
  <p:sldIdLst>
    <p:sldId id="772" r:id="rId2"/>
    <p:sldId id="914" r:id="rId3"/>
    <p:sldId id="906" r:id="rId4"/>
    <p:sldId id="940" r:id="rId5"/>
    <p:sldId id="941" r:id="rId6"/>
    <p:sldId id="942" r:id="rId7"/>
    <p:sldId id="944" r:id="rId8"/>
    <p:sldId id="945" r:id="rId9"/>
    <p:sldId id="946" r:id="rId10"/>
    <p:sldId id="950" r:id="rId11"/>
    <p:sldId id="948" r:id="rId12"/>
    <p:sldId id="953" r:id="rId13"/>
    <p:sldId id="954" r:id="rId14"/>
    <p:sldId id="907" r:id="rId15"/>
    <p:sldId id="669" r:id="rId16"/>
    <p:sldId id="667" r:id="rId17"/>
    <p:sldId id="832" r:id="rId18"/>
    <p:sldId id="908" r:id="rId19"/>
    <p:sldId id="833" r:id="rId20"/>
    <p:sldId id="964" r:id="rId21"/>
    <p:sldId id="965" r:id="rId22"/>
    <p:sldId id="860" r:id="rId23"/>
    <p:sldId id="910" r:id="rId24"/>
    <p:sldId id="841" r:id="rId25"/>
    <p:sldId id="923" r:id="rId26"/>
    <p:sldId id="705" r:id="rId27"/>
    <p:sldId id="706" r:id="rId28"/>
    <p:sldId id="922" r:id="rId29"/>
    <p:sldId id="842" r:id="rId30"/>
    <p:sldId id="831" r:id="rId31"/>
    <p:sldId id="960" r:id="rId32"/>
    <p:sldId id="918" r:id="rId33"/>
    <p:sldId id="871" r:id="rId34"/>
    <p:sldId id="924" r:id="rId35"/>
    <p:sldId id="672" r:id="rId36"/>
    <p:sldId id="925" r:id="rId37"/>
    <p:sldId id="927" r:id="rId38"/>
    <p:sldId id="844" r:id="rId39"/>
    <p:sldId id="928" r:id="rId40"/>
    <p:sldId id="777" r:id="rId41"/>
    <p:sldId id="915" r:id="rId42"/>
    <p:sldId id="864" r:id="rId43"/>
    <p:sldId id="911" r:id="rId44"/>
    <p:sldId id="804" r:id="rId45"/>
    <p:sldId id="845" r:id="rId46"/>
    <p:sldId id="912" r:id="rId47"/>
    <p:sldId id="846" r:id="rId48"/>
    <p:sldId id="855" r:id="rId49"/>
    <p:sldId id="929" r:id="rId50"/>
    <p:sldId id="854" r:id="rId51"/>
    <p:sldId id="852" r:id="rId52"/>
    <p:sldId id="853" r:id="rId53"/>
    <p:sldId id="917" r:id="rId54"/>
    <p:sldId id="874" r:id="rId55"/>
    <p:sldId id="808" r:id="rId56"/>
    <p:sldId id="938" r:id="rId57"/>
    <p:sldId id="886" r:id="rId58"/>
    <p:sldId id="888" r:id="rId59"/>
    <p:sldId id="890" r:id="rId60"/>
    <p:sldId id="811" r:id="rId61"/>
    <p:sldId id="930" r:id="rId62"/>
    <p:sldId id="892" r:id="rId63"/>
    <p:sldId id="961" r:id="rId64"/>
    <p:sldId id="956" r:id="rId65"/>
    <p:sldId id="931" r:id="rId66"/>
    <p:sldId id="887" r:id="rId67"/>
    <p:sldId id="883" r:id="rId68"/>
    <p:sldId id="959" r:id="rId69"/>
    <p:sldId id="856" r:id="rId70"/>
    <p:sldId id="916" r:id="rId71"/>
    <p:sldId id="880" r:id="rId72"/>
    <p:sldId id="966" r:id="rId73"/>
    <p:sldId id="958" r:id="rId74"/>
    <p:sldId id="933" r:id="rId75"/>
    <p:sldId id="934" r:id="rId76"/>
    <p:sldId id="756" r:id="rId77"/>
    <p:sldId id="935" r:id="rId78"/>
    <p:sldId id="885" r:id="rId79"/>
    <p:sldId id="936" r:id="rId80"/>
    <p:sldId id="967" r:id="rId81"/>
    <p:sldId id="937" r:id="rId82"/>
    <p:sldId id="909" r:id="rId83"/>
    <p:sldId id="884" r:id="rId84"/>
    <p:sldId id="872" r:id="rId85"/>
    <p:sldId id="877" r:id="rId86"/>
    <p:sldId id="878" r:id="rId87"/>
    <p:sldId id="879" r:id="rId88"/>
    <p:sldId id="913" r:id="rId89"/>
    <p:sldId id="962" r:id="rId90"/>
    <p:sldId id="903" r:id="rId91"/>
    <p:sldId id="822" r:id="rId92"/>
  </p:sldIdLst>
  <p:sldSz cx="12192000" cy="6858000"/>
  <p:notesSz cx="6858000" cy="9180513"/>
  <p:custDataLst>
    <p:tags r:id="rId95"/>
  </p:custDataLst>
  <p:defaultTextStyle>
    <a:defPPr>
      <a:defRPr lang="en-US"/>
    </a:defPPr>
    <a:lvl1pPr algn="l" rtl="0" eaLnBrk="0" fontAlgn="base" hangingPunct="0">
      <a:spcBef>
        <a:spcPct val="0"/>
      </a:spcBef>
      <a:spcAft>
        <a:spcPct val="0"/>
      </a:spcAft>
      <a:defRPr kern="1200">
        <a:solidFill>
          <a:schemeClr val="bg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bg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bg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bg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bg1"/>
        </a:solidFill>
        <a:latin typeface="Times New Roman" panose="02020603050405020304" pitchFamily="18" charset="0"/>
        <a:ea typeface="+mn-ea"/>
        <a:cs typeface="+mn-cs"/>
      </a:defRPr>
    </a:lvl5pPr>
    <a:lvl6pPr marL="2286000" algn="l" defTabSz="914400" rtl="0" eaLnBrk="1" latinLnBrk="0" hangingPunct="1">
      <a:defRPr kern="1200">
        <a:solidFill>
          <a:schemeClr val="bg1"/>
        </a:solidFill>
        <a:latin typeface="Times New Roman" panose="02020603050405020304" pitchFamily="18" charset="0"/>
        <a:ea typeface="+mn-ea"/>
        <a:cs typeface="+mn-cs"/>
      </a:defRPr>
    </a:lvl6pPr>
    <a:lvl7pPr marL="2743200" algn="l" defTabSz="914400" rtl="0" eaLnBrk="1" latinLnBrk="0" hangingPunct="1">
      <a:defRPr kern="1200">
        <a:solidFill>
          <a:schemeClr val="bg1"/>
        </a:solidFill>
        <a:latin typeface="Times New Roman" panose="02020603050405020304" pitchFamily="18" charset="0"/>
        <a:ea typeface="+mn-ea"/>
        <a:cs typeface="+mn-cs"/>
      </a:defRPr>
    </a:lvl7pPr>
    <a:lvl8pPr marL="3200400" algn="l" defTabSz="914400" rtl="0" eaLnBrk="1" latinLnBrk="0" hangingPunct="1">
      <a:defRPr kern="1200">
        <a:solidFill>
          <a:schemeClr val="bg1"/>
        </a:solidFill>
        <a:latin typeface="Times New Roman" panose="02020603050405020304" pitchFamily="18" charset="0"/>
        <a:ea typeface="+mn-ea"/>
        <a:cs typeface="+mn-cs"/>
      </a:defRPr>
    </a:lvl8pPr>
    <a:lvl9pPr marL="3657600" algn="l" defTabSz="914400" rtl="0" eaLnBrk="1" latinLnBrk="0" hangingPunct="1">
      <a:defRPr kern="1200">
        <a:solidFill>
          <a:schemeClr val="bg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655">
          <p15:clr>
            <a:srgbClr val="A4A3A4"/>
          </p15:clr>
        </p15:guide>
      </p15:sldGuideLst>
    </p:ext>
    <p:ext uri="{2D200454-40CA-4A62-9FC3-DE9A4176ACB9}">
      <p15:notesGuideLst xmlns:p15="http://schemas.microsoft.com/office/powerpoint/2012/main">
        <p15:guide id="1" orient="horz" pos="289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66"/>
    <a:srgbClr val="FFFF00"/>
    <a:srgbClr val="FFFF99"/>
    <a:srgbClr val="FF7C80"/>
    <a:srgbClr val="000099"/>
    <a:srgbClr val="0000CC"/>
    <a:srgbClr val="3333FF"/>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1" autoAdjust="0"/>
    <p:restoredTop sz="76064" autoAdjust="0"/>
  </p:normalViewPr>
  <p:slideViewPr>
    <p:cSldViewPr snapToGrid="0">
      <p:cViewPr varScale="1">
        <p:scale>
          <a:sx n="64" d="100"/>
          <a:sy n="64" d="100"/>
        </p:scale>
        <p:origin x="1210" y="38"/>
      </p:cViewPr>
      <p:guideLst>
        <p:guide orient="horz" pos="2160"/>
        <p:guide pos="465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88" d="100"/>
          <a:sy n="88" d="100"/>
        </p:scale>
        <p:origin x="3822" y="78"/>
      </p:cViewPr>
      <p:guideLst>
        <p:guide orient="horz" pos="2891"/>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user\Desktop\Microsoft%20Excel%20Worksheet.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user\Desktop\Microsoft%20Excel%20Worksheet.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file:///C:\Users\House\Desktop\&#1051;&#1080;&#1089;&#1090;%20Microsoft%20Excel%20(2).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FF99"/>
              </a:solidFill>
              <a:ln>
                <a:noFill/>
              </a:ln>
              <a:effectLst/>
            </c:spPr>
          </c:dPt>
          <c:dPt>
            <c:idx val="1"/>
            <c:invertIfNegative val="0"/>
            <c:bubble3D val="0"/>
            <c:spPr>
              <a:solidFill>
                <a:srgbClr val="FFFF00"/>
              </a:solidFill>
              <a:ln>
                <a:noFill/>
              </a:ln>
              <a:effectLst/>
            </c:spPr>
          </c:dPt>
          <c:dLbls>
            <c:dLbl>
              <c:idx val="0"/>
              <c:layout>
                <c:manualLayout>
                  <c:x val="-0.11260488028071138"/>
                  <c:y val="6.481480789946497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091406883175899"/>
                  <c:y val="8.062329763104179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cat>
            <c:numRef>
              <c:f>Лист1!$B$1:$B$2</c:f>
              <c:numCache>
                <c:formatCode>General</c:formatCode>
                <c:ptCount val="2"/>
                <c:pt idx="0">
                  <c:v>1997</c:v>
                </c:pt>
                <c:pt idx="1">
                  <c:v>2005</c:v>
                </c:pt>
              </c:numCache>
            </c:numRef>
          </c:cat>
          <c:val>
            <c:numRef>
              <c:f>Лист1!$A$1:$A$2</c:f>
              <c:numCache>
                <c:formatCode>General</c:formatCode>
                <c:ptCount val="2"/>
                <c:pt idx="0">
                  <c:v>0.7</c:v>
                </c:pt>
                <c:pt idx="1">
                  <c:v>2.2000000000000002</c:v>
                </c:pt>
              </c:numCache>
            </c:numRef>
          </c:val>
        </c:ser>
        <c:dLbls>
          <c:dLblPos val="outEnd"/>
          <c:showLegendKey val="0"/>
          <c:showVal val="1"/>
          <c:showCatName val="0"/>
          <c:showSerName val="0"/>
          <c:showPercent val="0"/>
          <c:showBubbleSize val="0"/>
        </c:dLbls>
        <c:gapWidth val="219"/>
        <c:overlap val="-27"/>
        <c:axId val="102586688"/>
        <c:axId val="102586296"/>
      </c:barChart>
      <c:catAx>
        <c:axId val="102586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ru-RU"/>
          </a:p>
        </c:txPr>
        <c:crossAx val="102586296"/>
        <c:crosses val="autoZero"/>
        <c:auto val="1"/>
        <c:lblAlgn val="ctr"/>
        <c:lblOffset val="100"/>
        <c:noMultiLvlLbl val="0"/>
      </c:catAx>
      <c:valAx>
        <c:axId val="102586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ru-RU"/>
          </a:p>
        </c:txPr>
        <c:crossAx val="102586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FF7C80"/>
            </a:solidFill>
            <a:ln>
              <a:noFill/>
            </a:ln>
            <a:effectLst/>
          </c:spPr>
          <c:invertIfNegative val="0"/>
          <c:dPt>
            <c:idx val="1"/>
            <c:invertIfNegative val="0"/>
            <c:bubble3D val="0"/>
            <c:spPr>
              <a:solidFill>
                <a:srgbClr val="FF0000"/>
              </a:solidFill>
              <a:ln>
                <a:noFill/>
              </a:ln>
              <a:effectLst/>
            </c:spPr>
          </c:dPt>
          <c:dLbls>
            <c:dLbl>
              <c:idx val="1"/>
              <c:layout>
                <c:manualLayout>
                  <c:x val="0.13333333333333322"/>
                  <c:y val="6.481481481481481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Лист1!$H$1:$H$2</c:f>
              <c:numCache>
                <c:formatCode>General</c:formatCode>
                <c:ptCount val="2"/>
                <c:pt idx="0">
                  <c:v>1997</c:v>
                </c:pt>
                <c:pt idx="1">
                  <c:v>2005</c:v>
                </c:pt>
              </c:numCache>
            </c:numRef>
          </c:cat>
          <c:val>
            <c:numRef>
              <c:f>Лист1!$G$1:$G$2</c:f>
              <c:numCache>
                <c:formatCode>0%</c:formatCode>
                <c:ptCount val="2"/>
                <c:pt idx="0">
                  <c:v>0.14000000000000001</c:v>
                </c:pt>
                <c:pt idx="1">
                  <c:v>0.28000000000000003</c:v>
                </c:pt>
              </c:numCache>
            </c:numRef>
          </c:val>
        </c:ser>
        <c:dLbls>
          <c:dLblPos val="outEnd"/>
          <c:showLegendKey val="0"/>
          <c:showVal val="1"/>
          <c:showCatName val="0"/>
          <c:showSerName val="0"/>
          <c:showPercent val="0"/>
          <c:showBubbleSize val="0"/>
        </c:dLbls>
        <c:gapWidth val="219"/>
        <c:overlap val="-27"/>
        <c:axId val="102588256"/>
        <c:axId val="102587472"/>
      </c:barChart>
      <c:catAx>
        <c:axId val="10258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ru-RU"/>
          </a:p>
        </c:txPr>
        <c:crossAx val="102587472"/>
        <c:crosses val="autoZero"/>
        <c:auto val="1"/>
        <c:lblAlgn val="ctr"/>
        <c:lblOffset val="100"/>
        <c:noMultiLvlLbl val="0"/>
      </c:catAx>
      <c:valAx>
        <c:axId val="102587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ru-RU"/>
          </a:p>
        </c:txPr>
        <c:crossAx val="102588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spPr>
            <a:gradFill flip="none" rotWithShape="1">
              <a:gsLst>
                <a:gs pos="0">
                  <a:srgbClr val="FFF200"/>
                </a:gs>
                <a:gs pos="45000">
                  <a:srgbClr val="FF7A00"/>
                </a:gs>
                <a:gs pos="70000">
                  <a:srgbClr val="FF0300"/>
                </a:gs>
                <a:gs pos="100000">
                  <a:srgbClr val="4D0808"/>
                </a:gs>
              </a:gsLst>
              <a:lin ang="5400000" scaled="0"/>
              <a:tileRect r="-100000" b="-100000"/>
            </a:gradFill>
          </c:spPr>
          <c:invertIfNegative val="0"/>
          <c:dLbls>
            <c:dLbl>
              <c:idx val="8"/>
              <c:layout>
                <c:manualLayout>
                  <c:x val="6.6225165562914592E-3"/>
                  <c:y val="3.607503607503618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1.3245033112582809E-2"/>
                  <c:y val="-3.607503607503618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1.7660044150110403E-2"/>
                  <c:y val="0"/>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2400" baseline="6000">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Лист1!$A$2:$A$12</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Лист1!$B$2:$B$12</c:f>
              <c:numCache>
                <c:formatCode>0.00%</c:formatCode>
                <c:ptCount val="11"/>
                <c:pt idx="0">
                  <c:v>0.24100000000000021</c:v>
                </c:pt>
                <c:pt idx="1">
                  <c:v>0.28200000000000008</c:v>
                </c:pt>
                <c:pt idx="2">
                  <c:v>0.31800000000000056</c:v>
                </c:pt>
                <c:pt idx="3">
                  <c:v>0.30600000000000038</c:v>
                </c:pt>
                <c:pt idx="4">
                  <c:v>0.33800000000000063</c:v>
                </c:pt>
                <c:pt idx="5">
                  <c:v>0.30300000000000032</c:v>
                </c:pt>
                <c:pt idx="6">
                  <c:v>0.29900000000000032</c:v>
                </c:pt>
                <c:pt idx="7">
                  <c:v>0.29900000000000032</c:v>
                </c:pt>
                <c:pt idx="8">
                  <c:v>0.30500000000000038</c:v>
                </c:pt>
                <c:pt idx="9">
                  <c:v>0.30200000000000032</c:v>
                </c:pt>
                <c:pt idx="10">
                  <c:v>0.29600000000000032</c:v>
                </c:pt>
              </c:numCache>
            </c:numRef>
          </c:val>
        </c:ser>
        <c:dLbls>
          <c:showLegendKey val="0"/>
          <c:showVal val="0"/>
          <c:showCatName val="0"/>
          <c:showSerName val="0"/>
          <c:showPercent val="0"/>
          <c:showBubbleSize val="0"/>
        </c:dLbls>
        <c:gapWidth val="150"/>
        <c:shape val="cylinder"/>
        <c:axId val="102591784"/>
        <c:axId val="102585904"/>
        <c:axId val="0"/>
      </c:bar3DChart>
      <c:catAx>
        <c:axId val="102591784"/>
        <c:scaling>
          <c:orientation val="minMax"/>
        </c:scaling>
        <c:delete val="0"/>
        <c:axPos val="b"/>
        <c:numFmt formatCode="General" sourceLinked="1"/>
        <c:majorTickMark val="out"/>
        <c:minorTickMark val="none"/>
        <c:tickLblPos val="nextTo"/>
        <c:txPr>
          <a:bodyPr/>
          <a:lstStyle/>
          <a:p>
            <a:pPr>
              <a:defRPr>
                <a:solidFill>
                  <a:schemeClr val="bg1"/>
                </a:solidFill>
                <a:effectLst>
                  <a:outerShdw blurRad="50800" dist="50800" dir="5400000" algn="ctr" rotWithShape="0">
                    <a:srgbClr val="CCC000"/>
                  </a:outerShdw>
                </a:effectLst>
              </a:defRPr>
            </a:pPr>
            <a:endParaRPr lang="ru-RU"/>
          </a:p>
        </c:txPr>
        <c:crossAx val="102585904"/>
        <c:crosses val="autoZero"/>
        <c:auto val="1"/>
        <c:lblAlgn val="ctr"/>
        <c:lblOffset val="100"/>
        <c:noMultiLvlLbl val="0"/>
      </c:catAx>
      <c:valAx>
        <c:axId val="102585904"/>
        <c:scaling>
          <c:orientation val="minMax"/>
        </c:scaling>
        <c:delete val="0"/>
        <c:axPos val="l"/>
        <c:majorGridlines>
          <c:spPr>
            <a:ln>
              <a:noFill/>
            </a:ln>
          </c:spPr>
        </c:majorGridlines>
        <c:numFmt formatCode="0.00%" sourceLinked="1"/>
        <c:majorTickMark val="out"/>
        <c:minorTickMark val="none"/>
        <c:tickLblPos val="nextTo"/>
        <c:txPr>
          <a:bodyPr/>
          <a:lstStyle/>
          <a:p>
            <a:pPr>
              <a:defRPr>
                <a:solidFill>
                  <a:schemeClr val="bg1"/>
                </a:solidFill>
              </a:defRPr>
            </a:pPr>
            <a:endParaRPr lang="ru-RU"/>
          </a:p>
        </c:txPr>
        <c:crossAx val="102591784"/>
        <c:crosses val="autoZero"/>
        <c:crossBetween val="between"/>
      </c:valAx>
    </c:plotArea>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ata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image" Target="../media/image12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image" Target="../media/image125.pn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1713E6-C3C1-490F-871B-CB666D7E40BD}" type="doc">
      <dgm:prSet loTypeId="urn:microsoft.com/office/officeart/2005/8/layout/list1" loCatId="list" qsTypeId="urn:microsoft.com/office/officeart/2005/8/quickstyle/simple1" qsCatId="simple" csTypeId="urn:microsoft.com/office/officeart/2005/8/colors/accent6_1" csCatId="accent6" phldr="1"/>
      <dgm:spPr/>
      <dgm:t>
        <a:bodyPr/>
        <a:lstStyle/>
        <a:p>
          <a:endParaRPr lang="ru-RU"/>
        </a:p>
      </dgm:t>
    </dgm:pt>
    <dgm:pt modelId="{E3BE63C8-DF5A-4A06-84C8-7E57C5581044}">
      <dgm:prSet phldrT="[Текст]" custT="1"/>
      <dgm:spPr/>
      <dgm:t>
        <a:bodyPr/>
        <a:lstStyle/>
        <a:p>
          <a:r>
            <a:rPr lang="ru-RU" sz="4400" b="1" dirty="0" smtClean="0">
              <a:solidFill>
                <a:srgbClr val="FF0000"/>
              </a:solidFill>
            </a:rPr>
            <a:t>Первичная</a:t>
          </a:r>
          <a:r>
            <a:rPr lang="ru-RU" sz="3100" b="1" dirty="0" smtClean="0">
              <a:solidFill>
                <a:srgbClr val="FF0000"/>
              </a:solidFill>
            </a:rPr>
            <a:t>  </a:t>
          </a:r>
          <a:r>
            <a:rPr lang="ru-RU" sz="3200" b="1" dirty="0" smtClean="0">
              <a:solidFill>
                <a:schemeClr val="tx1"/>
              </a:solidFill>
            </a:rPr>
            <a:t>(</a:t>
          </a:r>
          <a:r>
            <a:rPr lang="ru-RU" sz="3200" dirty="0" smtClean="0"/>
            <a:t>патологические процессы исходно локализуются внутри глаза)</a:t>
          </a:r>
          <a:endParaRPr lang="ru-RU" sz="3200" b="1" dirty="0">
            <a:solidFill>
              <a:srgbClr val="FF0000"/>
            </a:solidFill>
          </a:endParaRPr>
        </a:p>
      </dgm:t>
    </dgm:pt>
    <dgm:pt modelId="{62AB2203-DC97-451A-86AF-E98BEAD53360}" type="parTrans" cxnId="{ADAEA4C2-3982-47F6-BD0B-53F021AAC412}">
      <dgm:prSet/>
      <dgm:spPr/>
      <dgm:t>
        <a:bodyPr/>
        <a:lstStyle/>
        <a:p>
          <a:endParaRPr lang="ru-RU"/>
        </a:p>
      </dgm:t>
    </dgm:pt>
    <dgm:pt modelId="{9DC1DBD7-E038-4193-B84C-086B68A7E5DB}" type="sibTrans" cxnId="{ADAEA4C2-3982-47F6-BD0B-53F021AAC412}">
      <dgm:prSet/>
      <dgm:spPr/>
      <dgm:t>
        <a:bodyPr/>
        <a:lstStyle/>
        <a:p>
          <a:endParaRPr lang="ru-RU"/>
        </a:p>
      </dgm:t>
    </dgm:pt>
    <dgm:pt modelId="{835E99CF-2FF4-4825-ABE7-A113E54E6F79}">
      <dgm:prSet phldrT="[Текст]" custT="1"/>
      <dgm:spPr/>
      <dgm:t>
        <a:bodyPr/>
        <a:lstStyle/>
        <a:p>
          <a:r>
            <a:rPr lang="ru-RU" sz="4400" b="1" dirty="0" smtClean="0">
              <a:solidFill>
                <a:srgbClr val="FF0000"/>
              </a:solidFill>
            </a:rPr>
            <a:t>Вторичная</a:t>
          </a:r>
          <a:r>
            <a:rPr lang="ru-RU" sz="3100" b="1" dirty="0" smtClean="0">
              <a:solidFill>
                <a:srgbClr val="FF0000"/>
              </a:solidFill>
            </a:rPr>
            <a:t> </a:t>
          </a:r>
          <a:r>
            <a:rPr lang="ru-RU" sz="3200" b="0" dirty="0" smtClean="0">
              <a:solidFill>
                <a:schemeClr val="tx1"/>
              </a:solidFill>
            </a:rPr>
            <a:t>(</a:t>
          </a:r>
          <a:r>
            <a:rPr lang="ru-RU" sz="3200" b="0" dirty="0" smtClean="0"/>
            <a:t>причины заболевания могут быть как </a:t>
          </a:r>
          <a:r>
            <a:rPr lang="ru-RU" sz="3200" b="0" dirty="0" err="1" smtClean="0"/>
            <a:t>интра</a:t>
          </a:r>
          <a:r>
            <a:rPr lang="ru-RU" sz="3200" b="0" dirty="0" smtClean="0"/>
            <a:t>-, так и </a:t>
          </a:r>
          <a:r>
            <a:rPr lang="ru-RU" sz="3200" b="0" dirty="0" err="1" smtClean="0"/>
            <a:t>экстраокулярными</a:t>
          </a:r>
          <a:r>
            <a:rPr lang="ru-RU" sz="3200" b="0" dirty="0" smtClean="0"/>
            <a:t>)</a:t>
          </a:r>
          <a:endParaRPr lang="ru-RU" sz="3200" b="0" dirty="0">
            <a:solidFill>
              <a:srgbClr val="FF0000"/>
            </a:solidFill>
          </a:endParaRPr>
        </a:p>
      </dgm:t>
    </dgm:pt>
    <dgm:pt modelId="{D91219BE-0D80-4A24-81F2-0C15A9373B1C}" type="parTrans" cxnId="{1874D0DC-CAFB-4BF5-8E5F-7CD36F7959DC}">
      <dgm:prSet/>
      <dgm:spPr/>
      <dgm:t>
        <a:bodyPr/>
        <a:lstStyle/>
        <a:p>
          <a:endParaRPr lang="ru-RU"/>
        </a:p>
      </dgm:t>
    </dgm:pt>
    <dgm:pt modelId="{C2231204-08B8-4EE8-884C-1588803D0AFF}" type="sibTrans" cxnId="{1874D0DC-CAFB-4BF5-8E5F-7CD36F7959DC}">
      <dgm:prSet/>
      <dgm:spPr/>
      <dgm:t>
        <a:bodyPr/>
        <a:lstStyle/>
        <a:p>
          <a:endParaRPr lang="ru-RU"/>
        </a:p>
      </dgm:t>
    </dgm:pt>
    <dgm:pt modelId="{87A6C493-8244-4A91-8AA7-59893D0A0B3B}" type="pres">
      <dgm:prSet presAssocID="{991713E6-C3C1-490F-871B-CB666D7E40BD}" presName="linear" presStyleCnt="0">
        <dgm:presLayoutVars>
          <dgm:dir/>
          <dgm:animLvl val="lvl"/>
          <dgm:resizeHandles val="exact"/>
        </dgm:presLayoutVars>
      </dgm:prSet>
      <dgm:spPr/>
      <dgm:t>
        <a:bodyPr/>
        <a:lstStyle/>
        <a:p>
          <a:endParaRPr lang="ru-RU"/>
        </a:p>
      </dgm:t>
    </dgm:pt>
    <dgm:pt modelId="{7E4A383C-A3AD-47C6-9F81-C934FCA46B70}" type="pres">
      <dgm:prSet presAssocID="{E3BE63C8-DF5A-4A06-84C8-7E57C5581044}" presName="parentLin" presStyleCnt="0"/>
      <dgm:spPr/>
    </dgm:pt>
    <dgm:pt modelId="{A083E018-9C35-4EAA-8C37-B3BAB45672BC}" type="pres">
      <dgm:prSet presAssocID="{E3BE63C8-DF5A-4A06-84C8-7E57C5581044}" presName="parentLeftMargin" presStyleLbl="node1" presStyleIdx="0" presStyleCnt="2"/>
      <dgm:spPr/>
      <dgm:t>
        <a:bodyPr/>
        <a:lstStyle/>
        <a:p>
          <a:endParaRPr lang="ru-RU"/>
        </a:p>
      </dgm:t>
    </dgm:pt>
    <dgm:pt modelId="{12B9B1ED-997E-4AEB-9287-BC9A1AB99935}" type="pres">
      <dgm:prSet presAssocID="{E3BE63C8-DF5A-4A06-84C8-7E57C5581044}" presName="parentText" presStyleLbl="node1" presStyleIdx="0" presStyleCnt="2" custScaleX="139565" custLinFactNeighborX="9065" custLinFactNeighborY="-1808">
        <dgm:presLayoutVars>
          <dgm:chMax val="0"/>
          <dgm:bulletEnabled val="1"/>
        </dgm:presLayoutVars>
      </dgm:prSet>
      <dgm:spPr/>
      <dgm:t>
        <a:bodyPr/>
        <a:lstStyle/>
        <a:p>
          <a:endParaRPr lang="ru-RU"/>
        </a:p>
      </dgm:t>
    </dgm:pt>
    <dgm:pt modelId="{4DBE3E72-6A5B-4280-A2EC-9F032BEF4531}" type="pres">
      <dgm:prSet presAssocID="{E3BE63C8-DF5A-4A06-84C8-7E57C5581044}" presName="negativeSpace" presStyleCnt="0"/>
      <dgm:spPr/>
    </dgm:pt>
    <dgm:pt modelId="{8A858F44-A85E-41E7-92E5-7FC784EFBE64}" type="pres">
      <dgm:prSet presAssocID="{E3BE63C8-DF5A-4A06-84C8-7E57C5581044}" presName="childText" presStyleLbl="conFgAcc1" presStyleIdx="0" presStyleCnt="2">
        <dgm:presLayoutVars>
          <dgm:bulletEnabled val="1"/>
        </dgm:presLayoutVars>
      </dgm:prSet>
      <dgm:spPr/>
    </dgm:pt>
    <dgm:pt modelId="{8030312A-8755-42AF-AFFD-004F57359C67}" type="pres">
      <dgm:prSet presAssocID="{9DC1DBD7-E038-4193-B84C-086B68A7E5DB}" presName="spaceBetweenRectangles" presStyleCnt="0"/>
      <dgm:spPr/>
    </dgm:pt>
    <dgm:pt modelId="{9854EACC-2456-4947-B240-6E403D8E2BA0}" type="pres">
      <dgm:prSet presAssocID="{835E99CF-2FF4-4825-ABE7-A113E54E6F79}" presName="parentLin" presStyleCnt="0"/>
      <dgm:spPr/>
    </dgm:pt>
    <dgm:pt modelId="{20FED066-7A50-489B-A255-3F66CD443DED}" type="pres">
      <dgm:prSet presAssocID="{835E99CF-2FF4-4825-ABE7-A113E54E6F79}" presName="parentLeftMargin" presStyleLbl="node1" presStyleIdx="0" presStyleCnt="2"/>
      <dgm:spPr/>
      <dgm:t>
        <a:bodyPr/>
        <a:lstStyle/>
        <a:p>
          <a:endParaRPr lang="ru-RU"/>
        </a:p>
      </dgm:t>
    </dgm:pt>
    <dgm:pt modelId="{79F4028E-492C-46CE-BF57-720480650F67}" type="pres">
      <dgm:prSet presAssocID="{835E99CF-2FF4-4825-ABE7-A113E54E6F79}" presName="parentText" presStyleLbl="node1" presStyleIdx="1" presStyleCnt="2" custScaleX="142857">
        <dgm:presLayoutVars>
          <dgm:chMax val="0"/>
          <dgm:bulletEnabled val="1"/>
        </dgm:presLayoutVars>
      </dgm:prSet>
      <dgm:spPr/>
      <dgm:t>
        <a:bodyPr/>
        <a:lstStyle/>
        <a:p>
          <a:endParaRPr lang="ru-RU"/>
        </a:p>
      </dgm:t>
    </dgm:pt>
    <dgm:pt modelId="{3A889217-F921-4EE0-A205-5CD234B9F73A}" type="pres">
      <dgm:prSet presAssocID="{835E99CF-2FF4-4825-ABE7-A113E54E6F79}" presName="negativeSpace" presStyleCnt="0"/>
      <dgm:spPr/>
    </dgm:pt>
    <dgm:pt modelId="{F935C6EC-28DB-4160-B421-68FFBF3E8315}" type="pres">
      <dgm:prSet presAssocID="{835E99CF-2FF4-4825-ABE7-A113E54E6F79}" presName="childText" presStyleLbl="conFgAcc1" presStyleIdx="1" presStyleCnt="2">
        <dgm:presLayoutVars>
          <dgm:bulletEnabled val="1"/>
        </dgm:presLayoutVars>
      </dgm:prSet>
      <dgm:spPr/>
    </dgm:pt>
  </dgm:ptLst>
  <dgm:cxnLst>
    <dgm:cxn modelId="{1CA91FD6-8A87-415E-B9EF-14BDE1D4794B}" type="presOf" srcId="{835E99CF-2FF4-4825-ABE7-A113E54E6F79}" destId="{20FED066-7A50-489B-A255-3F66CD443DED}" srcOrd="0" destOrd="0" presId="urn:microsoft.com/office/officeart/2005/8/layout/list1"/>
    <dgm:cxn modelId="{DE8EB928-C0D5-449A-8A77-6BDD25BA3AC4}" type="presOf" srcId="{835E99CF-2FF4-4825-ABE7-A113E54E6F79}" destId="{79F4028E-492C-46CE-BF57-720480650F67}" srcOrd="1" destOrd="0" presId="urn:microsoft.com/office/officeart/2005/8/layout/list1"/>
    <dgm:cxn modelId="{3DCC8D41-AA7D-43E7-8510-3E9A9E64B954}" type="presOf" srcId="{E3BE63C8-DF5A-4A06-84C8-7E57C5581044}" destId="{12B9B1ED-997E-4AEB-9287-BC9A1AB99935}" srcOrd="1" destOrd="0" presId="urn:microsoft.com/office/officeart/2005/8/layout/list1"/>
    <dgm:cxn modelId="{A4499004-433D-4AA7-81DF-C92956753E24}" type="presOf" srcId="{991713E6-C3C1-490F-871B-CB666D7E40BD}" destId="{87A6C493-8244-4A91-8AA7-59893D0A0B3B}" srcOrd="0" destOrd="0" presId="urn:microsoft.com/office/officeart/2005/8/layout/list1"/>
    <dgm:cxn modelId="{A3AD0F1B-476C-4042-A8AB-9E3A7B58E6F6}" type="presOf" srcId="{E3BE63C8-DF5A-4A06-84C8-7E57C5581044}" destId="{A083E018-9C35-4EAA-8C37-B3BAB45672BC}" srcOrd="0" destOrd="0" presId="urn:microsoft.com/office/officeart/2005/8/layout/list1"/>
    <dgm:cxn modelId="{1874D0DC-CAFB-4BF5-8E5F-7CD36F7959DC}" srcId="{991713E6-C3C1-490F-871B-CB666D7E40BD}" destId="{835E99CF-2FF4-4825-ABE7-A113E54E6F79}" srcOrd="1" destOrd="0" parTransId="{D91219BE-0D80-4A24-81F2-0C15A9373B1C}" sibTransId="{C2231204-08B8-4EE8-884C-1588803D0AFF}"/>
    <dgm:cxn modelId="{ADAEA4C2-3982-47F6-BD0B-53F021AAC412}" srcId="{991713E6-C3C1-490F-871B-CB666D7E40BD}" destId="{E3BE63C8-DF5A-4A06-84C8-7E57C5581044}" srcOrd="0" destOrd="0" parTransId="{62AB2203-DC97-451A-86AF-E98BEAD53360}" sibTransId="{9DC1DBD7-E038-4193-B84C-086B68A7E5DB}"/>
    <dgm:cxn modelId="{75DB9434-8D14-4B5A-8867-A7CD581FC0BC}" type="presParOf" srcId="{87A6C493-8244-4A91-8AA7-59893D0A0B3B}" destId="{7E4A383C-A3AD-47C6-9F81-C934FCA46B70}" srcOrd="0" destOrd="0" presId="urn:microsoft.com/office/officeart/2005/8/layout/list1"/>
    <dgm:cxn modelId="{56C82572-4BCA-4B59-8E41-4CB15AA81180}" type="presParOf" srcId="{7E4A383C-A3AD-47C6-9F81-C934FCA46B70}" destId="{A083E018-9C35-4EAA-8C37-B3BAB45672BC}" srcOrd="0" destOrd="0" presId="urn:microsoft.com/office/officeart/2005/8/layout/list1"/>
    <dgm:cxn modelId="{E21162FC-27A5-49C2-BB89-8957B2A74239}" type="presParOf" srcId="{7E4A383C-A3AD-47C6-9F81-C934FCA46B70}" destId="{12B9B1ED-997E-4AEB-9287-BC9A1AB99935}" srcOrd="1" destOrd="0" presId="urn:microsoft.com/office/officeart/2005/8/layout/list1"/>
    <dgm:cxn modelId="{C1541FD2-0E23-4F64-BD74-6372437F40EA}" type="presParOf" srcId="{87A6C493-8244-4A91-8AA7-59893D0A0B3B}" destId="{4DBE3E72-6A5B-4280-A2EC-9F032BEF4531}" srcOrd="1" destOrd="0" presId="urn:microsoft.com/office/officeart/2005/8/layout/list1"/>
    <dgm:cxn modelId="{4B4CC06D-66EE-47B4-9EB8-3DA215D71390}" type="presParOf" srcId="{87A6C493-8244-4A91-8AA7-59893D0A0B3B}" destId="{8A858F44-A85E-41E7-92E5-7FC784EFBE64}" srcOrd="2" destOrd="0" presId="urn:microsoft.com/office/officeart/2005/8/layout/list1"/>
    <dgm:cxn modelId="{0499FFAD-091E-4F78-BB44-4490EF036EC7}" type="presParOf" srcId="{87A6C493-8244-4A91-8AA7-59893D0A0B3B}" destId="{8030312A-8755-42AF-AFFD-004F57359C67}" srcOrd="3" destOrd="0" presId="urn:microsoft.com/office/officeart/2005/8/layout/list1"/>
    <dgm:cxn modelId="{35A9D7B5-9BCE-4E6A-AD49-80A20B6FFBF0}" type="presParOf" srcId="{87A6C493-8244-4A91-8AA7-59893D0A0B3B}" destId="{9854EACC-2456-4947-B240-6E403D8E2BA0}" srcOrd="4" destOrd="0" presId="urn:microsoft.com/office/officeart/2005/8/layout/list1"/>
    <dgm:cxn modelId="{45C3FEC0-741F-45EC-BB77-F6E1EB68E9B0}" type="presParOf" srcId="{9854EACC-2456-4947-B240-6E403D8E2BA0}" destId="{20FED066-7A50-489B-A255-3F66CD443DED}" srcOrd="0" destOrd="0" presId="urn:microsoft.com/office/officeart/2005/8/layout/list1"/>
    <dgm:cxn modelId="{31A23C61-DAB9-4F76-A320-2D54278E088E}" type="presParOf" srcId="{9854EACC-2456-4947-B240-6E403D8E2BA0}" destId="{79F4028E-492C-46CE-BF57-720480650F67}" srcOrd="1" destOrd="0" presId="urn:microsoft.com/office/officeart/2005/8/layout/list1"/>
    <dgm:cxn modelId="{5839B5E6-E2B1-41E3-BE2C-65E53C7DB1CF}" type="presParOf" srcId="{87A6C493-8244-4A91-8AA7-59893D0A0B3B}" destId="{3A889217-F921-4EE0-A205-5CD234B9F73A}" srcOrd="5" destOrd="0" presId="urn:microsoft.com/office/officeart/2005/8/layout/list1"/>
    <dgm:cxn modelId="{B708761D-22EF-4228-AF7B-AD39F02ADA4B}" type="presParOf" srcId="{87A6C493-8244-4A91-8AA7-59893D0A0B3B}" destId="{F935C6EC-28DB-4160-B421-68FFBF3E831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C8BE48-28E6-487C-BE47-9FE067CA6E66}" type="doc">
      <dgm:prSet loTypeId="urn:microsoft.com/office/officeart/2005/8/layout/vList3#1" loCatId="list" qsTypeId="urn:microsoft.com/office/officeart/2005/8/quickstyle/simple1" qsCatId="simple" csTypeId="urn:microsoft.com/office/officeart/2005/8/colors/accent1_2" csCatId="accent1" phldr="1"/>
      <dgm:spPr/>
    </dgm:pt>
    <dgm:pt modelId="{0FA07639-BED4-403D-A5E8-E7BD39C3A7E3}">
      <dgm:prSet phldrT="[Текст]"/>
      <dgm:spPr>
        <a:solidFill>
          <a:srgbClr val="FFFF00"/>
        </a:solidFill>
      </dgm:spPr>
      <dgm:t>
        <a:bodyPr/>
        <a:lstStyle/>
        <a:p>
          <a:r>
            <a:rPr lang="ru-RU" dirty="0" smtClean="0">
              <a:solidFill>
                <a:schemeClr val="tx1"/>
              </a:solidFill>
            </a:rPr>
            <a:t>Врожденная (до 3 лет)</a:t>
          </a:r>
          <a:endParaRPr lang="ru-RU" dirty="0">
            <a:solidFill>
              <a:schemeClr val="tx1"/>
            </a:solidFill>
          </a:endParaRPr>
        </a:p>
      </dgm:t>
    </dgm:pt>
    <dgm:pt modelId="{6B7F15FA-D4B3-44C6-B76D-99E4ED026A76}" type="parTrans" cxnId="{246F4A07-2B26-4360-B089-1B4C6249F755}">
      <dgm:prSet/>
      <dgm:spPr/>
      <dgm:t>
        <a:bodyPr/>
        <a:lstStyle/>
        <a:p>
          <a:endParaRPr lang="ru-RU"/>
        </a:p>
      </dgm:t>
    </dgm:pt>
    <dgm:pt modelId="{A997F988-E663-4F96-8737-C416124B65A9}" type="sibTrans" cxnId="{246F4A07-2B26-4360-B089-1B4C6249F755}">
      <dgm:prSet/>
      <dgm:spPr/>
      <dgm:t>
        <a:bodyPr/>
        <a:lstStyle/>
        <a:p>
          <a:endParaRPr lang="ru-RU"/>
        </a:p>
      </dgm:t>
    </dgm:pt>
    <dgm:pt modelId="{F81FF07D-3FAD-4CEE-BE29-B386F5243952}">
      <dgm:prSet phldrT="[Текст]"/>
      <dgm:spPr>
        <a:solidFill>
          <a:srgbClr val="FFFF00"/>
        </a:solidFill>
      </dgm:spPr>
      <dgm:t>
        <a:bodyPr/>
        <a:lstStyle/>
        <a:p>
          <a:r>
            <a:rPr lang="ru-RU" dirty="0" smtClean="0">
              <a:solidFill>
                <a:schemeClr val="tx1"/>
              </a:solidFill>
            </a:rPr>
            <a:t>Инфантильная (от 3 до 10 лет)</a:t>
          </a:r>
          <a:endParaRPr lang="ru-RU" dirty="0">
            <a:solidFill>
              <a:schemeClr val="tx1"/>
            </a:solidFill>
          </a:endParaRPr>
        </a:p>
      </dgm:t>
    </dgm:pt>
    <dgm:pt modelId="{75ADF8CF-F17A-4C3C-B0B8-C39D2A351231}" type="parTrans" cxnId="{957448B9-F5A1-4742-8B5D-DB58F4FE774A}">
      <dgm:prSet/>
      <dgm:spPr/>
      <dgm:t>
        <a:bodyPr/>
        <a:lstStyle/>
        <a:p>
          <a:endParaRPr lang="ru-RU"/>
        </a:p>
      </dgm:t>
    </dgm:pt>
    <dgm:pt modelId="{A7B33A2E-E568-4FA5-9CD5-5195CF24ADD6}" type="sibTrans" cxnId="{957448B9-F5A1-4742-8B5D-DB58F4FE774A}">
      <dgm:prSet/>
      <dgm:spPr/>
      <dgm:t>
        <a:bodyPr/>
        <a:lstStyle/>
        <a:p>
          <a:endParaRPr lang="ru-RU"/>
        </a:p>
      </dgm:t>
    </dgm:pt>
    <dgm:pt modelId="{3C2C03DD-08AF-400B-8B6D-B0253D15BDAD}">
      <dgm:prSet phldrT="[Текст]"/>
      <dgm:spPr>
        <a:solidFill>
          <a:srgbClr val="FFFF00"/>
        </a:solidFill>
      </dgm:spPr>
      <dgm:t>
        <a:bodyPr/>
        <a:lstStyle/>
        <a:p>
          <a:r>
            <a:rPr lang="ru-RU" dirty="0" smtClean="0">
              <a:solidFill>
                <a:schemeClr val="tx1"/>
              </a:solidFill>
            </a:rPr>
            <a:t>Ювенильная (от 11 до 35 лет)</a:t>
          </a:r>
          <a:endParaRPr lang="ru-RU" dirty="0">
            <a:solidFill>
              <a:schemeClr val="tx1"/>
            </a:solidFill>
          </a:endParaRPr>
        </a:p>
      </dgm:t>
    </dgm:pt>
    <dgm:pt modelId="{95846389-33B2-4911-85A6-E523650F403A}" type="parTrans" cxnId="{D03ADF11-B91F-4F95-ADC0-B25DAA51A183}">
      <dgm:prSet/>
      <dgm:spPr/>
      <dgm:t>
        <a:bodyPr/>
        <a:lstStyle/>
        <a:p>
          <a:endParaRPr lang="ru-RU"/>
        </a:p>
      </dgm:t>
    </dgm:pt>
    <dgm:pt modelId="{772A5269-8EC7-4B03-A46E-64A9FF2C3914}" type="sibTrans" cxnId="{D03ADF11-B91F-4F95-ADC0-B25DAA51A183}">
      <dgm:prSet/>
      <dgm:spPr/>
      <dgm:t>
        <a:bodyPr/>
        <a:lstStyle/>
        <a:p>
          <a:endParaRPr lang="ru-RU"/>
        </a:p>
      </dgm:t>
    </dgm:pt>
    <dgm:pt modelId="{6CCDBA3C-EEE3-45E4-BB1A-76EA14D857BF}">
      <dgm:prSet phldrT="[Текст]"/>
      <dgm:spPr>
        <a:solidFill>
          <a:srgbClr val="FFFF00"/>
        </a:solidFill>
      </dgm:spPr>
      <dgm:t>
        <a:bodyPr/>
        <a:lstStyle/>
        <a:p>
          <a:r>
            <a:rPr lang="ru-RU" dirty="0" smtClean="0">
              <a:solidFill>
                <a:schemeClr val="tx1"/>
              </a:solidFill>
            </a:rPr>
            <a:t>Глаукома взрослых (старше 35 лет)</a:t>
          </a:r>
          <a:endParaRPr lang="ru-RU" dirty="0">
            <a:solidFill>
              <a:schemeClr val="tx1"/>
            </a:solidFill>
          </a:endParaRPr>
        </a:p>
      </dgm:t>
    </dgm:pt>
    <dgm:pt modelId="{9235C547-A52D-461F-9BE8-DB3395C9AD1D}" type="parTrans" cxnId="{6FD42A55-E58B-41A1-B6B4-FA3AB38564D7}">
      <dgm:prSet/>
      <dgm:spPr/>
      <dgm:t>
        <a:bodyPr/>
        <a:lstStyle/>
        <a:p>
          <a:endParaRPr lang="ru-RU"/>
        </a:p>
      </dgm:t>
    </dgm:pt>
    <dgm:pt modelId="{0BEAF481-D79D-41F4-B13E-A942BF534209}" type="sibTrans" cxnId="{6FD42A55-E58B-41A1-B6B4-FA3AB38564D7}">
      <dgm:prSet/>
      <dgm:spPr/>
      <dgm:t>
        <a:bodyPr/>
        <a:lstStyle/>
        <a:p>
          <a:endParaRPr lang="ru-RU"/>
        </a:p>
      </dgm:t>
    </dgm:pt>
    <dgm:pt modelId="{B521233A-6002-4FD8-BD9C-80A7D46EC338}" type="pres">
      <dgm:prSet presAssocID="{BCC8BE48-28E6-487C-BE47-9FE067CA6E66}" presName="linearFlow" presStyleCnt="0">
        <dgm:presLayoutVars>
          <dgm:dir/>
          <dgm:resizeHandles val="exact"/>
        </dgm:presLayoutVars>
      </dgm:prSet>
      <dgm:spPr/>
    </dgm:pt>
    <dgm:pt modelId="{F0A421E2-23AF-42E3-9593-92CDBD9A6C0D}" type="pres">
      <dgm:prSet presAssocID="{0FA07639-BED4-403D-A5E8-E7BD39C3A7E3}" presName="composite" presStyleCnt="0"/>
      <dgm:spPr/>
    </dgm:pt>
    <dgm:pt modelId="{C6A8E6A1-A7CA-4254-9EBF-9F18421BAD92}" type="pres">
      <dgm:prSet presAssocID="{0FA07639-BED4-403D-A5E8-E7BD39C3A7E3}" presName="imgShp" presStyleLbl="fgImgPlace1" presStyleIdx="0" presStyleCnt="4" custScaleX="101059"/>
      <dgm:spPr>
        <a:blipFill rotWithShape="1">
          <a:blip xmlns:r="http://schemas.openxmlformats.org/officeDocument/2006/relationships" r:embed="rId1"/>
          <a:stretch>
            <a:fillRect/>
          </a:stretch>
        </a:blipFill>
      </dgm:spPr>
    </dgm:pt>
    <dgm:pt modelId="{783BECBD-4FAB-4F53-9687-2202DC5CFCEE}" type="pres">
      <dgm:prSet presAssocID="{0FA07639-BED4-403D-A5E8-E7BD39C3A7E3}" presName="txShp" presStyleLbl="node1" presStyleIdx="0" presStyleCnt="4">
        <dgm:presLayoutVars>
          <dgm:bulletEnabled val="1"/>
        </dgm:presLayoutVars>
      </dgm:prSet>
      <dgm:spPr/>
      <dgm:t>
        <a:bodyPr/>
        <a:lstStyle/>
        <a:p>
          <a:endParaRPr lang="ru-RU"/>
        </a:p>
      </dgm:t>
    </dgm:pt>
    <dgm:pt modelId="{CC71C1B9-D552-4D69-BAAB-018CE83F3775}" type="pres">
      <dgm:prSet presAssocID="{A997F988-E663-4F96-8737-C416124B65A9}" presName="spacing" presStyleCnt="0"/>
      <dgm:spPr/>
    </dgm:pt>
    <dgm:pt modelId="{1F6BB54E-E7AC-4CB3-8031-E06597BC224F}" type="pres">
      <dgm:prSet presAssocID="{F81FF07D-3FAD-4CEE-BE29-B386F5243952}" presName="composite" presStyleCnt="0"/>
      <dgm:spPr/>
    </dgm:pt>
    <dgm:pt modelId="{20F34FA7-E475-46F1-9057-16A9B0BF4033}" type="pres">
      <dgm:prSet presAssocID="{F81FF07D-3FAD-4CEE-BE29-B386F5243952}" presName="imgShp" presStyleLbl="fgImgPlace1" presStyleIdx="1" presStyleCnt="4"/>
      <dgm:spPr>
        <a:blipFill rotWithShape="1">
          <a:blip xmlns:r="http://schemas.openxmlformats.org/officeDocument/2006/relationships" r:embed="rId2"/>
          <a:stretch>
            <a:fillRect/>
          </a:stretch>
        </a:blipFill>
      </dgm:spPr>
    </dgm:pt>
    <dgm:pt modelId="{A04A0CF3-25B1-4E11-8C50-B8743C5C8B00}" type="pres">
      <dgm:prSet presAssocID="{F81FF07D-3FAD-4CEE-BE29-B386F5243952}" presName="txShp" presStyleLbl="node1" presStyleIdx="1" presStyleCnt="4">
        <dgm:presLayoutVars>
          <dgm:bulletEnabled val="1"/>
        </dgm:presLayoutVars>
      </dgm:prSet>
      <dgm:spPr/>
      <dgm:t>
        <a:bodyPr/>
        <a:lstStyle/>
        <a:p>
          <a:endParaRPr lang="ru-RU"/>
        </a:p>
      </dgm:t>
    </dgm:pt>
    <dgm:pt modelId="{37F19C89-E31A-4AB3-8889-01F0E0B27BF7}" type="pres">
      <dgm:prSet presAssocID="{A7B33A2E-E568-4FA5-9CD5-5195CF24ADD6}" presName="spacing" presStyleCnt="0"/>
      <dgm:spPr/>
    </dgm:pt>
    <dgm:pt modelId="{1632B0FF-3570-475E-937D-280183B55B0A}" type="pres">
      <dgm:prSet presAssocID="{3C2C03DD-08AF-400B-8B6D-B0253D15BDAD}" presName="composite" presStyleCnt="0"/>
      <dgm:spPr/>
    </dgm:pt>
    <dgm:pt modelId="{8B2AB7BB-AA10-4688-870A-C4EA622679E2}" type="pres">
      <dgm:prSet presAssocID="{3C2C03DD-08AF-400B-8B6D-B0253D15BDAD}" presName="imgShp" presStyleLbl="fgImgPlace1" presStyleIdx="2" presStyleCnt="4"/>
      <dgm:spPr>
        <a:blipFill rotWithShape="1">
          <a:blip xmlns:r="http://schemas.openxmlformats.org/officeDocument/2006/relationships" r:embed="rId3"/>
          <a:stretch>
            <a:fillRect/>
          </a:stretch>
        </a:blipFill>
      </dgm:spPr>
    </dgm:pt>
    <dgm:pt modelId="{0A80B392-89B7-44C7-8DBE-6DA380E6FEE1}" type="pres">
      <dgm:prSet presAssocID="{3C2C03DD-08AF-400B-8B6D-B0253D15BDAD}" presName="txShp" presStyleLbl="node1" presStyleIdx="2" presStyleCnt="4">
        <dgm:presLayoutVars>
          <dgm:bulletEnabled val="1"/>
        </dgm:presLayoutVars>
      </dgm:prSet>
      <dgm:spPr/>
      <dgm:t>
        <a:bodyPr/>
        <a:lstStyle/>
        <a:p>
          <a:endParaRPr lang="ru-RU"/>
        </a:p>
      </dgm:t>
    </dgm:pt>
    <dgm:pt modelId="{2165A57A-8D6B-4F9A-8656-7556E15E69DD}" type="pres">
      <dgm:prSet presAssocID="{772A5269-8EC7-4B03-A46E-64A9FF2C3914}" presName="spacing" presStyleCnt="0"/>
      <dgm:spPr/>
    </dgm:pt>
    <dgm:pt modelId="{C57E380B-E18B-438E-8AC0-7E8FD44D51A6}" type="pres">
      <dgm:prSet presAssocID="{6CCDBA3C-EEE3-45E4-BB1A-76EA14D857BF}" presName="composite" presStyleCnt="0"/>
      <dgm:spPr/>
    </dgm:pt>
    <dgm:pt modelId="{C476C23E-C86C-40F8-808A-18004ECDAF77}" type="pres">
      <dgm:prSet presAssocID="{6CCDBA3C-EEE3-45E4-BB1A-76EA14D857BF}" presName="imgShp" presStyleLbl="fgImgPlace1" presStyleIdx="3" presStyleCnt="4"/>
      <dgm:spPr>
        <a:blipFill rotWithShape="1">
          <a:blip xmlns:r="http://schemas.openxmlformats.org/officeDocument/2006/relationships" r:embed="rId4"/>
          <a:stretch>
            <a:fillRect/>
          </a:stretch>
        </a:blipFill>
      </dgm:spPr>
    </dgm:pt>
    <dgm:pt modelId="{EE7174DA-9239-433C-9156-9C0281263D15}" type="pres">
      <dgm:prSet presAssocID="{6CCDBA3C-EEE3-45E4-BB1A-76EA14D857BF}" presName="txShp" presStyleLbl="node1" presStyleIdx="3" presStyleCnt="4">
        <dgm:presLayoutVars>
          <dgm:bulletEnabled val="1"/>
        </dgm:presLayoutVars>
      </dgm:prSet>
      <dgm:spPr/>
      <dgm:t>
        <a:bodyPr/>
        <a:lstStyle/>
        <a:p>
          <a:endParaRPr lang="ru-RU"/>
        </a:p>
      </dgm:t>
    </dgm:pt>
  </dgm:ptLst>
  <dgm:cxnLst>
    <dgm:cxn modelId="{246F4A07-2B26-4360-B089-1B4C6249F755}" srcId="{BCC8BE48-28E6-487C-BE47-9FE067CA6E66}" destId="{0FA07639-BED4-403D-A5E8-E7BD39C3A7E3}" srcOrd="0" destOrd="0" parTransId="{6B7F15FA-D4B3-44C6-B76D-99E4ED026A76}" sibTransId="{A997F988-E663-4F96-8737-C416124B65A9}"/>
    <dgm:cxn modelId="{6FD42A55-E58B-41A1-B6B4-FA3AB38564D7}" srcId="{BCC8BE48-28E6-487C-BE47-9FE067CA6E66}" destId="{6CCDBA3C-EEE3-45E4-BB1A-76EA14D857BF}" srcOrd="3" destOrd="0" parTransId="{9235C547-A52D-461F-9BE8-DB3395C9AD1D}" sibTransId="{0BEAF481-D79D-41F4-B13E-A942BF534209}"/>
    <dgm:cxn modelId="{5FA97061-2A56-4810-A8E3-AD736E53305B}" type="presOf" srcId="{6CCDBA3C-EEE3-45E4-BB1A-76EA14D857BF}" destId="{EE7174DA-9239-433C-9156-9C0281263D15}" srcOrd="0" destOrd="0" presId="urn:microsoft.com/office/officeart/2005/8/layout/vList3#1"/>
    <dgm:cxn modelId="{16CA477D-8041-4102-8A82-EB48AF850209}" type="presOf" srcId="{3C2C03DD-08AF-400B-8B6D-B0253D15BDAD}" destId="{0A80B392-89B7-44C7-8DBE-6DA380E6FEE1}" srcOrd="0" destOrd="0" presId="urn:microsoft.com/office/officeart/2005/8/layout/vList3#1"/>
    <dgm:cxn modelId="{E2288B75-072E-41EF-B524-D2E523356263}" type="presOf" srcId="{0FA07639-BED4-403D-A5E8-E7BD39C3A7E3}" destId="{783BECBD-4FAB-4F53-9687-2202DC5CFCEE}" srcOrd="0" destOrd="0" presId="urn:microsoft.com/office/officeart/2005/8/layout/vList3#1"/>
    <dgm:cxn modelId="{D03ADF11-B91F-4F95-ADC0-B25DAA51A183}" srcId="{BCC8BE48-28E6-487C-BE47-9FE067CA6E66}" destId="{3C2C03DD-08AF-400B-8B6D-B0253D15BDAD}" srcOrd="2" destOrd="0" parTransId="{95846389-33B2-4911-85A6-E523650F403A}" sibTransId="{772A5269-8EC7-4B03-A46E-64A9FF2C3914}"/>
    <dgm:cxn modelId="{B5F14C97-03A3-4E82-BC15-E87109B71899}" type="presOf" srcId="{F81FF07D-3FAD-4CEE-BE29-B386F5243952}" destId="{A04A0CF3-25B1-4E11-8C50-B8743C5C8B00}" srcOrd="0" destOrd="0" presId="urn:microsoft.com/office/officeart/2005/8/layout/vList3#1"/>
    <dgm:cxn modelId="{957448B9-F5A1-4742-8B5D-DB58F4FE774A}" srcId="{BCC8BE48-28E6-487C-BE47-9FE067CA6E66}" destId="{F81FF07D-3FAD-4CEE-BE29-B386F5243952}" srcOrd="1" destOrd="0" parTransId="{75ADF8CF-F17A-4C3C-B0B8-C39D2A351231}" sibTransId="{A7B33A2E-E568-4FA5-9CD5-5195CF24ADD6}"/>
    <dgm:cxn modelId="{5A748FD4-67BD-4FEA-A136-1667BFBF6B26}" type="presOf" srcId="{BCC8BE48-28E6-487C-BE47-9FE067CA6E66}" destId="{B521233A-6002-4FD8-BD9C-80A7D46EC338}" srcOrd="0" destOrd="0" presId="urn:microsoft.com/office/officeart/2005/8/layout/vList3#1"/>
    <dgm:cxn modelId="{58F6B361-B7F2-4910-840C-FAB7337B4FB4}" type="presParOf" srcId="{B521233A-6002-4FD8-BD9C-80A7D46EC338}" destId="{F0A421E2-23AF-42E3-9593-92CDBD9A6C0D}" srcOrd="0" destOrd="0" presId="urn:microsoft.com/office/officeart/2005/8/layout/vList3#1"/>
    <dgm:cxn modelId="{C597170D-3DD5-4F9E-866D-F2940642BB31}" type="presParOf" srcId="{F0A421E2-23AF-42E3-9593-92CDBD9A6C0D}" destId="{C6A8E6A1-A7CA-4254-9EBF-9F18421BAD92}" srcOrd="0" destOrd="0" presId="urn:microsoft.com/office/officeart/2005/8/layout/vList3#1"/>
    <dgm:cxn modelId="{3E220287-ED23-45DF-99EF-729705C8E6A2}" type="presParOf" srcId="{F0A421E2-23AF-42E3-9593-92CDBD9A6C0D}" destId="{783BECBD-4FAB-4F53-9687-2202DC5CFCEE}" srcOrd="1" destOrd="0" presId="urn:microsoft.com/office/officeart/2005/8/layout/vList3#1"/>
    <dgm:cxn modelId="{70A64FF9-1288-48A9-8212-F423B5790DB9}" type="presParOf" srcId="{B521233A-6002-4FD8-BD9C-80A7D46EC338}" destId="{CC71C1B9-D552-4D69-BAAB-018CE83F3775}" srcOrd="1" destOrd="0" presId="urn:microsoft.com/office/officeart/2005/8/layout/vList3#1"/>
    <dgm:cxn modelId="{338D7B2D-0F64-45D9-BE0A-41F1ABE20BFB}" type="presParOf" srcId="{B521233A-6002-4FD8-BD9C-80A7D46EC338}" destId="{1F6BB54E-E7AC-4CB3-8031-E06597BC224F}" srcOrd="2" destOrd="0" presId="urn:microsoft.com/office/officeart/2005/8/layout/vList3#1"/>
    <dgm:cxn modelId="{1788907D-6985-4A4D-8794-26094809182A}" type="presParOf" srcId="{1F6BB54E-E7AC-4CB3-8031-E06597BC224F}" destId="{20F34FA7-E475-46F1-9057-16A9B0BF4033}" srcOrd="0" destOrd="0" presId="urn:microsoft.com/office/officeart/2005/8/layout/vList3#1"/>
    <dgm:cxn modelId="{BF9BA360-F0AB-4AA6-9530-C5EC6038E390}" type="presParOf" srcId="{1F6BB54E-E7AC-4CB3-8031-E06597BC224F}" destId="{A04A0CF3-25B1-4E11-8C50-B8743C5C8B00}" srcOrd="1" destOrd="0" presId="urn:microsoft.com/office/officeart/2005/8/layout/vList3#1"/>
    <dgm:cxn modelId="{1EB83370-D3DE-47F8-B41F-23169567ACA1}" type="presParOf" srcId="{B521233A-6002-4FD8-BD9C-80A7D46EC338}" destId="{37F19C89-E31A-4AB3-8889-01F0E0B27BF7}" srcOrd="3" destOrd="0" presId="urn:microsoft.com/office/officeart/2005/8/layout/vList3#1"/>
    <dgm:cxn modelId="{2C43D88B-8AB3-4B15-BA23-15675C5468B4}" type="presParOf" srcId="{B521233A-6002-4FD8-BD9C-80A7D46EC338}" destId="{1632B0FF-3570-475E-937D-280183B55B0A}" srcOrd="4" destOrd="0" presId="urn:microsoft.com/office/officeart/2005/8/layout/vList3#1"/>
    <dgm:cxn modelId="{996AA08D-C850-4812-B9FF-2393BA5EB4CA}" type="presParOf" srcId="{1632B0FF-3570-475E-937D-280183B55B0A}" destId="{8B2AB7BB-AA10-4688-870A-C4EA622679E2}" srcOrd="0" destOrd="0" presId="urn:microsoft.com/office/officeart/2005/8/layout/vList3#1"/>
    <dgm:cxn modelId="{D9222E54-4FAE-4EE4-B194-BE73E6CE5021}" type="presParOf" srcId="{1632B0FF-3570-475E-937D-280183B55B0A}" destId="{0A80B392-89B7-44C7-8DBE-6DA380E6FEE1}" srcOrd="1" destOrd="0" presId="urn:microsoft.com/office/officeart/2005/8/layout/vList3#1"/>
    <dgm:cxn modelId="{2FCDCFF7-0F1D-4B9D-A8C6-C88893912CF5}" type="presParOf" srcId="{B521233A-6002-4FD8-BD9C-80A7D46EC338}" destId="{2165A57A-8D6B-4F9A-8656-7556E15E69DD}" srcOrd="5" destOrd="0" presId="urn:microsoft.com/office/officeart/2005/8/layout/vList3#1"/>
    <dgm:cxn modelId="{DAE91B43-6EB5-4B1D-B1C0-AFBBC4E10422}" type="presParOf" srcId="{B521233A-6002-4FD8-BD9C-80A7D46EC338}" destId="{C57E380B-E18B-438E-8AC0-7E8FD44D51A6}" srcOrd="6" destOrd="0" presId="urn:microsoft.com/office/officeart/2005/8/layout/vList3#1"/>
    <dgm:cxn modelId="{FC6D90EF-4AD3-42D6-974D-525276DFEB31}" type="presParOf" srcId="{C57E380B-E18B-438E-8AC0-7E8FD44D51A6}" destId="{C476C23E-C86C-40F8-808A-18004ECDAF77}" srcOrd="0" destOrd="0" presId="urn:microsoft.com/office/officeart/2005/8/layout/vList3#1"/>
    <dgm:cxn modelId="{D760CAF0-FC3C-4991-8BDC-55178C3AFCC5}" type="presParOf" srcId="{C57E380B-E18B-438E-8AC0-7E8FD44D51A6}" destId="{EE7174DA-9239-433C-9156-9C0281263D15}"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B05A26-2278-4016-8F1C-3ECC4924745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D9C81EAF-EB2E-4898-A901-38012F453ECB}">
      <dgm:prSet phldrT="[Текст]"/>
      <dgm:spPr>
        <a:solidFill>
          <a:srgbClr val="FF0000"/>
        </a:solidFill>
      </dgm:spPr>
      <dgm:t>
        <a:bodyPr/>
        <a:lstStyle/>
        <a:p>
          <a:r>
            <a:rPr lang="ru-RU" b="1" dirty="0" smtClean="0">
              <a:latin typeface="Arial" pitchFamily="34" charset="0"/>
              <a:cs typeface="Arial" pitchFamily="34" charset="0"/>
            </a:rPr>
            <a:t>Открытоугольная</a:t>
          </a:r>
          <a:endParaRPr lang="ru-RU" b="1" dirty="0">
            <a:latin typeface="Arial" pitchFamily="34" charset="0"/>
            <a:cs typeface="Arial" pitchFamily="34" charset="0"/>
          </a:endParaRPr>
        </a:p>
      </dgm:t>
    </dgm:pt>
    <dgm:pt modelId="{89C48F11-9927-447D-8071-C1D389ED5830}" type="parTrans" cxnId="{BE742905-B910-4793-B88E-9F5C0C336BB7}">
      <dgm:prSet/>
      <dgm:spPr/>
      <dgm:t>
        <a:bodyPr/>
        <a:lstStyle/>
        <a:p>
          <a:endParaRPr lang="ru-RU"/>
        </a:p>
      </dgm:t>
    </dgm:pt>
    <dgm:pt modelId="{8F5F61B3-F48E-49F3-BF8B-E466274EF0EF}" type="sibTrans" cxnId="{BE742905-B910-4793-B88E-9F5C0C336BB7}">
      <dgm:prSet/>
      <dgm:spPr/>
      <dgm:t>
        <a:bodyPr/>
        <a:lstStyle/>
        <a:p>
          <a:endParaRPr lang="ru-RU"/>
        </a:p>
      </dgm:t>
    </dgm:pt>
    <dgm:pt modelId="{9828FE2D-A2B4-4FA5-A67C-E05B35B91336}">
      <dgm:prSet phldrT="[Текст]"/>
      <dgm:spPr>
        <a:solidFill>
          <a:srgbClr val="6666FF"/>
        </a:solidFill>
      </dgm:spPr>
      <dgm:t>
        <a:bodyPr/>
        <a:lstStyle/>
        <a:p>
          <a:r>
            <a:rPr lang="ru-RU" b="1" dirty="0" err="1" smtClean="0">
              <a:latin typeface="Arial" pitchFamily="34" charset="0"/>
              <a:cs typeface="Arial" pitchFamily="34" charset="0"/>
            </a:rPr>
            <a:t>Закрытоугольная</a:t>
          </a:r>
          <a:endParaRPr lang="ru-RU" b="1" dirty="0">
            <a:latin typeface="Arial" pitchFamily="34" charset="0"/>
            <a:cs typeface="Arial" pitchFamily="34" charset="0"/>
          </a:endParaRPr>
        </a:p>
      </dgm:t>
    </dgm:pt>
    <dgm:pt modelId="{0FB2BE99-47EF-42C8-A2B9-C7529FF6AF65}" type="parTrans" cxnId="{4A9E7639-F7BD-4201-A648-118C7311C274}">
      <dgm:prSet/>
      <dgm:spPr/>
      <dgm:t>
        <a:bodyPr/>
        <a:lstStyle/>
        <a:p>
          <a:endParaRPr lang="ru-RU"/>
        </a:p>
      </dgm:t>
    </dgm:pt>
    <dgm:pt modelId="{02AAD85C-612B-441D-BE90-9A869407F2F3}" type="sibTrans" cxnId="{4A9E7639-F7BD-4201-A648-118C7311C274}">
      <dgm:prSet/>
      <dgm:spPr/>
      <dgm:t>
        <a:bodyPr/>
        <a:lstStyle/>
        <a:p>
          <a:endParaRPr lang="ru-RU"/>
        </a:p>
      </dgm:t>
    </dgm:pt>
    <dgm:pt modelId="{DF7A5AD3-34FD-4387-82B2-111E264F2764}">
      <dgm:prSet phldrT="[Текст]"/>
      <dgm:spPr/>
      <dgm:t>
        <a:bodyPr/>
        <a:lstStyle/>
        <a:p>
          <a:r>
            <a:rPr lang="ru-RU" b="1" dirty="0" smtClean="0">
              <a:latin typeface="Arial" pitchFamily="34" charset="0"/>
              <a:cs typeface="Arial" pitchFamily="34" charset="0"/>
            </a:rPr>
            <a:t>Смешанная</a:t>
          </a:r>
          <a:endParaRPr lang="ru-RU" b="1" dirty="0">
            <a:latin typeface="Arial" pitchFamily="34" charset="0"/>
            <a:cs typeface="Arial" pitchFamily="34" charset="0"/>
          </a:endParaRPr>
        </a:p>
      </dgm:t>
    </dgm:pt>
    <dgm:pt modelId="{0DC0127F-1D7D-4283-9037-95E7E7E06EDB}" type="parTrans" cxnId="{A726A488-F40F-40A7-A1F2-725848F22BB9}">
      <dgm:prSet/>
      <dgm:spPr/>
      <dgm:t>
        <a:bodyPr/>
        <a:lstStyle/>
        <a:p>
          <a:endParaRPr lang="ru-RU"/>
        </a:p>
      </dgm:t>
    </dgm:pt>
    <dgm:pt modelId="{6322BF80-CE97-4B3A-AEE6-E4606B072FAD}" type="sibTrans" cxnId="{A726A488-F40F-40A7-A1F2-725848F22BB9}">
      <dgm:prSet/>
      <dgm:spPr/>
      <dgm:t>
        <a:bodyPr/>
        <a:lstStyle/>
        <a:p>
          <a:endParaRPr lang="ru-RU"/>
        </a:p>
      </dgm:t>
    </dgm:pt>
    <dgm:pt modelId="{FFE03B7D-9DAC-4666-9BC2-2B17671F3568}" type="pres">
      <dgm:prSet presAssocID="{FBB05A26-2278-4016-8F1C-3ECC49247457}" presName="linear" presStyleCnt="0">
        <dgm:presLayoutVars>
          <dgm:dir/>
          <dgm:animLvl val="lvl"/>
          <dgm:resizeHandles val="exact"/>
        </dgm:presLayoutVars>
      </dgm:prSet>
      <dgm:spPr/>
      <dgm:t>
        <a:bodyPr/>
        <a:lstStyle/>
        <a:p>
          <a:endParaRPr lang="ru-RU"/>
        </a:p>
      </dgm:t>
    </dgm:pt>
    <dgm:pt modelId="{CAD2B0EE-2144-4A09-8B74-14BDDD7DFC6C}" type="pres">
      <dgm:prSet presAssocID="{D9C81EAF-EB2E-4898-A901-38012F453ECB}" presName="parentLin" presStyleCnt="0"/>
      <dgm:spPr/>
    </dgm:pt>
    <dgm:pt modelId="{8B241A43-0895-4885-B8F3-B09382DA11AE}" type="pres">
      <dgm:prSet presAssocID="{D9C81EAF-EB2E-4898-A901-38012F453ECB}" presName="parentLeftMargin" presStyleLbl="node1" presStyleIdx="0" presStyleCnt="3"/>
      <dgm:spPr/>
      <dgm:t>
        <a:bodyPr/>
        <a:lstStyle/>
        <a:p>
          <a:endParaRPr lang="ru-RU"/>
        </a:p>
      </dgm:t>
    </dgm:pt>
    <dgm:pt modelId="{9640F458-4761-4BE7-885E-94C9BB3B491A}" type="pres">
      <dgm:prSet presAssocID="{D9C81EAF-EB2E-4898-A901-38012F453ECB}" presName="parentText" presStyleLbl="node1" presStyleIdx="0" presStyleCnt="3">
        <dgm:presLayoutVars>
          <dgm:chMax val="0"/>
          <dgm:bulletEnabled val="1"/>
        </dgm:presLayoutVars>
      </dgm:prSet>
      <dgm:spPr/>
      <dgm:t>
        <a:bodyPr/>
        <a:lstStyle/>
        <a:p>
          <a:endParaRPr lang="ru-RU"/>
        </a:p>
      </dgm:t>
    </dgm:pt>
    <dgm:pt modelId="{0D7E872E-9EC4-4B56-B6F4-334B1FBF91BA}" type="pres">
      <dgm:prSet presAssocID="{D9C81EAF-EB2E-4898-A901-38012F453ECB}" presName="negativeSpace" presStyleCnt="0"/>
      <dgm:spPr/>
    </dgm:pt>
    <dgm:pt modelId="{BCDD65F5-A26A-47AE-BBD8-1825226F735C}" type="pres">
      <dgm:prSet presAssocID="{D9C81EAF-EB2E-4898-A901-38012F453ECB}" presName="childText" presStyleLbl="conFgAcc1" presStyleIdx="0" presStyleCnt="3">
        <dgm:presLayoutVars>
          <dgm:bulletEnabled val="1"/>
        </dgm:presLayoutVars>
      </dgm:prSet>
      <dgm:spPr/>
    </dgm:pt>
    <dgm:pt modelId="{9D12FB4D-BD25-41F1-AD2D-FB59762AD9F9}" type="pres">
      <dgm:prSet presAssocID="{8F5F61B3-F48E-49F3-BF8B-E466274EF0EF}" presName="spaceBetweenRectangles" presStyleCnt="0"/>
      <dgm:spPr/>
    </dgm:pt>
    <dgm:pt modelId="{51470747-B8DE-4A83-A8B8-C5FFFC1C566C}" type="pres">
      <dgm:prSet presAssocID="{9828FE2D-A2B4-4FA5-A67C-E05B35B91336}" presName="parentLin" presStyleCnt="0"/>
      <dgm:spPr/>
    </dgm:pt>
    <dgm:pt modelId="{CA84E017-E699-4DB1-BB60-D893F8DDEA4A}" type="pres">
      <dgm:prSet presAssocID="{9828FE2D-A2B4-4FA5-A67C-E05B35B91336}" presName="parentLeftMargin" presStyleLbl="node1" presStyleIdx="0" presStyleCnt="3"/>
      <dgm:spPr/>
      <dgm:t>
        <a:bodyPr/>
        <a:lstStyle/>
        <a:p>
          <a:endParaRPr lang="ru-RU"/>
        </a:p>
      </dgm:t>
    </dgm:pt>
    <dgm:pt modelId="{55D2E494-8F92-4E1C-8FC9-347BB9C242C5}" type="pres">
      <dgm:prSet presAssocID="{9828FE2D-A2B4-4FA5-A67C-E05B35B91336}" presName="parentText" presStyleLbl="node1" presStyleIdx="1" presStyleCnt="3">
        <dgm:presLayoutVars>
          <dgm:chMax val="0"/>
          <dgm:bulletEnabled val="1"/>
        </dgm:presLayoutVars>
      </dgm:prSet>
      <dgm:spPr/>
      <dgm:t>
        <a:bodyPr/>
        <a:lstStyle/>
        <a:p>
          <a:endParaRPr lang="ru-RU"/>
        </a:p>
      </dgm:t>
    </dgm:pt>
    <dgm:pt modelId="{1C194C98-9E17-4892-9D3A-7A186E4265AF}" type="pres">
      <dgm:prSet presAssocID="{9828FE2D-A2B4-4FA5-A67C-E05B35B91336}" presName="negativeSpace" presStyleCnt="0"/>
      <dgm:spPr/>
    </dgm:pt>
    <dgm:pt modelId="{92BC2EF4-A8DD-4C86-849C-D85A8B1EDAA7}" type="pres">
      <dgm:prSet presAssocID="{9828FE2D-A2B4-4FA5-A67C-E05B35B91336}" presName="childText" presStyleLbl="conFgAcc1" presStyleIdx="1" presStyleCnt="3">
        <dgm:presLayoutVars>
          <dgm:bulletEnabled val="1"/>
        </dgm:presLayoutVars>
      </dgm:prSet>
      <dgm:spPr/>
    </dgm:pt>
    <dgm:pt modelId="{63048CE3-FD43-41D5-A3AF-365A4AEAC0BA}" type="pres">
      <dgm:prSet presAssocID="{02AAD85C-612B-441D-BE90-9A869407F2F3}" presName="spaceBetweenRectangles" presStyleCnt="0"/>
      <dgm:spPr/>
    </dgm:pt>
    <dgm:pt modelId="{765192D2-9B44-40DD-B569-BA0B26D0B315}" type="pres">
      <dgm:prSet presAssocID="{DF7A5AD3-34FD-4387-82B2-111E264F2764}" presName="parentLin" presStyleCnt="0"/>
      <dgm:spPr/>
    </dgm:pt>
    <dgm:pt modelId="{953B2073-7089-426C-A2E2-DA238803AE19}" type="pres">
      <dgm:prSet presAssocID="{DF7A5AD3-34FD-4387-82B2-111E264F2764}" presName="parentLeftMargin" presStyleLbl="node1" presStyleIdx="1" presStyleCnt="3"/>
      <dgm:spPr/>
      <dgm:t>
        <a:bodyPr/>
        <a:lstStyle/>
        <a:p>
          <a:endParaRPr lang="ru-RU"/>
        </a:p>
      </dgm:t>
    </dgm:pt>
    <dgm:pt modelId="{14844807-BB67-4CFE-8C26-08DDDF34515A}" type="pres">
      <dgm:prSet presAssocID="{DF7A5AD3-34FD-4387-82B2-111E264F2764}" presName="parentText" presStyleLbl="node1" presStyleIdx="2" presStyleCnt="3">
        <dgm:presLayoutVars>
          <dgm:chMax val="0"/>
          <dgm:bulletEnabled val="1"/>
        </dgm:presLayoutVars>
      </dgm:prSet>
      <dgm:spPr/>
      <dgm:t>
        <a:bodyPr/>
        <a:lstStyle/>
        <a:p>
          <a:endParaRPr lang="ru-RU"/>
        </a:p>
      </dgm:t>
    </dgm:pt>
    <dgm:pt modelId="{AFBC5304-52B8-46D2-BE17-4E09A965607D}" type="pres">
      <dgm:prSet presAssocID="{DF7A5AD3-34FD-4387-82B2-111E264F2764}" presName="negativeSpace" presStyleCnt="0"/>
      <dgm:spPr/>
    </dgm:pt>
    <dgm:pt modelId="{63F4455F-F402-4F82-9B52-292D8A25934D}" type="pres">
      <dgm:prSet presAssocID="{DF7A5AD3-34FD-4387-82B2-111E264F2764}" presName="childText" presStyleLbl="conFgAcc1" presStyleIdx="2" presStyleCnt="3">
        <dgm:presLayoutVars>
          <dgm:bulletEnabled val="1"/>
        </dgm:presLayoutVars>
      </dgm:prSet>
      <dgm:spPr/>
    </dgm:pt>
  </dgm:ptLst>
  <dgm:cxnLst>
    <dgm:cxn modelId="{A726A488-F40F-40A7-A1F2-725848F22BB9}" srcId="{FBB05A26-2278-4016-8F1C-3ECC49247457}" destId="{DF7A5AD3-34FD-4387-82B2-111E264F2764}" srcOrd="2" destOrd="0" parTransId="{0DC0127F-1D7D-4283-9037-95E7E7E06EDB}" sibTransId="{6322BF80-CE97-4B3A-AEE6-E4606B072FAD}"/>
    <dgm:cxn modelId="{C76ADD42-BD92-403F-8983-B0B58D37412B}" type="presOf" srcId="{D9C81EAF-EB2E-4898-A901-38012F453ECB}" destId="{8B241A43-0895-4885-B8F3-B09382DA11AE}" srcOrd="0" destOrd="0" presId="urn:microsoft.com/office/officeart/2005/8/layout/list1"/>
    <dgm:cxn modelId="{794137B6-9D82-4F3A-894B-22A2EA0F6774}" type="presOf" srcId="{D9C81EAF-EB2E-4898-A901-38012F453ECB}" destId="{9640F458-4761-4BE7-885E-94C9BB3B491A}" srcOrd="1" destOrd="0" presId="urn:microsoft.com/office/officeart/2005/8/layout/list1"/>
    <dgm:cxn modelId="{78EF9EF3-BF15-4173-A7E4-8B85B725485D}" type="presOf" srcId="{9828FE2D-A2B4-4FA5-A67C-E05B35B91336}" destId="{55D2E494-8F92-4E1C-8FC9-347BB9C242C5}" srcOrd="1" destOrd="0" presId="urn:microsoft.com/office/officeart/2005/8/layout/list1"/>
    <dgm:cxn modelId="{9749F9B3-CD43-46B3-A08A-4A23676E3A6A}" type="presOf" srcId="{DF7A5AD3-34FD-4387-82B2-111E264F2764}" destId="{953B2073-7089-426C-A2E2-DA238803AE19}" srcOrd="0" destOrd="0" presId="urn:microsoft.com/office/officeart/2005/8/layout/list1"/>
    <dgm:cxn modelId="{31DBF644-2B48-4BEA-BEFB-495663DC7719}" type="presOf" srcId="{DF7A5AD3-34FD-4387-82B2-111E264F2764}" destId="{14844807-BB67-4CFE-8C26-08DDDF34515A}" srcOrd="1" destOrd="0" presId="urn:microsoft.com/office/officeart/2005/8/layout/list1"/>
    <dgm:cxn modelId="{BD5F338B-09DD-4D82-B660-A51BDD2E78E7}" type="presOf" srcId="{9828FE2D-A2B4-4FA5-A67C-E05B35B91336}" destId="{CA84E017-E699-4DB1-BB60-D893F8DDEA4A}" srcOrd="0" destOrd="0" presId="urn:microsoft.com/office/officeart/2005/8/layout/list1"/>
    <dgm:cxn modelId="{BE742905-B910-4793-B88E-9F5C0C336BB7}" srcId="{FBB05A26-2278-4016-8F1C-3ECC49247457}" destId="{D9C81EAF-EB2E-4898-A901-38012F453ECB}" srcOrd="0" destOrd="0" parTransId="{89C48F11-9927-447D-8071-C1D389ED5830}" sibTransId="{8F5F61B3-F48E-49F3-BF8B-E466274EF0EF}"/>
    <dgm:cxn modelId="{900C9C73-F818-4FAD-88EF-DDA605F13440}" type="presOf" srcId="{FBB05A26-2278-4016-8F1C-3ECC49247457}" destId="{FFE03B7D-9DAC-4666-9BC2-2B17671F3568}" srcOrd="0" destOrd="0" presId="urn:microsoft.com/office/officeart/2005/8/layout/list1"/>
    <dgm:cxn modelId="{4A9E7639-F7BD-4201-A648-118C7311C274}" srcId="{FBB05A26-2278-4016-8F1C-3ECC49247457}" destId="{9828FE2D-A2B4-4FA5-A67C-E05B35B91336}" srcOrd="1" destOrd="0" parTransId="{0FB2BE99-47EF-42C8-A2B9-C7529FF6AF65}" sibTransId="{02AAD85C-612B-441D-BE90-9A869407F2F3}"/>
    <dgm:cxn modelId="{F6EBF906-F7E6-46AA-9083-402C6ADD08AA}" type="presParOf" srcId="{FFE03B7D-9DAC-4666-9BC2-2B17671F3568}" destId="{CAD2B0EE-2144-4A09-8B74-14BDDD7DFC6C}" srcOrd="0" destOrd="0" presId="urn:microsoft.com/office/officeart/2005/8/layout/list1"/>
    <dgm:cxn modelId="{2D1B1D60-C84B-4CC0-AFFB-540699494E92}" type="presParOf" srcId="{CAD2B0EE-2144-4A09-8B74-14BDDD7DFC6C}" destId="{8B241A43-0895-4885-B8F3-B09382DA11AE}" srcOrd="0" destOrd="0" presId="urn:microsoft.com/office/officeart/2005/8/layout/list1"/>
    <dgm:cxn modelId="{B8891760-EBC2-41A3-8E78-FB514BE7DB97}" type="presParOf" srcId="{CAD2B0EE-2144-4A09-8B74-14BDDD7DFC6C}" destId="{9640F458-4761-4BE7-885E-94C9BB3B491A}" srcOrd="1" destOrd="0" presId="urn:microsoft.com/office/officeart/2005/8/layout/list1"/>
    <dgm:cxn modelId="{0E2222ED-36A6-4A5C-834C-7AFA259FC553}" type="presParOf" srcId="{FFE03B7D-9DAC-4666-9BC2-2B17671F3568}" destId="{0D7E872E-9EC4-4B56-B6F4-334B1FBF91BA}" srcOrd="1" destOrd="0" presId="urn:microsoft.com/office/officeart/2005/8/layout/list1"/>
    <dgm:cxn modelId="{F3397961-5EF3-49CC-B40B-BC0262DFFFCF}" type="presParOf" srcId="{FFE03B7D-9DAC-4666-9BC2-2B17671F3568}" destId="{BCDD65F5-A26A-47AE-BBD8-1825226F735C}" srcOrd="2" destOrd="0" presId="urn:microsoft.com/office/officeart/2005/8/layout/list1"/>
    <dgm:cxn modelId="{ED469D08-3739-42D1-804B-F84DB5DD9D8C}" type="presParOf" srcId="{FFE03B7D-9DAC-4666-9BC2-2B17671F3568}" destId="{9D12FB4D-BD25-41F1-AD2D-FB59762AD9F9}" srcOrd="3" destOrd="0" presId="urn:microsoft.com/office/officeart/2005/8/layout/list1"/>
    <dgm:cxn modelId="{493709B4-9976-4F5E-940F-4AE7873A7DC6}" type="presParOf" srcId="{FFE03B7D-9DAC-4666-9BC2-2B17671F3568}" destId="{51470747-B8DE-4A83-A8B8-C5FFFC1C566C}" srcOrd="4" destOrd="0" presId="urn:microsoft.com/office/officeart/2005/8/layout/list1"/>
    <dgm:cxn modelId="{3E84C8DF-AF9E-461F-967B-F0635C0FC0FA}" type="presParOf" srcId="{51470747-B8DE-4A83-A8B8-C5FFFC1C566C}" destId="{CA84E017-E699-4DB1-BB60-D893F8DDEA4A}" srcOrd="0" destOrd="0" presId="urn:microsoft.com/office/officeart/2005/8/layout/list1"/>
    <dgm:cxn modelId="{0AF75FBF-C2D2-47EB-B61F-CA72A3D0AD83}" type="presParOf" srcId="{51470747-B8DE-4A83-A8B8-C5FFFC1C566C}" destId="{55D2E494-8F92-4E1C-8FC9-347BB9C242C5}" srcOrd="1" destOrd="0" presId="urn:microsoft.com/office/officeart/2005/8/layout/list1"/>
    <dgm:cxn modelId="{1BE8EE7C-9306-4691-B59A-AAF291852604}" type="presParOf" srcId="{FFE03B7D-9DAC-4666-9BC2-2B17671F3568}" destId="{1C194C98-9E17-4892-9D3A-7A186E4265AF}" srcOrd="5" destOrd="0" presId="urn:microsoft.com/office/officeart/2005/8/layout/list1"/>
    <dgm:cxn modelId="{ACA30FA4-9D05-49FB-8635-D0268266018D}" type="presParOf" srcId="{FFE03B7D-9DAC-4666-9BC2-2B17671F3568}" destId="{92BC2EF4-A8DD-4C86-849C-D85A8B1EDAA7}" srcOrd="6" destOrd="0" presId="urn:microsoft.com/office/officeart/2005/8/layout/list1"/>
    <dgm:cxn modelId="{5F4EE453-6DB0-4CE0-ADF2-3D002CCC755C}" type="presParOf" srcId="{FFE03B7D-9DAC-4666-9BC2-2B17671F3568}" destId="{63048CE3-FD43-41D5-A3AF-365A4AEAC0BA}" srcOrd="7" destOrd="0" presId="urn:microsoft.com/office/officeart/2005/8/layout/list1"/>
    <dgm:cxn modelId="{95A23C77-AC37-4EBF-A5AE-94D4200C292A}" type="presParOf" srcId="{FFE03B7D-9DAC-4666-9BC2-2B17671F3568}" destId="{765192D2-9B44-40DD-B569-BA0B26D0B315}" srcOrd="8" destOrd="0" presId="urn:microsoft.com/office/officeart/2005/8/layout/list1"/>
    <dgm:cxn modelId="{87A37D23-5273-42F0-B210-12457AC82A61}" type="presParOf" srcId="{765192D2-9B44-40DD-B569-BA0B26D0B315}" destId="{953B2073-7089-426C-A2E2-DA238803AE19}" srcOrd="0" destOrd="0" presId="urn:microsoft.com/office/officeart/2005/8/layout/list1"/>
    <dgm:cxn modelId="{E6BD603E-BE6F-4B5F-9EFB-58BA55A64690}" type="presParOf" srcId="{765192D2-9B44-40DD-B569-BA0B26D0B315}" destId="{14844807-BB67-4CFE-8C26-08DDDF34515A}" srcOrd="1" destOrd="0" presId="urn:microsoft.com/office/officeart/2005/8/layout/list1"/>
    <dgm:cxn modelId="{E1D0029E-3670-4BE2-A16B-4DC9197A3080}" type="presParOf" srcId="{FFE03B7D-9DAC-4666-9BC2-2B17671F3568}" destId="{AFBC5304-52B8-46D2-BE17-4E09A965607D}" srcOrd="9" destOrd="0" presId="urn:microsoft.com/office/officeart/2005/8/layout/list1"/>
    <dgm:cxn modelId="{15AE7447-1C77-4E69-9EA5-2243F740A8BC}" type="presParOf" srcId="{FFE03B7D-9DAC-4666-9BC2-2B17671F3568}" destId="{63F4455F-F402-4F82-9B52-292D8A25934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1A9C76-1032-4AB4-B80E-EA66F5D8A203}" type="doc">
      <dgm:prSet loTypeId="urn:microsoft.com/office/officeart/2005/8/layout/orgChart1" loCatId="hierarchy" qsTypeId="urn:microsoft.com/office/officeart/2005/8/quickstyle/3d4" qsCatId="3D" csTypeId="urn:microsoft.com/office/officeart/2005/8/colors/colorful1#1" csCatId="colorful" phldr="1"/>
      <dgm:spPr/>
    </dgm:pt>
    <dgm:pt modelId="{859BF70A-0109-4492-99E5-2AC46ADD53E9}">
      <dgm:prSet custT="1"/>
      <dgm:spPr>
        <a:solidFill>
          <a:srgbClr val="333399"/>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4000" b="1" i="0" u="none" strike="noStrike" cap="none" normalizeH="0" baseline="0" dirty="0" err="1" smtClean="0">
              <a:ln/>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Методы</a:t>
          </a:r>
          <a:r>
            <a:rPr kumimoji="0" lang="en-US" altLang="ru-RU" sz="4000" b="1" i="0" u="none" strike="noStrike" cap="none" normalizeH="0" baseline="0" dirty="0" smtClean="0">
              <a:ln/>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r>
            <a:rPr kumimoji="0" lang="en-US" altLang="ru-RU" sz="4000" b="1" i="0" u="none" strike="noStrike" cap="none" normalizeH="0" baseline="0" dirty="0" err="1" smtClean="0">
              <a:ln/>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диагностики</a:t>
          </a:r>
          <a:r>
            <a:rPr kumimoji="0" lang="en-US" altLang="ru-RU" sz="4000" b="1" i="0" u="none" strike="noStrike" cap="none" normalizeH="0" baseline="0" dirty="0" smtClean="0">
              <a:ln/>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r>
            <a:rPr kumimoji="0" lang="en-US" altLang="ru-RU" sz="4000" b="1" i="0" u="none" strike="noStrike" cap="none" normalizeH="0" baseline="0" dirty="0" err="1" smtClean="0">
              <a:ln/>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глауком</a:t>
          </a:r>
          <a:endParaRPr kumimoji="0" lang="en-US" altLang="ru-RU" sz="4000" b="0" i="0" u="none" strike="noStrike" cap="none" normalizeH="0" baseline="0" dirty="0" smtClean="0">
            <a:ln/>
            <a:solidFill>
              <a:srgbClr val="FFC000"/>
            </a:solidFill>
            <a:effectLst>
              <a:outerShdw blurRad="38100" dist="38100" dir="2700000" algn="tl">
                <a:srgbClr val="000000">
                  <a:alpha val="43137"/>
                </a:srgbClr>
              </a:outerShdw>
            </a:effectLst>
            <a:latin typeface="Times New Roman" panose="02020603050405020304" pitchFamily="18" charset="0"/>
          </a:endParaRPr>
        </a:p>
      </dgm:t>
    </dgm:pt>
    <dgm:pt modelId="{A93D702C-8965-4F8F-9E09-9AEDFDCDDFB5}" type="parTrans" cxnId="{97F3CC0B-64FA-4A0A-B0EF-78C71B107471}">
      <dgm:prSet/>
      <dgm:spPr/>
      <dgm:t>
        <a:bodyPr/>
        <a:lstStyle/>
        <a:p>
          <a:endParaRPr lang="ru-RU"/>
        </a:p>
      </dgm:t>
    </dgm:pt>
    <dgm:pt modelId="{1992535D-203B-4B2A-8B69-A89676939C29}" type="sibTrans" cxnId="{97F3CC0B-64FA-4A0A-B0EF-78C71B107471}">
      <dgm:prSet/>
      <dgm:spPr/>
      <dgm:t>
        <a:bodyPr/>
        <a:lstStyle/>
        <a:p>
          <a:endParaRPr lang="ru-RU"/>
        </a:p>
      </dgm:t>
    </dgm:pt>
    <dgm:pt modelId="{BB4CFF98-548B-4F11-BD67-F35CDD9A369B}">
      <dgm:prSet custT="1"/>
      <dgm:spPr>
        <a:ln>
          <a:solidFill>
            <a:schemeClr val="bg1"/>
          </a:solidFill>
        </a:ln>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400" b="0" i="0" u="none" strike="noStrike" cap="none" normalizeH="0" baseline="0" dirty="0" err="1" smtClean="0">
              <a:ln/>
              <a:effectLst/>
              <a:latin typeface="+mj-lt"/>
              <a:ea typeface="Times New Roman" panose="02020603050405020304" pitchFamily="18" charset="0"/>
            </a:rPr>
            <a:t>Общеврачебные</a:t>
          </a:r>
          <a:endParaRPr kumimoji="0" lang="en-US" altLang="ru-RU" sz="2400" b="0" i="0" u="none" strike="noStrike" cap="none" normalizeH="0" baseline="0" dirty="0" smtClean="0">
            <a:ln/>
            <a:effectLst/>
            <a:latin typeface="+mj-lt"/>
          </a:endParaRPr>
        </a:p>
      </dgm:t>
    </dgm:pt>
    <dgm:pt modelId="{5DEB29AA-992E-48E2-B6D9-7CAC65BBBC74}" type="parTrans" cxnId="{B31C9E1E-22C5-411E-91C6-16FC939BF176}">
      <dgm:prSet/>
      <dgm:spPr>
        <a:ln>
          <a:solidFill>
            <a:schemeClr val="bg1"/>
          </a:solidFill>
        </a:ln>
      </dgm:spPr>
      <dgm:t>
        <a:bodyPr/>
        <a:lstStyle/>
        <a:p>
          <a:endParaRPr lang="ru-RU"/>
        </a:p>
      </dgm:t>
    </dgm:pt>
    <dgm:pt modelId="{7B306349-A9F7-43C9-BACC-37814D22E3F0}" type="sibTrans" cxnId="{B31C9E1E-22C5-411E-91C6-16FC939BF176}">
      <dgm:prSet/>
      <dgm:spPr/>
      <dgm:t>
        <a:bodyPr/>
        <a:lstStyle/>
        <a:p>
          <a:endParaRPr lang="ru-RU"/>
        </a:p>
      </dgm:t>
    </dgm:pt>
    <dgm:pt modelId="{6389DBAD-F6D2-441D-B4BA-4073106D31A9}">
      <dgm:prSet custT="1"/>
      <dgm:spPr>
        <a:solidFill>
          <a:srgbClr val="FFFF99"/>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400"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Наружный</a:t>
          </a:r>
          <a:r>
            <a:rPr kumimoji="0" lang="en-US" altLang="ru-RU" sz="2400"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sz="2400"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осмотр</a:t>
          </a:r>
          <a:endParaRPr kumimoji="0" lang="en-US" altLang="ru-RU" sz="2400" b="0" i="0" u="none" strike="noStrike" cap="none" normalizeH="0" baseline="0" dirty="0" smtClean="0">
            <a:ln/>
            <a:solidFill>
              <a:schemeClr val="tx1"/>
            </a:solidFill>
            <a:effectLst/>
            <a:latin typeface="Times New Roman" panose="02020603050405020304" pitchFamily="18" charset="0"/>
          </a:endParaRPr>
        </a:p>
      </dgm:t>
    </dgm:pt>
    <dgm:pt modelId="{3134F3AB-E0EA-4EF3-8E65-8E7C64140700}" type="parTrans" cxnId="{6C01CB20-0444-4E8C-A775-AE261A752C2C}">
      <dgm:prSet/>
      <dgm:spPr/>
      <dgm:t>
        <a:bodyPr/>
        <a:lstStyle/>
        <a:p>
          <a:endParaRPr lang="ru-RU"/>
        </a:p>
      </dgm:t>
    </dgm:pt>
    <dgm:pt modelId="{E2CA4322-0CA8-4BEE-A8C5-23EF79E2F8ED}" type="sibTrans" cxnId="{6C01CB20-0444-4E8C-A775-AE261A752C2C}">
      <dgm:prSet/>
      <dgm:spPr/>
      <dgm:t>
        <a:bodyPr/>
        <a:lstStyle/>
        <a:p>
          <a:endParaRPr lang="ru-RU"/>
        </a:p>
      </dgm:t>
    </dgm:pt>
    <dgm:pt modelId="{CC61184A-3048-426E-99D5-D87A57CAFE45}">
      <dgm:prSet custT="1"/>
      <dgm:spPr>
        <a:solidFill>
          <a:srgbClr val="FFFF99"/>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400"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Бифокальный</a:t>
          </a:r>
          <a:r>
            <a:rPr kumimoji="0" lang="en-US" altLang="ru-RU" sz="2400"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sz="2400"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осмотр</a:t>
          </a:r>
          <a:endParaRPr kumimoji="0" lang="en-US" altLang="ru-RU" sz="2400" b="0" i="0" u="none" strike="noStrike" cap="none" normalizeH="0" baseline="0" dirty="0" smtClean="0">
            <a:ln/>
            <a:solidFill>
              <a:schemeClr val="tx1"/>
            </a:solidFill>
            <a:effectLst/>
            <a:latin typeface="Times New Roman" panose="02020603050405020304" pitchFamily="18" charset="0"/>
          </a:endParaRPr>
        </a:p>
      </dgm:t>
    </dgm:pt>
    <dgm:pt modelId="{909F47B7-6642-4AAE-9D57-85B4E2681382}" type="parTrans" cxnId="{110D1159-AC7C-4E5E-ABEC-57B96B887EA2}">
      <dgm:prSet/>
      <dgm:spPr/>
      <dgm:t>
        <a:bodyPr/>
        <a:lstStyle/>
        <a:p>
          <a:endParaRPr lang="ru-RU"/>
        </a:p>
      </dgm:t>
    </dgm:pt>
    <dgm:pt modelId="{B8BB037F-2483-4238-AFC7-9A69D49C0E54}" type="sibTrans" cxnId="{110D1159-AC7C-4E5E-ABEC-57B96B887EA2}">
      <dgm:prSet/>
      <dgm:spPr/>
      <dgm:t>
        <a:bodyPr/>
        <a:lstStyle/>
        <a:p>
          <a:endParaRPr lang="ru-RU"/>
        </a:p>
      </dgm:t>
    </dgm:pt>
    <dgm:pt modelId="{51306AE0-2819-4C66-9F1E-BD901E7880E0}">
      <dgm:prSet custT="1"/>
      <dgm:spPr>
        <a:solidFill>
          <a:srgbClr val="FFFF99"/>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000"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Пальпаторное</a:t>
          </a:r>
          <a:r>
            <a:rPr kumimoji="0" lang="en-US" altLang="ru-RU" sz="2000"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sz="2000"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исследование</a:t>
          </a:r>
          <a:r>
            <a:rPr kumimoji="0" lang="en-US" altLang="ru-RU" sz="2000"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 ВГД</a:t>
          </a:r>
          <a:endParaRPr kumimoji="0" lang="en-US" altLang="ru-RU" sz="2000" b="0" i="0" u="none" strike="noStrike" cap="none" normalizeH="0" baseline="0" dirty="0" smtClean="0">
            <a:ln/>
            <a:solidFill>
              <a:schemeClr val="tx1"/>
            </a:solidFill>
            <a:effectLst/>
            <a:latin typeface="Times New Roman" panose="02020603050405020304" pitchFamily="18" charset="0"/>
          </a:endParaRPr>
        </a:p>
      </dgm:t>
    </dgm:pt>
    <dgm:pt modelId="{22C1C356-AF6C-4873-B26F-D1EE5F45C68C}" type="parTrans" cxnId="{F8A06450-1E30-4B76-A395-6D3C089C766C}">
      <dgm:prSet/>
      <dgm:spPr/>
      <dgm:t>
        <a:bodyPr/>
        <a:lstStyle/>
        <a:p>
          <a:endParaRPr lang="ru-RU"/>
        </a:p>
      </dgm:t>
    </dgm:pt>
    <dgm:pt modelId="{6B3C5783-4153-44CF-A742-543AF33E9955}" type="sibTrans" cxnId="{F8A06450-1E30-4B76-A395-6D3C089C766C}">
      <dgm:prSet/>
      <dgm:spPr/>
      <dgm:t>
        <a:bodyPr/>
        <a:lstStyle/>
        <a:p>
          <a:endParaRPr lang="ru-RU"/>
        </a:p>
      </dgm:t>
    </dgm:pt>
    <dgm:pt modelId="{F791F966-E2B9-4DBB-B33F-F389C7838782}">
      <dgm:prSet custT="1"/>
      <dgm:spPr>
        <a:solidFill>
          <a:srgbClr val="FFFF99"/>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400"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П</a:t>
          </a:r>
          <a:r>
            <a:rPr kumimoji="0" lang="en-US" altLang="ru-RU" sz="2400"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ериметрия</a:t>
          </a:r>
          <a:endParaRPr kumimoji="0" lang="en-US" altLang="ru-RU" sz="2400" b="0" i="0" u="none" strike="noStrike" cap="none" normalizeH="0" baseline="0" dirty="0" smtClean="0">
            <a:ln/>
            <a:solidFill>
              <a:schemeClr val="tx1"/>
            </a:solidFill>
            <a:effectLst/>
            <a:latin typeface="Times New Roman" panose="02020603050405020304" pitchFamily="18" charset="0"/>
          </a:endParaRPr>
        </a:p>
      </dgm:t>
    </dgm:pt>
    <dgm:pt modelId="{2BB7F5F9-9BD9-4429-8931-3E664D005EA0}" type="parTrans" cxnId="{F9DCF6B0-77AC-4FF8-9EB3-8913373F30F9}">
      <dgm:prSet/>
      <dgm:spPr/>
      <dgm:t>
        <a:bodyPr/>
        <a:lstStyle/>
        <a:p>
          <a:endParaRPr lang="ru-RU"/>
        </a:p>
      </dgm:t>
    </dgm:pt>
    <dgm:pt modelId="{3DD61012-9FCB-4B10-B174-DC5BEFC66254}" type="sibTrans" cxnId="{F9DCF6B0-77AC-4FF8-9EB3-8913373F30F9}">
      <dgm:prSet/>
      <dgm:spPr/>
      <dgm:t>
        <a:bodyPr/>
        <a:lstStyle/>
        <a:p>
          <a:endParaRPr lang="ru-RU"/>
        </a:p>
      </dgm:t>
    </dgm:pt>
    <dgm:pt modelId="{706A488D-E122-4DFE-A195-CE428800056E}">
      <dgm:prSet custT="1"/>
      <dgm:spPr>
        <a:ln>
          <a:solidFill>
            <a:schemeClr val="bg1"/>
          </a:solidFill>
        </a:ln>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200" b="0" i="0" u="none" strike="noStrike" cap="none" normalizeH="0" baseline="0" dirty="0" err="1" smtClean="0">
              <a:ln/>
              <a:effectLst/>
              <a:latin typeface="+mj-lt"/>
              <a:ea typeface="Times New Roman" panose="02020603050405020304" pitchFamily="18" charset="0"/>
            </a:rPr>
            <a:t>Специальные</a:t>
          </a:r>
          <a:r>
            <a:rPr kumimoji="0" lang="ru-RU" altLang="ru-RU" sz="2200" b="0" i="0" u="none" strike="noStrike" cap="none" normalizeH="0" baseline="0" dirty="0" smtClean="0">
              <a:ln/>
              <a:effectLst/>
              <a:latin typeface="+mj-lt"/>
              <a:ea typeface="Times New Roman" panose="02020603050405020304" pitchFamily="18" charset="0"/>
            </a:rPr>
            <a:t> </a:t>
          </a:r>
          <a:r>
            <a:rPr kumimoji="0" lang="en-US" altLang="ru-RU" sz="2200" b="0" i="0" u="none" strike="noStrike" cap="none" normalizeH="0" baseline="0" dirty="0" smtClean="0">
              <a:ln/>
              <a:effectLst/>
              <a:latin typeface="+mj-lt"/>
              <a:ea typeface="Times New Roman" panose="02020603050405020304" pitchFamily="18" charset="0"/>
            </a:rPr>
            <a:t>(</a:t>
          </a:r>
          <a:r>
            <a:rPr kumimoji="0" lang="en-US" altLang="ru-RU" sz="2200" b="0" i="0" u="none" strike="noStrike" cap="none" normalizeH="0" baseline="0" dirty="0" err="1" smtClean="0">
              <a:ln/>
              <a:effectLst/>
              <a:latin typeface="+mj-lt"/>
              <a:ea typeface="Times New Roman" panose="02020603050405020304" pitchFamily="18" charset="0"/>
            </a:rPr>
            <a:t>врач-офтальмолог</a:t>
          </a:r>
          <a:r>
            <a:rPr kumimoji="0" lang="en-US" altLang="ru-RU" sz="2200" b="0" i="0" u="none" strike="noStrike" cap="none" normalizeH="0" baseline="0" dirty="0" smtClean="0">
              <a:ln/>
              <a:effectLst/>
              <a:latin typeface="+mj-lt"/>
              <a:ea typeface="Times New Roman" panose="02020603050405020304" pitchFamily="18" charset="0"/>
            </a:rPr>
            <a:t>)</a:t>
          </a:r>
          <a:endParaRPr kumimoji="0" lang="en-US" altLang="ru-RU" sz="2200" b="0" i="0" u="none" strike="noStrike" cap="none" normalizeH="0" baseline="0" dirty="0" smtClean="0">
            <a:ln/>
            <a:effectLst/>
            <a:latin typeface="+mj-lt"/>
          </a:endParaRPr>
        </a:p>
      </dgm:t>
    </dgm:pt>
    <dgm:pt modelId="{BB22E715-FC69-43E8-92AC-62ED201D2350}" type="parTrans" cxnId="{4EEB4376-ED0B-4A41-A6DD-67F56FF4DD21}">
      <dgm:prSet/>
      <dgm:spPr>
        <a:ln>
          <a:solidFill>
            <a:schemeClr val="bg1"/>
          </a:solidFill>
        </a:ln>
      </dgm:spPr>
      <dgm:t>
        <a:bodyPr/>
        <a:lstStyle/>
        <a:p>
          <a:endParaRPr lang="ru-RU"/>
        </a:p>
      </dgm:t>
    </dgm:pt>
    <dgm:pt modelId="{53D444C8-67C7-4921-9068-53FBB0329F54}" type="sibTrans" cxnId="{4EEB4376-ED0B-4A41-A6DD-67F56FF4DD21}">
      <dgm:prSet/>
      <dgm:spPr/>
      <dgm:t>
        <a:bodyPr/>
        <a:lstStyle/>
        <a:p>
          <a:endParaRPr lang="ru-RU"/>
        </a:p>
      </dgm:t>
    </dgm:pt>
    <dgm:pt modelId="{67142968-1DA4-48C3-A24B-B471D9F54C5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Биомикроскопия</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1C50244A-6B9B-4CB1-B40A-5BD8C07918CC}" type="parTrans" cxnId="{071103D9-E825-4E59-A657-7A0C05979058}">
      <dgm:prSet/>
      <dgm:spPr/>
      <dgm:t>
        <a:bodyPr/>
        <a:lstStyle/>
        <a:p>
          <a:endParaRPr lang="ru-RU"/>
        </a:p>
      </dgm:t>
    </dgm:pt>
    <dgm:pt modelId="{70495689-A7E6-4E71-9029-AE537EC1E032}" type="sibTrans" cxnId="{071103D9-E825-4E59-A657-7A0C05979058}">
      <dgm:prSet/>
      <dgm:spPr/>
      <dgm:t>
        <a:bodyPr/>
        <a:lstStyle/>
        <a:p>
          <a:endParaRPr lang="ru-RU"/>
        </a:p>
      </dgm:t>
    </dgm:pt>
    <dgm:pt modelId="{9AA19126-E817-4CF6-8168-79854CA3C683}">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Статическая</a:t>
          </a:r>
          <a:r>
            <a:rPr kumimoji="0" lang="en-US" altLang="ru-RU"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компьютерная</a:t>
          </a:r>
          <a:r>
            <a:rPr kumimoji="0" lang="en-US" altLang="ru-RU"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периметрия</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1FDC0D47-0319-49F0-A962-809F56D305B4}" type="parTrans" cxnId="{936521E7-D3A8-438C-A158-2F4011E9EA4C}">
      <dgm:prSet/>
      <dgm:spPr/>
      <dgm:t>
        <a:bodyPr/>
        <a:lstStyle/>
        <a:p>
          <a:endParaRPr lang="ru-RU"/>
        </a:p>
      </dgm:t>
    </dgm:pt>
    <dgm:pt modelId="{0B70190F-E1D1-4AD9-80E0-3F4D9146A385}" type="sibTrans" cxnId="{936521E7-D3A8-438C-A158-2F4011E9EA4C}">
      <dgm:prSet/>
      <dgm:spPr/>
      <dgm:t>
        <a:bodyPr/>
        <a:lstStyle/>
        <a:p>
          <a:endParaRPr lang="ru-RU"/>
        </a:p>
      </dgm:t>
    </dgm:pt>
    <dgm:pt modelId="{8B30A7E6-79A5-4B7D-8E97-95C963EE3B1C}">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Гониоскопия</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4BF2E71A-8485-4243-8F9D-D0C3DDC1068E}" type="parTrans" cxnId="{167BB8EC-9054-425B-9A45-0EBC1A85361D}">
      <dgm:prSet/>
      <dgm:spPr/>
      <dgm:t>
        <a:bodyPr/>
        <a:lstStyle/>
        <a:p>
          <a:endParaRPr lang="ru-RU"/>
        </a:p>
      </dgm:t>
    </dgm:pt>
    <dgm:pt modelId="{6464D793-3E2F-4038-90B0-C9664A782918}" type="sibTrans" cxnId="{167BB8EC-9054-425B-9A45-0EBC1A85361D}">
      <dgm:prSet/>
      <dgm:spPr/>
      <dgm:t>
        <a:bodyPr/>
        <a:lstStyle/>
        <a:p>
          <a:endParaRPr lang="ru-RU"/>
        </a:p>
      </dgm:t>
    </dgm:pt>
    <dgm:pt modelId="{3279EF9E-F03B-4BDD-830C-969D62C26F29}">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К</a:t>
          </a: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ератопахиметрия</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2523DB67-5474-43BF-A98E-F1089ADFE1EF}" type="parTrans" cxnId="{9D2EAA52-0094-4573-B103-DF2C60C9F1C0}">
      <dgm:prSet/>
      <dgm:spPr/>
      <dgm:t>
        <a:bodyPr/>
        <a:lstStyle/>
        <a:p>
          <a:endParaRPr lang="ru-RU"/>
        </a:p>
      </dgm:t>
    </dgm:pt>
    <dgm:pt modelId="{58B99F18-BFF0-4351-876E-0EEA80AAFBF9}" type="sibTrans" cxnId="{9D2EAA52-0094-4573-B103-DF2C60C9F1C0}">
      <dgm:prSet/>
      <dgm:spPr/>
      <dgm:t>
        <a:bodyPr/>
        <a:lstStyle/>
        <a:p>
          <a:endParaRPr lang="ru-RU"/>
        </a:p>
      </dgm:t>
    </dgm:pt>
    <dgm:pt modelId="{E7AB110B-CE36-40C0-913D-9491FE2C4582}">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О</a:t>
          </a: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фтальмоскопия</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1AEBD577-0CC2-4CD4-A3C0-5CA26C382C6C}" type="parTrans" cxnId="{19BE1C8F-9D09-4761-924C-B538A1316177}">
      <dgm:prSet/>
      <dgm:spPr/>
      <dgm:t>
        <a:bodyPr/>
        <a:lstStyle/>
        <a:p>
          <a:endParaRPr lang="ru-RU"/>
        </a:p>
      </dgm:t>
    </dgm:pt>
    <dgm:pt modelId="{E9A0C8E4-BF05-403F-B0DC-0DDF69EC0BBD}" type="sibTrans" cxnId="{19BE1C8F-9D09-4761-924C-B538A1316177}">
      <dgm:prSet/>
      <dgm:spPr/>
      <dgm:t>
        <a:bodyPr/>
        <a:lstStyle/>
        <a:p>
          <a:endParaRPr lang="ru-RU"/>
        </a:p>
      </dgm:t>
    </dgm:pt>
    <dgm:pt modelId="{8553AEAF-49DC-4E0A-8CFC-C6FC9F15D65F}">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УЗИ</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A09AB137-BE63-4FA6-959D-20D79C995FC5}" type="parTrans" cxnId="{F21AEBF4-9BAE-4037-B784-CC071B446262}">
      <dgm:prSet/>
      <dgm:spPr/>
      <dgm:t>
        <a:bodyPr/>
        <a:lstStyle/>
        <a:p>
          <a:endParaRPr lang="ru-RU"/>
        </a:p>
      </dgm:t>
    </dgm:pt>
    <dgm:pt modelId="{3B99F02F-BAD4-4F7C-BDB3-28E952AA380D}" type="sibTrans" cxnId="{F21AEBF4-9BAE-4037-B784-CC071B446262}">
      <dgm:prSet/>
      <dgm:spPr/>
      <dgm:t>
        <a:bodyPr/>
        <a:lstStyle/>
        <a:p>
          <a:endParaRPr lang="ru-RU"/>
        </a:p>
      </dgm:t>
    </dgm:pt>
    <dgm:pt modelId="{72EECFB2-6BB2-4286-8533-D22E6FC91C73}">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Тонометрия</a:t>
          </a:r>
          <a:r>
            <a:rPr kumimoji="0" lang="en-US" altLang="ru-RU"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по</a:t>
          </a:r>
          <a:r>
            <a:rPr kumimoji="0" lang="en-US" altLang="ru-RU"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Маклакову</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E8922019-24DC-4DB9-BBB7-C1E101233F75}" type="parTrans" cxnId="{9D4B4950-9955-45F1-94E4-F6F738F6426B}">
      <dgm:prSet/>
      <dgm:spPr/>
      <dgm:t>
        <a:bodyPr/>
        <a:lstStyle/>
        <a:p>
          <a:endParaRPr lang="ru-RU"/>
        </a:p>
      </dgm:t>
    </dgm:pt>
    <dgm:pt modelId="{4B144C3A-7EFC-4C70-AA4B-0D0B230E5EA9}" type="sibTrans" cxnId="{9D4B4950-9955-45F1-94E4-F6F738F6426B}">
      <dgm:prSet/>
      <dgm:spPr/>
      <dgm:t>
        <a:bodyPr/>
        <a:lstStyle/>
        <a:p>
          <a:endParaRPr lang="ru-RU"/>
        </a:p>
      </dgm:t>
    </dgm:pt>
    <dgm:pt modelId="{1439609B-48E3-4060-995B-2DF44A0E6031}">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Гейдельбергская</a:t>
          </a:r>
          <a:r>
            <a:rPr kumimoji="0" lang="en-US" altLang="ru-RU"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ретинотомография</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8D037A54-081B-48D7-9BBD-AEF97F6425F7}" type="parTrans" cxnId="{EDA6BBD0-14E4-44CE-AD17-0B3EA4229ADE}">
      <dgm:prSet/>
      <dgm:spPr/>
      <dgm:t>
        <a:bodyPr/>
        <a:lstStyle/>
        <a:p>
          <a:endParaRPr lang="ru-RU"/>
        </a:p>
      </dgm:t>
    </dgm:pt>
    <dgm:pt modelId="{AB2E8989-9C31-4D5E-B92D-C495E0B41C08}" type="sibTrans" cxnId="{EDA6BBD0-14E4-44CE-AD17-0B3EA4229ADE}">
      <dgm:prSet/>
      <dgm:spPr/>
      <dgm:t>
        <a:bodyPr/>
        <a:lstStyle/>
        <a:p>
          <a:endParaRPr lang="ru-RU"/>
        </a:p>
      </dgm:t>
    </dgm:pt>
    <dgm:pt modelId="{77F40CCB-68A6-4A8B-AFAE-38FA31C6CCA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Т</a:t>
          </a: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онография</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906788F7-195F-4C9F-A6C3-E3F250E2711E}" type="parTrans" cxnId="{17C4AE9D-5166-44AB-AEB4-D75404FAAD4C}">
      <dgm:prSet/>
      <dgm:spPr/>
      <dgm:t>
        <a:bodyPr/>
        <a:lstStyle/>
        <a:p>
          <a:endParaRPr lang="ru-RU"/>
        </a:p>
      </dgm:t>
    </dgm:pt>
    <dgm:pt modelId="{804E6A7A-7FA3-4EC4-A647-B9358C13C9EC}" type="sibTrans" cxnId="{17C4AE9D-5166-44AB-AEB4-D75404FAAD4C}">
      <dgm:prSet/>
      <dgm:spPr/>
      <dgm:t>
        <a:bodyPr/>
        <a:lstStyle/>
        <a:p>
          <a:endParaRPr lang="ru-RU"/>
        </a:p>
      </dgm:t>
    </dgm:pt>
    <dgm:pt modelId="{C233EB6B-297F-4218-9F30-181EE904AE2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Оптическая</a:t>
          </a:r>
          <a:r>
            <a:rPr kumimoji="0" lang="en-US" altLang="ru-RU"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когерентная</a:t>
          </a:r>
          <a:r>
            <a:rPr kumimoji="0" lang="en-US" altLang="ru-RU"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томография</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4C58F821-5A07-47F2-A083-36CCAC4C61D3}" type="parTrans" cxnId="{705AB162-1B98-4396-8C22-E8211488D64F}">
      <dgm:prSet/>
      <dgm:spPr/>
      <dgm:t>
        <a:bodyPr/>
        <a:lstStyle/>
        <a:p>
          <a:endParaRPr lang="ru-RU"/>
        </a:p>
      </dgm:t>
    </dgm:pt>
    <dgm:pt modelId="{4897A481-2460-4964-9637-0EA9609700D7}" type="sibTrans" cxnId="{705AB162-1B98-4396-8C22-E8211488D64F}">
      <dgm:prSet/>
      <dgm:spPr/>
      <dgm:t>
        <a:bodyPr/>
        <a:lstStyle/>
        <a:p>
          <a:endParaRPr lang="ru-RU"/>
        </a:p>
      </dgm:t>
    </dgm:pt>
    <dgm:pt modelId="{FEF90023-8B84-43B0-A803-05C7A27A136A}">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Кинетическая</a:t>
          </a:r>
          <a:r>
            <a:rPr kumimoji="0" lang="en-US" altLang="ru-RU"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периметрия</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CB749CAF-0840-41CF-80ED-0B55D1A6935A}" type="parTrans" cxnId="{CAE78393-ED0E-45D9-91AD-14C292541CF3}">
      <dgm:prSet/>
      <dgm:spPr/>
      <dgm:t>
        <a:bodyPr/>
        <a:lstStyle/>
        <a:p>
          <a:endParaRPr lang="ru-RU"/>
        </a:p>
      </dgm:t>
    </dgm:pt>
    <dgm:pt modelId="{B89FBAB2-F6C5-4441-B2D9-5767977E89CE}" type="sibTrans" cxnId="{CAE78393-ED0E-45D9-91AD-14C292541CF3}">
      <dgm:prSet/>
      <dgm:spPr/>
      <dgm:t>
        <a:bodyPr/>
        <a:lstStyle/>
        <a:p>
          <a:endParaRPr lang="ru-RU"/>
        </a:p>
      </dgm:t>
    </dgm:pt>
    <dgm:pt modelId="{C07E2318-50B8-401E-88EE-9FB696ADB9EA}">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Фотографирование</a:t>
          </a:r>
          <a:r>
            <a:rPr kumimoji="0" lang="en-US" altLang="ru-RU"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глазного</a:t>
          </a:r>
          <a:r>
            <a:rPr kumimoji="0" lang="en-US" altLang="ru-RU"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дна</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1B5BA20F-F861-4072-8410-E850B6F1BD13}" type="parTrans" cxnId="{96C3B897-ECDA-4CE4-8272-5A9775C36ABE}">
      <dgm:prSet/>
      <dgm:spPr/>
      <dgm:t>
        <a:bodyPr/>
        <a:lstStyle/>
        <a:p>
          <a:endParaRPr lang="ru-RU"/>
        </a:p>
      </dgm:t>
    </dgm:pt>
    <dgm:pt modelId="{DC8A0BD4-D2E8-49DE-A4F2-6E766D708AA7}" type="sibTrans" cxnId="{96C3B897-ECDA-4CE4-8272-5A9775C36ABE}">
      <dgm:prSet/>
      <dgm:spPr/>
      <dgm:t>
        <a:bodyPr/>
        <a:lstStyle/>
        <a:p>
          <a:endParaRPr lang="ru-RU"/>
        </a:p>
      </dgm:t>
    </dgm:pt>
    <dgm:pt modelId="{BEC4FA02-8FA6-4B4D-AC58-BD492E2EB5D0}">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Электрофизиологические</a:t>
          </a:r>
          <a:r>
            <a:rPr kumimoji="0" lang="en-US" altLang="ru-RU" b="0" i="0" u="none" strike="noStrike"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b="0" i="0" u="none" strike="noStrike" cap="none" normalizeH="0" baseline="0" dirty="0" err="1" smtClean="0">
              <a:ln/>
              <a:solidFill>
                <a:schemeClr val="tx1"/>
              </a:solidFill>
              <a:effectLst/>
              <a:latin typeface="Times New Roman" panose="02020603050405020304" pitchFamily="18" charset="0"/>
              <a:ea typeface="Times New Roman" panose="02020603050405020304" pitchFamily="18" charset="0"/>
            </a:rPr>
            <a:t>исследования</a:t>
          </a:r>
          <a:endParaRPr kumimoji="0" lang="en-US" altLang="ru-RU" b="0" i="0" u="none" strike="noStrike" cap="none" normalizeH="0" baseline="0" dirty="0" smtClean="0">
            <a:ln/>
            <a:solidFill>
              <a:schemeClr val="tx1"/>
            </a:solidFill>
            <a:effectLst/>
            <a:latin typeface="Times New Roman" panose="02020603050405020304" pitchFamily="18" charset="0"/>
          </a:endParaRPr>
        </a:p>
      </dgm:t>
    </dgm:pt>
    <dgm:pt modelId="{473C8EE1-09C0-49E6-A8EA-E48A9FCC39D5}" type="parTrans" cxnId="{B71E3856-40C8-43F0-899D-7ADFB41CF0CE}">
      <dgm:prSet/>
      <dgm:spPr/>
      <dgm:t>
        <a:bodyPr/>
        <a:lstStyle/>
        <a:p>
          <a:endParaRPr lang="ru-RU"/>
        </a:p>
      </dgm:t>
    </dgm:pt>
    <dgm:pt modelId="{D2510EE5-8D72-4F56-89EA-A2895E04D792}" type="sibTrans" cxnId="{B71E3856-40C8-43F0-899D-7ADFB41CF0CE}">
      <dgm:prSet/>
      <dgm:spPr/>
      <dgm:t>
        <a:bodyPr/>
        <a:lstStyle/>
        <a:p>
          <a:endParaRPr lang="ru-RU"/>
        </a:p>
      </dgm:t>
    </dgm:pt>
    <dgm:pt modelId="{52AB57C0-6C6E-463E-AD98-FE7439462F38}" type="pres">
      <dgm:prSet presAssocID="{651A9C76-1032-4AB4-B80E-EA66F5D8A203}" presName="hierChild1" presStyleCnt="0">
        <dgm:presLayoutVars>
          <dgm:orgChart val="1"/>
          <dgm:chPref val="1"/>
          <dgm:dir/>
          <dgm:animOne val="branch"/>
          <dgm:animLvl val="lvl"/>
          <dgm:resizeHandles/>
        </dgm:presLayoutVars>
      </dgm:prSet>
      <dgm:spPr/>
    </dgm:pt>
    <dgm:pt modelId="{374A648A-CABA-4686-AE0E-5E20495BC55F}" type="pres">
      <dgm:prSet presAssocID="{859BF70A-0109-4492-99E5-2AC46ADD53E9}" presName="hierRoot1" presStyleCnt="0">
        <dgm:presLayoutVars>
          <dgm:hierBranch/>
        </dgm:presLayoutVars>
      </dgm:prSet>
      <dgm:spPr/>
    </dgm:pt>
    <dgm:pt modelId="{E2528F9E-703F-401B-B868-A492962C85AB}" type="pres">
      <dgm:prSet presAssocID="{859BF70A-0109-4492-99E5-2AC46ADD53E9}" presName="rootComposite1" presStyleCnt="0"/>
      <dgm:spPr/>
    </dgm:pt>
    <dgm:pt modelId="{96C6CDE3-B0D8-4A37-B402-8A0656D2CCE9}" type="pres">
      <dgm:prSet presAssocID="{859BF70A-0109-4492-99E5-2AC46ADD53E9}" presName="rootText1" presStyleLbl="node0" presStyleIdx="0" presStyleCnt="1" custScaleX="755505">
        <dgm:presLayoutVars>
          <dgm:chPref val="3"/>
        </dgm:presLayoutVars>
      </dgm:prSet>
      <dgm:spPr/>
      <dgm:t>
        <a:bodyPr/>
        <a:lstStyle/>
        <a:p>
          <a:endParaRPr lang="ru-RU"/>
        </a:p>
      </dgm:t>
    </dgm:pt>
    <dgm:pt modelId="{24C51D9F-4EB2-4445-A4FB-B1E4678734AD}" type="pres">
      <dgm:prSet presAssocID="{859BF70A-0109-4492-99E5-2AC46ADD53E9}" presName="rootConnector1" presStyleLbl="node1" presStyleIdx="0" presStyleCnt="0"/>
      <dgm:spPr/>
      <dgm:t>
        <a:bodyPr/>
        <a:lstStyle/>
        <a:p>
          <a:endParaRPr lang="ru-RU"/>
        </a:p>
      </dgm:t>
    </dgm:pt>
    <dgm:pt modelId="{C0D5AC41-188D-409F-B568-A420E8F43A8F}" type="pres">
      <dgm:prSet presAssocID="{859BF70A-0109-4492-99E5-2AC46ADD53E9}" presName="hierChild2" presStyleCnt="0"/>
      <dgm:spPr/>
    </dgm:pt>
    <dgm:pt modelId="{D2FD3B0D-B303-4223-B53F-D10155104164}" type="pres">
      <dgm:prSet presAssocID="{5DEB29AA-992E-48E2-B6D9-7CAC65BBBC74}" presName="Name35" presStyleLbl="parChTrans1D2" presStyleIdx="0" presStyleCnt="2"/>
      <dgm:spPr/>
      <dgm:t>
        <a:bodyPr/>
        <a:lstStyle/>
        <a:p>
          <a:endParaRPr lang="ru-RU"/>
        </a:p>
      </dgm:t>
    </dgm:pt>
    <dgm:pt modelId="{2795B1D2-4FB5-478B-87CC-831D7595C9CB}" type="pres">
      <dgm:prSet presAssocID="{BB4CFF98-548B-4F11-BD67-F35CDD9A369B}" presName="hierRoot2" presStyleCnt="0">
        <dgm:presLayoutVars>
          <dgm:hierBranch val="l"/>
        </dgm:presLayoutVars>
      </dgm:prSet>
      <dgm:spPr/>
    </dgm:pt>
    <dgm:pt modelId="{E64DFE30-63FA-4857-BEAD-86C3D4C08292}" type="pres">
      <dgm:prSet presAssocID="{BB4CFF98-548B-4F11-BD67-F35CDD9A369B}" presName="rootComposite" presStyleCnt="0"/>
      <dgm:spPr/>
    </dgm:pt>
    <dgm:pt modelId="{A858BF2F-419A-49B2-B2AA-1C03540DA731}" type="pres">
      <dgm:prSet presAssocID="{BB4CFF98-548B-4F11-BD67-F35CDD9A369B}" presName="rootText" presStyleLbl="node2" presStyleIdx="0" presStyleCnt="2" custScaleX="321805">
        <dgm:presLayoutVars>
          <dgm:chPref val="3"/>
        </dgm:presLayoutVars>
      </dgm:prSet>
      <dgm:spPr/>
      <dgm:t>
        <a:bodyPr/>
        <a:lstStyle/>
        <a:p>
          <a:endParaRPr lang="ru-RU"/>
        </a:p>
      </dgm:t>
    </dgm:pt>
    <dgm:pt modelId="{0B7128B8-A613-406B-BFAA-F91A2E6CE8ED}" type="pres">
      <dgm:prSet presAssocID="{BB4CFF98-548B-4F11-BD67-F35CDD9A369B}" presName="rootConnector" presStyleLbl="node2" presStyleIdx="0" presStyleCnt="2"/>
      <dgm:spPr/>
      <dgm:t>
        <a:bodyPr/>
        <a:lstStyle/>
        <a:p>
          <a:endParaRPr lang="ru-RU"/>
        </a:p>
      </dgm:t>
    </dgm:pt>
    <dgm:pt modelId="{8517726A-EBD1-443B-86C0-99C3A7BEDD30}" type="pres">
      <dgm:prSet presAssocID="{BB4CFF98-548B-4F11-BD67-F35CDD9A369B}" presName="hierChild4" presStyleCnt="0"/>
      <dgm:spPr/>
    </dgm:pt>
    <dgm:pt modelId="{3E567801-59F0-4A46-9823-450AD20D662D}" type="pres">
      <dgm:prSet presAssocID="{3134F3AB-E0EA-4EF3-8E65-8E7C64140700}" presName="Name50" presStyleLbl="parChTrans1D3" presStyleIdx="0" presStyleCnt="17"/>
      <dgm:spPr/>
      <dgm:t>
        <a:bodyPr/>
        <a:lstStyle/>
        <a:p>
          <a:endParaRPr lang="ru-RU"/>
        </a:p>
      </dgm:t>
    </dgm:pt>
    <dgm:pt modelId="{90C4B5C7-E6AD-4A7D-800E-BBD6CC2F0E6D}" type="pres">
      <dgm:prSet presAssocID="{6389DBAD-F6D2-441D-B4BA-4073106D31A9}" presName="hierRoot2" presStyleCnt="0">
        <dgm:presLayoutVars>
          <dgm:hierBranch val="r"/>
        </dgm:presLayoutVars>
      </dgm:prSet>
      <dgm:spPr/>
    </dgm:pt>
    <dgm:pt modelId="{443C64AD-F932-4382-9B17-58DA9A7BC64B}" type="pres">
      <dgm:prSet presAssocID="{6389DBAD-F6D2-441D-B4BA-4073106D31A9}" presName="rootComposite" presStyleCnt="0"/>
      <dgm:spPr/>
    </dgm:pt>
    <dgm:pt modelId="{D8A584D5-E8BA-44B6-A993-424A7B7582C2}" type="pres">
      <dgm:prSet presAssocID="{6389DBAD-F6D2-441D-B4BA-4073106D31A9}" presName="rootText" presStyleLbl="node3" presStyleIdx="0" presStyleCnt="17" custScaleX="265944">
        <dgm:presLayoutVars>
          <dgm:chPref val="3"/>
        </dgm:presLayoutVars>
      </dgm:prSet>
      <dgm:spPr/>
      <dgm:t>
        <a:bodyPr/>
        <a:lstStyle/>
        <a:p>
          <a:endParaRPr lang="ru-RU"/>
        </a:p>
      </dgm:t>
    </dgm:pt>
    <dgm:pt modelId="{A3FB6713-CCEF-47AB-B019-071124B7C86D}" type="pres">
      <dgm:prSet presAssocID="{6389DBAD-F6D2-441D-B4BA-4073106D31A9}" presName="rootConnector" presStyleLbl="node3" presStyleIdx="0" presStyleCnt="17"/>
      <dgm:spPr/>
      <dgm:t>
        <a:bodyPr/>
        <a:lstStyle/>
        <a:p>
          <a:endParaRPr lang="ru-RU"/>
        </a:p>
      </dgm:t>
    </dgm:pt>
    <dgm:pt modelId="{6E522EA9-9D06-4432-98B8-2106FFF5292D}" type="pres">
      <dgm:prSet presAssocID="{6389DBAD-F6D2-441D-B4BA-4073106D31A9}" presName="hierChild4" presStyleCnt="0"/>
      <dgm:spPr/>
    </dgm:pt>
    <dgm:pt modelId="{5BA76207-4B1B-4F0B-9438-4112BC620CC5}" type="pres">
      <dgm:prSet presAssocID="{6389DBAD-F6D2-441D-B4BA-4073106D31A9}" presName="hierChild5" presStyleCnt="0"/>
      <dgm:spPr/>
    </dgm:pt>
    <dgm:pt modelId="{31764389-CCB3-4FD5-AAF4-3C061EC42682}" type="pres">
      <dgm:prSet presAssocID="{909F47B7-6642-4AAE-9D57-85B4E2681382}" presName="Name50" presStyleLbl="parChTrans1D3" presStyleIdx="1" presStyleCnt="17"/>
      <dgm:spPr/>
      <dgm:t>
        <a:bodyPr/>
        <a:lstStyle/>
        <a:p>
          <a:endParaRPr lang="ru-RU"/>
        </a:p>
      </dgm:t>
    </dgm:pt>
    <dgm:pt modelId="{9AA73C6B-FF1B-45E7-8B2B-BDC79B916655}" type="pres">
      <dgm:prSet presAssocID="{CC61184A-3048-426E-99D5-D87A57CAFE45}" presName="hierRoot2" presStyleCnt="0">
        <dgm:presLayoutVars>
          <dgm:hierBranch val="r"/>
        </dgm:presLayoutVars>
      </dgm:prSet>
      <dgm:spPr/>
    </dgm:pt>
    <dgm:pt modelId="{3504196A-C39E-4B45-AF2D-9F3D4820D0AA}" type="pres">
      <dgm:prSet presAssocID="{CC61184A-3048-426E-99D5-D87A57CAFE45}" presName="rootComposite" presStyleCnt="0"/>
      <dgm:spPr/>
    </dgm:pt>
    <dgm:pt modelId="{3752DA12-DA7B-45D6-93FA-FEC3C706D2A3}" type="pres">
      <dgm:prSet presAssocID="{CC61184A-3048-426E-99D5-D87A57CAFE45}" presName="rootText" presStyleLbl="node3" presStyleIdx="1" presStyleCnt="17" custScaleX="266542">
        <dgm:presLayoutVars>
          <dgm:chPref val="3"/>
        </dgm:presLayoutVars>
      </dgm:prSet>
      <dgm:spPr/>
      <dgm:t>
        <a:bodyPr/>
        <a:lstStyle/>
        <a:p>
          <a:endParaRPr lang="ru-RU"/>
        </a:p>
      </dgm:t>
    </dgm:pt>
    <dgm:pt modelId="{696DF39E-F73E-47DC-9127-9F5ADA063297}" type="pres">
      <dgm:prSet presAssocID="{CC61184A-3048-426E-99D5-D87A57CAFE45}" presName="rootConnector" presStyleLbl="node3" presStyleIdx="1" presStyleCnt="17"/>
      <dgm:spPr/>
      <dgm:t>
        <a:bodyPr/>
        <a:lstStyle/>
        <a:p>
          <a:endParaRPr lang="ru-RU"/>
        </a:p>
      </dgm:t>
    </dgm:pt>
    <dgm:pt modelId="{5D52814A-BFB8-43B1-B91F-8247C334FD48}" type="pres">
      <dgm:prSet presAssocID="{CC61184A-3048-426E-99D5-D87A57CAFE45}" presName="hierChild4" presStyleCnt="0"/>
      <dgm:spPr/>
    </dgm:pt>
    <dgm:pt modelId="{4FDADB04-C636-4D42-B77E-2FBBA953ABAD}" type="pres">
      <dgm:prSet presAssocID="{CC61184A-3048-426E-99D5-D87A57CAFE45}" presName="hierChild5" presStyleCnt="0"/>
      <dgm:spPr/>
    </dgm:pt>
    <dgm:pt modelId="{8C5D134D-0908-4A73-BB2E-5E43B24329EF}" type="pres">
      <dgm:prSet presAssocID="{22C1C356-AF6C-4873-B26F-D1EE5F45C68C}" presName="Name50" presStyleLbl="parChTrans1D3" presStyleIdx="2" presStyleCnt="17"/>
      <dgm:spPr/>
      <dgm:t>
        <a:bodyPr/>
        <a:lstStyle/>
        <a:p>
          <a:endParaRPr lang="ru-RU"/>
        </a:p>
      </dgm:t>
    </dgm:pt>
    <dgm:pt modelId="{FDCF86E0-B643-4BDB-9E11-4446B8D40938}" type="pres">
      <dgm:prSet presAssocID="{51306AE0-2819-4C66-9F1E-BD901E7880E0}" presName="hierRoot2" presStyleCnt="0">
        <dgm:presLayoutVars>
          <dgm:hierBranch val="r"/>
        </dgm:presLayoutVars>
      </dgm:prSet>
      <dgm:spPr/>
    </dgm:pt>
    <dgm:pt modelId="{46BFAA52-A0E4-452C-B821-384485037596}" type="pres">
      <dgm:prSet presAssocID="{51306AE0-2819-4C66-9F1E-BD901E7880E0}" presName="rootComposite" presStyleCnt="0"/>
      <dgm:spPr/>
    </dgm:pt>
    <dgm:pt modelId="{036D29C5-75CD-4F7E-B3DA-732E10F45F50}" type="pres">
      <dgm:prSet presAssocID="{51306AE0-2819-4C66-9F1E-BD901E7880E0}" presName="rootText" presStyleLbl="node3" presStyleIdx="2" presStyleCnt="17" custScaleX="265944" custScaleY="142382">
        <dgm:presLayoutVars>
          <dgm:chPref val="3"/>
        </dgm:presLayoutVars>
      </dgm:prSet>
      <dgm:spPr/>
      <dgm:t>
        <a:bodyPr/>
        <a:lstStyle/>
        <a:p>
          <a:endParaRPr lang="ru-RU"/>
        </a:p>
      </dgm:t>
    </dgm:pt>
    <dgm:pt modelId="{E8939B92-438B-4B6C-A9FB-7C43ACFF4AA5}" type="pres">
      <dgm:prSet presAssocID="{51306AE0-2819-4C66-9F1E-BD901E7880E0}" presName="rootConnector" presStyleLbl="node3" presStyleIdx="2" presStyleCnt="17"/>
      <dgm:spPr/>
      <dgm:t>
        <a:bodyPr/>
        <a:lstStyle/>
        <a:p>
          <a:endParaRPr lang="ru-RU"/>
        </a:p>
      </dgm:t>
    </dgm:pt>
    <dgm:pt modelId="{1DC3B525-537B-4EE5-97BC-96D25C4C916A}" type="pres">
      <dgm:prSet presAssocID="{51306AE0-2819-4C66-9F1E-BD901E7880E0}" presName="hierChild4" presStyleCnt="0"/>
      <dgm:spPr/>
    </dgm:pt>
    <dgm:pt modelId="{0A8DEFD5-1269-4A77-B09C-0D2F964BF583}" type="pres">
      <dgm:prSet presAssocID="{51306AE0-2819-4C66-9F1E-BD901E7880E0}" presName="hierChild5" presStyleCnt="0"/>
      <dgm:spPr/>
    </dgm:pt>
    <dgm:pt modelId="{254C4532-6D62-4B6D-A9E6-C91CE33CFD37}" type="pres">
      <dgm:prSet presAssocID="{2BB7F5F9-9BD9-4429-8931-3E664D005EA0}" presName="Name50" presStyleLbl="parChTrans1D3" presStyleIdx="3" presStyleCnt="17"/>
      <dgm:spPr/>
      <dgm:t>
        <a:bodyPr/>
        <a:lstStyle/>
        <a:p>
          <a:endParaRPr lang="ru-RU"/>
        </a:p>
      </dgm:t>
    </dgm:pt>
    <dgm:pt modelId="{F9D63367-4161-4443-8BB3-612B2184DBE5}" type="pres">
      <dgm:prSet presAssocID="{F791F966-E2B9-4DBB-B33F-F389C7838782}" presName="hierRoot2" presStyleCnt="0">
        <dgm:presLayoutVars>
          <dgm:hierBranch val="r"/>
        </dgm:presLayoutVars>
      </dgm:prSet>
      <dgm:spPr/>
    </dgm:pt>
    <dgm:pt modelId="{101E7B6F-06BB-4D1A-88CC-D80EBDC97E69}" type="pres">
      <dgm:prSet presAssocID="{F791F966-E2B9-4DBB-B33F-F389C7838782}" presName="rootComposite" presStyleCnt="0"/>
      <dgm:spPr/>
    </dgm:pt>
    <dgm:pt modelId="{7438A5B4-7C4F-46EB-A7AA-3A9EEF7ED838}" type="pres">
      <dgm:prSet presAssocID="{F791F966-E2B9-4DBB-B33F-F389C7838782}" presName="rootText" presStyleLbl="node3" presStyleIdx="3" presStyleCnt="17" custScaleX="263256">
        <dgm:presLayoutVars>
          <dgm:chPref val="3"/>
        </dgm:presLayoutVars>
      </dgm:prSet>
      <dgm:spPr/>
      <dgm:t>
        <a:bodyPr/>
        <a:lstStyle/>
        <a:p>
          <a:endParaRPr lang="ru-RU"/>
        </a:p>
      </dgm:t>
    </dgm:pt>
    <dgm:pt modelId="{31FA9EBE-3A94-4555-9259-0BFAA97F7126}" type="pres">
      <dgm:prSet presAssocID="{F791F966-E2B9-4DBB-B33F-F389C7838782}" presName="rootConnector" presStyleLbl="node3" presStyleIdx="3" presStyleCnt="17"/>
      <dgm:spPr/>
      <dgm:t>
        <a:bodyPr/>
        <a:lstStyle/>
        <a:p>
          <a:endParaRPr lang="ru-RU"/>
        </a:p>
      </dgm:t>
    </dgm:pt>
    <dgm:pt modelId="{834E5246-8814-4BB9-8A5C-182A7F280F4B}" type="pres">
      <dgm:prSet presAssocID="{F791F966-E2B9-4DBB-B33F-F389C7838782}" presName="hierChild4" presStyleCnt="0"/>
      <dgm:spPr/>
    </dgm:pt>
    <dgm:pt modelId="{3EF06488-7B9F-4A6D-895D-1151FD913020}" type="pres">
      <dgm:prSet presAssocID="{F791F966-E2B9-4DBB-B33F-F389C7838782}" presName="hierChild5" presStyleCnt="0"/>
      <dgm:spPr/>
    </dgm:pt>
    <dgm:pt modelId="{2BBBFC4B-2482-49A7-988E-037B671E6AC6}" type="pres">
      <dgm:prSet presAssocID="{BB4CFF98-548B-4F11-BD67-F35CDD9A369B}" presName="hierChild5" presStyleCnt="0"/>
      <dgm:spPr/>
    </dgm:pt>
    <dgm:pt modelId="{7DD87A26-6493-43CD-9F14-8C9736FE7566}" type="pres">
      <dgm:prSet presAssocID="{BB22E715-FC69-43E8-92AC-62ED201D2350}" presName="Name35" presStyleLbl="parChTrans1D2" presStyleIdx="1" presStyleCnt="2"/>
      <dgm:spPr/>
      <dgm:t>
        <a:bodyPr/>
        <a:lstStyle/>
        <a:p>
          <a:endParaRPr lang="ru-RU"/>
        </a:p>
      </dgm:t>
    </dgm:pt>
    <dgm:pt modelId="{B13EB970-E94B-4AD2-9062-78D9F358536A}" type="pres">
      <dgm:prSet presAssocID="{706A488D-E122-4DFE-A195-CE428800056E}" presName="hierRoot2" presStyleCnt="0">
        <dgm:presLayoutVars>
          <dgm:hierBranch val="hang"/>
        </dgm:presLayoutVars>
      </dgm:prSet>
      <dgm:spPr/>
    </dgm:pt>
    <dgm:pt modelId="{820F9B12-7D58-4A15-AA3B-C4D1CEA2464F}" type="pres">
      <dgm:prSet presAssocID="{706A488D-E122-4DFE-A195-CE428800056E}" presName="rootComposite" presStyleCnt="0"/>
      <dgm:spPr/>
    </dgm:pt>
    <dgm:pt modelId="{B872AD27-9C69-42C4-A383-306166F80000}" type="pres">
      <dgm:prSet presAssocID="{706A488D-E122-4DFE-A195-CE428800056E}" presName="rootText" presStyleLbl="node2" presStyleIdx="1" presStyleCnt="2" custScaleX="433400">
        <dgm:presLayoutVars>
          <dgm:chPref val="3"/>
        </dgm:presLayoutVars>
      </dgm:prSet>
      <dgm:spPr/>
      <dgm:t>
        <a:bodyPr/>
        <a:lstStyle/>
        <a:p>
          <a:endParaRPr lang="ru-RU"/>
        </a:p>
      </dgm:t>
    </dgm:pt>
    <dgm:pt modelId="{7962C356-5108-4831-AE0D-96A328262D78}" type="pres">
      <dgm:prSet presAssocID="{706A488D-E122-4DFE-A195-CE428800056E}" presName="rootConnector" presStyleLbl="node2" presStyleIdx="1" presStyleCnt="2"/>
      <dgm:spPr/>
      <dgm:t>
        <a:bodyPr/>
        <a:lstStyle/>
        <a:p>
          <a:endParaRPr lang="ru-RU"/>
        </a:p>
      </dgm:t>
    </dgm:pt>
    <dgm:pt modelId="{5EED63C0-A458-43EF-9F3E-34DA5088D7F4}" type="pres">
      <dgm:prSet presAssocID="{706A488D-E122-4DFE-A195-CE428800056E}" presName="hierChild4" presStyleCnt="0"/>
      <dgm:spPr/>
    </dgm:pt>
    <dgm:pt modelId="{CF01BB9F-13E2-4BC8-B030-30887128CD09}" type="pres">
      <dgm:prSet presAssocID="{1C50244A-6B9B-4CB1-B40A-5BD8C07918CC}" presName="Name48" presStyleLbl="parChTrans1D3" presStyleIdx="4" presStyleCnt="17"/>
      <dgm:spPr/>
      <dgm:t>
        <a:bodyPr/>
        <a:lstStyle/>
        <a:p>
          <a:endParaRPr lang="ru-RU"/>
        </a:p>
      </dgm:t>
    </dgm:pt>
    <dgm:pt modelId="{1A0E24F1-2CBC-4CA5-94C0-980B35525ADC}" type="pres">
      <dgm:prSet presAssocID="{67142968-1DA4-48C3-A24B-B471D9F54C5D}" presName="hierRoot2" presStyleCnt="0">
        <dgm:presLayoutVars>
          <dgm:hierBranch val="r"/>
        </dgm:presLayoutVars>
      </dgm:prSet>
      <dgm:spPr/>
    </dgm:pt>
    <dgm:pt modelId="{B8A0824C-F0CA-4882-838E-8F85BF691580}" type="pres">
      <dgm:prSet presAssocID="{67142968-1DA4-48C3-A24B-B471D9F54C5D}" presName="rootComposite" presStyleCnt="0"/>
      <dgm:spPr/>
    </dgm:pt>
    <dgm:pt modelId="{16E4201C-14DA-47B9-8E50-96C1563C7463}" type="pres">
      <dgm:prSet presAssocID="{67142968-1DA4-48C3-A24B-B471D9F54C5D}" presName="rootText" presStyleLbl="node3" presStyleIdx="4" presStyleCnt="17" custScaleX="209119">
        <dgm:presLayoutVars>
          <dgm:chPref val="3"/>
        </dgm:presLayoutVars>
      </dgm:prSet>
      <dgm:spPr/>
      <dgm:t>
        <a:bodyPr/>
        <a:lstStyle/>
        <a:p>
          <a:endParaRPr lang="ru-RU"/>
        </a:p>
      </dgm:t>
    </dgm:pt>
    <dgm:pt modelId="{6E7990F4-132A-4DB6-A649-D411C652617E}" type="pres">
      <dgm:prSet presAssocID="{67142968-1DA4-48C3-A24B-B471D9F54C5D}" presName="rootConnector" presStyleLbl="node3" presStyleIdx="4" presStyleCnt="17"/>
      <dgm:spPr/>
      <dgm:t>
        <a:bodyPr/>
        <a:lstStyle/>
        <a:p>
          <a:endParaRPr lang="ru-RU"/>
        </a:p>
      </dgm:t>
    </dgm:pt>
    <dgm:pt modelId="{B755986D-4B1A-47CE-886B-765F4D6445D0}" type="pres">
      <dgm:prSet presAssocID="{67142968-1DA4-48C3-A24B-B471D9F54C5D}" presName="hierChild4" presStyleCnt="0"/>
      <dgm:spPr/>
    </dgm:pt>
    <dgm:pt modelId="{79CC1292-0B24-4114-8559-635A46660C10}" type="pres">
      <dgm:prSet presAssocID="{67142968-1DA4-48C3-A24B-B471D9F54C5D}" presName="hierChild5" presStyleCnt="0"/>
      <dgm:spPr/>
    </dgm:pt>
    <dgm:pt modelId="{FF361B56-8BB2-4E9F-A138-3F1B03EFCB3B}" type="pres">
      <dgm:prSet presAssocID="{1FDC0D47-0319-49F0-A962-809F56D305B4}" presName="Name48" presStyleLbl="parChTrans1D3" presStyleIdx="5" presStyleCnt="17"/>
      <dgm:spPr/>
      <dgm:t>
        <a:bodyPr/>
        <a:lstStyle/>
        <a:p>
          <a:endParaRPr lang="ru-RU"/>
        </a:p>
      </dgm:t>
    </dgm:pt>
    <dgm:pt modelId="{27DCA7A7-DEB9-4B8A-954C-27DAAF5DAB97}" type="pres">
      <dgm:prSet presAssocID="{9AA19126-E817-4CF6-8168-79854CA3C683}" presName="hierRoot2" presStyleCnt="0">
        <dgm:presLayoutVars>
          <dgm:hierBranch val="r"/>
        </dgm:presLayoutVars>
      </dgm:prSet>
      <dgm:spPr/>
    </dgm:pt>
    <dgm:pt modelId="{76AC0D7C-9022-4551-95C2-58C999FBEDD1}" type="pres">
      <dgm:prSet presAssocID="{9AA19126-E817-4CF6-8168-79854CA3C683}" presName="rootComposite" presStyleCnt="0"/>
      <dgm:spPr/>
    </dgm:pt>
    <dgm:pt modelId="{B5752938-FD0C-4DDE-95A4-A79A4E881D9A}" type="pres">
      <dgm:prSet presAssocID="{9AA19126-E817-4CF6-8168-79854CA3C683}" presName="rootText" presStyleLbl="node3" presStyleIdx="5" presStyleCnt="17" custScaleX="206592">
        <dgm:presLayoutVars>
          <dgm:chPref val="3"/>
        </dgm:presLayoutVars>
      </dgm:prSet>
      <dgm:spPr/>
      <dgm:t>
        <a:bodyPr/>
        <a:lstStyle/>
        <a:p>
          <a:endParaRPr lang="ru-RU"/>
        </a:p>
      </dgm:t>
    </dgm:pt>
    <dgm:pt modelId="{A21410C1-7988-4394-9ED0-58FE0118C73D}" type="pres">
      <dgm:prSet presAssocID="{9AA19126-E817-4CF6-8168-79854CA3C683}" presName="rootConnector" presStyleLbl="node3" presStyleIdx="5" presStyleCnt="17"/>
      <dgm:spPr/>
      <dgm:t>
        <a:bodyPr/>
        <a:lstStyle/>
        <a:p>
          <a:endParaRPr lang="ru-RU"/>
        </a:p>
      </dgm:t>
    </dgm:pt>
    <dgm:pt modelId="{72165ED2-B170-4873-903D-5B4A90135552}" type="pres">
      <dgm:prSet presAssocID="{9AA19126-E817-4CF6-8168-79854CA3C683}" presName="hierChild4" presStyleCnt="0"/>
      <dgm:spPr/>
    </dgm:pt>
    <dgm:pt modelId="{3D54578F-9F6A-4792-A2D1-B720B041B15F}" type="pres">
      <dgm:prSet presAssocID="{9AA19126-E817-4CF6-8168-79854CA3C683}" presName="hierChild5" presStyleCnt="0"/>
      <dgm:spPr/>
    </dgm:pt>
    <dgm:pt modelId="{9F5DC61F-F608-4C36-AB4D-252CF28DE653}" type="pres">
      <dgm:prSet presAssocID="{4BF2E71A-8485-4243-8F9D-D0C3DDC1068E}" presName="Name48" presStyleLbl="parChTrans1D3" presStyleIdx="6" presStyleCnt="17"/>
      <dgm:spPr/>
      <dgm:t>
        <a:bodyPr/>
        <a:lstStyle/>
        <a:p>
          <a:endParaRPr lang="ru-RU"/>
        </a:p>
      </dgm:t>
    </dgm:pt>
    <dgm:pt modelId="{88B2F2B8-B2B1-4B1B-94E1-A66A46074849}" type="pres">
      <dgm:prSet presAssocID="{8B30A7E6-79A5-4B7D-8E97-95C963EE3B1C}" presName="hierRoot2" presStyleCnt="0">
        <dgm:presLayoutVars>
          <dgm:hierBranch val="r"/>
        </dgm:presLayoutVars>
      </dgm:prSet>
      <dgm:spPr/>
    </dgm:pt>
    <dgm:pt modelId="{42C42FAA-021D-4778-ADE6-504598B93BBF}" type="pres">
      <dgm:prSet presAssocID="{8B30A7E6-79A5-4B7D-8E97-95C963EE3B1C}" presName="rootComposite" presStyleCnt="0"/>
      <dgm:spPr/>
    </dgm:pt>
    <dgm:pt modelId="{6BF59077-6EEF-425C-AE0E-2C5EBC23A2F2}" type="pres">
      <dgm:prSet presAssocID="{8B30A7E6-79A5-4B7D-8E97-95C963EE3B1C}" presName="rootText" presStyleLbl="node3" presStyleIdx="6" presStyleCnt="17" custScaleX="209372">
        <dgm:presLayoutVars>
          <dgm:chPref val="3"/>
        </dgm:presLayoutVars>
      </dgm:prSet>
      <dgm:spPr/>
      <dgm:t>
        <a:bodyPr/>
        <a:lstStyle/>
        <a:p>
          <a:endParaRPr lang="ru-RU"/>
        </a:p>
      </dgm:t>
    </dgm:pt>
    <dgm:pt modelId="{51A74683-0ECC-4AF5-94CF-DFB055937FCF}" type="pres">
      <dgm:prSet presAssocID="{8B30A7E6-79A5-4B7D-8E97-95C963EE3B1C}" presName="rootConnector" presStyleLbl="node3" presStyleIdx="6" presStyleCnt="17"/>
      <dgm:spPr/>
      <dgm:t>
        <a:bodyPr/>
        <a:lstStyle/>
        <a:p>
          <a:endParaRPr lang="ru-RU"/>
        </a:p>
      </dgm:t>
    </dgm:pt>
    <dgm:pt modelId="{25E77858-1643-4CF1-BB59-B541A37EE62C}" type="pres">
      <dgm:prSet presAssocID="{8B30A7E6-79A5-4B7D-8E97-95C963EE3B1C}" presName="hierChild4" presStyleCnt="0"/>
      <dgm:spPr/>
    </dgm:pt>
    <dgm:pt modelId="{96377BA8-6917-477B-B527-B6AA56AB806F}" type="pres">
      <dgm:prSet presAssocID="{8B30A7E6-79A5-4B7D-8E97-95C963EE3B1C}" presName="hierChild5" presStyleCnt="0"/>
      <dgm:spPr/>
    </dgm:pt>
    <dgm:pt modelId="{61CE8265-2BDF-4157-B32F-477C64C476FB}" type="pres">
      <dgm:prSet presAssocID="{2523DB67-5474-43BF-A98E-F1089ADFE1EF}" presName="Name48" presStyleLbl="parChTrans1D3" presStyleIdx="7" presStyleCnt="17"/>
      <dgm:spPr/>
      <dgm:t>
        <a:bodyPr/>
        <a:lstStyle/>
        <a:p>
          <a:endParaRPr lang="ru-RU"/>
        </a:p>
      </dgm:t>
    </dgm:pt>
    <dgm:pt modelId="{80CFF15E-4F5B-4214-9B7F-9A1CA229EBE2}" type="pres">
      <dgm:prSet presAssocID="{3279EF9E-F03B-4BDD-830C-969D62C26F29}" presName="hierRoot2" presStyleCnt="0">
        <dgm:presLayoutVars>
          <dgm:hierBranch val="r"/>
        </dgm:presLayoutVars>
      </dgm:prSet>
      <dgm:spPr/>
    </dgm:pt>
    <dgm:pt modelId="{25052A75-A290-422C-9C21-4F49F674229B}" type="pres">
      <dgm:prSet presAssocID="{3279EF9E-F03B-4BDD-830C-969D62C26F29}" presName="rootComposite" presStyleCnt="0"/>
      <dgm:spPr/>
    </dgm:pt>
    <dgm:pt modelId="{70A622CE-9452-4F15-9794-25A233B40F04}" type="pres">
      <dgm:prSet presAssocID="{3279EF9E-F03B-4BDD-830C-969D62C26F29}" presName="rootText" presStyleLbl="node3" presStyleIdx="7" presStyleCnt="17" custScaleX="204719">
        <dgm:presLayoutVars>
          <dgm:chPref val="3"/>
        </dgm:presLayoutVars>
      </dgm:prSet>
      <dgm:spPr/>
      <dgm:t>
        <a:bodyPr/>
        <a:lstStyle/>
        <a:p>
          <a:endParaRPr lang="ru-RU"/>
        </a:p>
      </dgm:t>
    </dgm:pt>
    <dgm:pt modelId="{C8BC966E-BBC4-4772-8130-3E97A67EF172}" type="pres">
      <dgm:prSet presAssocID="{3279EF9E-F03B-4BDD-830C-969D62C26F29}" presName="rootConnector" presStyleLbl="node3" presStyleIdx="7" presStyleCnt="17"/>
      <dgm:spPr/>
      <dgm:t>
        <a:bodyPr/>
        <a:lstStyle/>
        <a:p>
          <a:endParaRPr lang="ru-RU"/>
        </a:p>
      </dgm:t>
    </dgm:pt>
    <dgm:pt modelId="{889FA697-EE8B-4C11-884F-A69ABE21BA3C}" type="pres">
      <dgm:prSet presAssocID="{3279EF9E-F03B-4BDD-830C-969D62C26F29}" presName="hierChild4" presStyleCnt="0"/>
      <dgm:spPr/>
    </dgm:pt>
    <dgm:pt modelId="{BB10838D-2543-4989-9B36-43C29F250C81}" type="pres">
      <dgm:prSet presAssocID="{3279EF9E-F03B-4BDD-830C-969D62C26F29}" presName="hierChild5" presStyleCnt="0"/>
      <dgm:spPr/>
    </dgm:pt>
    <dgm:pt modelId="{FEC483E1-6CA8-4110-B679-B90F39537EEE}" type="pres">
      <dgm:prSet presAssocID="{1AEBD577-0CC2-4CD4-A3C0-5CA26C382C6C}" presName="Name48" presStyleLbl="parChTrans1D3" presStyleIdx="8" presStyleCnt="17"/>
      <dgm:spPr/>
      <dgm:t>
        <a:bodyPr/>
        <a:lstStyle/>
        <a:p>
          <a:endParaRPr lang="ru-RU"/>
        </a:p>
      </dgm:t>
    </dgm:pt>
    <dgm:pt modelId="{9CB8059E-5EFE-4DA2-AD7E-1910C35CBDA2}" type="pres">
      <dgm:prSet presAssocID="{E7AB110B-CE36-40C0-913D-9491FE2C4582}" presName="hierRoot2" presStyleCnt="0">
        <dgm:presLayoutVars>
          <dgm:hierBranch val="r"/>
        </dgm:presLayoutVars>
      </dgm:prSet>
      <dgm:spPr/>
    </dgm:pt>
    <dgm:pt modelId="{730A3611-546F-4736-B5D8-117922C7CDD3}" type="pres">
      <dgm:prSet presAssocID="{E7AB110B-CE36-40C0-913D-9491FE2C4582}" presName="rootComposite" presStyleCnt="0"/>
      <dgm:spPr/>
    </dgm:pt>
    <dgm:pt modelId="{A69B8DFC-1520-49AA-80C4-0C181976884D}" type="pres">
      <dgm:prSet presAssocID="{E7AB110B-CE36-40C0-913D-9491FE2C4582}" presName="rootText" presStyleLbl="node3" presStyleIdx="8" presStyleCnt="17" custScaleX="210703">
        <dgm:presLayoutVars>
          <dgm:chPref val="3"/>
        </dgm:presLayoutVars>
      </dgm:prSet>
      <dgm:spPr/>
      <dgm:t>
        <a:bodyPr/>
        <a:lstStyle/>
        <a:p>
          <a:endParaRPr lang="ru-RU"/>
        </a:p>
      </dgm:t>
    </dgm:pt>
    <dgm:pt modelId="{EADF92FE-99AB-42A2-AAE6-A08C26648928}" type="pres">
      <dgm:prSet presAssocID="{E7AB110B-CE36-40C0-913D-9491FE2C4582}" presName="rootConnector" presStyleLbl="node3" presStyleIdx="8" presStyleCnt="17"/>
      <dgm:spPr/>
      <dgm:t>
        <a:bodyPr/>
        <a:lstStyle/>
        <a:p>
          <a:endParaRPr lang="ru-RU"/>
        </a:p>
      </dgm:t>
    </dgm:pt>
    <dgm:pt modelId="{D12E7EBA-B939-42D8-B83B-541507C68DEE}" type="pres">
      <dgm:prSet presAssocID="{E7AB110B-CE36-40C0-913D-9491FE2C4582}" presName="hierChild4" presStyleCnt="0"/>
      <dgm:spPr/>
    </dgm:pt>
    <dgm:pt modelId="{82BF1755-42B7-4B17-B8A6-FC12F25EC9C6}" type="pres">
      <dgm:prSet presAssocID="{E7AB110B-CE36-40C0-913D-9491FE2C4582}" presName="hierChild5" presStyleCnt="0"/>
      <dgm:spPr/>
    </dgm:pt>
    <dgm:pt modelId="{C7857A1C-33B5-471D-A1DC-6B769070AAD7}" type="pres">
      <dgm:prSet presAssocID="{A09AB137-BE63-4FA6-959D-20D79C995FC5}" presName="Name48" presStyleLbl="parChTrans1D3" presStyleIdx="9" presStyleCnt="17"/>
      <dgm:spPr/>
      <dgm:t>
        <a:bodyPr/>
        <a:lstStyle/>
        <a:p>
          <a:endParaRPr lang="ru-RU"/>
        </a:p>
      </dgm:t>
    </dgm:pt>
    <dgm:pt modelId="{D3865C4F-75BF-4589-9457-90ECB9DA83C4}" type="pres">
      <dgm:prSet presAssocID="{8553AEAF-49DC-4E0A-8CFC-C6FC9F15D65F}" presName="hierRoot2" presStyleCnt="0">
        <dgm:presLayoutVars>
          <dgm:hierBranch val="r"/>
        </dgm:presLayoutVars>
      </dgm:prSet>
      <dgm:spPr/>
    </dgm:pt>
    <dgm:pt modelId="{F25F3F47-8B33-411D-968F-AD9ECFA2D90F}" type="pres">
      <dgm:prSet presAssocID="{8553AEAF-49DC-4E0A-8CFC-C6FC9F15D65F}" presName="rootComposite" presStyleCnt="0"/>
      <dgm:spPr/>
    </dgm:pt>
    <dgm:pt modelId="{6F09CBBE-6379-4687-9AF1-3FE4FE82A5A6}" type="pres">
      <dgm:prSet presAssocID="{8553AEAF-49DC-4E0A-8CFC-C6FC9F15D65F}" presName="rootText" presStyleLbl="node3" presStyleIdx="9" presStyleCnt="17" custScaleX="204754">
        <dgm:presLayoutVars>
          <dgm:chPref val="3"/>
        </dgm:presLayoutVars>
      </dgm:prSet>
      <dgm:spPr/>
      <dgm:t>
        <a:bodyPr/>
        <a:lstStyle/>
        <a:p>
          <a:endParaRPr lang="ru-RU"/>
        </a:p>
      </dgm:t>
    </dgm:pt>
    <dgm:pt modelId="{0B544816-DA3B-4E8B-A944-A1715A28D2DD}" type="pres">
      <dgm:prSet presAssocID="{8553AEAF-49DC-4E0A-8CFC-C6FC9F15D65F}" presName="rootConnector" presStyleLbl="node3" presStyleIdx="9" presStyleCnt="17"/>
      <dgm:spPr/>
      <dgm:t>
        <a:bodyPr/>
        <a:lstStyle/>
        <a:p>
          <a:endParaRPr lang="ru-RU"/>
        </a:p>
      </dgm:t>
    </dgm:pt>
    <dgm:pt modelId="{E8E33870-764A-4D3E-B3B9-BA1F55B4BB54}" type="pres">
      <dgm:prSet presAssocID="{8553AEAF-49DC-4E0A-8CFC-C6FC9F15D65F}" presName="hierChild4" presStyleCnt="0"/>
      <dgm:spPr/>
    </dgm:pt>
    <dgm:pt modelId="{3FA9A258-F900-4057-ABAB-D41548B3889F}" type="pres">
      <dgm:prSet presAssocID="{8553AEAF-49DC-4E0A-8CFC-C6FC9F15D65F}" presName="hierChild5" presStyleCnt="0"/>
      <dgm:spPr/>
    </dgm:pt>
    <dgm:pt modelId="{7BBD32F4-7510-4BEB-8627-C563C30C62B7}" type="pres">
      <dgm:prSet presAssocID="{E8922019-24DC-4DB9-BBB7-C1E101233F75}" presName="Name48" presStyleLbl="parChTrans1D3" presStyleIdx="10" presStyleCnt="17"/>
      <dgm:spPr/>
      <dgm:t>
        <a:bodyPr/>
        <a:lstStyle/>
        <a:p>
          <a:endParaRPr lang="ru-RU"/>
        </a:p>
      </dgm:t>
    </dgm:pt>
    <dgm:pt modelId="{EF87E833-73CE-4235-A7C6-8D2A6A6BA2F5}" type="pres">
      <dgm:prSet presAssocID="{72EECFB2-6BB2-4286-8533-D22E6FC91C73}" presName="hierRoot2" presStyleCnt="0">
        <dgm:presLayoutVars>
          <dgm:hierBranch val="r"/>
        </dgm:presLayoutVars>
      </dgm:prSet>
      <dgm:spPr/>
    </dgm:pt>
    <dgm:pt modelId="{B8702A2E-9D9C-4C6C-AD71-BF79703BD695}" type="pres">
      <dgm:prSet presAssocID="{72EECFB2-6BB2-4286-8533-D22E6FC91C73}" presName="rootComposite" presStyleCnt="0"/>
      <dgm:spPr/>
    </dgm:pt>
    <dgm:pt modelId="{29D140CF-8C3B-456C-966A-464D5B4D7EA0}" type="pres">
      <dgm:prSet presAssocID="{72EECFB2-6BB2-4286-8533-D22E6FC91C73}" presName="rootText" presStyleLbl="node3" presStyleIdx="10" presStyleCnt="17" custScaleX="214947">
        <dgm:presLayoutVars>
          <dgm:chPref val="3"/>
        </dgm:presLayoutVars>
      </dgm:prSet>
      <dgm:spPr/>
      <dgm:t>
        <a:bodyPr/>
        <a:lstStyle/>
        <a:p>
          <a:endParaRPr lang="ru-RU"/>
        </a:p>
      </dgm:t>
    </dgm:pt>
    <dgm:pt modelId="{139A7645-6703-40F2-988D-85ADCE1D05E0}" type="pres">
      <dgm:prSet presAssocID="{72EECFB2-6BB2-4286-8533-D22E6FC91C73}" presName="rootConnector" presStyleLbl="node3" presStyleIdx="10" presStyleCnt="17"/>
      <dgm:spPr/>
      <dgm:t>
        <a:bodyPr/>
        <a:lstStyle/>
        <a:p>
          <a:endParaRPr lang="ru-RU"/>
        </a:p>
      </dgm:t>
    </dgm:pt>
    <dgm:pt modelId="{CFF60213-CEDA-43B7-866E-8FD3BF9434C3}" type="pres">
      <dgm:prSet presAssocID="{72EECFB2-6BB2-4286-8533-D22E6FC91C73}" presName="hierChild4" presStyleCnt="0"/>
      <dgm:spPr/>
    </dgm:pt>
    <dgm:pt modelId="{612DE85A-FD3D-4E81-9E93-4017F463A891}" type="pres">
      <dgm:prSet presAssocID="{72EECFB2-6BB2-4286-8533-D22E6FC91C73}" presName="hierChild5" presStyleCnt="0"/>
      <dgm:spPr/>
    </dgm:pt>
    <dgm:pt modelId="{F4B5B8BB-662F-4AC6-A1FC-3C3DFEBEE4CB}" type="pres">
      <dgm:prSet presAssocID="{8D037A54-081B-48D7-9BBD-AEF97F6425F7}" presName="Name48" presStyleLbl="parChTrans1D3" presStyleIdx="11" presStyleCnt="17"/>
      <dgm:spPr/>
      <dgm:t>
        <a:bodyPr/>
        <a:lstStyle/>
        <a:p>
          <a:endParaRPr lang="ru-RU"/>
        </a:p>
      </dgm:t>
    </dgm:pt>
    <dgm:pt modelId="{9883AE67-208F-41CB-82BF-42254F62E782}" type="pres">
      <dgm:prSet presAssocID="{1439609B-48E3-4060-995B-2DF44A0E6031}" presName="hierRoot2" presStyleCnt="0">
        <dgm:presLayoutVars>
          <dgm:hierBranch val="r"/>
        </dgm:presLayoutVars>
      </dgm:prSet>
      <dgm:spPr/>
    </dgm:pt>
    <dgm:pt modelId="{A01F3D6B-9E58-4BD8-8676-EE0E5737C4FC}" type="pres">
      <dgm:prSet presAssocID="{1439609B-48E3-4060-995B-2DF44A0E6031}" presName="rootComposite" presStyleCnt="0"/>
      <dgm:spPr/>
    </dgm:pt>
    <dgm:pt modelId="{ABCD68B1-6B33-4D5A-BC72-472867F8A804}" type="pres">
      <dgm:prSet presAssocID="{1439609B-48E3-4060-995B-2DF44A0E6031}" presName="rootText" presStyleLbl="node3" presStyleIdx="11" presStyleCnt="17" custScaleX="202637">
        <dgm:presLayoutVars>
          <dgm:chPref val="3"/>
        </dgm:presLayoutVars>
      </dgm:prSet>
      <dgm:spPr/>
      <dgm:t>
        <a:bodyPr/>
        <a:lstStyle/>
        <a:p>
          <a:endParaRPr lang="ru-RU"/>
        </a:p>
      </dgm:t>
    </dgm:pt>
    <dgm:pt modelId="{6D7199D9-29EE-4A81-8310-6349E8D9C52D}" type="pres">
      <dgm:prSet presAssocID="{1439609B-48E3-4060-995B-2DF44A0E6031}" presName="rootConnector" presStyleLbl="node3" presStyleIdx="11" presStyleCnt="17"/>
      <dgm:spPr/>
      <dgm:t>
        <a:bodyPr/>
        <a:lstStyle/>
        <a:p>
          <a:endParaRPr lang="ru-RU"/>
        </a:p>
      </dgm:t>
    </dgm:pt>
    <dgm:pt modelId="{95BD9A91-46A6-4C80-80E8-A9EDDA3512E1}" type="pres">
      <dgm:prSet presAssocID="{1439609B-48E3-4060-995B-2DF44A0E6031}" presName="hierChild4" presStyleCnt="0"/>
      <dgm:spPr/>
    </dgm:pt>
    <dgm:pt modelId="{CFC2A869-5AA9-420A-98B2-E9685F15BF4D}" type="pres">
      <dgm:prSet presAssocID="{1439609B-48E3-4060-995B-2DF44A0E6031}" presName="hierChild5" presStyleCnt="0"/>
      <dgm:spPr/>
    </dgm:pt>
    <dgm:pt modelId="{AB54268D-BB43-42DF-A575-08971C16FC31}" type="pres">
      <dgm:prSet presAssocID="{906788F7-195F-4C9F-A6C3-E3F250E2711E}" presName="Name48" presStyleLbl="parChTrans1D3" presStyleIdx="12" presStyleCnt="17"/>
      <dgm:spPr/>
      <dgm:t>
        <a:bodyPr/>
        <a:lstStyle/>
        <a:p>
          <a:endParaRPr lang="ru-RU"/>
        </a:p>
      </dgm:t>
    </dgm:pt>
    <dgm:pt modelId="{A3D7C9DD-52CD-4EF4-A820-8DDC5F2C3552}" type="pres">
      <dgm:prSet presAssocID="{77F40CCB-68A6-4A8B-AFAE-38FA31C6CCAD}" presName="hierRoot2" presStyleCnt="0">
        <dgm:presLayoutVars>
          <dgm:hierBranch val="r"/>
        </dgm:presLayoutVars>
      </dgm:prSet>
      <dgm:spPr/>
    </dgm:pt>
    <dgm:pt modelId="{EBB64474-ED5E-4864-9780-110EC4FE3C2C}" type="pres">
      <dgm:prSet presAssocID="{77F40CCB-68A6-4A8B-AFAE-38FA31C6CCAD}" presName="rootComposite" presStyleCnt="0"/>
      <dgm:spPr/>
    </dgm:pt>
    <dgm:pt modelId="{AF3614D2-0C6E-44DC-8BB4-0F5B3FE3777F}" type="pres">
      <dgm:prSet presAssocID="{77F40CCB-68A6-4A8B-AFAE-38FA31C6CCAD}" presName="rootText" presStyleLbl="node3" presStyleIdx="12" presStyleCnt="17" custScaleX="212068">
        <dgm:presLayoutVars>
          <dgm:chPref val="3"/>
        </dgm:presLayoutVars>
      </dgm:prSet>
      <dgm:spPr/>
      <dgm:t>
        <a:bodyPr/>
        <a:lstStyle/>
        <a:p>
          <a:endParaRPr lang="ru-RU"/>
        </a:p>
      </dgm:t>
    </dgm:pt>
    <dgm:pt modelId="{CE28BBBA-AFDF-452F-A04A-FFE9EEA82C7D}" type="pres">
      <dgm:prSet presAssocID="{77F40CCB-68A6-4A8B-AFAE-38FA31C6CCAD}" presName="rootConnector" presStyleLbl="node3" presStyleIdx="12" presStyleCnt="17"/>
      <dgm:spPr/>
      <dgm:t>
        <a:bodyPr/>
        <a:lstStyle/>
        <a:p>
          <a:endParaRPr lang="ru-RU"/>
        </a:p>
      </dgm:t>
    </dgm:pt>
    <dgm:pt modelId="{193A38F6-8239-44A0-836F-00472FE1004D}" type="pres">
      <dgm:prSet presAssocID="{77F40CCB-68A6-4A8B-AFAE-38FA31C6CCAD}" presName="hierChild4" presStyleCnt="0"/>
      <dgm:spPr/>
    </dgm:pt>
    <dgm:pt modelId="{22116EBB-AA8B-43FB-9686-781643781B51}" type="pres">
      <dgm:prSet presAssocID="{77F40CCB-68A6-4A8B-AFAE-38FA31C6CCAD}" presName="hierChild5" presStyleCnt="0"/>
      <dgm:spPr/>
    </dgm:pt>
    <dgm:pt modelId="{12C054F6-336E-4B5C-90F6-6E14B01A7F86}" type="pres">
      <dgm:prSet presAssocID="{4C58F821-5A07-47F2-A083-36CCAC4C61D3}" presName="Name48" presStyleLbl="parChTrans1D3" presStyleIdx="13" presStyleCnt="17"/>
      <dgm:spPr/>
      <dgm:t>
        <a:bodyPr/>
        <a:lstStyle/>
        <a:p>
          <a:endParaRPr lang="ru-RU"/>
        </a:p>
      </dgm:t>
    </dgm:pt>
    <dgm:pt modelId="{70E9433D-D3B9-4852-A733-77E8AAF31A6B}" type="pres">
      <dgm:prSet presAssocID="{C233EB6B-297F-4218-9F30-181EE904AE24}" presName="hierRoot2" presStyleCnt="0">
        <dgm:presLayoutVars>
          <dgm:hierBranch val="r"/>
        </dgm:presLayoutVars>
      </dgm:prSet>
      <dgm:spPr/>
    </dgm:pt>
    <dgm:pt modelId="{C7C277E5-74B3-418B-B3C8-C2D1180EE1F0}" type="pres">
      <dgm:prSet presAssocID="{C233EB6B-297F-4218-9F30-181EE904AE24}" presName="rootComposite" presStyleCnt="0"/>
      <dgm:spPr/>
    </dgm:pt>
    <dgm:pt modelId="{7BDBA9F0-1098-44C0-A0CA-9B8670036141}" type="pres">
      <dgm:prSet presAssocID="{C233EB6B-297F-4218-9F30-181EE904AE24}" presName="rootText" presStyleLbl="node3" presStyleIdx="13" presStyleCnt="17" custScaleX="206593">
        <dgm:presLayoutVars>
          <dgm:chPref val="3"/>
        </dgm:presLayoutVars>
      </dgm:prSet>
      <dgm:spPr/>
      <dgm:t>
        <a:bodyPr/>
        <a:lstStyle/>
        <a:p>
          <a:endParaRPr lang="ru-RU"/>
        </a:p>
      </dgm:t>
    </dgm:pt>
    <dgm:pt modelId="{2DA49793-5B95-4976-8288-186DF4D535E1}" type="pres">
      <dgm:prSet presAssocID="{C233EB6B-297F-4218-9F30-181EE904AE24}" presName="rootConnector" presStyleLbl="node3" presStyleIdx="13" presStyleCnt="17"/>
      <dgm:spPr/>
      <dgm:t>
        <a:bodyPr/>
        <a:lstStyle/>
        <a:p>
          <a:endParaRPr lang="ru-RU"/>
        </a:p>
      </dgm:t>
    </dgm:pt>
    <dgm:pt modelId="{F5FB76CA-BCB7-4813-BB16-CA0FAFDB8866}" type="pres">
      <dgm:prSet presAssocID="{C233EB6B-297F-4218-9F30-181EE904AE24}" presName="hierChild4" presStyleCnt="0"/>
      <dgm:spPr/>
    </dgm:pt>
    <dgm:pt modelId="{6B5F6095-ED16-4BD1-B40D-CEDB243C0FEE}" type="pres">
      <dgm:prSet presAssocID="{C233EB6B-297F-4218-9F30-181EE904AE24}" presName="hierChild5" presStyleCnt="0"/>
      <dgm:spPr/>
    </dgm:pt>
    <dgm:pt modelId="{C617A32D-57CC-40AC-8B43-4841F39C6743}" type="pres">
      <dgm:prSet presAssocID="{CB749CAF-0840-41CF-80ED-0B55D1A6935A}" presName="Name48" presStyleLbl="parChTrans1D3" presStyleIdx="14" presStyleCnt="17"/>
      <dgm:spPr/>
      <dgm:t>
        <a:bodyPr/>
        <a:lstStyle/>
        <a:p>
          <a:endParaRPr lang="ru-RU"/>
        </a:p>
      </dgm:t>
    </dgm:pt>
    <dgm:pt modelId="{BA88DE47-DDFC-4911-BF12-2DB29B8C09A9}" type="pres">
      <dgm:prSet presAssocID="{FEF90023-8B84-43B0-A803-05C7A27A136A}" presName="hierRoot2" presStyleCnt="0">
        <dgm:presLayoutVars>
          <dgm:hierBranch val="r"/>
        </dgm:presLayoutVars>
      </dgm:prSet>
      <dgm:spPr/>
    </dgm:pt>
    <dgm:pt modelId="{144AED4D-542C-405B-9064-071DB8DFCA7F}" type="pres">
      <dgm:prSet presAssocID="{FEF90023-8B84-43B0-A803-05C7A27A136A}" presName="rootComposite" presStyleCnt="0"/>
      <dgm:spPr/>
    </dgm:pt>
    <dgm:pt modelId="{09EC0073-25CE-4957-A9E8-19A1C65FE8D4}" type="pres">
      <dgm:prSet presAssocID="{FEF90023-8B84-43B0-A803-05C7A27A136A}" presName="rootText" presStyleLbl="node3" presStyleIdx="14" presStyleCnt="17" custScaleX="212574">
        <dgm:presLayoutVars>
          <dgm:chPref val="3"/>
        </dgm:presLayoutVars>
      </dgm:prSet>
      <dgm:spPr/>
      <dgm:t>
        <a:bodyPr/>
        <a:lstStyle/>
        <a:p>
          <a:endParaRPr lang="ru-RU"/>
        </a:p>
      </dgm:t>
    </dgm:pt>
    <dgm:pt modelId="{D3A1921F-E106-430A-ABCC-04C69A9890AA}" type="pres">
      <dgm:prSet presAssocID="{FEF90023-8B84-43B0-A803-05C7A27A136A}" presName="rootConnector" presStyleLbl="node3" presStyleIdx="14" presStyleCnt="17"/>
      <dgm:spPr/>
      <dgm:t>
        <a:bodyPr/>
        <a:lstStyle/>
        <a:p>
          <a:endParaRPr lang="ru-RU"/>
        </a:p>
      </dgm:t>
    </dgm:pt>
    <dgm:pt modelId="{7C490672-82D3-45B9-859C-646D585A1194}" type="pres">
      <dgm:prSet presAssocID="{FEF90023-8B84-43B0-A803-05C7A27A136A}" presName="hierChild4" presStyleCnt="0"/>
      <dgm:spPr/>
    </dgm:pt>
    <dgm:pt modelId="{D5149196-0FDD-44D8-B2AB-BCEE47364A10}" type="pres">
      <dgm:prSet presAssocID="{FEF90023-8B84-43B0-A803-05C7A27A136A}" presName="hierChild5" presStyleCnt="0"/>
      <dgm:spPr/>
    </dgm:pt>
    <dgm:pt modelId="{0CDACB65-8BA3-4E3A-9ED8-B4D16A8B01E9}" type="pres">
      <dgm:prSet presAssocID="{1B5BA20F-F861-4072-8410-E850B6F1BD13}" presName="Name48" presStyleLbl="parChTrans1D3" presStyleIdx="15" presStyleCnt="17"/>
      <dgm:spPr/>
      <dgm:t>
        <a:bodyPr/>
        <a:lstStyle/>
        <a:p>
          <a:endParaRPr lang="ru-RU"/>
        </a:p>
      </dgm:t>
    </dgm:pt>
    <dgm:pt modelId="{0670DA25-E530-4CA0-8DED-922DB573E622}" type="pres">
      <dgm:prSet presAssocID="{C07E2318-50B8-401E-88EE-9FB696ADB9EA}" presName="hierRoot2" presStyleCnt="0">
        <dgm:presLayoutVars>
          <dgm:hierBranch val="r"/>
        </dgm:presLayoutVars>
      </dgm:prSet>
      <dgm:spPr/>
    </dgm:pt>
    <dgm:pt modelId="{0CD9AA41-A6FE-4304-89EB-6124B7C96DF1}" type="pres">
      <dgm:prSet presAssocID="{C07E2318-50B8-401E-88EE-9FB696ADB9EA}" presName="rootComposite" presStyleCnt="0"/>
      <dgm:spPr/>
    </dgm:pt>
    <dgm:pt modelId="{6E141612-F1FE-4221-8BBF-077EDF287FC4}" type="pres">
      <dgm:prSet presAssocID="{C07E2318-50B8-401E-88EE-9FB696ADB9EA}" presName="rootText" presStyleLbl="node3" presStyleIdx="15" presStyleCnt="17" custScaleX="208394">
        <dgm:presLayoutVars>
          <dgm:chPref val="3"/>
        </dgm:presLayoutVars>
      </dgm:prSet>
      <dgm:spPr/>
      <dgm:t>
        <a:bodyPr/>
        <a:lstStyle/>
        <a:p>
          <a:endParaRPr lang="ru-RU"/>
        </a:p>
      </dgm:t>
    </dgm:pt>
    <dgm:pt modelId="{4BC1B2C2-54FB-4599-AD48-8FB5E67B8682}" type="pres">
      <dgm:prSet presAssocID="{C07E2318-50B8-401E-88EE-9FB696ADB9EA}" presName="rootConnector" presStyleLbl="node3" presStyleIdx="15" presStyleCnt="17"/>
      <dgm:spPr/>
      <dgm:t>
        <a:bodyPr/>
        <a:lstStyle/>
        <a:p>
          <a:endParaRPr lang="ru-RU"/>
        </a:p>
      </dgm:t>
    </dgm:pt>
    <dgm:pt modelId="{C85F0EF4-DCBE-4BA1-A2D4-56EDA9590065}" type="pres">
      <dgm:prSet presAssocID="{C07E2318-50B8-401E-88EE-9FB696ADB9EA}" presName="hierChild4" presStyleCnt="0"/>
      <dgm:spPr/>
    </dgm:pt>
    <dgm:pt modelId="{8373FB43-6821-4592-BFEA-DE49E6187A6B}" type="pres">
      <dgm:prSet presAssocID="{C07E2318-50B8-401E-88EE-9FB696ADB9EA}" presName="hierChild5" presStyleCnt="0"/>
      <dgm:spPr/>
    </dgm:pt>
    <dgm:pt modelId="{51E3D347-F742-4DED-ABE2-D35D7F326D4E}" type="pres">
      <dgm:prSet presAssocID="{473C8EE1-09C0-49E6-A8EA-E48A9FCC39D5}" presName="Name48" presStyleLbl="parChTrans1D3" presStyleIdx="16" presStyleCnt="17"/>
      <dgm:spPr/>
      <dgm:t>
        <a:bodyPr/>
        <a:lstStyle/>
        <a:p>
          <a:endParaRPr lang="ru-RU"/>
        </a:p>
      </dgm:t>
    </dgm:pt>
    <dgm:pt modelId="{AD994A40-3670-49B9-B7C8-C200C0C0B9A9}" type="pres">
      <dgm:prSet presAssocID="{BEC4FA02-8FA6-4B4D-AC58-BD492E2EB5D0}" presName="hierRoot2" presStyleCnt="0">
        <dgm:presLayoutVars>
          <dgm:hierBranch val="r"/>
        </dgm:presLayoutVars>
      </dgm:prSet>
      <dgm:spPr/>
    </dgm:pt>
    <dgm:pt modelId="{A378B005-A5DC-4182-AB3A-B0298AFA6E31}" type="pres">
      <dgm:prSet presAssocID="{BEC4FA02-8FA6-4B4D-AC58-BD492E2EB5D0}" presName="rootComposite" presStyleCnt="0"/>
      <dgm:spPr/>
    </dgm:pt>
    <dgm:pt modelId="{9715C724-88ED-4969-B578-FCCE21C53CD8}" type="pres">
      <dgm:prSet presAssocID="{BEC4FA02-8FA6-4B4D-AC58-BD492E2EB5D0}" presName="rootText" presStyleLbl="node3" presStyleIdx="16" presStyleCnt="17" custScaleX="218874">
        <dgm:presLayoutVars>
          <dgm:chPref val="3"/>
        </dgm:presLayoutVars>
      </dgm:prSet>
      <dgm:spPr/>
      <dgm:t>
        <a:bodyPr/>
        <a:lstStyle/>
        <a:p>
          <a:endParaRPr lang="ru-RU"/>
        </a:p>
      </dgm:t>
    </dgm:pt>
    <dgm:pt modelId="{15088F4C-59B3-43A6-B4FC-B75E90DF9F11}" type="pres">
      <dgm:prSet presAssocID="{BEC4FA02-8FA6-4B4D-AC58-BD492E2EB5D0}" presName="rootConnector" presStyleLbl="node3" presStyleIdx="16" presStyleCnt="17"/>
      <dgm:spPr/>
      <dgm:t>
        <a:bodyPr/>
        <a:lstStyle/>
        <a:p>
          <a:endParaRPr lang="ru-RU"/>
        </a:p>
      </dgm:t>
    </dgm:pt>
    <dgm:pt modelId="{BB4DF9F4-0FE3-4FB2-B30D-06962BCFBC98}" type="pres">
      <dgm:prSet presAssocID="{BEC4FA02-8FA6-4B4D-AC58-BD492E2EB5D0}" presName="hierChild4" presStyleCnt="0"/>
      <dgm:spPr/>
    </dgm:pt>
    <dgm:pt modelId="{C4371A07-8556-44A5-9814-17CD6C0D28B5}" type="pres">
      <dgm:prSet presAssocID="{BEC4FA02-8FA6-4B4D-AC58-BD492E2EB5D0}" presName="hierChild5" presStyleCnt="0"/>
      <dgm:spPr/>
    </dgm:pt>
    <dgm:pt modelId="{DFC47DF8-C577-4424-843B-CF100E91B857}" type="pres">
      <dgm:prSet presAssocID="{706A488D-E122-4DFE-A195-CE428800056E}" presName="hierChild5" presStyleCnt="0"/>
      <dgm:spPr/>
    </dgm:pt>
    <dgm:pt modelId="{3E16A941-DD49-42E7-B066-12622585F874}" type="pres">
      <dgm:prSet presAssocID="{859BF70A-0109-4492-99E5-2AC46ADD53E9}" presName="hierChild3" presStyleCnt="0"/>
      <dgm:spPr/>
    </dgm:pt>
  </dgm:ptLst>
  <dgm:cxnLst>
    <dgm:cxn modelId="{716A1DD5-0C17-4446-AE6C-94C6340268D4}" type="presOf" srcId="{1439609B-48E3-4060-995B-2DF44A0E6031}" destId="{6D7199D9-29EE-4A81-8310-6349E8D9C52D}" srcOrd="1" destOrd="0" presId="urn:microsoft.com/office/officeart/2005/8/layout/orgChart1"/>
    <dgm:cxn modelId="{85E9F0A5-2AA3-4BDB-95F3-93B9D776712A}" type="presOf" srcId="{51306AE0-2819-4C66-9F1E-BD901E7880E0}" destId="{036D29C5-75CD-4F7E-B3DA-732E10F45F50}" srcOrd="0" destOrd="0" presId="urn:microsoft.com/office/officeart/2005/8/layout/orgChart1"/>
    <dgm:cxn modelId="{FEAB97D8-7286-4602-BCE3-9B1192BC69FB}" type="presOf" srcId="{9AA19126-E817-4CF6-8168-79854CA3C683}" destId="{B5752938-FD0C-4DDE-95A4-A79A4E881D9A}" srcOrd="0" destOrd="0" presId="urn:microsoft.com/office/officeart/2005/8/layout/orgChart1"/>
    <dgm:cxn modelId="{936521E7-D3A8-438C-A158-2F4011E9EA4C}" srcId="{706A488D-E122-4DFE-A195-CE428800056E}" destId="{9AA19126-E817-4CF6-8168-79854CA3C683}" srcOrd="1" destOrd="0" parTransId="{1FDC0D47-0319-49F0-A962-809F56D305B4}" sibTransId="{0B70190F-E1D1-4AD9-80E0-3F4D9146A385}"/>
    <dgm:cxn modelId="{B71E3856-40C8-43F0-899D-7ADFB41CF0CE}" srcId="{706A488D-E122-4DFE-A195-CE428800056E}" destId="{BEC4FA02-8FA6-4B4D-AC58-BD492E2EB5D0}" srcOrd="12" destOrd="0" parTransId="{473C8EE1-09C0-49E6-A8EA-E48A9FCC39D5}" sibTransId="{D2510EE5-8D72-4F56-89EA-A2895E04D792}"/>
    <dgm:cxn modelId="{CAE78393-ED0E-45D9-91AD-14C292541CF3}" srcId="{706A488D-E122-4DFE-A195-CE428800056E}" destId="{FEF90023-8B84-43B0-A803-05C7A27A136A}" srcOrd="10" destOrd="0" parTransId="{CB749CAF-0840-41CF-80ED-0B55D1A6935A}" sibTransId="{B89FBAB2-F6C5-4441-B2D9-5767977E89CE}"/>
    <dgm:cxn modelId="{3029084C-445F-42FD-92A0-6E526055282F}" type="presOf" srcId="{859BF70A-0109-4492-99E5-2AC46ADD53E9}" destId="{96C6CDE3-B0D8-4A37-B402-8A0656D2CCE9}" srcOrd="0" destOrd="0" presId="urn:microsoft.com/office/officeart/2005/8/layout/orgChart1"/>
    <dgm:cxn modelId="{ABDD094B-346B-400D-A70C-8E2D22FE2F80}" type="presOf" srcId="{3279EF9E-F03B-4BDD-830C-969D62C26F29}" destId="{70A622CE-9452-4F15-9794-25A233B40F04}" srcOrd="0" destOrd="0" presId="urn:microsoft.com/office/officeart/2005/8/layout/orgChart1"/>
    <dgm:cxn modelId="{110D1159-AC7C-4E5E-ABEC-57B96B887EA2}" srcId="{BB4CFF98-548B-4F11-BD67-F35CDD9A369B}" destId="{CC61184A-3048-426E-99D5-D87A57CAFE45}" srcOrd="1" destOrd="0" parTransId="{909F47B7-6642-4AAE-9D57-85B4E2681382}" sibTransId="{B8BB037F-2483-4238-AFC7-9A69D49C0E54}"/>
    <dgm:cxn modelId="{C5C1F298-6075-43F6-8159-9006CA481C30}" type="presOf" srcId="{6389DBAD-F6D2-441D-B4BA-4073106D31A9}" destId="{A3FB6713-CCEF-47AB-B019-071124B7C86D}" srcOrd="1" destOrd="0" presId="urn:microsoft.com/office/officeart/2005/8/layout/orgChart1"/>
    <dgm:cxn modelId="{C5CC780B-5F5B-4221-A73B-17282BC147FC}" type="presOf" srcId="{E7AB110B-CE36-40C0-913D-9491FE2C4582}" destId="{A69B8DFC-1520-49AA-80C4-0C181976884D}" srcOrd="0" destOrd="0" presId="urn:microsoft.com/office/officeart/2005/8/layout/orgChart1"/>
    <dgm:cxn modelId="{F374BBF0-6EC9-4C40-8B84-C614861648DA}" type="presOf" srcId="{72EECFB2-6BB2-4286-8533-D22E6FC91C73}" destId="{29D140CF-8C3B-456C-966A-464D5B4D7EA0}" srcOrd="0" destOrd="0" presId="urn:microsoft.com/office/officeart/2005/8/layout/orgChart1"/>
    <dgm:cxn modelId="{DB1C3D61-5475-4AAC-9EB7-BE5A94725B50}" type="presOf" srcId="{77F40CCB-68A6-4A8B-AFAE-38FA31C6CCAD}" destId="{AF3614D2-0C6E-44DC-8BB4-0F5B3FE3777F}" srcOrd="0" destOrd="0" presId="urn:microsoft.com/office/officeart/2005/8/layout/orgChart1"/>
    <dgm:cxn modelId="{17C4AE9D-5166-44AB-AEB4-D75404FAAD4C}" srcId="{706A488D-E122-4DFE-A195-CE428800056E}" destId="{77F40CCB-68A6-4A8B-AFAE-38FA31C6CCAD}" srcOrd="8" destOrd="0" parTransId="{906788F7-195F-4C9F-A6C3-E3F250E2711E}" sibTransId="{804E6A7A-7FA3-4EC4-A647-B9358C13C9EC}"/>
    <dgm:cxn modelId="{EDA6BBD0-14E4-44CE-AD17-0B3EA4229ADE}" srcId="{706A488D-E122-4DFE-A195-CE428800056E}" destId="{1439609B-48E3-4060-995B-2DF44A0E6031}" srcOrd="7" destOrd="0" parTransId="{8D037A54-081B-48D7-9BBD-AEF97F6425F7}" sibTransId="{AB2E8989-9C31-4D5E-B92D-C495E0B41C08}"/>
    <dgm:cxn modelId="{18C9785A-5730-49C0-BBF7-E1135C0C66DC}" type="presOf" srcId="{FEF90023-8B84-43B0-A803-05C7A27A136A}" destId="{D3A1921F-E106-430A-ABCC-04C69A9890AA}" srcOrd="1" destOrd="0" presId="urn:microsoft.com/office/officeart/2005/8/layout/orgChart1"/>
    <dgm:cxn modelId="{BE723AD7-1C57-448A-96A4-05F93B4B62FD}" type="presOf" srcId="{473C8EE1-09C0-49E6-A8EA-E48A9FCC39D5}" destId="{51E3D347-F742-4DED-ABE2-D35D7F326D4E}" srcOrd="0" destOrd="0" presId="urn:microsoft.com/office/officeart/2005/8/layout/orgChart1"/>
    <dgm:cxn modelId="{C665EFBE-5B84-40A1-8CB2-CD1E40C1502D}" type="presOf" srcId="{FEF90023-8B84-43B0-A803-05C7A27A136A}" destId="{09EC0073-25CE-4957-A9E8-19A1C65FE8D4}" srcOrd="0" destOrd="0" presId="urn:microsoft.com/office/officeart/2005/8/layout/orgChart1"/>
    <dgm:cxn modelId="{9DEE73DA-95BE-4C2F-BD14-6C6287E9371E}" type="presOf" srcId="{CC61184A-3048-426E-99D5-D87A57CAFE45}" destId="{3752DA12-DA7B-45D6-93FA-FEC3C706D2A3}" srcOrd="0" destOrd="0" presId="urn:microsoft.com/office/officeart/2005/8/layout/orgChart1"/>
    <dgm:cxn modelId="{0D4228FF-2F8D-481D-A808-02BEAC194828}" type="presOf" srcId="{BEC4FA02-8FA6-4B4D-AC58-BD492E2EB5D0}" destId="{9715C724-88ED-4969-B578-FCCE21C53CD8}" srcOrd="0" destOrd="0" presId="urn:microsoft.com/office/officeart/2005/8/layout/orgChart1"/>
    <dgm:cxn modelId="{D09F3DA9-B2B7-4E41-9DC2-B97861D2D322}" type="presOf" srcId="{906788F7-195F-4C9F-A6C3-E3F250E2711E}" destId="{AB54268D-BB43-42DF-A575-08971C16FC31}" srcOrd="0" destOrd="0" presId="urn:microsoft.com/office/officeart/2005/8/layout/orgChart1"/>
    <dgm:cxn modelId="{E2E951A0-F0E7-42D3-8587-9F3D7DDC4A93}" type="presOf" srcId="{67142968-1DA4-48C3-A24B-B471D9F54C5D}" destId="{6E7990F4-132A-4DB6-A649-D411C652617E}" srcOrd="1" destOrd="0" presId="urn:microsoft.com/office/officeart/2005/8/layout/orgChart1"/>
    <dgm:cxn modelId="{84F8154B-D9CF-4747-9732-393D64F2FE6E}" type="presOf" srcId="{9AA19126-E817-4CF6-8168-79854CA3C683}" destId="{A21410C1-7988-4394-9ED0-58FE0118C73D}" srcOrd="1" destOrd="0" presId="urn:microsoft.com/office/officeart/2005/8/layout/orgChart1"/>
    <dgm:cxn modelId="{B0BD7751-EE6C-466D-9D33-46E3F515BA5D}" type="presOf" srcId="{4BF2E71A-8485-4243-8F9D-D0C3DDC1068E}" destId="{9F5DC61F-F608-4C36-AB4D-252CF28DE653}" srcOrd="0" destOrd="0" presId="urn:microsoft.com/office/officeart/2005/8/layout/orgChart1"/>
    <dgm:cxn modelId="{141AB13E-1EA2-4BC3-873F-FE79488562BD}" type="presOf" srcId="{F791F966-E2B9-4DBB-B33F-F389C7838782}" destId="{31FA9EBE-3A94-4555-9259-0BFAA97F7126}" srcOrd="1" destOrd="0" presId="urn:microsoft.com/office/officeart/2005/8/layout/orgChart1"/>
    <dgm:cxn modelId="{B31C9E1E-22C5-411E-91C6-16FC939BF176}" srcId="{859BF70A-0109-4492-99E5-2AC46ADD53E9}" destId="{BB4CFF98-548B-4F11-BD67-F35CDD9A369B}" srcOrd="0" destOrd="0" parTransId="{5DEB29AA-992E-48E2-B6D9-7CAC65BBBC74}" sibTransId="{7B306349-A9F7-43C9-BACC-37814D22E3F0}"/>
    <dgm:cxn modelId="{ABBACA1E-1BA1-47A1-AA02-3629115267D0}" type="presOf" srcId="{8B30A7E6-79A5-4B7D-8E97-95C963EE3B1C}" destId="{6BF59077-6EEF-425C-AE0E-2C5EBC23A2F2}" srcOrd="0" destOrd="0" presId="urn:microsoft.com/office/officeart/2005/8/layout/orgChart1"/>
    <dgm:cxn modelId="{19BE1C8F-9D09-4761-924C-B538A1316177}" srcId="{706A488D-E122-4DFE-A195-CE428800056E}" destId="{E7AB110B-CE36-40C0-913D-9491FE2C4582}" srcOrd="4" destOrd="0" parTransId="{1AEBD577-0CC2-4CD4-A3C0-5CA26C382C6C}" sibTransId="{E9A0C8E4-BF05-403F-B0DC-0DDF69EC0BBD}"/>
    <dgm:cxn modelId="{6C01CB20-0444-4E8C-A775-AE261A752C2C}" srcId="{BB4CFF98-548B-4F11-BD67-F35CDD9A369B}" destId="{6389DBAD-F6D2-441D-B4BA-4073106D31A9}" srcOrd="0" destOrd="0" parTransId="{3134F3AB-E0EA-4EF3-8E65-8E7C64140700}" sibTransId="{E2CA4322-0CA8-4BEE-A8C5-23EF79E2F8ED}"/>
    <dgm:cxn modelId="{167BB8EC-9054-425B-9A45-0EBC1A85361D}" srcId="{706A488D-E122-4DFE-A195-CE428800056E}" destId="{8B30A7E6-79A5-4B7D-8E97-95C963EE3B1C}" srcOrd="2" destOrd="0" parTransId="{4BF2E71A-8485-4243-8F9D-D0C3DDC1068E}" sibTransId="{6464D793-3E2F-4038-90B0-C9664A782918}"/>
    <dgm:cxn modelId="{EFD288F3-AD68-4A85-ABFC-5FDAF6DD2828}" type="presOf" srcId="{6389DBAD-F6D2-441D-B4BA-4073106D31A9}" destId="{D8A584D5-E8BA-44B6-A993-424A7B7582C2}" srcOrd="0" destOrd="0" presId="urn:microsoft.com/office/officeart/2005/8/layout/orgChart1"/>
    <dgm:cxn modelId="{4EEB4376-ED0B-4A41-A6DD-67F56FF4DD21}" srcId="{859BF70A-0109-4492-99E5-2AC46ADD53E9}" destId="{706A488D-E122-4DFE-A195-CE428800056E}" srcOrd="1" destOrd="0" parTransId="{BB22E715-FC69-43E8-92AC-62ED201D2350}" sibTransId="{53D444C8-67C7-4921-9068-53FBB0329F54}"/>
    <dgm:cxn modelId="{24F1D8BC-09EA-46BB-8AF9-A3F4D79E6E85}" type="presOf" srcId="{BB4CFF98-548B-4F11-BD67-F35CDD9A369B}" destId="{A858BF2F-419A-49B2-B2AA-1C03540DA731}" srcOrd="0" destOrd="0" presId="urn:microsoft.com/office/officeart/2005/8/layout/orgChart1"/>
    <dgm:cxn modelId="{F8A06450-1E30-4B76-A395-6D3C089C766C}" srcId="{BB4CFF98-548B-4F11-BD67-F35CDD9A369B}" destId="{51306AE0-2819-4C66-9F1E-BD901E7880E0}" srcOrd="2" destOrd="0" parTransId="{22C1C356-AF6C-4873-B26F-D1EE5F45C68C}" sibTransId="{6B3C5783-4153-44CF-A742-543AF33E9955}"/>
    <dgm:cxn modelId="{E30B7E24-C5E3-4F45-A228-75E5FA79CA15}" type="presOf" srcId="{E8922019-24DC-4DB9-BBB7-C1E101233F75}" destId="{7BBD32F4-7510-4BEB-8627-C563C30C62B7}" srcOrd="0" destOrd="0" presId="urn:microsoft.com/office/officeart/2005/8/layout/orgChart1"/>
    <dgm:cxn modelId="{566C3261-6193-42E9-BD3A-0AEF63E73311}" type="presOf" srcId="{BB22E715-FC69-43E8-92AC-62ED201D2350}" destId="{7DD87A26-6493-43CD-9F14-8C9736FE7566}" srcOrd="0" destOrd="0" presId="urn:microsoft.com/office/officeart/2005/8/layout/orgChart1"/>
    <dgm:cxn modelId="{AA9D8579-10F8-42E2-A410-6C8471E67A3D}" type="presOf" srcId="{C233EB6B-297F-4218-9F30-181EE904AE24}" destId="{7BDBA9F0-1098-44C0-A0CA-9B8670036141}" srcOrd="0" destOrd="0" presId="urn:microsoft.com/office/officeart/2005/8/layout/orgChart1"/>
    <dgm:cxn modelId="{F2183087-705F-4842-B0EC-B70DCC5FF3B9}" type="presOf" srcId="{BB4CFF98-548B-4F11-BD67-F35CDD9A369B}" destId="{0B7128B8-A613-406B-BFAA-F91A2E6CE8ED}" srcOrd="1" destOrd="0" presId="urn:microsoft.com/office/officeart/2005/8/layout/orgChart1"/>
    <dgm:cxn modelId="{875ACCF6-AAF0-4039-9BC3-12AB672C51BD}" type="presOf" srcId="{E7AB110B-CE36-40C0-913D-9491FE2C4582}" destId="{EADF92FE-99AB-42A2-AAE6-A08C26648928}" srcOrd="1" destOrd="0" presId="urn:microsoft.com/office/officeart/2005/8/layout/orgChart1"/>
    <dgm:cxn modelId="{75612406-AA74-4E20-A8A0-853F30AF2F3C}" type="presOf" srcId="{C07E2318-50B8-401E-88EE-9FB696ADB9EA}" destId="{4BC1B2C2-54FB-4599-AD48-8FB5E67B8682}" srcOrd="1" destOrd="0" presId="urn:microsoft.com/office/officeart/2005/8/layout/orgChart1"/>
    <dgm:cxn modelId="{705AB162-1B98-4396-8C22-E8211488D64F}" srcId="{706A488D-E122-4DFE-A195-CE428800056E}" destId="{C233EB6B-297F-4218-9F30-181EE904AE24}" srcOrd="9" destOrd="0" parTransId="{4C58F821-5A07-47F2-A083-36CCAC4C61D3}" sibTransId="{4897A481-2460-4964-9637-0EA9609700D7}"/>
    <dgm:cxn modelId="{A8B7D429-D6A7-442C-8425-DB649BF948D6}" type="presOf" srcId="{909F47B7-6642-4AAE-9D57-85B4E2681382}" destId="{31764389-CCB3-4FD5-AAF4-3C061EC42682}" srcOrd="0" destOrd="0" presId="urn:microsoft.com/office/officeart/2005/8/layout/orgChart1"/>
    <dgm:cxn modelId="{289B95C6-381E-48BB-A769-CD3FA76FD1C4}" type="presOf" srcId="{72EECFB2-6BB2-4286-8533-D22E6FC91C73}" destId="{139A7645-6703-40F2-988D-85ADCE1D05E0}" srcOrd="1" destOrd="0" presId="urn:microsoft.com/office/officeart/2005/8/layout/orgChart1"/>
    <dgm:cxn modelId="{071103D9-E825-4E59-A657-7A0C05979058}" srcId="{706A488D-E122-4DFE-A195-CE428800056E}" destId="{67142968-1DA4-48C3-A24B-B471D9F54C5D}" srcOrd="0" destOrd="0" parTransId="{1C50244A-6B9B-4CB1-B40A-5BD8C07918CC}" sibTransId="{70495689-A7E6-4E71-9029-AE537EC1E032}"/>
    <dgm:cxn modelId="{E27E8D82-FB47-46AC-AA65-C196997CDE83}" type="presOf" srcId="{8553AEAF-49DC-4E0A-8CFC-C6FC9F15D65F}" destId="{0B544816-DA3B-4E8B-A944-A1715A28D2DD}" srcOrd="1" destOrd="0" presId="urn:microsoft.com/office/officeart/2005/8/layout/orgChart1"/>
    <dgm:cxn modelId="{97F3CC0B-64FA-4A0A-B0EF-78C71B107471}" srcId="{651A9C76-1032-4AB4-B80E-EA66F5D8A203}" destId="{859BF70A-0109-4492-99E5-2AC46ADD53E9}" srcOrd="0" destOrd="0" parTransId="{A93D702C-8965-4F8F-9E09-9AEDFDCDDFB5}" sibTransId="{1992535D-203B-4B2A-8B69-A89676939C29}"/>
    <dgm:cxn modelId="{2C73C285-E6D4-46CA-9BAB-C478545B8A58}" type="presOf" srcId="{22C1C356-AF6C-4873-B26F-D1EE5F45C68C}" destId="{8C5D134D-0908-4A73-BB2E-5E43B24329EF}" srcOrd="0" destOrd="0" presId="urn:microsoft.com/office/officeart/2005/8/layout/orgChart1"/>
    <dgm:cxn modelId="{FA9FFA1D-AA4F-4215-82E9-B73F5F863EE3}" type="presOf" srcId="{77F40CCB-68A6-4A8B-AFAE-38FA31C6CCAD}" destId="{CE28BBBA-AFDF-452F-A04A-FFE9EEA82C7D}" srcOrd="1" destOrd="0" presId="urn:microsoft.com/office/officeart/2005/8/layout/orgChart1"/>
    <dgm:cxn modelId="{73A0F14E-2F2A-4A9E-84B9-42EBF661107F}" type="presOf" srcId="{1FDC0D47-0319-49F0-A962-809F56D305B4}" destId="{FF361B56-8BB2-4E9F-A138-3F1B03EFCB3B}" srcOrd="0" destOrd="0" presId="urn:microsoft.com/office/officeart/2005/8/layout/orgChart1"/>
    <dgm:cxn modelId="{B76B9768-E620-420B-A5E2-C17DA911E8F9}" type="presOf" srcId="{51306AE0-2819-4C66-9F1E-BD901E7880E0}" destId="{E8939B92-438B-4B6C-A9FB-7C43ACFF4AA5}" srcOrd="1" destOrd="0" presId="urn:microsoft.com/office/officeart/2005/8/layout/orgChart1"/>
    <dgm:cxn modelId="{F9DCF6B0-77AC-4FF8-9EB3-8913373F30F9}" srcId="{BB4CFF98-548B-4F11-BD67-F35CDD9A369B}" destId="{F791F966-E2B9-4DBB-B33F-F389C7838782}" srcOrd="3" destOrd="0" parTransId="{2BB7F5F9-9BD9-4429-8931-3E664D005EA0}" sibTransId="{3DD61012-9FCB-4B10-B174-DC5BEFC66254}"/>
    <dgm:cxn modelId="{6CA11F65-F516-4AC0-9D94-D538B9D08B87}" type="presOf" srcId="{1B5BA20F-F861-4072-8410-E850B6F1BD13}" destId="{0CDACB65-8BA3-4E3A-9ED8-B4D16A8B01E9}" srcOrd="0" destOrd="0" presId="urn:microsoft.com/office/officeart/2005/8/layout/orgChart1"/>
    <dgm:cxn modelId="{ED54F353-7F46-4EB2-8702-4D329C5B51B8}" type="presOf" srcId="{706A488D-E122-4DFE-A195-CE428800056E}" destId="{7962C356-5108-4831-AE0D-96A328262D78}" srcOrd="1" destOrd="0" presId="urn:microsoft.com/office/officeart/2005/8/layout/orgChart1"/>
    <dgm:cxn modelId="{B03BB0B6-C9F5-4B3B-9741-CE92721BED14}" type="presOf" srcId="{8553AEAF-49DC-4E0A-8CFC-C6FC9F15D65F}" destId="{6F09CBBE-6379-4687-9AF1-3FE4FE82A5A6}" srcOrd="0" destOrd="0" presId="urn:microsoft.com/office/officeart/2005/8/layout/orgChart1"/>
    <dgm:cxn modelId="{9D4B4950-9955-45F1-94E4-F6F738F6426B}" srcId="{706A488D-E122-4DFE-A195-CE428800056E}" destId="{72EECFB2-6BB2-4286-8533-D22E6FC91C73}" srcOrd="6" destOrd="0" parTransId="{E8922019-24DC-4DB9-BBB7-C1E101233F75}" sibTransId="{4B144C3A-7EFC-4C70-AA4B-0D0B230E5EA9}"/>
    <dgm:cxn modelId="{FC00E28C-3B87-42B9-8020-89D7BBD92B6F}" type="presOf" srcId="{4C58F821-5A07-47F2-A083-36CCAC4C61D3}" destId="{12C054F6-336E-4B5C-90F6-6E14B01A7F86}" srcOrd="0" destOrd="0" presId="urn:microsoft.com/office/officeart/2005/8/layout/orgChart1"/>
    <dgm:cxn modelId="{F21AEBF4-9BAE-4037-B784-CC071B446262}" srcId="{706A488D-E122-4DFE-A195-CE428800056E}" destId="{8553AEAF-49DC-4E0A-8CFC-C6FC9F15D65F}" srcOrd="5" destOrd="0" parTransId="{A09AB137-BE63-4FA6-959D-20D79C995FC5}" sibTransId="{3B99F02F-BAD4-4F7C-BDB3-28E952AA380D}"/>
    <dgm:cxn modelId="{043F26D0-9BFF-4F98-BD86-DD517315545B}" type="presOf" srcId="{67142968-1DA4-48C3-A24B-B471D9F54C5D}" destId="{16E4201C-14DA-47B9-8E50-96C1563C7463}" srcOrd="0" destOrd="0" presId="urn:microsoft.com/office/officeart/2005/8/layout/orgChart1"/>
    <dgm:cxn modelId="{BE0FEDF0-888D-49B9-BB69-247EA28F7A6E}" type="presOf" srcId="{BEC4FA02-8FA6-4B4D-AC58-BD492E2EB5D0}" destId="{15088F4C-59B3-43A6-B4FC-B75E90DF9F11}" srcOrd="1" destOrd="0" presId="urn:microsoft.com/office/officeart/2005/8/layout/orgChart1"/>
    <dgm:cxn modelId="{99181913-9249-4652-876B-053B3227F343}" type="presOf" srcId="{859BF70A-0109-4492-99E5-2AC46ADD53E9}" destId="{24C51D9F-4EB2-4445-A4FB-B1E4678734AD}" srcOrd="1" destOrd="0" presId="urn:microsoft.com/office/officeart/2005/8/layout/orgChart1"/>
    <dgm:cxn modelId="{478E7A47-654F-45AE-B2DD-82E4B09DE516}" type="presOf" srcId="{8B30A7E6-79A5-4B7D-8E97-95C963EE3B1C}" destId="{51A74683-0ECC-4AF5-94CF-DFB055937FCF}" srcOrd="1" destOrd="0" presId="urn:microsoft.com/office/officeart/2005/8/layout/orgChart1"/>
    <dgm:cxn modelId="{528F3420-3BA0-4BD9-8678-713D4DD15297}" type="presOf" srcId="{C233EB6B-297F-4218-9F30-181EE904AE24}" destId="{2DA49793-5B95-4976-8288-186DF4D535E1}" srcOrd="1" destOrd="0" presId="urn:microsoft.com/office/officeart/2005/8/layout/orgChart1"/>
    <dgm:cxn modelId="{807832D2-AE7D-4D57-A684-3D3C8237C02E}" type="presOf" srcId="{651A9C76-1032-4AB4-B80E-EA66F5D8A203}" destId="{52AB57C0-6C6E-463E-AD98-FE7439462F38}" srcOrd="0" destOrd="0" presId="urn:microsoft.com/office/officeart/2005/8/layout/orgChart1"/>
    <dgm:cxn modelId="{FFC6C1F3-0B9B-466C-B602-2DF37C17AEBE}" type="presOf" srcId="{2BB7F5F9-9BD9-4429-8931-3E664D005EA0}" destId="{254C4532-6D62-4B6D-A9E6-C91CE33CFD37}" srcOrd="0" destOrd="0" presId="urn:microsoft.com/office/officeart/2005/8/layout/orgChart1"/>
    <dgm:cxn modelId="{047F016E-E36A-435F-9D52-6C9FB1E56012}" type="presOf" srcId="{3134F3AB-E0EA-4EF3-8E65-8E7C64140700}" destId="{3E567801-59F0-4A46-9823-450AD20D662D}" srcOrd="0" destOrd="0" presId="urn:microsoft.com/office/officeart/2005/8/layout/orgChart1"/>
    <dgm:cxn modelId="{64303D1A-CE68-46D2-9354-A1BFB3EB159D}" type="presOf" srcId="{A09AB137-BE63-4FA6-959D-20D79C995FC5}" destId="{C7857A1C-33B5-471D-A1DC-6B769070AAD7}" srcOrd="0" destOrd="0" presId="urn:microsoft.com/office/officeart/2005/8/layout/orgChart1"/>
    <dgm:cxn modelId="{96C3B897-ECDA-4CE4-8272-5A9775C36ABE}" srcId="{706A488D-E122-4DFE-A195-CE428800056E}" destId="{C07E2318-50B8-401E-88EE-9FB696ADB9EA}" srcOrd="11" destOrd="0" parTransId="{1B5BA20F-F861-4072-8410-E850B6F1BD13}" sibTransId="{DC8A0BD4-D2E8-49DE-A4F2-6E766D708AA7}"/>
    <dgm:cxn modelId="{3024BFF1-E5CE-4C2D-A53B-C3E01B255DF5}" type="presOf" srcId="{1AEBD577-0CC2-4CD4-A3C0-5CA26C382C6C}" destId="{FEC483E1-6CA8-4110-B679-B90F39537EEE}" srcOrd="0" destOrd="0" presId="urn:microsoft.com/office/officeart/2005/8/layout/orgChart1"/>
    <dgm:cxn modelId="{FDA98F11-5708-410A-BAD3-52435E79E3F3}" type="presOf" srcId="{CC61184A-3048-426E-99D5-D87A57CAFE45}" destId="{696DF39E-F73E-47DC-9127-9F5ADA063297}" srcOrd="1" destOrd="0" presId="urn:microsoft.com/office/officeart/2005/8/layout/orgChart1"/>
    <dgm:cxn modelId="{A3EA55F9-0361-4819-B329-FBFBC8901462}" type="presOf" srcId="{CB749CAF-0840-41CF-80ED-0B55D1A6935A}" destId="{C617A32D-57CC-40AC-8B43-4841F39C6743}" srcOrd="0" destOrd="0" presId="urn:microsoft.com/office/officeart/2005/8/layout/orgChart1"/>
    <dgm:cxn modelId="{7081A7AC-F5A7-4856-93BA-01DA1ABCAE91}" type="presOf" srcId="{2523DB67-5474-43BF-A98E-F1089ADFE1EF}" destId="{61CE8265-2BDF-4157-B32F-477C64C476FB}" srcOrd="0" destOrd="0" presId="urn:microsoft.com/office/officeart/2005/8/layout/orgChart1"/>
    <dgm:cxn modelId="{248CD698-F2EF-40D5-97C2-08B1D755AD4B}" type="presOf" srcId="{5DEB29AA-992E-48E2-B6D9-7CAC65BBBC74}" destId="{D2FD3B0D-B303-4223-B53F-D10155104164}" srcOrd="0" destOrd="0" presId="urn:microsoft.com/office/officeart/2005/8/layout/orgChart1"/>
    <dgm:cxn modelId="{A97900C1-307A-4E04-9D75-D424BC3E8B77}" type="presOf" srcId="{3279EF9E-F03B-4BDD-830C-969D62C26F29}" destId="{C8BC966E-BBC4-4772-8130-3E97A67EF172}" srcOrd="1" destOrd="0" presId="urn:microsoft.com/office/officeart/2005/8/layout/orgChart1"/>
    <dgm:cxn modelId="{4C8E4767-3239-469B-A0BD-30664E5E691E}" type="presOf" srcId="{C07E2318-50B8-401E-88EE-9FB696ADB9EA}" destId="{6E141612-F1FE-4221-8BBF-077EDF287FC4}" srcOrd="0" destOrd="0" presId="urn:microsoft.com/office/officeart/2005/8/layout/orgChart1"/>
    <dgm:cxn modelId="{FA1D7234-BD43-4748-A3D8-159FE861FFEE}" type="presOf" srcId="{1C50244A-6B9B-4CB1-B40A-5BD8C07918CC}" destId="{CF01BB9F-13E2-4BC8-B030-30887128CD09}" srcOrd="0" destOrd="0" presId="urn:microsoft.com/office/officeart/2005/8/layout/orgChart1"/>
    <dgm:cxn modelId="{9D2EAA52-0094-4573-B103-DF2C60C9F1C0}" srcId="{706A488D-E122-4DFE-A195-CE428800056E}" destId="{3279EF9E-F03B-4BDD-830C-969D62C26F29}" srcOrd="3" destOrd="0" parTransId="{2523DB67-5474-43BF-A98E-F1089ADFE1EF}" sibTransId="{58B99F18-BFF0-4351-876E-0EEA80AAFBF9}"/>
    <dgm:cxn modelId="{4622399F-9C0C-425C-ABCB-8E958D279CA1}" type="presOf" srcId="{1439609B-48E3-4060-995B-2DF44A0E6031}" destId="{ABCD68B1-6B33-4D5A-BC72-472867F8A804}" srcOrd="0" destOrd="0" presId="urn:microsoft.com/office/officeart/2005/8/layout/orgChart1"/>
    <dgm:cxn modelId="{6FB6EF91-BDB6-42EA-B62B-0C3BFFDDBFAB}" type="presOf" srcId="{8D037A54-081B-48D7-9BBD-AEF97F6425F7}" destId="{F4B5B8BB-662F-4AC6-A1FC-3C3DFEBEE4CB}" srcOrd="0" destOrd="0" presId="urn:microsoft.com/office/officeart/2005/8/layout/orgChart1"/>
    <dgm:cxn modelId="{8EF6B1D4-73FB-48CF-9D15-CF876793B53D}" type="presOf" srcId="{706A488D-E122-4DFE-A195-CE428800056E}" destId="{B872AD27-9C69-42C4-A383-306166F80000}" srcOrd="0" destOrd="0" presId="urn:microsoft.com/office/officeart/2005/8/layout/orgChart1"/>
    <dgm:cxn modelId="{006055EB-A338-4F21-B450-0D22B5FA55AD}" type="presOf" srcId="{F791F966-E2B9-4DBB-B33F-F389C7838782}" destId="{7438A5B4-7C4F-46EB-A7AA-3A9EEF7ED838}" srcOrd="0" destOrd="0" presId="urn:microsoft.com/office/officeart/2005/8/layout/orgChart1"/>
    <dgm:cxn modelId="{175C9BA1-2F0C-4022-828C-D806C57854F8}" type="presParOf" srcId="{52AB57C0-6C6E-463E-AD98-FE7439462F38}" destId="{374A648A-CABA-4686-AE0E-5E20495BC55F}" srcOrd="0" destOrd="0" presId="urn:microsoft.com/office/officeart/2005/8/layout/orgChart1"/>
    <dgm:cxn modelId="{BA966F10-BBF9-4214-9A7B-3DE9CBB25417}" type="presParOf" srcId="{374A648A-CABA-4686-AE0E-5E20495BC55F}" destId="{E2528F9E-703F-401B-B868-A492962C85AB}" srcOrd="0" destOrd="0" presId="urn:microsoft.com/office/officeart/2005/8/layout/orgChart1"/>
    <dgm:cxn modelId="{1BE4302E-02CC-4758-91B5-B27A492E7042}" type="presParOf" srcId="{E2528F9E-703F-401B-B868-A492962C85AB}" destId="{96C6CDE3-B0D8-4A37-B402-8A0656D2CCE9}" srcOrd="0" destOrd="0" presId="urn:microsoft.com/office/officeart/2005/8/layout/orgChart1"/>
    <dgm:cxn modelId="{1981B467-B006-495C-A228-ABE40E7E955E}" type="presParOf" srcId="{E2528F9E-703F-401B-B868-A492962C85AB}" destId="{24C51D9F-4EB2-4445-A4FB-B1E4678734AD}" srcOrd="1" destOrd="0" presId="urn:microsoft.com/office/officeart/2005/8/layout/orgChart1"/>
    <dgm:cxn modelId="{82BD860C-D47D-4EDF-A280-E9202073BC47}" type="presParOf" srcId="{374A648A-CABA-4686-AE0E-5E20495BC55F}" destId="{C0D5AC41-188D-409F-B568-A420E8F43A8F}" srcOrd="1" destOrd="0" presId="urn:microsoft.com/office/officeart/2005/8/layout/orgChart1"/>
    <dgm:cxn modelId="{F374E795-E34B-45C5-A044-CA692DC148E1}" type="presParOf" srcId="{C0D5AC41-188D-409F-B568-A420E8F43A8F}" destId="{D2FD3B0D-B303-4223-B53F-D10155104164}" srcOrd="0" destOrd="0" presId="urn:microsoft.com/office/officeart/2005/8/layout/orgChart1"/>
    <dgm:cxn modelId="{F44594C9-2C9C-4CC0-AAF2-DFCF74A75885}" type="presParOf" srcId="{C0D5AC41-188D-409F-B568-A420E8F43A8F}" destId="{2795B1D2-4FB5-478B-87CC-831D7595C9CB}" srcOrd="1" destOrd="0" presId="urn:microsoft.com/office/officeart/2005/8/layout/orgChart1"/>
    <dgm:cxn modelId="{FA35972E-E98F-41E7-938D-795F0F6AE856}" type="presParOf" srcId="{2795B1D2-4FB5-478B-87CC-831D7595C9CB}" destId="{E64DFE30-63FA-4857-BEAD-86C3D4C08292}" srcOrd="0" destOrd="0" presId="urn:microsoft.com/office/officeart/2005/8/layout/orgChart1"/>
    <dgm:cxn modelId="{5F016BBA-4EED-4C97-A631-221F3928D906}" type="presParOf" srcId="{E64DFE30-63FA-4857-BEAD-86C3D4C08292}" destId="{A858BF2F-419A-49B2-B2AA-1C03540DA731}" srcOrd="0" destOrd="0" presId="urn:microsoft.com/office/officeart/2005/8/layout/orgChart1"/>
    <dgm:cxn modelId="{3DE3037B-A175-47F3-A05E-651AC8FD2B20}" type="presParOf" srcId="{E64DFE30-63FA-4857-BEAD-86C3D4C08292}" destId="{0B7128B8-A613-406B-BFAA-F91A2E6CE8ED}" srcOrd="1" destOrd="0" presId="urn:microsoft.com/office/officeart/2005/8/layout/orgChart1"/>
    <dgm:cxn modelId="{62C5828C-E1F1-43A4-9606-10136BCFDA63}" type="presParOf" srcId="{2795B1D2-4FB5-478B-87CC-831D7595C9CB}" destId="{8517726A-EBD1-443B-86C0-99C3A7BEDD30}" srcOrd="1" destOrd="0" presId="urn:microsoft.com/office/officeart/2005/8/layout/orgChart1"/>
    <dgm:cxn modelId="{F44A7205-E135-4F65-A3FA-BBE31CFB2CF3}" type="presParOf" srcId="{8517726A-EBD1-443B-86C0-99C3A7BEDD30}" destId="{3E567801-59F0-4A46-9823-450AD20D662D}" srcOrd="0" destOrd="0" presId="urn:microsoft.com/office/officeart/2005/8/layout/orgChart1"/>
    <dgm:cxn modelId="{4A4DCCA2-2ADB-4087-95AB-6D45AE55C202}" type="presParOf" srcId="{8517726A-EBD1-443B-86C0-99C3A7BEDD30}" destId="{90C4B5C7-E6AD-4A7D-800E-BBD6CC2F0E6D}" srcOrd="1" destOrd="0" presId="urn:microsoft.com/office/officeart/2005/8/layout/orgChart1"/>
    <dgm:cxn modelId="{457B9344-9908-4AFA-A5D4-B4B1D3D010B6}" type="presParOf" srcId="{90C4B5C7-E6AD-4A7D-800E-BBD6CC2F0E6D}" destId="{443C64AD-F932-4382-9B17-58DA9A7BC64B}" srcOrd="0" destOrd="0" presId="urn:microsoft.com/office/officeart/2005/8/layout/orgChart1"/>
    <dgm:cxn modelId="{14216864-5396-4433-9259-0CCC9FA3B0BD}" type="presParOf" srcId="{443C64AD-F932-4382-9B17-58DA9A7BC64B}" destId="{D8A584D5-E8BA-44B6-A993-424A7B7582C2}" srcOrd="0" destOrd="0" presId="urn:microsoft.com/office/officeart/2005/8/layout/orgChart1"/>
    <dgm:cxn modelId="{A0AC1244-79BC-4EEB-B834-3ED4EB83A7EC}" type="presParOf" srcId="{443C64AD-F932-4382-9B17-58DA9A7BC64B}" destId="{A3FB6713-CCEF-47AB-B019-071124B7C86D}" srcOrd="1" destOrd="0" presId="urn:microsoft.com/office/officeart/2005/8/layout/orgChart1"/>
    <dgm:cxn modelId="{896A109B-7DC3-4B70-8C92-2ED952CA999D}" type="presParOf" srcId="{90C4B5C7-E6AD-4A7D-800E-BBD6CC2F0E6D}" destId="{6E522EA9-9D06-4432-98B8-2106FFF5292D}" srcOrd="1" destOrd="0" presId="urn:microsoft.com/office/officeart/2005/8/layout/orgChart1"/>
    <dgm:cxn modelId="{D6BE0841-1A91-4D0B-8AC4-8E9D5E806795}" type="presParOf" srcId="{90C4B5C7-E6AD-4A7D-800E-BBD6CC2F0E6D}" destId="{5BA76207-4B1B-4F0B-9438-4112BC620CC5}" srcOrd="2" destOrd="0" presId="urn:microsoft.com/office/officeart/2005/8/layout/orgChart1"/>
    <dgm:cxn modelId="{8C93B0D9-24DF-4B13-9050-FEB0FF86B538}" type="presParOf" srcId="{8517726A-EBD1-443B-86C0-99C3A7BEDD30}" destId="{31764389-CCB3-4FD5-AAF4-3C061EC42682}" srcOrd="2" destOrd="0" presId="urn:microsoft.com/office/officeart/2005/8/layout/orgChart1"/>
    <dgm:cxn modelId="{12EA3ABD-7456-4144-98B2-92579C209FF7}" type="presParOf" srcId="{8517726A-EBD1-443B-86C0-99C3A7BEDD30}" destId="{9AA73C6B-FF1B-45E7-8B2B-BDC79B916655}" srcOrd="3" destOrd="0" presId="urn:microsoft.com/office/officeart/2005/8/layout/orgChart1"/>
    <dgm:cxn modelId="{469D2F12-7475-4195-9F3F-1BA305BB8A9F}" type="presParOf" srcId="{9AA73C6B-FF1B-45E7-8B2B-BDC79B916655}" destId="{3504196A-C39E-4B45-AF2D-9F3D4820D0AA}" srcOrd="0" destOrd="0" presId="urn:microsoft.com/office/officeart/2005/8/layout/orgChart1"/>
    <dgm:cxn modelId="{DA781522-11F9-4D3B-96BB-B85D198007C2}" type="presParOf" srcId="{3504196A-C39E-4B45-AF2D-9F3D4820D0AA}" destId="{3752DA12-DA7B-45D6-93FA-FEC3C706D2A3}" srcOrd="0" destOrd="0" presId="urn:microsoft.com/office/officeart/2005/8/layout/orgChart1"/>
    <dgm:cxn modelId="{46FDB412-8C4B-4C55-9DC0-71578774D8D5}" type="presParOf" srcId="{3504196A-C39E-4B45-AF2D-9F3D4820D0AA}" destId="{696DF39E-F73E-47DC-9127-9F5ADA063297}" srcOrd="1" destOrd="0" presId="urn:microsoft.com/office/officeart/2005/8/layout/orgChart1"/>
    <dgm:cxn modelId="{114CFC9F-F020-4B58-B24C-86478BC15197}" type="presParOf" srcId="{9AA73C6B-FF1B-45E7-8B2B-BDC79B916655}" destId="{5D52814A-BFB8-43B1-B91F-8247C334FD48}" srcOrd="1" destOrd="0" presId="urn:microsoft.com/office/officeart/2005/8/layout/orgChart1"/>
    <dgm:cxn modelId="{0DC6A1F6-F7F6-412E-BA6F-C9A75908A96D}" type="presParOf" srcId="{9AA73C6B-FF1B-45E7-8B2B-BDC79B916655}" destId="{4FDADB04-C636-4D42-B77E-2FBBA953ABAD}" srcOrd="2" destOrd="0" presId="urn:microsoft.com/office/officeart/2005/8/layout/orgChart1"/>
    <dgm:cxn modelId="{E94AC57A-219A-4827-AA72-9379410E1CFE}" type="presParOf" srcId="{8517726A-EBD1-443B-86C0-99C3A7BEDD30}" destId="{8C5D134D-0908-4A73-BB2E-5E43B24329EF}" srcOrd="4" destOrd="0" presId="urn:microsoft.com/office/officeart/2005/8/layout/orgChart1"/>
    <dgm:cxn modelId="{CBADE69D-D100-405A-A18D-DCA92A7F43EF}" type="presParOf" srcId="{8517726A-EBD1-443B-86C0-99C3A7BEDD30}" destId="{FDCF86E0-B643-4BDB-9E11-4446B8D40938}" srcOrd="5" destOrd="0" presId="urn:microsoft.com/office/officeart/2005/8/layout/orgChart1"/>
    <dgm:cxn modelId="{92CA0098-727D-4069-88AC-8E1C780AEE71}" type="presParOf" srcId="{FDCF86E0-B643-4BDB-9E11-4446B8D40938}" destId="{46BFAA52-A0E4-452C-B821-384485037596}" srcOrd="0" destOrd="0" presId="urn:microsoft.com/office/officeart/2005/8/layout/orgChart1"/>
    <dgm:cxn modelId="{76A8AE47-CA50-424F-9D29-33458D220D97}" type="presParOf" srcId="{46BFAA52-A0E4-452C-B821-384485037596}" destId="{036D29C5-75CD-4F7E-B3DA-732E10F45F50}" srcOrd="0" destOrd="0" presId="urn:microsoft.com/office/officeart/2005/8/layout/orgChart1"/>
    <dgm:cxn modelId="{55603101-F4DB-40B5-8D00-A0035DEE422C}" type="presParOf" srcId="{46BFAA52-A0E4-452C-B821-384485037596}" destId="{E8939B92-438B-4B6C-A9FB-7C43ACFF4AA5}" srcOrd="1" destOrd="0" presId="urn:microsoft.com/office/officeart/2005/8/layout/orgChart1"/>
    <dgm:cxn modelId="{5E20A3AA-EC45-4370-9BB9-D046E094FC10}" type="presParOf" srcId="{FDCF86E0-B643-4BDB-9E11-4446B8D40938}" destId="{1DC3B525-537B-4EE5-97BC-96D25C4C916A}" srcOrd="1" destOrd="0" presId="urn:microsoft.com/office/officeart/2005/8/layout/orgChart1"/>
    <dgm:cxn modelId="{EDF71742-3452-41EC-BFEA-B0C5B1C7B4C9}" type="presParOf" srcId="{FDCF86E0-B643-4BDB-9E11-4446B8D40938}" destId="{0A8DEFD5-1269-4A77-B09C-0D2F964BF583}" srcOrd="2" destOrd="0" presId="urn:microsoft.com/office/officeart/2005/8/layout/orgChart1"/>
    <dgm:cxn modelId="{0D2624E6-2257-48DA-A8F2-83F959FD4531}" type="presParOf" srcId="{8517726A-EBD1-443B-86C0-99C3A7BEDD30}" destId="{254C4532-6D62-4B6D-A9E6-C91CE33CFD37}" srcOrd="6" destOrd="0" presId="urn:microsoft.com/office/officeart/2005/8/layout/orgChart1"/>
    <dgm:cxn modelId="{9456FB0C-5D4B-4004-914D-662B7ED05C6E}" type="presParOf" srcId="{8517726A-EBD1-443B-86C0-99C3A7BEDD30}" destId="{F9D63367-4161-4443-8BB3-612B2184DBE5}" srcOrd="7" destOrd="0" presId="urn:microsoft.com/office/officeart/2005/8/layout/orgChart1"/>
    <dgm:cxn modelId="{827DD705-82D8-43E7-9921-2DCF399FE2E1}" type="presParOf" srcId="{F9D63367-4161-4443-8BB3-612B2184DBE5}" destId="{101E7B6F-06BB-4D1A-88CC-D80EBDC97E69}" srcOrd="0" destOrd="0" presId="urn:microsoft.com/office/officeart/2005/8/layout/orgChart1"/>
    <dgm:cxn modelId="{5091C52A-414F-49DF-AF1B-0314A5C76A37}" type="presParOf" srcId="{101E7B6F-06BB-4D1A-88CC-D80EBDC97E69}" destId="{7438A5B4-7C4F-46EB-A7AA-3A9EEF7ED838}" srcOrd="0" destOrd="0" presId="urn:microsoft.com/office/officeart/2005/8/layout/orgChart1"/>
    <dgm:cxn modelId="{5ABE439E-59BD-424B-A5C1-E52DB37A7F31}" type="presParOf" srcId="{101E7B6F-06BB-4D1A-88CC-D80EBDC97E69}" destId="{31FA9EBE-3A94-4555-9259-0BFAA97F7126}" srcOrd="1" destOrd="0" presId="urn:microsoft.com/office/officeart/2005/8/layout/orgChart1"/>
    <dgm:cxn modelId="{28CA639F-7E19-40D4-A71C-D2F16158F19D}" type="presParOf" srcId="{F9D63367-4161-4443-8BB3-612B2184DBE5}" destId="{834E5246-8814-4BB9-8A5C-182A7F280F4B}" srcOrd="1" destOrd="0" presId="urn:microsoft.com/office/officeart/2005/8/layout/orgChart1"/>
    <dgm:cxn modelId="{02089394-3BCB-40EA-80CE-A978E27274AB}" type="presParOf" srcId="{F9D63367-4161-4443-8BB3-612B2184DBE5}" destId="{3EF06488-7B9F-4A6D-895D-1151FD913020}" srcOrd="2" destOrd="0" presId="urn:microsoft.com/office/officeart/2005/8/layout/orgChart1"/>
    <dgm:cxn modelId="{46C4DEB1-FE5E-4C29-B28A-1654DE2F898B}" type="presParOf" srcId="{2795B1D2-4FB5-478B-87CC-831D7595C9CB}" destId="{2BBBFC4B-2482-49A7-988E-037B671E6AC6}" srcOrd="2" destOrd="0" presId="urn:microsoft.com/office/officeart/2005/8/layout/orgChart1"/>
    <dgm:cxn modelId="{15F4003F-3F1D-408F-B234-EF405DF1B762}" type="presParOf" srcId="{C0D5AC41-188D-409F-B568-A420E8F43A8F}" destId="{7DD87A26-6493-43CD-9F14-8C9736FE7566}" srcOrd="2" destOrd="0" presId="urn:microsoft.com/office/officeart/2005/8/layout/orgChart1"/>
    <dgm:cxn modelId="{7D4BD246-F5AC-4CDB-A7A8-AD616CC037B1}" type="presParOf" srcId="{C0D5AC41-188D-409F-B568-A420E8F43A8F}" destId="{B13EB970-E94B-4AD2-9062-78D9F358536A}" srcOrd="3" destOrd="0" presId="urn:microsoft.com/office/officeart/2005/8/layout/orgChart1"/>
    <dgm:cxn modelId="{12302B2C-B5F9-4EAE-AC10-4BC2BDD2678B}" type="presParOf" srcId="{B13EB970-E94B-4AD2-9062-78D9F358536A}" destId="{820F9B12-7D58-4A15-AA3B-C4D1CEA2464F}" srcOrd="0" destOrd="0" presId="urn:microsoft.com/office/officeart/2005/8/layout/orgChart1"/>
    <dgm:cxn modelId="{75DC2CF6-F373-49F5-8DE9-E9EF639FD921}" type="presParOf" srcId="{820F9B12-7D58-4A15-AA3B-C4D1CEA2464F}" destId="{B872AD27-9C69-42C4-A383-306166F80000}" srcOrd="0" destOrd="0" presId="urn:microsoft.com/office/officeart/2005/8/layout/orgChart1"/>
    <dgm:cxn modelId="{108D9DDE-9D4B-43C6-A6B1-5E79A34BE7D4}" type="presParOf" srcId="{820F9B12-7D58-4A15-AA3B-C4D1CEA2464F}" destId="{7962C356-5108-4831-AE0D-96A328262D78}" srcOrd="1" destOrd="0" presId="urn:microsoft.com/office/officeart/2005/8/layout/orgChart1"/>
    <dgm:cxn modelId="{6E7E7546-B2C7-43D2-9EFC-32520B877F18}" type="presParOf" srcId="{B13EB970-E94B-4AD2-9062-78D9F358536A}" destId="{5EED63C0-A458-43EF-9F3E-34DA5088D7F4}" srcOrd="1" destOrd="0" presId="urn:microsoft.com/office/officeart/2005/8/layout/orgChart1"/>
    <dgm:cxn modelId="{602B40E9-067D-4E76-8AE5-0A03D5C364E5}" type="presParOf" srcId="{5EED63C0-A458-43EF-9F3E-34DA5088D7F4}" destId="{CF01BB9F-13E2-4BC8-B030-30887128CD09}" srcOrd="0" destOrd="0" presId="urn:microsoft.com/office/officeart/2005/8/layout/orgChart1"/>
    <dgm:cxn modelId="{028D7501-C8D4-47B3-A766-F3806B4827C3}" type="presParOf" srcId="{5EED63C0-A458-43EF-9F3E-34DA5088D7F4}" destId="{1A0E24F1-2CBC-4CA5-94C0-980B35525ADC}" srcOrd="1" destOrd="0" presId="urn:microsoft.com/office/officeart/2005/8/layout/orgChart1"/>
    <dgm:cxn modelId="{A1034342-645B-4539-9626-5F8A02A9B142}" type="presParOf" srcId="{1A0E24F1-2CBC-4CA5-94C0-980B35525ADC}" destId="{B8A0824C-F0CA-4882-838E-8F85BF691580}" srcOrd="0" destOrd="0" presId="urn:microsoft.com/office/officeart/2005/8/layout/orgChart1"/>
    <dgm:cxn modelId="{86395518-564C-4C6F-9939-4953DE017F7B}" type="presParOf" srcId="{B8A0824C-F0CA-4882-838E-8F85BF691580}" destId="{16E4201C-14DA-47B9-8E50-96C1563C7463}" srcOrd="0" destOrd="0" presId="urn:microsoft.com/office/officeart/2005/8/layout/orgChart1"/>
    <dgm:cxn modelId="{38C70172-9ECC-4691-A5B2-4EEC17E1BC43}" type="presParOf" srcId="{B8A0824C-F0CA-4882-838E-8F85BF691580}" destId="{6E7990F4-132A-4DB6-A649-D411C652617E}" srcOrd="1" destOrd="0" presId="urn:microsoft.com/office/officeart/2005/8/layout/orgChart1"/>
    <dgm:cxn modelId="{D5CDE7D8-4C81-41C6-AA84-81265C405986}" type="presParOf" srcId="{1A0E24F1-2CBC-4CA5-94C0-980B35525ADC}" destId="{B755986D-4B1A-47CE-886B-765F4D6445D0}" srcOrd="1" destOrd="0" presId="urn:microsoft.com/office/officeart/2005/8/layout/orgChart1"/>
    <dgm:cxn modelId="{D519898D-287E-4C62-BC74-C91CB17B4EA4}" type="presParOf" srcId="{1A0E24F1-2CBC-4CA5-94C0-980B35525ADC}" destId="{79CC1292-0B24-4114-8559-635A46660C10}" srcOrd="2" destOrd="0" presId="urn:microsoft.com/office/officeart/2005/8/layout/orgChart1"/>
    <dgm:cxn modelId="{69C4532B-3CE1-479E-B644-66AC0E0753B0}" type="presParOf" srcId="{5EED63C0-A458-43EF-9F3E-34DA5088D7F4}" destId="{FF361B56-8BB2-4E9F-A138-3F1B03EFCB3B}" srcOrd="2" destOrd="0" presId="urn:microsoft.com/office/officeart/2005/8/layout/orgChart1"/>
    <dgm:cxn modelId="{29DDF75A-DA4D-4E08-AF25-3F09324AB284}" type="presParOf" srcId="{5EED63C0-A458-43EF-9F3E-34DA5088D7F4}" destId="{27DCA7A7-DEB9-4B8A-954C-27DAAF5DAB97}" srcOrd="3" destOrd="0" presId="urn:microsoft.com/office/officeart/2005/8/layout/orgChart1"/>
    <dgm:cxn modelId="{8A635CAE-48E7-4102-AB84-9B19D4C63411}" type="presParOf" srcId="{27DCA7A7-DEB9-4B8A-954C-27DAAF5DAB97}" destId="{76AC0D7C-9022-4551-95C2-58C999FBEDD1}" srcOrd="0" destOrd="0" presId="urn:microsoft.com/office/officeart/2005/8/layout/orgChart1"/>
    <dgm:cxn modelId="{77B01CE1-2710-4064-9A61-54834CD3B347}" type="presParOf" srcId="{76AC0D7C-9022-4551-95C2-58C999FBEDD1}" destId="{B5752938-FD0C-4DDE-95A4-A79A4E881D9A}" srcOrd="0" destOrd="0" presId="urn:microsoft.com/office/officeart/2005/8/layout/orgChart1"/>
    <dgm:cxn modelId="{D65A6743-9D1D-4766-9780-7C6093523B97}" type="presParOf" srcId="{76AC0D7C-9022-4551-95C2-58C999FBEDD1}" destId="{A21410C1-7988-4394-9ED0-58FE0118C73D}" srcOrd="1" destOrd="0" presId="urn:microsoft.com/office/officeart/2005/8/layout/orgChart1"/>
    <dgm:cxn modelId="{2F78815E-DFE6-4690-BBCA-077A2E472D8D}" type="presParOf" srcId="{27DCA7A7-DEB9-4B8A-954C-27DAAF5DAB97}" destId="{72165ED2-B170-4873-903D-5B4A90135552}" srcOrd="1" destOrd="0" presId="urn:microsoft.com/office/officeart/2005/8/layout/orgChart1"/>
    <dgm:cxn modelId="{9BBE9950-CDE5-494B-AE0E-CBD539A38E93}" type="presParOf" srcId="{27DCA7A7-DEB9-4B8A-954C-27DAAF5DAB97}" destId="{3D54578F-9F6A-4792-A2D1-B720B041B15F}" srcOrd="2" destOrd="0" presId="urn:microsoft.com/office/officeart/2005/8/layout/orgChart1"/>
    <dgm:cxn modelId="{194C62DB-D3F6-4CEE-A045-1AFCC01BA30A}" type="presParOf" srcId="{5EED63C0-A458-43EF-9F3E-34DA5088D7F4}" destId="{9F5DC61F-F608-4C36-AB4D-252CF28DE653}" srcOrd="4" destOrd="0" presId="urn:microsoft.com/office/officeart/2005/8/layout/orgChart1"/>
    <dgm:cxn modelId="{310196D3-8B3E-4E6B-BDC1-61E4C22B3335}" type="presParOf" srcId="{5EED63C0-A458-43EF-9F3E-34DA5088D7F4}" destId="{88B2F2B8-B2B1-4B1B-94E1-A66A46074849}" srcOrd="5" destOrd="0" presId="urn:microsoft.com/office/officeart/2005/8/layout/orgChart1"/>
    <dgm:cxn modelId="{E2480E26-842F-43AE-B151-71DA6C604202}" type="presParOf" srcId="{88B2F2B8-B2B1-4B1B-94E1-A66A46074849}" destId="{42C42FAA-021D-4778-ADE6-504598B93BBF}" srcOrd="0" destOrd="0" presId="urn:microsoft.com/office/officeart/2005/8/layout/orgChart1"/>
    <dgm:cxn modelId="{57264B52-68D5-4E8E-A3B5-59354D2A2FEA}" type="presParOf" srcId="{42C42FAA-021D-4778-ADE6-504598B93BBF}" destId="{6BF59077-6EEF-425C-AE0E-2C5EBC23A2F2}" srcOrd="0" destOrd="0" presId="urn:microsoft.com/office/officeart/2005/8/layout/orgChart1"/>
    <dgm:cxn modelId="{E0E4713B-12FD-4DBB-99A7-4E93227A9B43}" type="presParOf" srcId="{42C42FAA-021D-4778-ADE6-504598B93BBF}" destId="{51A74683-0ECC-4AF5-94CF-DFB055937FCF}" srcOrd="1" destOrd="0" presId="urn:microsoft.com/office/officeart/2005/8/layout/orgChart1"/>
    <dgm:cxn modelId="{F7B7BFFB-AE87-4AE5-A102-F6EE0A8C06DD}" type="presParOf" srcId="{88B2F2B8-B2B1-4B1B-94E1-A66A46074849}" destId="{25E77858-1643-4CF1-BB59-B541A37EE62C}" srcOrd="1" destOrd="0" presId="urn:microsoft.com/office/officeart/2005/8/layout/orgChart1"/>
    <dgm:cxn modelId="{9990CB9D-86E4-4972-84DE-B804774107F1}" type="presParOf" srcId="{88B2F2B8-B2B1-4B1B-94E1-A66A46074849}" destId="{96377BA8-6917-477B-B527-B6AA56AB806F}" srcOrd="2" destOrd="0" presId="urn:microsoft.com/office/officeart/2005/8/layout/orgChart1"/>
    <dgm:cxn modelId="{7D25CF40-3D86-4694-A05E-F1C9586DA0F3}" type="presParOf" srcId="{5EED63C0-A458-43EF-9F3E-34DA5088D7F4}" destId="{61CE8265-2BDF-4157-B32F-477C64C476FB}" srcOrd="6" destOrd="0" presId="urn:microsoft.com/office/officeart/2005/8/layout/orgChart1"/>
    <dgm:cxn modelId="{0DC6017B-8E65-4D1D-A9F9-2B543DA5A133}" type="presParOf" srcId="{5EED63C0-A458-43EF-9F3E-34DA5088D7F4}" destId="{80CFF15E-4F5B-4214-9B7F-9A1CA229EBE2}" srcOrd="7" destOrd="0" presId="urn:microsoft.com/office/officeart/2005/8/layout/orgChart1"/>
    <dgm:cxn modelId="{DFA665E5-6F1F-466D-9513-F41DE9A5B8D9}" type="presParOf" srcId="{80CFF15E-4F5B-4214-9B7F-9A1CA229EBE2}" destId="{25052A75-A290-422C-9C21-4F49F674229B}" srcOrd="0" destOrd="0" presId="urn:microsoft.com/office/officeart/2005/8/layout/orgChart1"/>
    <dgm:cxn modelId="{541A8432-E35A-4C06-9DEC-A5C1CA333173}" type="presParOf" srcId="{25052A75-A290-422C-9C21-4F49F674229B}" destId="{70A622CE-9452-4F15-9794-25A233B40F04}" srcOrd="0" destOrd="0" presId="urn:microsoft.com/office/officeart/2005/8/layout/orgChart1"/>
    <dgm:cxn modelId="{662D609D-D24A-4757-9147-34A9BDC1C3F1}" type="presParOf" srcId="{25052A75-A290-422C-9C21-4F49F674229B}" destId="{C8BC966E-BBC4-4772-8130-3E97A67EF172}" srcOrd="1" destOrd="0" presId="urn:microsoft.com/office/officeart/2005/8/layout/orgChart1"/>
    <dgm:cxn modelId="{77DDE9CA-6795-484B-AE4F-8FFB13E7034D}" type="presParOf" srcId="{80CFF15E-4F5B-4214-9B7F-9A1CA229EBE2}" destId="{889FA697-EE8B-4C11-884F-A69ABE21BA3C}" srcOrd="1" destOrd="0" presId="urn:microsoft.com/office/officeart/2005/8/layout/orgChart1"/>
    <dgm:cxn modelId="{BCE38538-6D87-49C1-946B-8A59EB30AC70}" type="presParOf" srcId="{80CFF15E-4F5B-4214-9B7F-9A1CA229EBE2}" destId="{BB10838D-2543-4989-9B36-43C29F250C81}" srcOrd="2" destOrd="0" presId="urn:microsoft.com/office/officeart/2005/8/layout/orgChart1"/>
    <dgm:cxn modelId="{57538537-1354-4334-A769-0A360E237177}" type="presParOf" srcId="{5EED63C0-A458-43EF-9F3E-34DA5088D7F4}" destId="{FEC483E1-6CA8-4110-B679-B90F39537EEE}" srcOrd="8" destOrd="0" presId="urn:microsoft.com/office/officeart/2005/8/layout/orgChart1"/>
    <dgm:cxn modelId="{E5B9DF16-AC7B-472F-8904-98B8AA6669A1}" type="presParOf" srcId="{5EED63C0-A458-43EF-9F3E-34DA5088D7F4}" destId="{9CB8059E-5EFE-4DA2-AD7E-1910C35CBDA2}" srcOrd="9" destOrd="0" presId="urn:microsoft.com/office/officeart/2005/8/layout/orgChart1"/>
    <dgm:cxn modelId="{35FC8B09-7BC1-4A3D-AD97-633B3EC5C8DC}" type="presParOf" srcId="{9CB8059E-5EFE-4DA2-AD7E-1910C35CBDA2}" destId="{730A3611-546F-4736-B5D8-117922C7CDD3}" srcOrd="0" destOrd="0" presId="urn:microsoft.com/office/officeart/2005/8/layout/orgChart1"/>
    <dgm:cxn modelId="{AC150414-6D3B-4F55-8DA5-920423CD771E}" type="presParOf" srcId="{730A3611-546F-4736-B5D8-117922C7CDD3}" destId="{A69B8DFC-1520-49AA-80C4-0C181976884D}" srcOrd="0" destOrd="0" presId="urn:microsoft.com/office/officeart/2005/8/layout/orgChart1"/>
    <dgm:cxn modelId="{C4A3DC43-CDC1-4BAB-A306-63DC8324926C}" type="presParOf" srcId="{730A3611-546F-4736-B5D8-117922C7CDD3}" destId="{EADF92FE-99AB-42A2-AAE6-A08C26648928}" srcOrd="1" destOrd="0" presId="urn:microsoft.com/office/officeart/2005/8/layout/orgChart1"/>
    <dgm:cxn modelId="{586C781A-A49A-470D-880A-ED6EE47EA0ED}" type="presParOf" srcId="{9CB8059E-5EFE-4DA2-AD7E-1910C35CBDA2}" destId="{D12E7EBA-B939-42D8-B83B-541507C68DEE}" srcOrd="1" destOrd="0" presId="urn:microsoft.com/office/officeart/2005/8/layout/orgChart1"/>
    <dgm:cxn modelId="{8046184D-B140-46C6-8D08-82184B5AFBEC}" type="presParOf" srcId="{9CB8059E-5EFE-4DA2-AD7E-1910C35CBDA2}" destId="{82BF1755-42B7-4B17-B8A6-FC12F25EC9C6}" srcOrd="2" destOrd="0" presId="urn:microsoft.com/office/officeart/2005/8/layout/orgChart1"/>
    <dgm:cxn modelId="{508C2E21-C5C0-4E15-B32A-20621B762F3B}" type="presParOf" srcId="{5EED63C0-A458-43EF-9F3E-34DA5088D7F4}" destId="{C7857A1C-33B5-471D-A1DC-6B769070AAD7}" srcOrd="10" destOrd="0" presId="urn:microsoft.com/office/officeart/2005/8/layout/orgChart1"/>
    <dgm:cxn modelId="{156C3EF0-EBAD-4D4A-ACCF-8BF95948CE27}" type="presParOf" srcId="{5EED63C0-A458-43EF-9F3E-34DA5088D7F4}" destId="{D3865C4F-75BF-4589-9457-90ECB9DA83C4}" srcOrd="11" destOrd="0" presId="urn:microsoft.com/office/officeart/2005/8/layout/orgChart1"/>
    <dgm:cxn modelId="{5AD90488-781B-4DF8-8386-F415AD93A8E2}" type="presParOf" srcId="{D3865C4F-75BF-4589-9457-90ECB9DA83C4}" destId="{F25F3F47-8B33-411D-968F-AD9ECFA2D90F}" srcOrd="0" destOrd="0" presId="urn:microsoft.com/office/officeart/2005/8/layout/orgChart1"/>
    <dgm:cxn modelId="{97A394E1-DE04-4A41-A66E-97560987CD78}" type="presParOf" srcId="{F25F3F47-8B33-411D-968F-AD9ECFA2D90F}" destId="{6F09CBBE-6379-4687-9AF1-3FE4FE82A5A6}" srcOrd="0" destOrd="0" presId="urn:microsoft.com/office/officeart/2005/8/layout/orgChart1"/>
    <dgm:cxn modelId="{57DD27A1-ACA1-46A9-B682-2D4B5CEF9B8D}" type="presParOf" srcId="{F25F3F47-8B33-411D-968F-AD9ECFA2D90F}" destId="{0B544816-DA3B-4E8B-A944-A1715A28D2DD}" srcOrd="1" destOrd="0" presId="urn:microsoft.com/office/officeart/2005/8/layout/orgChart1"/>
    <dgm:cxn modelId="{62EF1515-AE68-4724-BFC3-AF5CF38209F5}" type="presParOf" srcId="{D3865C4F-75BF-4589-9457-90ECB9DA83C4}" destId="{E8E33870-764A-4D3E-B3B9-BA1F55B4BB54}" srcOrd="1" destOrd="0" presId="urn:microsoft.com/office/officeart/2005/8/layout/orgChart1"/>
    <dgm:cxn modelId="{205E4986-B6D8-464C-88D0-5773C63229CB}" type="presParOf" srcId="{D3865C4F-75BF-4589-9457-90ECB9DA83C4}" destId="{3FA9A258-F900-4057-ABAB-D41548B3889F}" srcOrd="2" destOrd="0" presId="urn:microsoft.com/office/officeart/2005/8/layout/orgChart1"/>
    <dgm:cxn modelId="{467F20AE-7340-4C95-9033-D2BDD3A08734}" type="presParOf" srcId="{5EED63C0-A458-43EF-9F3E-34DA5088D7F4}" destId="{7BBD32F4-7510-4BEB-8627-C563C30C62B7}" srcOrd="12" destOrd="0" presId="urn:microsoft.com/office/officeart/2005/8/layout/orgChart1"/>
    <dgm:cxn modelId="{A43C7268-20B8-43DC-98F1-70A36003F5B0}" type="presParOf" srcId="{5EED63C0-A458-43EF-9F3E-34DA5088D7F4}" destId="{EF87E833-73CE-4235-A7C6-8D2A6A6BA2F5}" srcOrd="13" destOrd="0" presId="urn:microsoft.com/office/officeart/2005/8/layout/orgChart1"/>
    <dgm:cxn modelId="{9A672990-9167-40D0-8CE0-D0E44602CF68}" type="presParOf" srcId="{EF87E833-73CE-4235-A7C6-8D2A6A6BA2F5}" destId="{B8702A2E-9D9C-4C6C-AD71-BF79703BD695}" srcOrd="0" destOrd="0" presId="urn:microsoft.com/office/officeart/2005/8/layout/orgChart1"/>
    <dgm:cxn modelId="{CE73A6A7-E934-41CA-A951-34554D83122B}" type="presParOf" srcId="{B8702A2E-9D9C-4C6C-AD71-BF79703BD695}" destId="{29D140CF-8C3B-456C-966A-464D5B4D7EA0}" srcOrd="0" destOrd="0" presId="urn:microsoft.com/office/officeart/2005/8/layout/orgChart1"/>
    <dgm:cxn modelId="{19C61F64-DD71-4A0C-9E91-67379506FB91}" type="presParOf" srcId="{B8702A2E-9D9C-4C6C-AD71-BF79703BD695}" destId="{139A7645-6703-40F2-988D-85ADCE1D05E0}" srcOrd="1" destOrd="0" presId="urn:microsoft.com/office/officeart/2005/8/layout/orgChart1"/>
    <dgm:cxn modelId="{0B520A07-455F-4F15-9F59-E13D93786FF4}" type="presParOf" srcId="{EF87E833-73CE-4235-A7C6-8D2A6A6BA2F5}" destId="{CFF60213-CEDA-43B7-866E-8FD3BF9434C3}" srcOrd="1" destOrd="0" presId="urn:microsoft.com/office/officeart/2005/8/layout/orgChart1"/>
    <dgm:cxn modelId="{0B668F45-5D75-4665-A573-5E07E2D34125}" type="presParOf" srcId="{EF87E833-73CE-4235-A7C6-8D2A6A6BA2F5}" destId="{612DE85A-FD3D-4E81-9E93-4017F463A891}" srcOrd="2" destOrd="0" presId="urn:microsoft.com/office/officeart/2005/8/layout/orgChart1"/>
    <dgm:cxn modelId="{00B6B82F-5728-44BA-8634-8B8CA36E1172}" type="presParOf" srcId="{5EED63C0-A458-43EF-9F3E-34DA5088D7F4}" destId="{F4B5B8BB-662F-4AC6-A1FC-3C3DFEBEE4CB}" srcOrd="14" destOrd="0" presId="urn:microsoft.com/office/officeart/2005/8/layout/orgChart1"/>
    <dgm:cxn modelId="{B925C54D-C05B-4D62-B955-D543880B5D49}" type="presParOf" srcId="{5EED63C0-A458-43EF-9F3E-34DA5088D7F4}" destId="{9883AE67-208F-41CB-82BF-42254F62E782}" srcOrd="15" destOrd="0" presId="urn:microsoft.com/office/officeart/2005/8/layout/orgChart1"/>
    <dgm:cxn modelId="{F873980D-B3B3-44BB-B57D-35867AC7A8EF}" type="presParOf" srcId="{9883AE67-208F-41CB-82BF-42254F62E782}" destId="{A01F3D6B-9E58-4BD8-8676-EE0E5737C4FC}" srcOrd="0" destOrd="0" presId="urn:microsoft.com/office/officeart/2005/8/layout/orgChart1"/>
    <dgm:cxn modelId="{2E85D961-428F-4FD3-8CA2-82F1AF0DCC3E}" type="presParOf" srcId="{A01F3D6B-9E58-4BD8-8676-EE0E5737C4FC}" destId="{ABCD68B1-6B33-4D5A-BC72-472867F8A804}" srcOrd="0" destOrd="0" presId="urn:microsoft.com/office/officeart/2005/8/layout/orgChart1"/>
    <dgm:cxn modelId="{E63709A1-4AA7-4643-9DD5-D1E3E6036054}" type="presParOf" srcId="{A01F3D6B-9E58-4BD8-8676-EE0E5737C4FC}" destId="{6D7199D9-29EE-4A81-8310-6349E8D9C52D}" srcOrd="1" destOrd="0" presId="urn:microsoft.com/office/officeart/2005/8/layout/orgChart1"/>
    <dgm:cxn modelId="{32C8B733-D736-41B8-85D5-F28EFDBCB0CC}" type="presParOf" srcId="{9883AE67-208F-41CB-82BF-42254F62E782}" destId="{95BD9A91-46A6-4C80-80E8-A9EDDA3512E1}" srcOrd="1" destOrd="0" presId="urn:microsoft.com/office/officeart/2005/8/layout/orgChart1"/>
    <dgm:cxn modelId="{60FBDB66-CD36-4F2A-801C-70219B858CB9}" type="presParOf" srcId="{9883AE67-208F-41CB-82BF-42254F62E782}" destId="{CFC2A869-5AA9-420A-98B2-E9685F15BF4D}" srcOrd="2" destOrd="0" presId="urn:microsoft.com/office/officeart/2005/8/layout/orgChart1"/>
    <dgm:cxn modelId="{268C77D8-816D-4C4F-8DC7-0D811C7C8FCF}" type="presParOf" srcId="{5EED63C0-A458-43EF-9F3E-34DA5088D7F4}" destId="{AB54268D-BB43-42DF-A575-08971C16FC31}" srcOrd="16" destOrd="0" presId="urn:microsoft.com/office/officeart/2005/8/layout/orgChart1"/>
    <dgm:cxn modelId="{3DB5741E-2D3E-456A-9041-D271187805DA}" type="presParOf" srcId="{5EED63C0-A458-43EF-9F3E-34DA5088D7F4}" destId="{A3D7C9DD-52CD-4EF4-A820-8DDC5F2C3552}" srcOrd="17" destOrd="0" presId="urn:microsoft.com/office/officeart/2005/8/layout/orgChart1"/>
    <dgm:cxn modelId="{892F6B96-051D-4E8C-99C3-B16EF9B61F55}" type="presParOf" srcId="{A3D7C9DD-52CD-4EF4-A820-8DDC5F2C3552}" destId="{EBB64474-ED5E-4864-9780-110EC4FE3C2C}" srcOrd="0" destOrd="0" presId="urn:microsoft.com/office/officeart/2005/8/layout/orgChart1"/>
    <dgm:cxn modelId="{052DAC30-9A8B-4A5C-AA51-4A906CABBEB3}" type="presParOf" srcId="{EBB64474-ED5E-4864-9780-110EC4FE3C2C}" destId="{AF3614D2-0C6E-44DC-8BB4-0F5B3FE3777F}" srcOrd="0" destOrd="0" presId="urn:microsoft.com/office/officeart/2005/8/layout/orgChart1"/>
    <dgm:cxn modelId="{8FAC8EBE-D354-42AA-AA04-4D9DA03B8699}" type="presParOf" srcId="{EBB64474-ED5E-4864-9780-110EC4FE3C2C}" destId="{CE28BBBA-AFDF-452F-A04A-FFE9EEA82C7D}" srcOrd="1" destOrd="0" presId="urn:microsoft.com/office/officeart/2005/8/layout/orgChart1"/>
    <dgm:cxn modelId="{69C841C7-BC3B-4E4F-8A37-6CC14E3E57AA}" type="presParOf" srcId="{A3D7C9DD-52CD-4EF4-A820-8DDC5F2C3552}" destId="{193A38F6-8239-44A0-836F-00472FE1004D}" srcOrd="1" destOrd="0" presId="urn:microsoft.com/office/officeart/2005/8/layout/orgChart1"/>
    <dgm:cxn modelId="{B5C78994-C0DE-4E85-888E-08F1E78690F2}" type="presParOf" srcId="{A3D7C9DD-52CD-4EF4-A820-8DDC5F2C3552}" destId="{22116EBB-AA8B-43FB-9686-781643781B51}" srcOrd="2" destOrd="0" presId="urn:microsoft.com/office/officeart/2005/8/layout/orgChart1"/>
    <dgm:cxn modelId="{CA407000-EE42-4E0A-9E6E-EE3751478463}" type="presParOf" srcId="{5EED63C0-A458-43EF-9F3E-34DA5088D7F4}" destId="{12C054F6-336E-4B5C-90F6-6E14B01A7F86}" srcOrd="18" destOrd="0" presId="urn:microsoft.com/office/officeart/2005/8/layout/orgChart1"/>
    <dgm:cxn modelId="{9E61DDDC-B10E-48BC-8016-9E445243C4DB}" type="presParOf" srcId="{5EED63C0-A458-43EF-9F3E-34DA5088D7F4}" destId="{70E9433D-D3B9-4852-A733-77E8AAF31A6B}" srcOrd="19" destOrd="0" presId="urn:microsoft.com/office/officeart/2005/8/layout/orgChart1"/>
    <dgm:cxn modelId="{5875AE3D-D2C3-4FB9-AF09-8418C3CC7928}" type="presParOf" srcId="{70E9433D-D3B9-4852-A733-77E8AAF31A6B}" destId="{C7C277E5-74B3-418B-B3C8-C2D1180EE1F0}" srcOrd="0" destOrd="0" presId="urn:microsoft.com/office/officeart/2005/8/layout/orgChart1"/>
    <dgm:cxn modelId="{A084D73D-E072-4C1E-AB2F-2E49CC223ECB}" type="presParOf" srcId="{C7C277E5-74B3-418B-B3C8-C2D1180EE1F0}" destId="{7BDBA9F0-1098-44C0-A0CA-9B8670036141}" srcOrd="0" destOrd="0" presId="urn:microsoft.com/office/officeart/2005/8/layout/orgChart1"/>
    <dgm:cxn modelId="{54207C17-FD76-44DD-98FF-81D7CC1B2518}" type="presParOf" srcId="{C7C277E5-74B3-418B-B3C8-C2D1180EE1F0}" destId="{2DA49793-5B95-4976-8288-186DF4D535E1}" srcOrd="1" destOrd="0" presId="urn:microsoft.com/office/officeart/2005/8/layout/orgChart1"/>
    <dgm:cxn modelId="{236F6943-4B16-4658-9C14-109C5E097E0D}" type="presParOf" srcId="{70E9433D-D3B9-4852-A733-77E8AAF31A6B}" destId="{F5FB76CA-BCB7-4813-BB16-CA0FAFDB8866}" srcOrd="1" destOrd="0" presId="urn:microsoft.com/office/officeart/2005/8/layout/orgChart1"/>
    <dgm:cxn modelId="{5012F7B5-68BD-42A3-8CF5-454157DE5B25}" type="presParOf" srcId="{70E9433D-D3B9-4852-A733-77E8AAF31A6B}" destId="{6B5F6095-ED16-4BD1-B40D-CEDB243C0FEE}" srcOrd="2" destOrd="0" presId="urn:microsoft.com/office/officeart/2005/8/layout/orgChart1"/>
    <dgm:cxn modelId="{DD74E4F7-77F2-4117-A407-01B1824DA863}" type="presParOf" srcId="{5EED63C0-A458-43EF-9F3E-34DA5088D7F4}" destId="{C617A32D-57CC-40AC-8B43-4841F39C6743}" srcOrd="20" destOrd="0" presId="urn:microsoft.com/office/officeart/2005/8/layout/orgChart1"/>
    <dgm:cxn modelId="{7FE0BBB3-46E1-458C-85D7-93F0475DE366}" type="presParOf" srcId="{5EED63C0-A458-43EF-9F3E-34DA5088D7F4}" destId="{BA88DE47-DDFC-4911-BF12-2DB29B8C09A9}" srcOrd="21" destOrd="0" presId="urn:microsoft.com/office/officeart/2005/8/layout/orgChart1"/>
    <dgm:cxn modelId="{D0B5D42B-351E-44EE-8DD8-74354D270CC9}" type="presParOf" srcId="{BA88DE47-DDFC-4911-BF12-2DB29B8C09A9}" destId="{144AED4D-542C-405B-9064-071DB8DFCA7F}" srcOrd="0" destOrd="0" presId="urn:microsoft.com/office/officeart/2005/8/layout/orgChart1"/>
    <dgm:cxn modelId="{4571937E-9E49-4B1F-AE5E-6FCA60AB7721}" type="presParOf" srcId="{144AED4D-542C-405B-9064-071DB8DFCA7F}" destId="{09EC0073-25CE-4957-A9E8-19A1C65FE8D4}" srcOrd="0" destOrd="0" presId="urn:microsoft.com/office/officeart/2005/8/layout/orgChart1"/>
    <dgm:cxn modelId="{5B0AA0F7-9B80-471E-9FD4-4B8EFB35B864}" type="presParOf" srcId="{144AED4D-542C-405B-9064-071DB8DFCA7F}" destId="{D3A1921F-E106-430A-ABCC-04C69A9890AA}" srcOrd="1" destOrd="0" presId="urn:microsoft.com/office/officeart/2005/8/layout/orgChart1"/>
    <dgm:cxn modelId="{88D7FEAE-45A6-4C47-BF8B-0D348B0E7586}" type="presParOf" srcId="{BA88DE47-DDFC-4911-BF12-2DB29B8C09A9}" destId="{7C490672-82D3-45B9-859C-646D585A1194}" srcOrd="1" destOrd="0" presId="urn:microsoft.com/office/officeart/2005/8/layout/orgChart1"/>
    <dgm:cxn modelId="{3CF54C31-A54A-4275-B0FA-903FB6D67CAD}" type="presParOf" srcId="{BA88DE47-DDFC-4911-BF12-2DB29B8C09A9}" destId="{D5149196-0FDD-44D8-B2AB-BCEE47364A10}" srcOrd="2" destOrd="0" presId="urn:microsoft.com/office/officeart/2005/8/layout/orgChart1"/>
    <dgm:cxn modelId="{607D48BE-9469-4595-A588-5CC4EE55E790}" type="presParOf" srcId="{5EED63C0-A458-43EF-9F3E-34DA5088D7F4}" destId="{0CDACB65-8BA3-4E3A-9ED8-B4D16A8B01E9}" srcOrd="22" destOrd="0" presId="urn:microsoft.com/office/officeart/2005/8/layout/orgChart1"/>
    <dgm:cxn modelId="{F5413506-0A30-40D5-B640-3A062BD7046B}" type="presParOf" srcId="{5EED63C0-A458-43EF-9F3E-34DA5088D7F4}" destId="{0670DA25-E530-4CA0-8DED-922DB573E622}" srcOrd="23" destOrd="0" presId="urn:microsoft.com/office/officeart/2005/8/layout/orgChart1"/>
    <dgm:cxn modelId="{9A216E3B-E62E-40B2-ACBD-263D33E2F03F}" type="presParOf" srcId="{0670DA25-E530-4CA0-8DED-922DB573E622}" destId="{0CD9AA41-A6FE-4304-89EB-6124B7C96DF1}" srcOrd="0" destOrd="0" presId="urn:microsoft.com/office/officeart/2005/8/layout/orgChart1"/>
    <dgm:cxn modelId="{EB31038B-C107-4613-9172-408408A94A2B}" type="presParOf" srcId="{0CD9AA41-A6FE-4304-89EB-6124B7C96DF1}" destId="{6E141612-F1FE-4221-8BBF-077EDF287FC4}" srcOrd="0" destOrd="0" presId="urn:microsoft.com/office/officeart/2005/8/layout/orgChart1"/>
    <dgm:cxn modelId="{CBD44132-4312-41CE-A776-B381422C7FF6}" type="presParOf" srcId="{0CD9AA41-A6FE-4304-89EB-6124B7C96DF1}" destId="{4BC1B2C2-54FB-4599-AD48-8FB5E67B8682}" srcOrd="1" destOrd="0" presId="urn:microsoft.com/office/officeart/2005/8/layout/orgChart1"/>
    <dgm:cxn modelId="{8FBB0D42-2B2A-48B2-BE03-9F082B4AD794}" type="presParOf" srcId="{0670DA25-E530-4CA0-8DED-922DB573E622}" destId="{C85F0EF4-DCBE-4BA1-A2D4-56EDA9590065}" srcOrd="1" destOrd="0" presId="urn:microsoft.com/office/officeart/2005/8/layout/orgChart1"/>
    <dgm:cxn modelId="{631067B5-4156-42F5-A001-6634999D9CB7}" type="presParOf" srcId="{0670DA25-E530-4CA0-8DED-922DB573E622}" destId="{8373FB43-6821-4592-BFEA-DE49E6187A6B}" srcOrd="2" destOrd="0" presId="urn:microsoft.com/office/officeart/2005/8/layout/orgChart1"/>
    <dgm:cxn modelId="{378CA246-9916-4E2F-BC2E-4E1BC778F562}" type="presParOf" srcId="{5EED63C0-A458-43EF-9F3E-34DA5088D7F4}" destId="{51E3D347-F742-4DED-ABE2-D35D7F326D4E}" srcOrd="24" destOrd="0" presId="urn:microsoft.com/office/officeart/2005/8/layout/orgChart1"/>
    <dgm:cxn modelId="{3061A9F5-2E0C-4CD8-A84B-3C0FB770A5C0}" type="presParOf" srcId="{5EED63C0-A458-43EF-9F3E-34DA5088D7F4}" destId="{AD994A40-3670-49B9-B7C8-C200C0C0B9A9}" srcOrd="25" destOrd="0" presId="urn:microsoft.com/office/officeart/2005/8/layout/orgChart1"/>
    <dgm:cxn modelId="{99ABBEDD-24CF-432C-A13B-E25766B7FFDD}" type="presParOf" srcId="{AD994A40-3670-49B9-B7C8-C200C0C0B9A9}" destId="{A378B005-A5DC-4182-AB3A-B0298AFA6E31}" srcOrd="0" destOrd="0" presId="urn:microsoft.com/office/officeart/2005/8/layout/orgChart1"/>
    <dgm:cxn modelId="{822B6D9B-5F64-49EE-B6E6-ED36A753555E}" type="presParOf" srcId="{A378B005-A5DC-4182-AB3A-B0298AFA6E31}" destId="{9715C724-88ED-4969-B578-FCCE21C53CD8}" srcOrd="0" destOrd="0" presId="urn:microsoft.com/office/officeart/2005/8/layout/orgChart1"/>
    <dgm:cxn modelId="{324E08B3-A2F0-4804-BDAE-6B8536EAAE54}" type="presParOf" srcId="{A378B005-A5DC-4182-AB3A-B0298AFA6E31}" destId="{15088F4C-59B3-43A6-B4FC-B75E90DF9F11}" srcOrd="1" destOrd="0" presId="urn:microsoft.com/office/officeart/2005/8/layout/orgChart1"/>
    <dgm:cxn modelId="{BF4DB1F4-19F4-49CA-8C24-B38AF3BE01FF}" type="presParOf" srcId="{AD994A40-3670-49B9-B7C8-C200C0C0B9A9}" destId="{BB4DF9F4-0FE3-4FB2-B30D-06962BCFBC98}" srcOrd="1" destOrd="0" presId="urn:microsoft.com/office/officeart/2005/8/layout/orgChart1"/>
    <dgm:cxn modelId="{D80C7AC4-2249-483A-A15B-FF3F3C89A8F2}" type="presParOf" srcId="{AD994A40-3670-49B9-B7C8-C200C0C0B9A9}" destId="{C4371A07-8556-44A5-9814-17CD6C0D28B5}" srcOrd="2" destOrd="0" presId="urn:microsoft.com/office/officeart/2005/8/layout/orgChart1"/>
    <dgm:cxn modelId="{54978F7D-6A7C-402C-9E52-1C91A6EA991E}" type="presParOf" srcId="{B13EB970-E94B-4AD2-9062-78D9F358536A}" destId="{DFC47DF8-C577-4424-843B-CF100E91B857}" srcOrd="2" destOrd="0" presId="urn:microsoft.com/office/officeart/2005/8/layout/orgChart1"/>
    <dgm:cxn modelId="{B21E277D-1768-4FAB-9BBF-C1369DA32906}" type="presParOf" srcId="{374A648A-CABA-4686-AE0E-5E20495BC55F}" destId="{3E16A941-DD49-42E7-B066-12622585F87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C5E3F7-A2F5-4D62-8A8E-58AD4A851D6F}" type="doc">
      <dgm:prSet loTypeId="urn:microsoft.com/office/officeart/2005/8/layout/vList3" loCatId="list" qsTypeId="urn:microsoft.com/office/officeart/2005/8/quickstyle/3d7" qsCatId="3D" csTypeId="urn:microsoft.com/office/officeart/2005/8/colors/accent1_2" csCatId="accent1" phldr="1"/>
      <dgm:spPr/>
    </dgm:pt>
    <dgm:pt modelId="{7FA13F82-29B8-47BF-922C-51DE7A5A1E36}">
      <dgm:prSet phldrT="[Текст]"/>
      <dgm:spPr>
        <a:solidFill>
          <a:srgbClr val="FFFF00"/>
        </a:solidFill>
      </dgm:spPr>
      <dgm:t>
        <a:bodyPr/>
        <a:lstStyle/>
        <a:p>
          <a:r>
            <a:rPr lang="ru-RU" dirty="0" smtClean="0"/>
            <a:t>Сужение зрачка</a:t>
          </a:r>
          <a:endParaRPr lang="ru-RU" dirty="0"/>
        </a:p>
      </dgm:t>
    </dgm:pt>
    <dgm:pt modelId="{8CA9889F-B27F-48AA-B468-41A4BDC7649F}" type="parTrans" cxnId="{B2205697-57F3-4AAE-946E-B29E8360E145}">
      <dgm:prSet/>
      <dgm:spPr/>
      <dgm:t>
        <a:bodyPr/>
        <a:lstStyle/>
        <a:p>
          <a:endParaRPr lang="ru-RU"/>
        </a:p>
      </dgm:t>
    </dgm:pt>
    <dgm:pt modelId="{E304BABC-1CF0-4B11-A147-FD12E7A5255E}" type="sibTrans" cxnId="{B2205697-57F3-4AAE-946E-B29E8360E145}">
      <dgm:prSet/>
      <dgm:spPr/>
      <dgm:t>
        <a:bodyPr/>
        <a:lstStyle/>
        <a:p>
          <a:endParaRPr lang="ru-RU"/>
        </a:p>
      </dgm:t>
    </dgm:pt>
    <dgm:pt modelId="{7FD510CB-CB44-4B90-BA10-2D68F0BC6F87}">
      <dgm:prSet phldrT="[Текст]"/>
      <dgm:spPr>
        <a:solidFill>
          <a:schemeClr val="accent1">
            <a:lumMod val="40000"/>
            <a:lumOff val="60000"/>
          </a:schemeClr>
        </a:solidFill>
      </dgm:spPr>
      <dgm:t>
        <a:bodyPr/>
        <a:lstStyle/>
        <a:p>
          <a:r>
            <a:rPr lang="ru-RU" dirty="0" smtClean="0"/>
            <a:t>Обезболивание</a:t>
          </a:r>
          <a:endParaRPr lang="ru-RU" dirty="0"/>
        </a:p>
      </dgm:t>
    </dgm:pt>
    <dgm:pt modelId="{D38CF763-324F-4F8E-ADAE-696012B3A1F0}" type="parTrans" cxnId="{E6F72973-A6B4-446E-86EF-D9E77F90C0E6}">
      <dgm:prSet/>
      <dgm:spPr/>
      <dgm:t>
        <a:bodyPr/>
        <a:lstStyle/>
        <a:p>
          <a:endParaRPr lang="ru-RU"/>
        </a:p>
      </dgm:t>
    </dgm:pt>
    <dgm:pt modelId="{8653F279-B459-49ED-83BD-A926F8240326}" type="sibTrans" cxnId="{E6F72973-A6B4-446E-86EF-D9E77F90C0E6}">
      <dgm:prSet/>
      <dgm:spPr/>
      <dgm:t>
        <a:bodyPr/>
        <a:lstStyle/>
        <a:p>
          <a:endParaRPr lang="ru-RU"/>
        </a:p>
      </dgm:t>
    </dgm:pt>
    <dgm:pt modelId="{3C1A979D-47FE-4301-9F35-D38552060E39}">
      <dgm:prSet phldrT="[Текст]"/>
      <dgm:spPr>
        <a:solidFill>
          <a:srgbClr val="FFFF00"/>
        </a:solidFill>
      </dgm:spPr>
      <dgm:t>
        <a:bodyPr/>
        <a:lstStyle/>
        <a:p>
          <a:r>
            <a:rPr lang="ru-RU" smtClean="0"/>
            <a:t>Снижение ВГД</a:t>
          </a:r>
          <a:endParaRPr lang="ru-RU" dirty="0"/>
        </a:p>
      </dgm:t>
    </dgm:pt>
    <dgm:pt modelId="{BA3B01A2-AC65-460F-A889-962222F86CFE}" type="parTrans" cxnId="{6EDEB383-7B01-45D4-A2CB-972793287ED1}">
      <dgm:prSet/>
      <dgm:spPr/>
      <dgm:t>
        <a:bodyPr/>
        <a:lstStyle/>
        <a:p>
          <a:endParaRPr lang="ru-RU"/>
        </a:p>
      </dgm:t>
    </dgm:pt>
    <dgm:pt modelId="{ED553B9A-3811-4BE4-B57B-BD11FC30EE72}" type="sibTrans" cxnId="{6EDEB383-7B01-45D4-A2CB-972793287ED1}">
      <dgm:prSet/>
      <dgm:spPr/>
      <dgm:t>
        <a:bodyPr/>
        <a:lstStyle/>
        <a:p>
          <a:endParaRPr lang="ru-RU"/>
        </a:p>
      </dgm:t>
    </dgm:pt>
    <dgm:pt modelId="{FF9B8D6C-B1E5-4B59-9097-135E10F72A2A}" type="pres">
      <dgm:prSet presAssocID="{90C5E3F7-A2F5-4D62-8A8E-58AD4A851D6F}" presName="linearFlow" presStyleCnt="0">
        <dgm:presLayoutVars>
          <dgm:dir/>
          <dgm:resizeHandles val="exact"/>
        </dgm:presLayoutVars>
      </dgm:prSet>
      <dgm:spPr/>
    </dgm:pt>
    <dgm:pt modelId="{5FBA82B0-2C3B-4072-9495-363743D8A4BF}" type="pres">
      <dgm:prSet presAssocID="{7FA13F82-29B8-47BF-922C-51DE7A5A1E36}" presName="composite" presStyleCnt="0"/>
      <dgm:spPr/>
    </dgm:pt>
    <dgm:pt modelId="{71781628-330A-4565-BDF3-46DF56577372}" type="pres">
      <dgm:prSet presAssocID="{7FA13F82-29B8-47BF-922C-51DE7A5A1E36}" presName="imgShp" presStyleLbl="fgImgPlace1" presStyleIdx="0" presStyleCnt="3" custScaleX="121511"/>
      <dgm:spPr>
        <a:blipFill rotWithShape="1">
          <a:blip xmlns:r="http://schemas.openxmlformats.org/officeDocument/2006/relationships" r:embed="rId1"/>
          <a:stretch>
            <a:fillRect/>
          </a:stretch>
        </a:blipFill>
      </dgm:spPr>
    </dgm:pt>
    <dgm:pt modelId="{3693FBC7-4906-4F06-B031-A5F1DF3FC5CE}" type="pres">
      <dgm:prSet presAssocID="{7FA13F82-29B8-47BF-922C-51DE7A5A1E36}" presName="txShp" presStyleLbl="node1" presStyleIdx="0" presStyleCnt="3" custLinFactNeighborX="2231" custLinFactNeighborY="-5341">
        <dgm:presLayoutVars>
          <dgm:bulletEnabled val="1"/>
        </dgm:presLayoutVars>
      </dgm:prSet>
      <dgm:spPr/>
      <dgm:t>
        <a:bodyPr/>
        <a:lstStyle/>
        <a:p>
          <a:endParaRPr lang="ru-RU"/>
        </a:p>
      </dgm:t>
    </dgm:pt>
    <dgm:pt modelId="{DF1E8732-9222-4A00-AD18-DF995E8C8D0B}" type="pres">
      <dgm:prSet presAssocID="{E304BABC-1CF0-4B11-A147-FD12E7A5255E}" presName="spacing" presStyleCnt="0"/>
      <dgm:spPr/>
    </dgm:pt>
    <dgm:pt modelId="{4E6895DA-3B17-43FA-91CF-BB9AD098DEAD}" type="pres">
      <dgm:prSet presAssocID="{7FD510CB-CB44-4B90-BA10-2D68F0BC6F87}" presName="composite" presStyleCnt="0"/>
      <dgm:spPr/>
    </dgm:pt>
    <dgm:pt modelId="{137F7007-3BB2-4EA3-81A1-ED38A377240F}" type="pres">
      <dgm:prSet presAssocID="{7FD510CB-CB44-4B90-BA10-2D68F0BC6F87}" presName="imgShp" presStyleLbl="fgImgPlace1" presStyleIdx="1" presStyleCnt="3" custScaleX="128626"/>
      <dgm:spPr>
        <a:blipFill rotWithShape="1">
          <a:blip xmlns:r="http://schemas.openxmlformats.org/officeDocument/2006/relationships" r:embed="rId2"/>
          <a:stretch>
            <a:fillRect/>
          </a:stretch>
        </a:blipFill>
      </dgm:spPr>
    </dgm:pt>
    <dgm:pt modelId="{4D12D667-DB0C-4FE6-812D-F311BD9465A2}" type="pres">
      <dgm:prSet presAssocID="{7FD510CB-CB44-4B90-BA10-2D68F0BC6F87}" presName="txShp" presStyleLbl="node1" presStyleIdx="1" presStyleCnt="3">
        <dgm:presLayoutVars>
          <dgm:bulletEnabled val="1"/>
        </dgm:presLayoutVars>
      </dgm:prSet>
      <dgm:spPr/>
      <dgm:t>
        <a:bodyPr/>
        <a:lstStyle/>
        <a:p>
          <a:endParaRPr lang="ru-RU"/>
        </a:p>
      </dgm:t>
    </dgm:pt>
    <dgm:pt modelId="{E65268AC-E528-4925-9C30-BA5CEA265B4D}" type="pres">
      <dgm:prSet presAssocID="{8653F279-B459-49ED-83BD-A926F8240326}" presName="spacing" presStyleCnt="0"/>
      <dgm:spPr/>
    </dgm:pt>
    <dgm:pt modelId="{19931298-C168-4C42-8338-AA3355E15C02}" type="pres">
      <dgm:prSet presAssocID="{3C1A979D-47FE-4301-9F35-D38552060E39}" presName="composite" presStyleCnt="0"/>
      <dgm:spPr/>
    </dgm:pt>
    <dgm:pt modelId="{CECC5449-2817-415F-9BCE-761EF0648399}" type="pres">
      <dgm:prSet presAssocID="{3C1A979D-47FE-4301-9F35-D38552060E39}" presName="imgShp" presStyleLbl="fgImgPlace1" presStyleIdx="2" presStyleCnt="3" custScaleX="117953"/>
      <dgm:spPr>
        <a:blipFill rotWithShape="1">
          <a:blip xmlns:r="http://schemas.openxmlformats.org/officeDocument/2006/relationships" r:embed="rId3"/>
          <a:stretch>
            <a:fillRect/>
          </a:stretch>
        </a:blipFill>
      </dgm:spPr>
    </dgm:pt>
    <dgm:pt modelId="{292E4327-C9F7-42AA-ABDF-D9AA9DA1E871}" type="pres">
      <dgm:prSet presAssocID="{3C1A979D-47FE-4301-9F35-D38552060E39}" presName="txShp" presStyleLbl="node1" presStyleIdx="2" presStyleCnt="3">
        <dgm:presLayoutVars>
          <dgm:bulletEnabled val="1"/>
        </dgm:presLayoutVars>
      </dgm:prSet>
      <dgm:spPr/>
      <dgm:t>
        <a:bodyPr/>
        <a:lstStyle/>
        <a:p>
          <a:endParaRPr lang="ru-RU"/>
        </a:p>
      </dgm:t>
    </dgm:pt>
  </dgm:ptLst>
  <dgm:cxnLst>
    <dgm:cxn modelId="{0A9E63DC-6407-491F-8449-42FCD12E6E5F}" type="presOf" srcId="{90C5E3F7-A2F5-4D62-8A8E-58AD4A851D6F}" destId="{FF9B8D6C-B1E5-4B59-9097-135E10F72A2A}" srcOrd="0" destOrd="0" presId="urn:microsoft.com/office/officeart/2005/8/layout/vList3"/>
    <dgm:cxn modelId="{B2205697-57F3-4AAE-946E-B29E8360E145}" srcId="{90C5E3F7-A2F5-4D62-8A8E-58AD4A851D6F}" destId="{7FA13F82-29B8-47BF-922C-51DE7A5A1E36}" srcOrd="0" destOrd="0" parTransId="{8CA9889F-B27F-48AA-B468-41A4BDC7649F}" sibTransId="{E304BABC-1CF0-4B11-A147-FD12E7A5255E}"/>
    <dgm:cxn modelId="{7E14F7C7-E6B2-4C9F-82B6-03F065AA6B16}" type="presOf" srcId="{7FD510CB-CB44-4B90-BA10-2D68F0BC6F87}" destId="{4D12D667-DB0C-4FE6-812D-F311BD9465A2}" srcOrd="0" destOrd="0" presId="urn:microsoft.com/office/officeart/2005/8/layout/vList3"/>
    <dgm:cxn modelId="{15FEE879-DEA2-4CF4-947D-CAB2CA4BF454}" type="presOf" srcId="{3C1A979D-47FE-4301-9F35-D38552060E39}" destId="{292E4327-C9F7-42AA-ABDF-D9AA9DA1E871}" srcOrd="0" destOrd="0" presId="urn:microsoft.com/office/officeart/2005/8/layout/vList3"/>
    <dgm:cxn modelId="{6EDEB383-7B01-45D4-A2CB-972793287ED1}" srcId="{90C5E3F7-A2F5-4D62-8A8E-58AD4A851D6F}" destId="{3C1A979D-47FE-4301-9F35-D38552060E39}" srcOrd="2" destOrd="0" parTransId="{BA3B01A2-AC65-460F-A889-962222F86CFE}" sibTransId="{ED553B9A-3811-4BE4-B57B-BD11FC30EE72}"/>
    <dgm:cxn modelId="{BFB3C72E-B185-4989-B281-4A14DE67D578}" type="presOf" srcId="{7FA13F82-29B8-47BF-922C-51DE7A5A1E36}" destId="{3693FBC7-4906-4F06-B031-A5F1DF3FC5CE}" srcOrd="0" destOrd="0" presId="urn:microsoft.com/office/officeart/2005/8/layout/vList3"/>
    <dgm:cxn modelId="{E6F72973-A6B4-446E-86EF-D9E77F90C0E6}" srcId="{90C5E3F7-A2F5-4D62-8A8E-58AD4A851D6F}" destId="{7FD510CB-CB44-4B90-BA10-2D68F0BC6F87}" srcOrd="1" destOrd="0" parTransId="{D38CF763-324F-4F8E-ADAE-696012B3A1F0}" sibTransId="{8653F279-B459-49ED-83BD-A926F8240326}"/>
    <dgm:cxn modelId="{407D63E7-721A-430B-B081-B0096FC47201}" type="presParOf" srcId="{FF9B8D6C-B1E5-4B59-9097-135E10F72A2A}" destId="{5FBA82B0-2C3B-4072-9495-363743D8A4BF}" srcOrd="0" destOrd="0" presId="urn:microsoft.com/office/officeart/2005/8/layout/vList3"/>
    <dgm:cxn modelId="{9C6C53C0-7784-481F-87FB-4FD1F9D3A625}" type="presParOf" srcId="{5FBA82B0-2C3B-4072-9495-363743D8A4BF}" destId="{71781628-330A-4565-BDF3-46DF56577372}" srcOrd="0" destOrd="0" presId="urn:microsoft.com/office/officeart/2005/8/layout/vList3"/>
    <dgm:cxn modelId="{4E9C1376-CFF9-4A24-BFD5-47E5E02D7BC1}" type="presParOf" srcId="{5FBA82B0-2C3B-4072-9495-363743D8A4BF}" destId="{3693FBC7-4906-4F06-B031-A5F1DF3FC5CE}" srcOrd="1" destOrd="0" presId="urn:microsoft.com/office/officeart/2005/8/layout/vList3"/>
    <dgm:cxn modelId="{FE624205-C025-4982-923A-FD35A391BF3C}" type="presParOf" srcId="{FF9B8D6C-B1E5-4B59-9097-135E10F72A2A}" destId="{DF1E8732-9222-4A00-AD18-DF995E8C8D0B}" srcOrd="1" destOrd="0" presId="urn:microsoft.com/office/officeart/2005/8/layout/vList3"/>
    <dgm:cxn modelId="{9DF1BED9-B8DC-4385-9B8A-F537879EDF1B}" type="presParOf" srcId="{FF9B8D6C-B1E5-4B59-9097-135E10F72A2A}" destId="{4E6895DA-3B17-43FA-91CF-BB9AD098DEAD}" srcOrd="2" destOrd="0" presId="urn:microsoft.com/office/officeart/2005/8/layout/vList3"/>
    <dgm:cxn modelId="{A27C89BF-DE58-4AC9-9B72-9739B3056E7C}" type="presParOf" srcId="{4E6895DA-3B17-43FA-91CF-BB9AD098DEAD}" destId="{137F7007-3BB2-4EA3-81A1-ED38A377240F}" srcOrd="0" destOrd="0" presId="urn:microsoft.com/office/officeart/2005/8/layout/vList3"/>
    <dgm:cxn modelId="{8500D4B9-0C49-4502-8DE7-C6A7199CD307}" type="presParOf" srcId="{4E6895DA-3B17-43FA-91CF-BB9AD098DEAD}" destId="{4D12D667-DB0C-4FE6-812D-F311BD9465A2}" srcOrd="1" destOrd="0" presId="urn:microsoft.com/office/officeart/2005/8/layout/vList3"/>
    <dgm:cxn modelId="{1A525D24-5C7E-473D-9EC5-4231852627A0}" type="presParOf" srcId="{FF9B8D6C-B1E5-4B59-9097-135E10F72A2A}" destId="{E65268AC-E528-4925-9C30-BA5CEA265B4D}" srcOrd="3" destOrd="0" presId="urn:microsoft.com/office/officeart/2005/8/layout/vList3"/>
    <dgm:cxn modelId="{867344FE-0094-4DAD-A18D-49DBF6B1A5C6}" type="presParOf" srcId="{FF9B8D6C-B1E5-4B59-9097-135E10F72A2A}" destId="{19931298-C168-4C42-8338-AA3355E15C02}" srcOrd="4" destOrd="0" presId="urn:microsoft.com/office/officeart/2005/8/layout/vList3"/>
    <dgm:cxn modelId="{EB5376F2-578B-4FB0-B5A8-38B074D74F14}" type="presParOf" srcId="{19931298-C168-4C42-8338-AA3355E15C02}" destId="{CECC5449-2817-415F-9BCE-761EF0648399}" srcOrd="0" destOrd="0" presId="urn:microsoft.com/office/officeart/2005/8/layout/vList3"/>
    <dgm:cxn modelId="{A4E41FDB-371D-4CE3-93A0-6042EC6C0618}" type="presParOf" srcId="{19931298-C168-4C42-8338-AA3355E15C02}" destId="{292E4327-C9F7-42AA-ABDF-D9AA9DA1E87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68E0F1-7E2A-4394-9E50-3A613DF35B0D}" type="doc">
      <dgm:prSet loTypeId="urn:microsoft.com/office/officeart/2005/8/layout/orgChart1" loCatId="hierarchy" qsTypeId="urn:microsoft.com/office/officeart/2005/8/quickstyle/3d2" qsCatId="3D" csTypeId="urn:microsoft.com/office/officeart/2005/8/colors/accent2_3" csCatId="accent2" phldr="1"/>
      <dgm:spPr/>
      <dgm:t>
        <a:bodyPr/>
        <a:lstStyle/>
        <a:p>
          <a:endParaRPr lang="ru-RU"/>
        </a:p>
      </dgm:t>
    </dgm:pt>
    <dgm:pt modelId="{4FD149A0-53AD-4DDD-90E8-E6F1E155D49C}">
      <dgm:prSet phldrT="[Текст]" custT="1"/>
      <dgm:spPr/>
      <dgm:t>
        <a:bodyPr/>
        <a:lstStyle/>
        <a:p>
          <a:pPr>
            <a:lnSpc>
              <a:spcPct val="100000"/>
            </a:lnSpc>
            <a:spcAft>
              <a:spcPts val="0"/>
            </a:spcAft>
          </a:pPr>
          <a:r>
            <a:rPr lang="ru-RU" sz="1800" dirty="0" smtClean="0">
              <a:solidFill>
                <a:schemeClr val="tx1"/>
              </a:solidFill>
            </a:rPr>
            <a:t>Немедленно </a:t>
          </a:r>
        </a:p>
        <a:p>
          <a:pPr>
            <a:lnSpc>
              <a:spcPct val="100000"/>
            </a:lnSpc>
            <a:spcAft>
              <a:spcPts val="0"/>
            </a:spcAft>
          </a:pPr>
          <a:r>
            <a:rPr lang="ru-RU" sz="1800" dirty="0" err="1" smtClean="0">
              <a:solidFill>
                <a:schemeClr val="tx1"/>
              </a:solidFill>
            </a:rPr>
            <a:t>местно</a:t>
          </a:r>
          <a:r>
            <a:rPr lang="ru-RU" sz="1800" dirty="0" smtClean="0">
              <a:solidFill>
                <a:schemeClr val="tx1"/>
              </a:solidFill>
            </a:rPr>
            <a:t>: Пилокарпин (1-6 %), </a:t>
          </a:r>
          <a:r>
            <a:rPr lang="ru-RU" sz="1800" dirty="0" err="1" smtClean="0">
              <a:solidFill>
                <a:schemeClr val="tx1"/>
              </a:solidFill>
            </a:rPr>
            <a:t>Тимолол</a:t>
          </a:r>
          <a:r>
            <a:rPr lang="ru-RU" sz="1800" dirty="0" smtClean="0">
              <a:solidFill>
                <a:schemeClr val="tx1"/>
              </a:solidFill>
            </a:rPr>
            <a:t> 0,5 %, ингибиторы карбоангидразы</a:t>
          </a:r>
        </a:p>
        <a:p>
          <a:pPr>
            <a:lnSpc>
              <a:spcPct val="100000"/>
            </a:lnSpc>
            <a:spcAft>
              <a:spcPts val="0"/>
            </a:spcAft>
          </a:pPr>
          <a:r>
            <a:rPr lang="ru-RU" sz="1800" dirty="0" smtClean="0">
              <a:solidFill>
                <a:schemeClr val="tx1"/>
              </a:solidFill>
            </a:rPr>
            <a:t>внутрь: </a:t>
          </a:r>
          <a:r>
            <a:rPr lang="ru-RU" sz="1800" dirty="0" err="1" smtClean="0">
              <a:solidFill>
                <a:schemeClr val="tx1"/>
              </a:solidFill>
            </a:rPr>
            <a:t>Ацетазоламид</a:t>
          </a:r>
          <a:r>
            <a:rPr lang="ru-RU" sz="1800" dirty="0" smtClean="0">
              <a:solidFill>
                <a:schemeClr val="tx1"/>
              </a:solidFill>
            </a:rPr>
            <a:t> 250 мг</a:t>
          </a:r>
        </a:p>
        <a:p>
          <a:pPr>
            <a:lnSpc>
              <a:spcPct val="100000"/>
            </a:lnSpc>
            <a:spcAft>
              <a:spcPts val="0"/>
            </a:spcAft>
          </a:pPr>
          <a:r>
            <a:rPr lang="ru-RU" sz="1800" dirty="0" smtClean="0">
              <a:solidFill>
                <a:schemeClr val="tx1"/>
              </a:solidFill>
            </a:rPr>
            <a:t>внутривенно: </a:t>
          </a:r>
          <a:r>
            <a:rPr lang="ru-RU" sz="1800" dirty="0" err="1" smtClean="0">
              <a:solidFill>
                <a:schemeClr val="tx1"/>
              </a:solidFill>
            </a:rPr>
            <a:t>Маннитол</a:t>
          </a:r>
          <a:r>
            <a:rPr lang="ru-RU" sz="1800" dirty="0" smtClean="0">
              <a:solidFill>
                <a:schemeClr val="tx1"/>
              </a:solidFill>
            </a:rPr>
            <a:t>  1,5-2 г/кг массы тела</a:t>
          </a:r>
        </a:p>
        <a:p>
          <a:pPr>
            <a:lnSpc>
              <a:spcPct val="90000"/>
            </a:lnSpc>
            <a:spcAft>
              <a:spcPct val="35000"/>
            </a:spcAft>
          </a:pPr>
          <a:endParaRPr lang="ru-RU" sz="500" dirty="0"/>
        </a:p>
      </dgm:t>
    </dgm:pt>
    <dgm:pt modelId="{97D0074A-AAAF-4A3B-87F4-C764D59D1410}" type="parTrans" cxnId="{2ECCC8E9-45F4-4A67-84B2-1B7DA015060D}">
      <dgm:prSet/>
      <dgm:spPr/>
      <dgm:t>
        <a:bodyPr/>
        <a:lstStyle/>
        <a:p>
          <a:endParaRPr lang="ru-RU"/>
        </a:p>
      </dgm:t>
    </dgm:pt>
    <dgm:pt modelId="{37E31E16-ED10-4589-9536-A4385A550932}" type="sibTrans" cxnId="{2ECCC8E9-45F4-4A67-84B2-1B7DA015060D}">
      <dgm:prSet/>
      <dgm:spPr/>
      <dgm:t>
        <a:bodyPr/>
        <a:lstStyle/>
        <a:p>
          <a:endParaRPr lang="ru-RU"/>
        </a:p>
      </dgm:t>
    </dgm:pt>
    <dgm:pt modelId="{6C58B246-2D60-49F0-9806-468F224CD316}">
      <dgm:prSet phldrT="[Текст]"/>
      <dgm:spPr/>
      <dgm:t>
        <a:bodyPr/>
        <a:lstStyle/>
        <a:p>
          <a:r>
            <a:rPr lang="ru-RU" dirty="0" smtClean="0"/>
            <a:t>Через 3-4 часа</a:t>
          </a:r>
          <a:endParaRPr lang="ru-RU" dirty="0"/>
        </a:p>
      </dgm:t>
    </dgm:pt>
    <dgm:pt modelId="{E37DDABB-6CE3-4EE2-A155-FA4F7525D2CB}" type="parTrans" cxnId="{B4C3A217-F7C3-42C1-BA72-8F4DA4F7D672}">
      <dgm:prSet/>
      <dgm:spPr/>
      <dgm:t>
        <a:bodyPr/>
        <a:lstStyle/>
        <a:p>
          <a:endParaRPr lang="ru-RU"/>
        </a:p>
      </dgm:t>
    </dgm:pt>
    <dgm:pt modelId="{6C3D889D-25D0-4E09-A0C7-F8C91F17C991}" type="sibTrans" cxnId="{B4C3A217-F7C3-42C1-BA72-8F4DA4F7D672}">
      <dgm:prSet/>
      <dgm:spPr/>
      <dgm:t>
        <a:bodyPr/>
        <a:lstStyle/>
        <a:p>
          <a:endParaRPr lang="ru-RU"/>
        </a:p>
      </dgm:t>
    </dgm:pt>
    <dgm:pt modelId="{ABD13243-9E1B-4E4A-8501-7C6ADDA84949}" type="asst">
      <dgm:prSet/>
      <dgm:spPr/>
      <dgm:t>
        <a:bodyPr/>
        <a:lstStyle/>
        <a:p>
          <a:r>
            <a:rPr lang="ru-RU" dirty="0" smtClean="0"/>
            <a:t>Острый приступ купирован</a:t>
          </a:r>
          <a:endParaRPr lang="ru-RU" dirty="0"/>
        </a:p>
      </dgm:t>
    </dgm:pt>
    <dgm:pt modelId="{25731321-2762-493E-BB1F-1F8CB24CF130}" type="parTrans" cxnId="{A95C25B0-067E-4421-9878-D7045B827432}">
      <dgm:prSet/>
      <dgm:spPr/>
      <dgm:t>
        <a:bodyPr/>
        <a:lstStyle/>
        <a:p>
          <a:endParaRPr lang="ru-RU"/>
        </a:p>
      </dgm:t>
    </dgm:pt>
    <dgm:pt modelId="{299D9A1D-3A5B-4664-AB66-F792067D26A1}" type="sibTrans" cxnId="{A95C25B0-067E-4421-9878-D7045B827432}">
      <dgm:prSet/>
      <dgm:spPr/>
      <dgm:t>
        <a:bodyPr/>
        <a:lstStyle/>
        <a:p>
          <a:endParaRPr lang="ru-RU"/>
        </a:p>
      </dgm:t>
    </dgm:pt>
    <dgm:pt modelId="{C89F5D64-6901-40E7-9331-309908BBD024}" type="asst">
      <dgm:prSet/>
      <dgm:spPr/>
      <dgm:t>
        <a:bodyPr/>
        <a:lstStyle/>
        <a:p>
          <a:r>
            <a:rPr lang="ru-RU" dirty="0" smtClean="0">
              <a:solidFill>
                <a:schemeClr val="tx1"/>
              </a:solidFill>
            </a:rPr>
            <a:t>Острый приступ не купирован</a:t>
          </a:r>
          <a:endParaRPr lang="ru-RU" dirty="0">
            <a:solidFill>
              <a:schemeClr val="tx1"/>
            </a:solidFill>
          </a:endParaRPr>
        </a:p>
      </dgm:t>
    </dgm:pt>
    <dgm:pt modelId="{FAB79938-1967-4DEF-A0BA-9AFA586BB440}" type="parTrans" cxnId="{A4B5F19F-C79B-46A3-BC38-4685A0985E0C}">
      <dgm:prSet/>
      <dgm:spPr/>
      <dgm:t>
        <a:bodyPr/>
        <a:lstStyle/>
        <a:p>
          <a:endParaRPr lang="ru-RU"/>
        </a:p>
      </dgm:t>
    </dgm:pt>
    <dgm:pt modelId="{65F64973-E696-48A9-81C8-F7166419ADED}" type="sibTrans" cxnId="{A4B5F19F-C79B-46A3-BC38-4685A0985E0C}">
      <dgm:prSet/>
      <dgm:spPr/>
      <dgm:t>
        <a:bodyPr/>
        <a:lstStyle/>
        <a:p>
          <a:endParaRPr lang="ru-RU"/>
        </a:p>
      </dgm:t>
    </dgm:pt>
    <dgm:pt modelId="{2CE5EF65-2233-4DEC-BF69-17CC3618A56D}" type="asst">
      <dgm:prSet/>
      <dgm:spPr/>
      <dgm:t>
        <a:bodyPr/>
        <a:lstStyle/>
        <a:p>
          <a:r>
            <a:rPr lang="ru-RU" dirty="0" smtClean="0"/>
            <a:t>Лазерная </a:t>
          </a:r>
          <a:r>
            <a:rPr lang="ru-RU" dirty="0" err="1" smtClean="0"/>
            <a:t>иридэктомия</a:t>
          </a:r>
          <a:endParaRPr lang="ru-RU" dirty="0"/>
        </a:p>
      </dgm:t>
    </dgm:pt>
    <dgm:pt modelId="{4311D2C8-8B5E-4C69-8DFE-CFA4782C0120}" type="parTrans" cxnId="{6AB4FE56-9607-417A-A4E9-E21FC5778E21}">
      <dgm:prSet/>
      <dgm:spPr/>
      <dgm:t>
        <a:bodyPr/>
        <a:lstStyle/>
        <a:p>
          <a:endParaRPr lang="ru-RU"/>
        </a:p>
      </dgm:t>
    </dgm:pt>
    <dgm:pt modelId="{75283899-3F7A-4474-9487-AAFF894BB77F}" type="sibTrans" cxnId="{6AB4FE56-9607-417A-A4E9-E21FC5778E21}">
      <dgm:prSet/>
      <dgm:spPr/>
      <dgm:t>
        <a:bodyPr/>
        <a:lstStyle/>
        <a:p>
          <a:endParaRPr lang="ru-RU"/>
        </a:p>
      </dgm:t>
    </dgm:pt>
    <dgm:pt modelId="{23FE8DC5-CE8F-4587-A4A6-EC9FBA78CC54}" type="asst">
      <dgm:prSet/>
      <dgm:spPr/>
      <dgm:t>
        <a:bodyPr/>
        <a:lstStyle/>
        <a:p>
          <a:r>
            <a:rPr lang="ru-RU" dirty="0" smtClean="0">
              <a:solidFill>
                <a:schemeClr val="tx1"/>
              </a:solidFill>
            </a:rPr>
            <a:t>Литическая смесь</a:t>
          </a:r>
          <a:endParaRPr lang="ru-RU" dirty="0">
            <a:solidFill>
              <a:schemeClr val="tx1"/>
            </a:solidFill>
          </a:endParaRPr>
        </a:p>
      </dgm:t>
    </dgm:pt>
    <dgm:pt modelId="{4AD31687-6D17-4CE0-9099-DE0D94349EB3}" type="parTrans" cxnId="{CF3D8882-C409-498A-8D1D-2F518745B47E}">
      <dgm:prSet/>
      <dgm:spPr/>
      <dgm:t>
        <a:bodyPr/>
        <a:lstStyle/>
        <a:p>
          <a:endParaRPr lang="ru-RU"/>
        </a:p>
      </dgm:t>
    </dgm:pt>
    <dgm:pt modelId="{0D320DAF-45D5-4812-91A3-45AE524E71DD}" type="sibTrans" cxnId="{CF3D8882-C409-498A-8D1D-2F518745B47E}">
      <dgm:prSet/>
      <dgm:spPr/>
      <dgm:t>
        <a:bodyPr/>
        <a:lstStyle/>
        <a:p>
          <a:endParaRPr lang="ru-RU"/>
        </a:p>
      </dgm:t>
    </dgm:pt>
    <dgm:pt modelId="{D81E1105-0891-4481-8DB6-17F68B5B3D4B}" type="asst">
      <dgm:prSet/>
      <dgm:spPr/>
      <dgm:t>
        <a:bodyPr/>
        <a:lstStyle/>
        <a:p>
          <a:r>
            <a:rPr lang="ru-RU" dirty="0" smtClean="0">
              <a:solidFill>
                <a:schemeClr val="tx1"/>
              </a:solidFill>
            </a:rPr>
            <a:t>Через </a:t>
          </a:r>
        </a:p>
        <a:p>
          <a:r>
            <a:rPr lang="ru-RU" dirty="0" smtClean="0">
              <a:solidFill>
                <a:schemeClr val="tx1"/>
              </a:solidFill>
            </a:rPr>
            <a:t>12-24 часа</a:t>
          </a:r>
          <a:endParaRPr lang="ru-RU" dirty="0">
            <a:solidFill>
              <a:schemeClr val="tx1"/>
            </a:solidFill>
          </a:endParaRPr>
        </a:p>
      </dgm:t>
    </dgm:pt>
    <dgm:pt modelId="{0A2CCCAF-F662-4EB2-9845-4C1E43483AF6}" type="parTrans" cxnId="{BB02F381-5EAE-4CCC-A9BC-EABA1FC3DD94}">
      <dgm:prSet/>
      <dgm:spPr/>
      <dgm:t>
        <a:bodyPr/>
        <a:lstStyle/>
        <a:p>
          <a:endParaRPr lang="ru-RU"/>
        </a:p>
      </dgm:t>
    </dgm:pt>
    <dgm:pt modelId="{E05669D9-B45D-4EFD-8499-23C97984BDB8}" type="sibTrans" cxnId="{BB02F381-5EAE-4CCC-A9BC-EABA1FC3DD94}">
      <dgm:prSet/>
      <dgm:spPr/>
      <dgm:t>
        <a:bodyPr/>
        <a:lstStyle/>
        <a:p>
          <a:endParaRPr lang="ru-RU"/>
        </a:p>
      </dgm:t>
    </dgm:pt>
    <dgm:pt modelId="{D8A45EC0-A85E-4795-B11C-8B56E0924C68}" type="asst">
      <dgm:prSet/>
      <dgm:spPr/>
      <dgm:t>
        <a:bodyPr/>
        <a:lstStyle/>
        <a:p>
          <a:r>
            <a:rPr lang="ru-RU" dirty="0" smtClean="0">
              <a:solidFill>
                <a:schemeClr val="tx1"/>
              </a:solidFill>
            </a:rPr>
            <a:t>Острый приступ не купирован</a:t>
          </a:r>
          <a:endParaRPr lang="ru-RU" dirty="0">
            <a:solidFill>
              <a:schemeClr val="tx1"/>
            </a:solidFill>
          </a:endParaRPr>
        </a:p>
      </dgm:t>
    </dgm:pt>
    <dgm:pt modelId="{09A3DE5E-F047-433D-B58F-502C44D81DB4}" type="parTrans" cxnId="{DD6FD5FC-CDA8-4125-9AE5-6EFD482F461D}">
      <dgm:prSet/>
      <dgm:spPr/>
      <dgm:t>
        <a:bodyPr/>
        <a:lstStyle/>
        <a:p>
          <a:endParaRPr lang="ru-RU"/>
        </a:p>
      </dgm:t>
    </dgm:pt>
    <dgm:pt modelId="{EDD42C71-4237-4EF8-982E-CD4F946399CB}" type="sibTrans" cxnId="{DD6FD5FC-CDA8-4125-9AE5-6EFD482F461D}">
      <dgm:prSet/>
      <dgm:spPr/>
      <dgm:t>
        <a:bodyPr/>
        <a:lstStyle/>
        <a:p>
          <a:endParaRPr lang="ru-RU"/>
        </a:p>
      </dgm:t>
    </dgm:pt>
    <dgm:pt modelId="{9AC22B7A-2C5F-4CF6-82FA-AA681B0E6534}" type="asst">
      <dgm:prSet/>
      <dgm:spPr/>
      <dgm:t>
        <a:bodyPr/>
        <a:lstStyle/>
        <a:p>
          <a:r>
            <a:rPr lang="ru-RU" dirty="0" smtClean="0">
              <a:solidFill>
                <a:schemeClr val="tx1"/>
              </a:solidFill>
            </a:rPr>
            <a:t>Хирургическое лечение</a:t>
          </a:r>
          <a:endParaRPr lang="ru-RU" dirty="0">
            <a:solidFill>
              <a:schemeClr val="tx1"/>
            </a:solidFill>
          </a:endParaRPr>
        </a:p>
      </dgm:t>
    </dgm:pt>
    <dgm:pt modelId="{64308FE0-B927-4423-B81B-4A76374C5F5D}" type="parTrans" cxnId="{62661EBE-A5CF-45A1-824F-500D3EAD7D79}">
      <dgm:prSet/>
      <dgm:spPr/>
      <dgm:t>
        <a:bodyPr/>
        <a:lstStyle/>
        <a:p>
          <a:endParaRPr lang="ru-RU"/>
        </a:p>
      </dgm:t>
    </dgm:pt>
    <dgm:pt modelId="{FF5E110B-B43C-4023-90CA-ACB6A365273D}" type="sibTrans" cxnId="{62661EBE-A5CF-45A1-824F-500D3EAD7D79}">
      <dgm:prSet/>
      <dgm:spPr/>
      <dgm:t>
        <a:bodyPr/>
        <a:lstStyle/>
        <a:p>
          <a:endParaRPr lang="ru-RU"/>
        </a:p>
      </dgm:t>
    </dgm:pt>
    <dgm:pt modelId="{1BFD14A3-7B21-4056-B133-827E728738D6}" type="pres">
      <dgm:prSet presAssocID="{A468E0F1-7E2A-4394-9E50-3A613DF35B0D}" presName="hierChild1" presStyleCnt="0">
        <dgm:presLayoutVars>
          <dgm:orgChart val="1"/>
          <dgm:chPref val="1"/>
          <dgm:dir/>
          <dgm:animOne val="branch"/>
          <dgm:animLvl val="lvl"/>
          <dgm:resizeHandles/>
        </dgm:presLayoutVars>
      </dgm:prSet>
      <dgm:spPr/>
      <dgm:t>
        <a:bodyPr/>
        <a:lstStyle/>
        <a:p>
          <a:endParaRPr lang="ru-RU"/>
        </a:p>
      </dgm:t>
    </dgm:pt>
    <dgm:pt modelId="{E2E67D9B-A495-4C6F-A81F-E8B505E71FB2}" type="pres">
      <dgm:prSet presAssocID="{4FD149A0-53AD-4DDD-90E8-E6F1E155D49C}" presName="hierRoot1" presStyleCnt="0">
        <dgm:presLayoutVars>
          <dgm:hierBranch val="l"/>
        </dgm:presLayoutVars>
      </dgm:prSet>
      <dgm:spPr/>
      <dgm:t>
        <a:bodyPr/>
        <a:lstStyle/>
        <a:p>
          <a:endParaRPr lang="ru-RU"/>
        </a:p>
      </dgm:t>
    </dgm:pt>
    <dgm:pt modelId="{4A7F441C-1E29-4F52-A725-202FE6C19A74}" type="pres">
      <dgm:prSet presAssocID="{4FD149A0-53AD-4DDD-90E8-E6F1E155D49C}" presName="rootComposite1" presStyleCnt="0"/>
      <dgm:spPr/>
      <dgm:t>
        <a:bodyPr/>
        <a:lstStyle/>
        <a:p>
          <a:endParaRPr lang="ru-RU"/>
        </a:p>
      </dgm:t>
    </dgm:pt>
    <dgm:pt modelId="{C61D4D7C-20EC-4CBD-B9B5-FFE9CDF6FCC9}" type="pres">
      <dgm:prSet presAssocID="{4FD149A0-53AD-4DDD-90E8-E6F1E155D49C}" presName="rootText1" presStyleLbl="node0" presStyleIdx="0" presStyleCnt="1" custScaleX="607018" custScaleY="168665">
        <dgm:presLayoutVars>
          <dgm:chPref val="3"/>
        </dgm:presLayoutVars>
      </dgm:prSet>
      <dgm:spPr/>
      <dgm:t>
        <a:bodyPr/>
        <a:lstStyle/>
        <a:p>
          <a:endParaRPr lang="ru-RU"/>
        </a:p>
      </dgm:t>
    </dgm:pt>
    <dgm:pt modelId="{D9944D81-3774-4B58-A728-5347998C2238}" type="pres">
      <dgm:prSet presAssocID="{4FD149A0-53AD-4DDD-90E8-E6F1E155D49C}" presName="rootConnector1" presStyleLbl="node1" presStyleIdx="0" presStyleCnt="0"/>
      <dgm:spPr/>
      <dgm:t>
        <a:bodyPr/>
        <a:lstStyle/>
        <a:p>
          <a:endParaRPr lang="ru-RU"/>
        </a:p>
      </dgm:t>
    </dgm:pt>
    <dgm:pt modelId="{4B6E3C8D-5661-4BA2-8D8C-1D9E6BC0906E}" type="pres">
      <dgm:prSet presAssocID="{4FD149A0-53AD-4DDD-90E8-E6F1E155D49C}" presName="hierChild2" presStyleCnt="0"/>
      <dgm:spPr/>
      <dgm:t>
        <a:bodyPr/>
        <a:lstStyle/>
        <a:p>
          <a:endParaRPr lang="ru-RU"/>
        </a:p>
      </dgm:t>
    </dgm:pt>
    <dgm:pt modelId="{301FF402-FE54-458D-9F67-3CCB1F4DA3AC}" type="pres">
      <dgm:prSet presAssocID="{E37DDABB-6CE3-4EE2-A155-FA4F7525D2CB}" presName="Name50" presStyleLbl="parChTrans1D2" presStyleIdx="0" presStyleCnt="1"/>
      <dgm:spPr/>
      <dgm:t>
        <a:bodyPr/>
        <a:lstStyle/>
        <a:p>
          <a:endParaRPr lang="ru-RU"/>
        </a:p>
      </dgm:t>
    </dgm:pt>
    <dgm:pt modelId="{09216758-22AD-4E1A-B65B-9B2199D39C92}" type="pres">
      <dgm:prSet presAssocID="{6C58B246-2D60-49F0-9806-468F224CD316}" presName="hierRoot2" presStyleCnt="0">
        <dgm:presLayoutVars>
          <dgm:hierBranch val="init"/>
        </dgm:presLayoutVars>
      </dgm:prSet>
      <dgm:spPr/>
      <dgm:t>
        <a:bodyPr/>
        <a:lstStyle/>
        <a:p>
          <a:endParaRPr lang="ru-RU"/>
        </a:p>
      </dgm:t>
    </dgm:pt>
    <dgm:pt modelId="{F3B7B6D7-D12E-48AE-A598-07C2E3B86239}" type="pres">
      <dgm:prSet presAssocID="{6C58B246-2D60-49F0-9806-468F224CD316}" presName="rootComposite" presStyleCnt="0"/>
      <dgm:spPr/>
      <dgm:t>
        <a:bodyPr/>
        <a:lstStyle/>
        <a:p>
          <a:endParaRPr lang="ru-RU"/>
        </a:p>
      </dgm:t>
    </dgm:pt>
    <dgm:pt modelId="{38C7783C-EAA0-4E27-9A7F-72EF8CFD912C}" type="pres">
      <dgm:prSet presAssocID="{6C58B246-2D60-49F0-9806-468F224CD316}" presName="rootText" presStyleLbl="node2" presStyleIdx="0" presStyleCnt="1" custScaleX="203700">
        <dgm:presLayoutVars>
          <dgm:chPref val="3"/>
        </dgm:presLayoutVars>
      </dgm:prSet>
      <dgm:spPr/>
      <dgm:t>
        <a:bodyPr/>
        <a:lstStyle/>
        <a:p>
          <a:endParaRPr lang="ru-RU"/>
        </a:p>
      </dgm:t>
    </dgm:pt>
    <dgm:pt modelId="{F3649445-DEE3-4E8D-B90C-F4556542DD69}" type="pres">
      <dgm:prSet presAssocID="{6C58B246-2D60-49F0-9806-468F224CD316}" presName="rootConnector" presStyleLbl="node2" presStyleIdx="0" presStyleCnt="1"/>
      <dgm:spPr/>
      <dgm:t>
        <a:bodyPr/>
        <a:lstStyle/>
        <a:p>
          <a:endParaRPr lang="ru-RU"/>
        </a:p>
      </dgm:t>
    </dgm:pt>
    <dgm:pt modelId="{86371789-BEDA-46DC-8DF4-E81722025844}" type="pres">
      <dgm:prSet presAssocID="{6C58B246-2D60-49F0-9806-468F224CD316}" presName="hierChild4" presStyleCnt="0"/>
      <dgm:spPr/>
      <dgm:t>
        <a:bodyPr/>
        <a:lstStyle/>
        <a:p>
          <a:endParaRPr lang="ru-RU"/>
        </a:p>
      </dgm:t>
    </dgm:pt>
    <dgm:pt modelId="{47B43810-9AFE-4E21-A481-EFD95A4D8B9E}" type="pres">
      <dgm:prSet presAssocID="{6C58B246-2D60-49F0-9806-468F224CD316}" presName="hierChild5" presStyleCnt="0"/>
      <dgm:spPr/>
      <dgm:t>
        <a:bodyPr/>
        <a:lstStyle/>
        <a:p>
          <a:endParaRPr lang="ru-RU"/>
        </a:p>
      </dgm:t>
    </dgm:pt>
    <dgm:pt modelId="{C8ED5690-E9A4-4D74-BEC6-BD3C4AFB2615}" type="pres">
      <dgm:prSet presAssocID="{25731321-2762-493E-BB1F-1F8CB24CF130}" presName="Name111" presStyleLbl="parChTrans1D3" presStyleIdx="0" presStyleCnt="2"/>
      <dgm:spPr/>
      <dgm:t>
        <a:bodyPr/>
        <a:lstStyle/>
        <a:p>
          <a:endParaRPr lang="ru-RU"/>
        </a:p>
      </dgm:t>
    </dgm:pt>
    <dgm:pt modelId="{8E44564B-B65F-472D-8231-A044F2050469}" type="pres">
      <dgm:prSet presAssocID="{ABD13243-9E1B-4E4A-8501-7C6ADDA84949}" presName="hierRoot3" presStyleCnt="0">
        <dgm:presLayoutVars>
          <dgm:hierBranch val="init"/>
        </dgm:presLayoutVars>
      </dgm:prSet>
      <dgm:spPr/>
      <dgm:t>
        <a:bodyPr/>
        <a:lstStyle/>
        <a:p>
          <a:endParaRPr lang="ru-RU"/>
        </a:p>
      </dgm:t>
    </dgm:pt>
    <dgm:pt modelId="{C590819B-17BB-4DBA-88CC-AEDA7D9E0551}" type="pres">
      <dgm:prSet presAssocID="{ABD13243-9E1B-4E4A-8501-7C6ADDA84949}" presName="rootComposite3" presStyleCnt="0"/>
      <dgm:spPr/>
      <dgm:t>
        <a:bodyPr/>
        <a:lstStyle/>
        <a:p>
          <a:endParaRPr lang="ru-RU"/>
        </a:p>
      </dgm:t>
    </dgm:pt>
    <dgm:pt modelId="{0E68306A-7999-434F-B475-1919509385C1}" type="pres">
      <dgm:prSet presAssocID="{ABD13243-9E1B-4E4A-8501-7C6ADDA84949}" presName="rootText3" presStyleLbl="asst2" presStyleIdx="0" presStyleCnt="7" custScaleX="150290">
        <dgm:presLayoutVars>
          <dgm:chPref val="3"/>
        </dgm:presLayoutVars>
      </dgm:prSet>
      <dgm:spPr/>
      <dgm:t>
        <a:bodyPr/>
        <a:lstStyle/>
        <a:p>
          <a:endParaRPr lang="ru-RU"/>
        </a:p>
      </dgm:t>
    </dgm:pt>
    <dgm:pt modelId="{BB7D1A68-3DA9-476B-9234-DCE1D178ECEE}" type="pres">
      <dgm:prSet presAssocID="{ABD13243-9E1B-4E4A-8501-7C6ADDA84949}" presName="rootConnector3" presStyleLbl="asst2" presStyleIdx="0" presStyleCnt="7"/>
      <dgm:spPr/>
      <dgm:t>
        <a:bodyPr/>
        <a:lstStyle/>
        <a:p>
          <a:endParaRPr lang="ru-RU"/>
        </a:p>
      </dgm:t>
    </dgm:pt>
    <dgm:pt modelId="{18531CE9-5664-4BA3-B6B8-30BC630E94E7}" type="pres">
      <dgm:prSet presAssocID="{ABD13243-9E1B-4E4A-8501-7C6ADDA84949}" presName="hierChild6" presStyleCnt="0"/>
      <dgm:spPr/>
      <dgm:t>
        <a:bodyPr/>
        <a:lstStyle/>
        <a:p>
          <a:endParaRPr lang="ru-RU"/>
        </a:p>
      </dgm:t>
    </dgm:pt>
    <dgm:pt modelId="{D25A0DA9-9165-4342-957B-7171BFDC50E0}" type="pres">
      <dgm:prSet presAssocID="{ABD13243-9E1B-4E4A-8501-7C6ADDA84949}" presName="hierChild7" presStyleCnt="0"/>
      <dgm:spPr/>
      <dgm:t>
        <a:bodyPr/>
        <a:lstStyle/>
        <a:p>
          <a:endParaRPr lang="ru-RU"/>
        </a:p>
      </dgm:t>
    </dgm:pt>
    <dgm:pt modelId="{88AB593C-06FA-4F0C-B570-666D352945EF}" type="pres">
      <dgm:prSet presAssocID="{4311D2C8-8B5E-4C69-8DFE-CFA4782C0120}" presName="Name111" presStyleLbl="parChTrans1D4" presStyleIdx="0" presStyleCnt="5"/>
      <dgm:spPr/>
      <dgm:t>
        <a:bodyPr/>
        <a:lstStyle/>
        <a:p>
          <a:endParaRPr lang="ru-RU"/>
        </a:p>
      </dgm:t>
    </dgm:pt>
    <dgm:pt modelId="{289B23D1-E6FE-43C1-BBA7-F27628DF0EFA}" type="pres">
      <dgm:prSet presAssocID="{2CE5EF65-2233-4DEC-BF69-17CC3618A56D}" presName="hierRoot3" presStyleCnt="0">
        <dgm:presLayoutVars>
          <dgm:hierBranch val="init"/>
        </dgm:presLayoutVars>
      </dgm:prSet>
      <dgm:spPr/>
      <dgm:t>
        <a:bodyPr/>
        <a:lstStyle/>
        <a:p>
          <a:endParaRPr lang="ru-RU"/>
        </a:p>
      </dgm:t>
    </dgm:pt>
    <dgm:pt modelId="{3AE84A2C-D042-4310-BE06-8F4AEE21D0FC}" type="pres">
      <dgm:prSet presAssocID="{2CE5EF65-2233-4DEC-BF69-17CC3618A56D}" presName="rootComposite3" presStyleCnt="0"/>
      <dgm:spPr/>
      <dgm:t>
        <a:bodyPr/>
        <a:lstStyle/>
        <a:p>
          <a:endParaRPr lang="ru-RU"/>
        </a:p>
      </dgm:t>
    </dgm:pt>
    <dgm:pt modelId="{478BC3B9-CA1C-43C5-B9B2-8D011A60026B}" type="pres">
      <dgm:prSet presAssocID="{2CE5EF65-2233-4DEC-BF69-17CC3618A56D}" presName="rootText3" presStyleLbl="asst2" presStyleIdx="1" presStyleCnt="7">
        <dgm:presLayoutVars>
          <dgm:chPref val="3"/>
        </dgm:presLayoutVars>
      </dgm:prSet>
      <dgm:spPr/>
      <dgm:t>
        <a:bodyPr/>
        <a:lstStyle/>
        <a:p>
          <a:endParaRPr lang="ru-RU"/>
        </a:p>
      </dgm:t>
    </dgm:pt>
    <dgm:pt modelId="{06079222-CCA7-4CE0-A420-346FE96FA572}" type="pres">
      <dgm:prSet presAssocID="{2CE5EF65-2233-4DEC-BF69-17CC3618A56D}" presName="rootConnector3" presStyleLbl="asst2" presStyleIdx="1" presStyleCnt="7"/>
      <dgm:spPr/>
      <dgm:t>
        <a:bodyPr/>
        <a:lstStyle/>
        <a:p>
          <a:endParaRPr lang="ru-RU"/>
        </a:p>
      </dgm:t>
    </dgm:pt>
    <dgm:pt modelId="{8D0484F5-4820-46DC-9182-8C18990B8701}" type="pres">
      <dgm:prSet presAssocID="{2CE5EF65-2233-4DEC-BF69-17CC3618A56D}" presName="hierChild6" presStyleCnt="0"/>
      <dgm:spPr/>
      <dgm:t>
        <a:bodyPr/>
        <a:lstStyle/>
        <a:p>
          <a:endParaRPr lang="ru-RU"/>
        </a:p>
      </dgm:t>
    </dgm:pt>
    <dgm:pt modelId="{0F95BCF2-4FC5-41FD-BC61-D80C327B0755}" type="pres">
      <dgm:prSet presAssocID="{2CE5EF65-2233-4DEC-BF69-17CC3618A56D}" presName="hierChild7" presStyleCnt="0"/>
      <dgm:spPr/>
      <dgm:t>
        <a:bodyPr/>
        <a:lstStyle/>
        <a:p>
          <a:endParaRPr lang="ru-RU"/>
        </a:p>
      </dgm:t>
    </dgm:pt>
    <dgm:pt modelId="{67321B46-C266-42F5-B1F8-528270C61442}" type="pres">
      <dgm:prSet presAssocID="{FAB79938-1967-4DEF-A0BA-9AFA586BB440}" presName="Name111" presStyleLbl="parChTrans1D3" presStyleIdx="1" presStyleCnt="2"/>
      <dgm:spPr/>
      <dgm:t>
        <a:bodyPr/>
        <a:lstStyle/>
        <a:p>
          <a:endParaRPr lang="ru-RU"/>
        </a:p>
      </dgm:t>
    </dgm:pt>
    <dgm:pt modelId="{A2125473-73D0-4487-8A3A-A2BE7D43C175}" type="pres">
      <dgm:prSet presAssocID="{C89F5D64-6901-40E7-9331-309908BBD024}" presName="hierRoot3" presStyleCnt="0">
        <dgm:presLayoutVars>
          <dgm:hierBranch/>
        </dgm:presLayoutVars>
      </dgm:prSet>
      <dgm:spPr/>
      <dgm:t>
        <a:bodyPr/>
        <a:lstStyle/>
        <a:p>
          <a:endParaRPr lang="ru-RU"/>
        </a:p>
      </dgm:t>
    </dgm:pt>
    <dgm:pt modelId="{7BA469C9-DF85-4CAE-8B02-CF6FDF698D50}" type="pres">
      <dgm:prSet presAssocID="{C89F5D64-6901-40E7-9331-309908BBD024}" presName="rootComposite3" presStyleCnt="0"/>
      <dgm:spPr/>
      <dgm:t>
        <a:bodyPr/>
        <a:lstStyle/>
        <a:p>
          <a:endParaRPr lang="ru-RU"/>
        </a:p>
      </dgm:t>
    </dgm:pt>
    <dgm:pt modelId="{CF3DAD6A-D957-4EFD-817C-4DB94934ABDE}" type="pres">
      <dgm:prSet presAssocID="{C89F5D64-6901-40E7-9331-309908BBD024}" presName="rootText3" presStyleLbl="asst2" presStyleIdx="2" presStyleCnt="7" custScaleX="186365">
        <dgm:presLayoutVars>
          <dgm:chPref val="3"/>
        </dgm:presLayoutVars>
      </dgm:prSet>
      <dgm:spPr/>
      <dgm:t>
        <a:bodyPr/>
        <a:lstStyle/>
        <a:p>
          <a:endParaRPr lang="ru-RU"/>
        </a:p>
      </dgm:t>
    </dgm:pt>
    <dgm:pt modelId="{8383F266-8DC6-4055-8BCC-5CF88A3D2F7B}" type="pres">
      <dgm:prSet presAssocID="{C89F5D64-6901-40E7-9331-309908BBD024}" presName="rootConnector3" presStyleLbl="asst2" presStyleIdx="2" presStyleCnt="7"/>
      <dgm:spPr/>
      <dgm:t>
        <a:bodyPr/>
        <a:lstStyle/>
        <a:p>
          <a:endParaRPr lang="ru-RU"/>
        </a:p>
      </dgm:t>
    </dgm:pt>
    <dgm:pt modelId="{CBEAAF00-B6EF-410A-8E9B-73B075C28958}" type="pres">
      <dgm:prSet presAssocID="{C89F5D64-6901-40E7-9331-309908BBD024}" presName="hierChild6" presStyleCnt="0"/>
      <dgm:spPr/>
      <dgm:t>
        <a:bodyPr/>
        <a:lstStyle/>
        <a:p>
          <a:endParaRPr lang="ru-RU"/>
        </a:p>
      </dgm:t>
    </dgm:pt>
    <dgm:pt modelId="{09A9EFF2-0809-4D2E-81A4-D08A9D581F8E}" type="pres">
      <dgm:prSet presAssocID="{C89F5D64-6901-40E7-9331-309908BBD024}" presName="hierChild7" presStyleCnt="0"/>
      <dgm:spPr/>
      <dgm:t>
        <a:bodyPr/>
        <a:lstStyle/>
        <a:p>
          <a:endParaRPr lang="ru-RU"/>
        </a:p>
      </dgm:t>
    </dgm:pt>
    <dgm:pt modelId="{70A5D300-577C-4750-8AA4-CA71AA545E14}" type="pres">
      <dgm:prSet presAssocID="{4AD31687-6D17-4CE0-9099-DE0D94349EB3}" presName="Name111" presStyleLbl="parChTrans1D4" presStyleIdx="1" presStyleCnt="5"/>
      <dgm:spPr/>
      <dgm:t>
        <a:bodyPr/>
        <a:lstStyle/>
        <a:p>
          <a:endParaRPr lang="ru-RU"/>
        </a:p>
      </dgm:t>
    </dgm:pt>
    <dgm:pt modelId="{A69DDC64-5E02-4988-A066-8CFC3998E48A}" type="pres">
      <dgm:prSet presAssocID="{23FE8DC5-CE8F-4587-A4A6-EC9FBA78CC54}" presName="hierRoot3" presStyleCnt="0">
        <dgm:presLayoutVars>
          <dgm:hierBranch val="init"/>
        </dgm:presLayoutVars>
      </dgm:prSet>
      <dgm:spPr/>
      <dgm:t>
        <a:bodyPr/>
        <a:lstStyle/>
        <a:p>
          <a:endParaRPr lang="ru-RU"/>
        </a:p>
      </dgm:t>
    </dgm:pt>
    <dgm:pt modelId="{25C00E91-B9A6-4A2E-BF25-11F4E8D5B4F3}" type="pres">
      <dgm:prSet presAssocID="{23FE8DC5-CE8F-4587-A4A6-EC9FBA78CC54}" presName="rootComposite3" presStyleCnt="0"/>
      <dgm:spPr/>
      <dgm:t>
        <a:bodyPr/>
        <a:lstStyle/>
        <a:p>
          <a:endParaRPr lang="ru-RU"/>
        </a:p>
      </dgm:t>
    </dgm:pt>
    <dgm:pt modelId="{62E57110-B5AC-4685-99F6-9D2F161D74FE}" type="pres">
      <dgm:prSet presAssocID="{23FE8DC5-CE8F-4587-A4A6-EC9FBA78CC54}" presName="rootText3" presStyleLbl="asst2" presStyleIdx="3" presStyleCnt="7" custScaleX="176364">
        <dgm:presLayoutVars>
          <dgm:chPref val="3"/>
        </dgm:presLayoutVars>
      </dgm:prSet>
      <dgm:spPr/>
      <dgm:t>
        <a:bodyPr/>
        <a:lstStyle/>
        <a:p>
          <a:endParaRPr lang="ru-RU"/>
        </a:p>
      </dgm:t>
    </dgm:pt>
    <dgm:pt modelId="{518B09C9-C268-4D74-A285-70D34A8B570B}" type="pres">
      <dgm:prSet presAssocID="{23FE8DC5-CE8F-4587-A4A6-EC9FBA78CC54}" presName="rootConnector3" presStyleLbl="asst2" presStyleIdx="3" presStyleCnt="7"/>
      <dgm:spPr/>
      <dgm:t>
        <a:bodyPr/>
        <a:lstStyle/>
        <a:p>
          <a:endParaRPr lang="ru-RU"/>
        </a:p>
      </dgm:t>
    </dgm:pt>
    <dgm:pt modelId="{34180194-A251-4452-BB9A-D7F9D8C64354}" type="pres">
      <dgm:prSet presAssocID="{23FE8DC5-CE8F-4587-A4A6-EC9FBA78CC54}" presName="hierChild6" presStyleCnt="0"/>
      <dgm:spPr/>
      <dgm:t>
        <a:bodyPr/>
        <a:lstStyle/>
        <a:p>
          <a:endParaRPr lang="ru-RU"/>
        </a:p>
      </dgm:t>
    </dgm:pt>
    <dgm:pt modelId="{A61AA309-292E-4745-AC81-62FAF9B44810}" type="pres">
      <dgm:prSet presAssocID="{23FE8DC5-CE8F-4587-A4A6-EC9FBA78CC54}" presName="hierChild7" presStyleCnt="0"/>
      <dgm:spPr/>
      <dgm:t>
        <a:bodyPr/>
        <a:lstStyle/>
        <a:p>
          <a:endParaRPr lang="ru-RU"/>
        </a:p>
      </dgm:t>
    </dgm:pt>
    <dgm:pt modelId="{6F1AA927-AE96-4EF1-8201-9E2CED5247DC}" type="pres">
      <dgm:prSet presAssocID="{0A2CCCAF-F662-4EB2-9845-4C1E43483AF6}" presName="Name111" presStyleLbl="parChTrans1D4" presStyleIdx="2" presStyleCnt="5"/>
      <dgm:spPr/>
      <dgm:t>
        <a:bodyPr/>
        <a:lstStyle/>
        <a:p>
          <a:endParaRPr lang="ru-RU"/>
        </a:p>
      </dgm:t>
    </dgm:pt>
    <dgm:pt modelId="{FFB835B2-C439-46BF-B018-419AC4377462}" type="pres">
      <dgm:prSet presAssocID="{D81E1105-0891-4481-8DB6-17F68B5B3D4B}" presName="hierRoot3" presStyleCnt="0">
        <dgm:presLayoutVars>
          <dgm:hierBranch val="init"/>
        </dgm:presLayoutVars>
      </dgm:prSet>
      <dgm:spPr/>
      <dgm:t>
        <a:bodyPr/>
        <a:lstStyle/>
        <a:p>
          <a:endParaRPr lang="ru-RU"/>
        </a:p>
      </dgm:t>
    </dgm:pt>
    <dgm:pt modelId="{22B5D99E-6AFB-499C-988B-79F564D58A65}" type="pres">
      <dgm:prSet presAssocID="{D81E1105-0891-4481-8DB6-17F68B5B3D4B}" presName="rootComposite3" presStyleCnt="0"/>
      <dgm:spPr/>
      <dgm:t>
        <a:bodyPr/>
        <a:lstStyle/>
        <a:p>
          <a:endParaRPr lang="ru-RU"/>
        </a:p>
      </dgm:t>
    </dgm:pt>
    <dgm:pt modelId="{5FA5026A-14A2-40FF-85C7-919A3F7496C4}" type="pres">
      <dgm:prSet presAssocID="{D81E1105-0891-4481-8DB6-17F68B5B3D4B}" presName="rootText3" presStyleLbl="asst2" presStyleIdx="4" presStyleCnt="7" custScaleX="144281">
        <dgm:presLayoutVars>
          <dgm:chPref val="3"/>
        </dgm:presLayoutVars>
      </dgm:prSet>
      <dgm:spPr/>
      <dgm:t>
        <a:bodyPr/>
        <a:lstStyle/>
        <a:p>
          <a:endParaRPr lang="ru-RU"/>
        </a:p>
      </dgm:t>
    </dgm:pt>
    <dgm:pt modelId="{FD03D6E7-F440-41EC-A99E-709D5C221064}" type="pres">
      <dgm:prSet presAssocID="{D81E1105-0891-4481-8DB6-17F68B5B3D4B}" presName="rootConnector3" presStyleLbl="asst2" presStyleIdx="4" presStyleCnt="7"/>
      <dgm:spPr/>
      <dgm:t>
        <a:bodyPr/>
        <a:lstStyle/>
        <a:p>
          <a:endParaRPr lang="ru-RU"/>
        </a:p>
      </dgm:t>
    </dgm:pt>
    <dgm:pt modelId="{81425DF8-82B3-4EF6-92FB-08238FFDCBAD}" type="pres">
      <dgm:prSet presAssocID="{D81E1105-0891-4481-8DB6-17F68B5B3D4B}" presName="hierChild6" presStyleCnt="0"/>
      <dgm:spPr/>
      <dgm:t>
        <a:bodyPr/>
        <a:lstStyle/>
        <a:p>
          <a:endParaRPr lang="ru-RU"/>
        </a:p>
      </dgm:t>
    </dgm:pt>
    <dgm:pt modelId="{01AA8B93-FE75-47DA-961A-8517BA751AB6}" type="pres">
      <dgm:prSet presAssocID="{D81E1105-0891-4481-8DB6-17F68B5B3D4B}" presName="hierChild7" presStyleCnt="0"/>
      <dgm:spPr/>
      <dgm:t>
        <a:bodyPr/>
        <a:lstStyle/>
        <a:p>
          <a:endParaRPr lang="ru-RU"/>
        </a:p>
      </dgm:t>
    </dgm:pt>
    <dgm:pt modelId="{A04EF869-675D-478B-B006-1C086421B03A}" type="pres">
      <dgm:prSet presAssocID="{09A3DE5E-F047-433D-B58F-502C44D81DB4}" presName="Name111" presStyleLbl="parChTrans1D4" presStyleIdx="3" presStyleCnt="5"/>
      <dgm:spPr/>
      <dgm:t>
        <a:bodyPr/>
        <a:lstStyle/>
        <a:p>
          <a:endParaRPr lang="ru-RU"/>
        </a:p>
      </dgm:t>
    </dgm:pt>
    <dgm:pt modelId="{768F729B-3FDC-4CF8-AE42-41280621C087}" type="pres">
      <dgm:prSet presAssocID="{D8A45EC0-A85E-4795-B11C-8B56E0924C68}" presName="hierRoot3" presStyleCnt="0">
        <dgm:presLayoutVars>
          <dgm:hierBranch val="init"/>
        </dgm:presLayoutVars>
      </dgm:prSet>
      <dgm:spPr/>
      <dgm:t>
        <a:bodyPr/>
        <a:lstStyle/>
        <a:p>
          <a:endParaRPr lang="ru-RU"/>
        </a:p>
      </dgm:t>
    </dgm:pt>
    <dgm:pt modelId="{692D3333-8C13-4267-8C3A-D948754D3952}" type="pres">
      <dgm:prSet presAssocID="{D8A45EC0-A85E-4795-B11C-8B56E0924C68}" presName="rootComposite3" presStyleCnt="0"/>
      <dgm:spPr/>
      <dgm:t>
        <a:bodyPr/>
        <a:lstStyle/>
        <a:p>
          <a:endParaRPr lang="ru-RU"/>
        </a:p>
      </dgm:t>
    </dgm:pt>
    <dgm:pt modelId="{64260AD8-B604-44DF-BA49-E3F7A40F542B}" type="pres">
      <dgm:prSet presAssocID="{D8A45EC0-A85E-4795-B11C-8B56E0924C68}" presName="rootText3" presStyleLbl="asst2" presStyleIdx="5" presStyleCnt="7" custScaleX="197961">
        <dgm:presLayoutVars>
          <dgm:chPref val="3"/>
        </dgm:presLayoutVars>
      </dgm:prSet>
      <dgm:spPr/>
      <dgm:t>
        <a:bodyPr/>
        <a:lstStyle/>
        <a:p>
          <a:endParaRPr lang="ru-RU"/>
        </a:p>
      </dgm:t>
    </dgm:pt>
    <dgm:pt modelId="{740DC71A-EC90-4062-BAF3-E35A7F906AB2}" type="pres">
      <dgm:prSet presAssocID="{D8A45EC0-A85E-4795-B11C-8B56E0924C68}" presName="rootConnector3" presStyleLbl="asst2" presStyleIdx="5" presStyleCnt="7"/>
      <dgm:spPr/>
      <dgm:t>
        <a:bodyPr/>
        <a:lstStyle/>
        <a:p>
          <a:endParaRPr lang="ru-RU"/>
        </a:p>
      </dgm:t>
    </dgm:pt>
    <dgm:pt modelId="{9018BD7B-7B15-4A98-8015-26CF2C0E73D3}" type="pres">
      <dgm:prSet presAssocID="{D8A45EC0-A85E-4795-B11C-8B56E0924C68}" presName="hierChild6" presStyleCnt="0"/>
      <dgm:spPr/>
      <dgm:t>
        <a:bodyPr/>
        <a:lstStyle/>
        <a:p>
          <a:endParaRPr lang="ru-RU"/>
        </a:p>
      </dgm:t>
    </dgm:pt>
    <dgm:pt modelId="{E31D0430-CE5F-430C-B1B1-3183F4B87419}" type="pres">
      <dgm:prSet presAssocID="{D8A45EC0-A85E-4795-B11C-8B56E0924C68}" presName="hierChild7" presStyleCnt="0"/>
      <dgm:spPr/>
      <dgm:t>
        <a:bodyPr/>
        <a:lstStyle/>
        <a:p>
          <a:endParaRPr lang="ru-RU"/>
        </a:p>
      </dgm:t>
    </dgm:pt>
    <dgm:pt modelId="{B0CBD33C-ECE3-4CF8-8C38-C401B05E599B}" type="pres">
      <dgm:prSet presAssocID="{64308FE0-B927-4423-B81B-4A76374C5F5D}" presName="Name111" presStyleLbl="parChTrans1D4" presStyleIdx="4" presStyleCnt="5"/>
      <dgm:spPr/>
      <dgm:t>
        <a:bodyPr/>
        <a:lstStyle/>
        <a:p>
          <a:endParaRPr lang="ru-RU"/>
        </a:p>
      </dgm:t>
    </dgm:pt>
    <dgm:pt modelId="{6FF7B720-E56A-40EC-996F-E31DB5667A0B}" type="pres">
      <dgm:prSet presAssocID="{9AC22B7A-2C5F-4CF6-82FA-AA681B0E6534}" presName="hierRoot3" presStyleCnt="0">
        <dgm:presLayoutVars>
          <dgm:hierBranch val="init"/>
        </dgm:presLayoutVars>
      </dgm:prSet>
      <dgm:spPr/>
      <dgm:t>
        <a:bodyPr/>
        <a:lstStyle/>
        <a:p>
          <a:endParaRPr lang="ru-RU"/>
        </a:p>
      </dgm:t>
    </dgm:pt>
    <dgm:pt modelId="{D81A6773-FA92-496C-A4D0-46E7AA01E012}" type="pres">
      <dgm:prSet presAssocID="{9AC22B7A-2C5F-4CF6-82FA-AA681B0E6534}" presName="rootComposite3" presStyleCnt="0"/>
      <dgm:spPr/>
      <dgm:t>
        <a:bodyPr/>
        <a:lstStyle/>
        <a:p>
          <a:endParaRPr lang="ru-RU"/>
        </a:p>
      </dgm:t>
    </dgm:pt>
    <dgm:pt modelId="{BD2DFBBF-4B5D-40C4-842A-82BD00138D22}" type="pres">
      <dgm:prSet presAssocID="{9AC22B7A-2C5F-4CF6-82FA-AA681B0E6534}" presName="rootText3" presStyleLbl="asst2" presStyleIdx="6" presStyleCnt="7" custScaleX="158166">
        <dgm:presLayoutVars>
          <dgm:chPref val="3"/>
        </dgm:presLayoutVars>
      </dgm:prSet>
      <dgm:spPr/>
      <dgm:t>
        <a:bodyPr/>
        <a:lstStyle/>
        <a:p>
          <a:endParaRPr lang="ru-RU"/>
        </a:p>
      </dgm:t>
    </dgm:pt>
    <dgm:pt modelId="{01B976AA-0314-458F-A796-654B5D698552}" type="pres">
      <dgm:prSet presAssocID="{9AC22B7A-2C5F-4CF6-82FA-AA681B0E6534}" presName="rootConnector3" presStyleLbl="asst2" presStyleIdx="6" presStyleCnt="7"/>
      <dgm:spPr/>
      <dgm:t>
        <a:bodyPr/>
        <a:lstStyle/>
        <a:p>
          <a:endParaRPr lang="ru-RU"/>
        </a:p>
      </dgm:t>
    </dgm:pt>
    <dgm:pt modelId="{5CCBE68D-35D2-4BC4-8BA0-C910962D4863}" type="pres">
      <dgm:prSet presAssocID="{9AC22B7A-2C5F-4CF6-82FA-AA681B0E6534}" presName="hierChild6" presStyleCnt="0"/>
      <dgm:spPr/>
      <dgm:t>
        <a:bodyPr/>
        <a:lstStyle/>
        <a:p>
          <a:endParaRPr lang="ru-RU"/>
        </a:p>
      </dgm:t>
    </dgm:pt>
    <dgm:pt modelId="{C4BB4BBC-F741-4740-8FA0-FAB8A1C5D774}" type="pres">
      <dgm:prSet presAssocID="{9AC22B7A-2C5F-4CF6-82FA-AA681B0E6534}" presName="hierChild7" presStyleCnt="0"/>
      <dgm:spPr/>
      <dgm:t>
        <a:bodyPr/>
        <a:lstStyle/>
        <a:p>
          <a:endParaRPr lang="ru-RU"/>
        </a:p>
      </dgm:t>
    </dgm:pt>
    <dgm:pt modelId="{077B97B7-8702-4C53-8AED-CA4B83559F50}" type="pres">
      <dgm:prSet presAssocID="{4FD149A0-53AD-4DDD-90E8-E6F1E155D49C}" presName="hierChild3" presStyleCnt="0"/>
      <dgm:spPr/>
      <dgm:t>
        <a:bodyPr/>
        <a:lstStyle/>
        <a:p>
          <a:endParaRPr lang="ru-RU"/>
        </a:p>
      </dgm:t>
    </dgm:pt>
  </dgm:ptLst>
  <dgm:cxnLst>
    <dgm:cxn modelId="{B62387EA-56B3-409D-9770-BF3EB2C04A8E}" type="presOf" srcId="{09A3DE5E-F047-433D-B58F-502C44D81DB4}" destId="{A04EF869-675D-478B-B006-1C086421B03A}" srcOrd="0" destOrd="0" presId="urn:microsoft.com/office/officeart/2005/8/layout/orgChart1"/>
    <dgm:cxn modelId="{4D598BAE-C80C-4473-B6DE-CFE0F11A4304}" type="presOf" srcId="{4FD149A0-53AD-4DDD-90E8-E6F1E155D49C}" destId="{C61D4D7C-20EC-4CBD-B9B5-FFE9CDF6FCC9}" srcOrd="0" destOrd="0" presId="urn:microsoft.com/office/officeart/2005/8/layout/orgChart1"/>
    <dgm:cxn modelId="{6CECE67B-0357-4776-A6AE-817E77CF58C4}" type="presOf" srcId="{2CE5EF65-2233-4DEC-BF69-17CC3618A56D}" destId="{06079222-CCA7-4CE0-A420-346FE96FA572}" srcOrd="1" destOrd="0" presId="urn:microsoft.com/office/officeart/2005/8/layout/orgChart1"/>
    <dgm:cxn modelId="{9A3E4479-F746-41A3-958D-BCE1679ECB29}" type="presOf" srcId="{4AD31687-6D17-4CE0-9099-DE0D94349EB3}" destId="{70A5D300-577C-4750-8AA4-CA71AA545E14}" srcOrd="0" destOrd="0" presId="urn:microsoft.com/office/officeart/2005/8/layout/orgChart1"/>
    <dgm:cxn modelId="{A4B5F19F-C79B-46A3-BC38-4685A0985E0C}" srcId="{6C58B246-2D60-49F0-9806-468F224CD316}" destId="{C89F5D64-6901-40E7-9331-309908BBD024}" srcOrd="1" destOrd="0" parTransId="{FAB79938-1967-4DEF-A0BA-9AFA586BB440}" sibTransId="{65F64973-E696-48A9-81C8-F7166419ADED}"/>
    <dgm:cxn modelId="{CF3D8882-C409-498A-8D1D-2F518745B47E}" srcId="{C89F5D64-6901-40E7-9331-309908BBD024}" destId="{23FE8DC5-CE8F-4587-A4A6-EC9FBA78CC54}" srcOrd="0" destOrd="0" parTransId="{4AD31687-6D17-4CE0-9099-DE0D94349EB3}" sibTransId="{0D320DAF-45D5-4812-91A3-45AE524E71DD}"/>
    <dgm:cxn modelId="{A95C25B0-067E-4421-9878-D7045B827432}" srcId="{6C58B246-2D60-49F0-9806-468F224CD316}" destId="{ABD13243-9E1B-4E4A-8501-7C6ADDA84949}" srcOrd="0" destOrd="0" parTransId="{25731321-2762-493E-BB1F-1F8CB24CF130}" sibTransId="{299D9A1D-3A5B-4664-AB66-F792067D26A1}"/>
    <dgm:cxn modelId="{61AE0F50-52CC-457E-B924-3C703B670424}" type="presOf" srcId="{25731321-2762-493E-BB1F-1F8CB24CF130}" destId="{C8ED5690-E9A4-4D74-BEC6-BD3C4AFB2615}" srcOrd="0" destOrd="0" presId="urn:microsoft.com/office/officeart/2005/8/layout/orgChart1"/>
    <dgm:cxn modelId="{E4BFE498-BFBE-482B-B2F4-784BA0513CB8}" type="presOf" srcId="{23FE8DC5-CE8F-4587-A4A6-EC9FBA78CC54}" destId="{518B09C9-C268-4D74-A285-70D34A8B570B}" srcOrd="1" destOrd="0" presId="urn:microsoft.com/office/officeart/2005/8/layout/orgChart1"/>
    <dgm:cxn modelId="{2B49D82A-E0C6-4292-9017-0761FB88376B}" type="presOf" srcId="{9AC22B7A-2C5F-4CF6-82FA-AA681B0E6534}" destId="{01B976AA-0314-458F-A796-654B5D698552}" srcOrd="1" destOrd="0" presId="urn:microsoft.com/office/officeart/2005/8/layout/orgChart1"/>
    <dgm:cxn modelId="{A8E312A5-A820-44BF-99DA-5513DCB66F44}" type="presOf" srcId="{A468E0F1-7E2A-4394-9E50-3A613DF35B0D}" destId="{1BFD14A3-7B21-4056-B133-827E728738D6}" srcOrd="0" destOrd="0" presId="urn:microsoft.com/office/officeart/2005/8/layout/orgChart1"/>
    <dgm:cxn modelId="{2ECCC8E9-45F4-4A67-84B2-1B7DA015060D}" srcId="{A468E0F1-7E2A-4394-9E50-3A613DF35B0D}" destId="{4FD149A0-53AD-4DDD-90E8-E6F1E155D49C}" srcOrd="0" destOrd="0" parTransId="{97D0074A-AAAF-4A3B-87F4-C764D59D1410}" sibTransId="{37E31E16-ED10-4589-9536-A4385A550932}"/>
    <dgm:cxn modelId="{E88ACEF0-8949-4AB2-B050-5C0AF7116CE2}" type="presOf" srcId="{23FE8DC5-CE8F-4587-A4A6-EC9FBA78CC54}" destId="{62E57110-B5AC-4685-99F6-9D2F161D74FE}" srcOrd="0" destOrd="0" presId="urn:microsoft.com/office/officeart/2005/8/layout/orgChart1"/>
    <dgm:cxn modelId="{C1224A9C-0CC1-4668-B6B4-C2F07212352A}" type="presOf" srcId="{FAB79938-1967-4DEF-A0BA-9AFA586BB440}" destId="{67321B46-C266-42F5-B1F8-528270C61442}" srcOrd="0" destOrd="0" presId="urn:microsoft.com/office/officeart/2005/8/layout/orgChart1"/>
    <dgm:cxn modelId="{3AA4DC52-6FB2-408F-99C8-2433062D85F6}" type="presOf" srcId="{C89F5D64-6901-40E7-9331-309908BBD024}" destId="{8383F266-8DC6-4055-8BCC-5CF88A3D2F7B}" srcOrd="1" destOrd="0" presId="urn:microsoft.com/office/officeart/2005/8/layout/orgChart1"/>
    <dgm:cxn modelId="{CF99E9E0-5CBC-4E81-A993-07FD27281B70}" type="presOf" srcId="{6C58B246-2D60-49F0-9806-468F224CD316}" destId="{38C7783C-EAA0-4E27-9A7F-72EF8CFD912C}" srcOrd="0" destOrd="0" presId="urn:microsoft.com/office/officeart/2005/8/layout/orgChart1"/>
    <dgm:cxn modelId="{DD9B74CD-F41E-49D0-BAA1-322551D8FB08}" type="presOf" srcId="{9AC22B7A-2C5F-4CF6-82FA-AA681B0E6534}" destId="{BD2DFBBF-4B5D-40C4-842A-82BD00138D22}" srcOrd="0" destOrd="0" presId="urn:microsoft.com/office/officeart/2005/8/layout/orgChart1"/>
    <dgm:cxn modelId="{2A05656E-146C-4094-895F-9C38E5B16338}" type="presOf" srcId="{2CE5EF65-2233-4DEC-BF69-17CC3618A56D}" destId="{478BC3B9-CA1C-43C5-B9B2-8D011A60026B}" srcOrd="0" destOrd="0" presId="urn:microsoft.com/office/officeart/2005/8/layout/orgChart1"/>
    <dgm:cxn modelId="{AAB957A2-BCDA-43FA-AFEF-4685DA4B7496}" type="presOf" srcId="{E37DDABB-6CE3-4EE2-A155-FA4F7525D2CB}" destId="{301FF402-FE54-458D-9F67-3CCB1F4DA3AC}" srcOrd="0" destOrd="0" presId="urn:microsoft.com/office/officeart/2005/8/layout/orgChart1"/>
    <dgm:cxn modelId="{C56887BB-E1C7-4FE7-9AA5-18ADEFF845C0}" type="presOf" srcId="{64308FE0-B927-4423-B81B-4A76374C5F5D}" destId="{B0CBD33C-ECE3-4CF8-8C38-C401B05E599B}" srcOrd="0" destOrd="0" presId="urn:microsoft.com/office/officeart/2005/8/layout/orgChart1"/>
    <dgm:cxn modelId="{5910CE24-9AE1-4CA3-9C52-8C2A5D80A0E6}" type="presOf" srcId="{D81E1105-0891-4481-8DB6-17F68B5B3D4B}" destId="{FD03D6E7-F440-41EC-A99E-709D5C221064}" srcOrd="1" destOrd="0" presId="urn:microsoft.com/office/officeart/2005/8/layout/orgChart1"/>
    <dgm:cxn modelId="{68147E9F-C015-469D-A5A2-2D7AB0816B50}" type="presOf" srcId="{4311D2C8-8B5E-4C69-8DFE-CFA4782C0120}" destId="{88AB593C-06FA-4F0C-B570-666D352945EF}" srcOrd="0" destOrd="0" presId="urn:microsoft.com/office/officeart/2005/8/layout/orgChart1"/>
    <dgm:cxn modelId="{DD6FD5FC-CDA8-4125-9AE5-6EFD482F461D}" srcId="{D81E1105-0891-4481-8DB6-17F68B5B3D4B}" destId="{D8A45EC0-A85E-4795-B11C-8B56E0924C68}" srcOrd="0" destOrd="0" parTransId="{09A3DE5E-F047-433D-B58F-502C44D81DB4}" sibTransId="{EDD42C71-4237-4EF8-982E-CD4F946399CB}"/>
    <dgm:cxn modelId="{9B949E26-2CEC-4BA9-AA67-2571E21EEC78}" type="presOf" srcId="{ABD13243-9E1B-4E4A-8501-7C6ADDA84949}" destId="{0E68306A-7999-434F-B475-1919509385C1}" srcOrd="0" destOrd="0" presId="urn:microsoft.com/office/officeart/2005/8/layout/orgChart1"/>
    <dgm:cxn modelId="{5DA08ABB-EE97-496F-B2F9-25FD5EDA08E1}" type="presOf" srcId="{D8A45EC0-A85E-4795-B11C-8B56E0924C68}" destId="{64260AD8-B604-44DF-BA49-E3F7A40F542B}" srcOrd="0" destOrd="0" presId="urn:microsoft.com/office/officeart/2005/8/layout/orgChart1"/>
    <dgm:cxn modelId="{7F7FB2F3-6493-4127-A508-19A6EE5628DA}" type="presOf" srcId="{6C58B246-2D60-49F0-9806-468F224CD316}" destId="{F3649445-DEE3-4E8D-B90C-F4556542DD69}" srcOrd="1" destOrd="0" presId="urn:microsoft.com/office/officeart/2005/8/layout/orgChart1"/>
    <dgm:cxn modelId="{6FC15A1D-5F9E-4599-93A8-489998CD23D2}" type="presOf" srcId="{0A2CCCAF-F662-4EB2-9845-4C1E43483AF6}" destId="{6F1AA927-AE96-4EF1-8201-9E2CED5247DC}" srcOrd="0" destOrd="0" presId="urn:microsoft.com/office/officeart/2005/8/layout/orgChart1"/>
    <dgm:cxn modelId="{B4C3A217-F7C3-42C1-BA72-8F4DA4F7D672}" srcId="{4FD149A0-53AD-4DDD-90E8-E6F1E155D49C}" destId="{6C58B246-2D60-49F0-9806-468F224CD316}" srcOrd="0" destOrd="0" parTransId="{E37DDABB-6CE3-4EE2-A155-FA4F7525D2CB}" sibTransId="{6C3D889D-25D0-4E09-A0C7-F8C91F17C991}"/>
    <dgm:cxn modelId="{62661EBE-A5CF-45A1-824F-500D3EAD7D79}" srcId="{D8A45EC0-A85E-4795-B11C-8B56E0924C68}" destId="{9AC22B7A-2C5F-4CF6-82FA-AA681B0E6534}" srcOrd="0" destOrd="0" parTransId="{64308FE0-B927-4423-B81B-4A76374C5F5D}" sibTransId="{FF5E110B-B43C-4023-90CA-ACB6A365273D}"/>
    <dgm:cxn modelId="{690AF6EF-D85A-4B6D-BEF7-CDB984648226}" type="presOf" srcId="{ABD13243-9E1B-4E4A-8501-7C6ADDA84949}" destId="{BB7D1A68-3DA9-476B-9234-DCE1D178ECEE}" srcOrd="1" destOrd="0" presId="urn:microsoft.com/office/officeart/2005/8/layout/orgChart1"/>
    <dgm:cxn modelId="{411B884E-3C01-45F6-8EAC-AEEFEA0490EC}" type="presOf" srcId="{C89F5D64-6901-40E7-9331-309908BBD024}" destId="{CF3DAD6A-D957-4EFD-817C-4DB94934ABDE}" srcOrd="0" destOrd="0" presId="urn:microsoft.com/office/officeart/2005/8/layout/orgChart1"/>
    <dgm:cxn modelId="{965D318D-AF20-4683-A15D-0FF98E551C33}" type="presOf" srcId="{D81E1105-0891-4481-8DB6-17F68B5B3D4B}" destId="{5FA5026A-14A2-40FF-85C7-919A3F7496C4}" srcOrd="0" destOrd="0" presId="urn:microsoft.com/office/officeart/2005/8/layout/orgChart1"/>
    <dgm:cxn modelId="{B8EA5AC4-7090-4656-A30E-2A335BFB0CB9}" type="presOf" srcId="{D8A45EC0-A85E-4795-B11C-8B56E0924C68}" destId="{740DC71A-EC90-4062-BAF3-E35A7F906AB2}" srcOrd="1" destOrd="0" presId="urn:microsoft.com/office/officeart/2005/8/layout/orgChart1"/>
    <dgm:cxn modelId="{BB02F381-5EAE-4CCC-A9BC-EABA1FC3DD94}" srcId="{23FE8DC5-CE8F-4587-A4A6-EC9FBA78CC54}" destId="{D81E1105-0891-4481-8DB6-17F68B5B3D4B}" srcOrd="0" destOrd="0" parTransId="{0A2CCCAF-F662-4EB2-9845-4C1E43483AF6}" sibTransId="{E05669D9-B45D-4EFD-8499-23C97984BDB8}"/>
    <dgm:cxn modelId="{6AD32341-0166-43C7-9D0C-8107093FBBB8}" type="presOf" srcId="{4FD149A0-53AD-4DDD-90E8-E6F1E155D49C}" destId="{D9944D81-3774-4B58-A728-5347998C2238}" srcOrd="1" destOrd="0" presId="urn:microsoft.com/office/officeart/2005/8/layout/orgChart1"/>
    <dgm:cxn modelId="{6AB4FE56-9607-417A-A4E9-E21FC5778E21}" srcId="{ABD13243-9E1B-4E4A-8501-7C6ADDA84949}" destId="{2CE5EF65-2233-4DEC-BF69-17CC3618A56D}" srcOrd="0" destOrd="0" parTransId="{4311D2C8-8B5E-4C69-8DFE-CFA4782C0120}" sibTransId="{75283899-3F7A-4474-9487-AAFF894BB77F}"/>
    <dgm:cxn modelId="{1CAE6323-71F5-438A-B850-3657B78D8521}" type="presParOf" srcId="{1BFD14A3-7B21-4056-B133-827E728738D6}" destId="{E2E67D9B-A495-4C6F-A81F-E8B505E71FB2}" srcOrd="0" destOrd="0" presId="urn:microsoft.com/office/officeart/2005/8/layout/orgChart1"/>
    <dgm:cxn modelId="{140AFCBB-AD3E-49F6-8A12-D953B09FB491}" type="presParOf" srcId="{E2E67D9B-A495-4C6F-A81F-E8B505E71FB2}" destId="{4A7F441C-1E29-4F52-A725-202FE6C19A74}" srcOrd="0" destOrd="0" presId="urn:microsoft.com/office/officeart/2005/8/layout/orgChart1"/>
    <dgm:cxn modelId="{FEB3305D-F19E-4DCB-8913-5CA2AD25E765}" type="presParOf" srcId="{4A7F441C-1E29-4F52-A725-202FE6C19A74}" destId="{C61D4D7C-20EC-4CBD-B9B5-FFE9CDF6FCC9}" srcOrd="0" destOrd="0" presId="urn:microsoft.com/office/officeart/2005/8/layout/orgChart1"/>
    <dgm:cxn modelId="{82FECC12-C465-4AA6-960A-26241BDF038D}" type="presParOf" srcId="{4A7F441C-1E29-4F52-A725-202FE6C19A74}" destId="{D9944D81-3774-4B58-A728-5347998C2238}" srcOrd="1" destOrd="0" presId="urn:microsoft.com/office/officeart/2005/8/layout/orgChart1"/>
    <dgm:cxn modelId="{7D9AD1F3-6EC9-4239-B668-3DEFDABC3383}" type="presParOf" srcId="{E2E67D9B-A495-4C6F-A81F-E8B505E71FB2}" destId="{4B6E3C8D-5661-4BA2-8D8C-1D9E6BC0906E}" srcOrd="1" destOrd="0" presId="urn:microsoft.com/office/officeart/2005/8/layout/orgChart1"/>
    <dgm:cxn modelId="{1180483F-5293-462B-A6F8-0AA13695FD4B}" type="presParOf" srcId="{4B6E3C8D-5661-4BA2-8D8C-1D9E6BC0906E}" destId="{301FF402-FE54-458D-9F67-3CCB1F4DA3AC}" srcOrd="0" destOrd="0" presId="urn:microsoft.com/office/officeart/2005/8/layout/orgChart1"/>
    <dgm:cxn modelId="{6379433B-6A15-4104-991A-77EA0C2C2174}" type="presParOf" srcId="{4B6E3C8D-5661-4BA2-8D8C-1D9E6BC0906E}" destId="{09216758-22AD-4E1A-B65B-9B2199D39C92}" srcOrd="1" destOrd="0" presId="urn:microsoft.com/office/officeart/2005/8/layout/orgChart1"/>
    <dgm:cxn modelId="{299C22D6-729A-42B4-8637-40C75AAD5FF0}" type="presParOf" srcId="{09216758-22AD-4E1A-B65B-9B2199D39C92}" destId="{F3B7B6D7-D12E-48AE-A598-07C2E3B86239}" srcOrd="0" destOrd="0" presId="urn:microsoft.com/office/officeart/2005/8/layout/orgChart1"/>
    <dgm:cxn modelId="{A050F052-F181-4FFE-9528-38AFE91FD678}" type="presParOf" srcId="{F3B7B6D7-D12E-48AE-A598-07C2E3B86239}" destId="{38C7783C-EAA0-4E27-9A7F-72EF8CFD912C}" srcOrd="0" destOrd="0" presId="urn:microsoft.com/office/officeart/2005/8/layout/orgChart1"/>
    <dgm:cxn modelId="{D61C7806-7F92-48CC-B069-ED06FFC07D5D}" type="presParOf" srcId="{F3B7B6D7-D12E-48AE-A598-07C2E3B86239}" destId="{F3649445-DEE3-4E8D-B90C-F4556542DD69}" srcOrd="1" destOrd="0" presId="urn:microsoft.com/office/officeart/2005/8/layout/orgChart1"/>
    <dgm:cxn modelId="{9D4676CC-42DB-4C7D-8C1D-70B100047AF3}" type="presParOf" srcId="{09216758-22AD-4E1A-B65B-9B2199D39C92}" destId="{86371789-BEDA-46DC-8DF4-E81722025844}" srcOrd="1" destOrd="0" presId="urn:microsoft.com/office/officeart/2005/8/layout/orgChart1"/>
    <dgm:cxn modelId="{557799A5-8587-43C4-8F0E-EDB7C80221ED}" type="presParOf" srcId="{09216758-22AD-4E1A-B65B-9B2199D39C92}" destId="{47B43810-9AFE-4E21-A481-EFD95A4D8B9E}" srcOrd="2" destOrd="0" presId="urn:microsoft.com/office/officeart/2005/8/layout/orgChart1"/>
    <dgm:cxn modelId="{0CDC0035-AEF0-41ED-8968-67E1A3102554}" type="presParOf" srcId="{47B43810-9AFE-4E21-A481-EFD95A4D8B9E}" destId="{C8ED5690-E9A4-4D74-BEC6-BD3C4AFB2615}" srcOrd="0" destOrd="0" presId="urn:microsoft.com/office/officeart/2005/8/layout/orgChart1"/>
    <dgm:cxn modelId="{044C57A5-5F32-480E-B3DF-739746813D8E}" type="presParOf" srcId="{47B43810-9AFE-4E21-A481-EFD95A4D8B9E}" destId="{8E44564B-B65F-472D-8231-A044F2050469}" srcOrd="1" destOrd="0" presId="urn:microsoft.com/office/officeart/2005/8/layout/orgChart1"/>
    <dgm:cxn modelId="{48F2064F-3B7A-4FAA-8E8D-91106D715B81}" type="presParOf" srcId="{8E44564B-B65F-472D-8231-A044F2050469}" destId="{C590819B-17BB-4DBA-88CC-AEDA7D9E0551}" srcOrd="0" destOrd="0" presId="urn:microsoft.com/office/officeart/2005/8/layout/orgChart1"/>
    <dgm:cxn modelId="{7B8CF237-199A-483C-934C-F4A2A681658C}" type="presParOf" srcId="{C590819B-17BB-4DBA-88CC-AEDA7D9E0551}" destId="{0E68306A-7999-434F-B475-1919509385C1}" srcOrd="0" destOrd="0" presId="urn:microsoft.com/office/officeart/2005/8/layout/orgChart1"/>
    <dgm:cxn modelId="{4D830B4B-0A93-47EA-9750-03E569E4AB4D}" type="presParOf" srcId="{C590819B-17BB-4DBA-88CC-AEDA7D9E0551}" destId="{BB7D1A68-3DA9-476B-9234-DCE1D178ECEE}" srcOrd="1" destOrd="0" presId="urn:microsoft.com/office/officeart/2005/8/layout/orgChart1"/>
    <dgm:cxn modelId="{38E008E2-CC0F-4F01-B952-C5E8D7753256}" type="presParOf" srcId="{8E44564B-B65F-472D-8231-A044F2050469}" destId="{18531CE9-5664-4BA3-B6B8-30BC630E94E7}" srcOrd="1" destOrd="0" presId="urn:microsoft.com/office/officeart/2005/8/layout/orgChart1"/>
    <dgm:cxn modelId="{F46539F6-AF2A-4BDC-A772-84F1CD525FA4}" type="presParOf" srcId="{8E44564B-B65F-472D-8231-A044F2050469}" destId="{D25A0DA9-9165-4342-957B-7171BFDC50E0}" srcOrd="2" destOrd="0" presId="urn:microsoft.com/office/officeart/2005/8/layout/orgChart1"/>
    <dgm:cxn modelId="{134FA11B-3D26-44D8-AB2C-7F7CB027AD52}" type="presParOf" srcId="{D25A0DA9-9165-4342-957B-7171BFDC50E0}" destId="{88AB593C-06FA-4F0C-B570-666D352945EF}" srcOrd="0" destOrd="0" presId="urn:microsoft.com/office/officeart/2005/8/layout/orgChart1"/>
    <dgm:cxn modelId="{1E1D45B9-7327-47BA-BAC4-F2152FAF1AF2}" type="presParOf" srcId="{D25A0DA9-9165-4342-957B-7171BFDC50E0}" destId="{289B23D1-E6FE-43C1-BBA7-F27628DF0EFA}" srcOrd="1" destOrd="0" presId="urn:microsoft.com/office/officeart/2005/8/layout/orgChart1"/>
    <dgm:cxn modelId="{68693D0E-801D-4F5E-A952-14EF36FE3293}" type="presParOf" srcId="{289B23D1-E6FE-43C1-BBA7-F27628DF0EFA}" destId="{3AE84A2C-D042-4310-BE06-8F4AEE21D0FC}" srcOrd="0" destOrd="0" presId="urn:microsoft.com/office/officeart/2005/8/layout/orgChart1"/>
    <dgm:cxn modelId="{BD0D666A-407C-4CFC-8546-68D9CE3FAA03}" type="presParOf" srcId="{3AE84A2C-D042-4310-BE06-8F4AEE21D0FC}" destId="{478BC3B9-CA1C-43C5-B9B2-8D011A60026B}" srcOrd="0" destOrd="0" presId="urn:microsoft.com/office/officeart/2005/8/layout/orgChart1"/>
    <dgm:cxn modelId="{C227C3B4-D085-41AC-B019-7C338B6652F0}" type="presParOf" srcId="{3AE84A2C-D042-4310-BE06-8F4AEE21D0FC}" destId="{06079222-CCA7-4CE0-A420-346FE96FA572}" srcOrd="1" destOrd="0" presId="urn:microsoft.com/office/officeart/2005/8/layout/orgChart1"/>
    <dgm:cxn modelId="{4FD9D749-74B6-47AE-B73A-45567010EC6F}" type="presParOf" srcId="{289B23D1-E6FE-43C1-BBA7-F27628DF0EFA}" destId="{8D0484F5-4820-46DC-9182-8C18990B8701}" srcOrd="1" destOrd="0" presId="urn:microsoft.com/office/officeart/2005/8/layout/orgChart1"/>
    <dgm:cxn modelId="{0CA8506A-4F78-4C83-8CD1-4408137D17EC}" type="presParOf" srcId="{289B23D1-E6FE-43C1-BBA7-F27628DF0EFA}" destId="{0F95BCF2-4FC5-41FD-BC61-D80C327B0755}" srcOrd="2" destOrd="0" presId="urn:microsoft.com/office/officeart/2005/8/layout/orgChart1"/>
    <dgm:cxn modelId="{96FE7579-1906-4065-9E0C-92E9972B62D3}" type="presParOf" srcId="{47B43810-9AFE-4E21-A481-EFD95A4D8B9E}" destId="{67321B46-C266-42F5-B1F8-528270C61442}" srcOrd="2" destOrd="0" presId="urn:microsoft.com/office/officeart/2005/8/layout/orgChart1"/>
    <dgm:cxn modelId="{E00EE5AD-52DC-40F2-9D67-69996208A6A3}" type="presParOf" srcId="{47B43810-9AFE-4E21-A481-EFD95A4D8B9E}" destId="{A2125473-73D0-4487-8A3A-A2BE7D43C175}" srcOrd="3" destOrd="0" presId="urn:microsoft.com/office/officeart/2005/8/layout/orgChart1"/>
    <dgm:cxn modelId="{1331DFC9-6C87-435C-B749-6FAC04906B1A}" type="presParOf" srcId="{A2125473-73D0-4487-8A3A-A2BE7D43C175}" destId="{7BA469C9-DF85-4CAE-8B02-CF6FDF698D50}" srcOrd="0" destOrd="0" presId="urn:microsoft.com/office/officeart/2005/8/layout/orgChart1"/>
    <dgm:cxn modelId="{2C369CF4-072B-44AA-9232-6F8083AEF8AC}" type="presParOf" srcId="{7BA469C9-DF85-4CAE-8B02-CF6FDF698D50}" destId="{CF3DAD6A-D957-4EFD-817C-4DB94934ABDE}" srcOrd="0" destOrd="0" presId="urn:microsoft.com/office/officeart/2005/8/layout/orgChart1"/>
    <dgm:cxn modelId="{B3F866C7-C22E-4192-B0FD-CFB3E4B765E0}" type="presParOf" srcId="{7BA469C9-DF85-4CAE-8B02-CF6FDF698D50}" destId="{8383F266-8DC6-4055-8BCC-5CF88A3D2F7B}" srcOrd="1" destOrd="0" presId="urn:microsoft.com/office/officeart/2005/8/layout/orgChart1"/>
    <dgm:cxn modelId="{6C700B8F-EA23-4DB2-BBA9-BE1223B4A36C}" type="presParOf" srcId="{A2125473-73D0-4487-8A3A-A2BE7D43C175}" destId="{CBEAAF00-B6EF-410A-8E9B-73B075C28958}" srcOrd="1" destOrd="0" presId="urn:microsoft.com/office/officeart/2005/8/layout/orgChart1"/>
    <dgm:cxn modelId="{21226AD2-734F-4987-8708-C44054232FDE}" type="presParOf" srcId="{A2125473-73D0-4487-8A3A-A2BE7D43C175}" destId="{09A9EFF2-0809-4D2E-81A4-D08A9D581F8E}" srcOrd="2" destOrd="0" presId="urn:microsoft.com/office/officeart/2005/8/layout/orgChart1"/>
    <dgm:cxn modelId="{720AC433-0AFC-4B05-AB66-F763D585DDF3}" type="presParOf" srcId="{09A9EFF2-0809-4D2E-81A4-D08A9D581F8E}" destId="{70A5D300-577C-4750-8AA4-CA71AA545E14}" srcOrd="0" destOrd="0" presId="urn:microsoft.com/office/officeart/2005/8/layout/orgChart1"/>
    <dgm:cxn modelId="{B745903F-1FD0-4883-9AD7-1E4A45F79D13}" type="presParOf" srcId="{09A9EFF2-0809-4D2E-81A4-D08A9D581F8E}" destId="{A69DDC64-5E02-4988-A066-8CFC3998E48A}" srcOrd="1" destOrd="0" presId="urn:microsoft.com/office/officeart/2005/8/layout/orgChart1"/>
    <dgm:cxn modelId="{CF80615E-5E33-487F-9ADB-473C807D37B3}" type="presParOf" srcId="{A69DDC64-5E02-4988-A066-8CFC3998E48A}" destId="{25C00E91-B9A6-4A2E-BF25-11F4E8D5B4F3}" srcOrd="0" destOrd="0" presId="urn:microsoft.com/office/officeart/2005/8/layout/orgChart1"/>
    <dgm:cxn modelId="{8FA39D6D-BC59-4ED3-90F0-D4D08F7C3958}" type="presParOf" srcId="{25C00E91-B9A6-4A2E-BF25-11F4E8D5B4F3}" destId="{62E57110-B5AC-4685-99F6-9D2F161D74FE}" srcOrd="0" destOrd="0" presId="urn:microsoft.com/office/officeart/2005/8/layout/orgChart1"/>
    <dgm:cxn modelId="{7A8BB6A9-58FE-4DBA-A520-A0665BD166E4}" type="presParOf" srcId="{25C00E91-B9A6-4A2E-BF25-11F4E8D5B4F3}" destId="{518B09C9-C268-4D74-A285-70D34A8B570B}" srcOrd="1" destOrd="0" presId="urn:microsoft.com/office/officeart/2005/8/layout/orgChart1"/>
    <dgm:cxn modelId="{320E5B95-4CED-493A-9051-6FBF38164C48}" type="presParOf" srcId="{A69DDC64-5E02-4988-A066-8CFC3998E48A}" destId="{34180194-A251-4452-BB9A-D7F9D8C64354}" srcOrd="1" destOrd="0" presId="urn:microsoft.com/office/officeart/2005/8/layout/orgChart1"/>
    <dgm:cxn modelId="{24EA6AF6-6DA6-4F6B-8723-3A8B3482582C}" type="presParOf" srcId="{A69DDC64-5E02-4988-A066-8CFC3998E48A}" destId="{A61AA309-292E-4745-AC81-62FAF9B44810}" srcOrd="2" destOrd="0" presId="urn:microsoft.com/office/officeart/2005/8/layout/orgChart1"/>
    <dgm:cxn modelId="{94625A5E-A650-4CEB-AA97-3D7DCB21C8B6}" type="presParOf" srcId="{A61AA309-292E-4745-AC81-62FAF9B44810}" destId="{6F1AA927-AE96-4EF1-8201-9E2CED5247DC}" srcOrd="0" destOrd="0" presId="urn:microsoft.com/office/officeart/2005/8/layout/orgChart1"/>
    <dgm:cxn modelId="{FB362583-390D-42ED-957B-573C47308F7C}" type="presParOf" srcId="{A61AA309-292E-4745-AC81-62FAF9B44810}" destId="{FFB835B2-C439-46BF-B018-419AC4377462}" srcOrd="1" destOrd="0" presId="urn:microsoft.com/office/officeart/2005/8/layout/orgChart1"/>
    <dgm:cxn modelId="{0C0357DB-AAC9-45B3-B074-921E60F3905F}" type="presParOf" srcId="{FFB835B2-C439-46BF-B018-419AC4377462}" destId="{22B5D99E-6AFB-499C-988B-79F564D58A65}" srcOrd="0" destOrd="0" presId="urn:microsoft.com/office/officeart/2005/8/layout/orgChart1"/>
    <dgm:cxn modelId="{3AD32D03-2FCB-480A-B3B7-202031D0C07A}" type="presParOf" srcId="{22B5D99E-6AFB-499C-988B-79F564D58A65}" destId="{5FA5026A-14A2-40FF-85C7-919A3F7496C4}" srcOrd="0" destOrd="0" presId="urn:microsoft.com/office/officeart/2005/8/layout/orgChart1"/>
    <dgm:cxn modelId="{FDA42B1B-7762-48FF-97A0-FCC69A1FFAB1}" type="presParOf" srcId="{22B5D99E-6AFB-499C-988B-79F564D58A65}" destId="{FD03D6E7-F440-41EC-A99E-709D5C221064}" srcOrd="1" destOrd="0" presId="urn:microsoft.com/office/officeart/2005/8/layout/orgChart1"/>
    <dgm:cxn modelId="{C8FF1002-692D-468D-9603-C554FF80410F}" type="presParOf" srcId="{FFB835B2-C439-46BF-B018-419AC4377462}" destId="{81425DF8-82B3-4EF6-92FB-08238FFDCBAD}" srcOrd="1" destOrd="0" presId="urn:microsoft.com/office/officeart/2005/8/layout/orgChart1"/>
    <dgm:cxn modelId="{65CF293C-1927-41DE-AF25-C61DB91FE388}" type="presParOf" srcId="{FFB835B2-C439-46BF-B018-419AC4377462}" destId="{01AA8B93-FE75-47DA-961A-8517BA751AB6}" srcOrd="2" destOrd="0" presId="urn:microsoft.com/office/officeart/2005/8/layout/orgChart1"/>
    <dgm:cxn modelId="{465224BE-CD45-4E2C-95BD-5195351161EE}" type="presParOf" srcId="{01AA8B93-FE75-47DA-961A-8517BA751AB6}" destId="{A04EF869-675D-478B-B006-1C086421B03A}" srcOrd="0" destOrd="0" presId="urn:microsoft.com/office/officeart/2005/8/layout/orgChart1"/>
    <dgm:cxn modelId="{B1D01583-8C51-4348-B31D-552711B6ED42}" type="presParOf" srcId="{01AA8B93-FE75-47DA-961A-8517BA751AB6}" destId="{768F729B-3FDC-4CF8-AE42-41280621C087}" srcOrd="1" destOrd="0" presId="urn:microsoft.com/office/officeart/2005/8/layout/orgChart1"/>
    <dgm:cxn modelId="{430EA728-3448-45CD-A1A4-3EFB9FE84068}" type="presParOf" srcId="{768F729B-3FDC-4CF8-AE42-41280621C087}" destId="{692D3333-8C13-4267-8C3A-D948754D3952}" srcOrd="0" destOrd="0" presId="urn:microsoft.com/office/officeart/2005/8/layout/orgChart1"/>
    <dgm:cxn modelId="{29546B6D-9BB9-48EB-BAA0-E5E1BB68897B}" type="presParOf" srcId="{692D3333-8C13-4267-8C3A-D948754D3952}" destId="{64260AD8-B604-44DF-BA49-E3F7A40F542B}" srcOrd="0" destOrd="0" presId="urn:microsoft.com/office/officeart/2005/8/layout/orgChart1"/>
    <dgm:cxn modelId="{E67DDEA2-5AB4-4D22-AEE1-190CBD4C56E0}" type="presParOf" srcId="{692D3333-8C13-4267-8C3A-D948754D3952}" destId="{740DC71A-EC90-4062-BAF3-E35A7F906AB2}" srcOrd="1" destOrd="0" presId="urn:microsoft.com/office/officeart/2005/8/layout/orgChart1"/>
    <dgm:cxn modelId="{0DD754A2-3BA1-4DF8-8AE3-F50239AFBC8F}" type="presParOf" srcId="{768F729B-3FDC-4CF8-AE42-41280621C087}" destId="{9018BD7B-7B15-4A98-8015-26CF2C0E73D3}" srcOrd="1" destOrd="0" presId="urn:microsoft.com/office/officeart/2005/8/layout/orgChart1"/>
    <dgm:cxn modelId="{25155983-05C8-459B-94B5-AC4D8B6A602A}" type="presParOf" srcId="{768F729B-3FDC-4CF8-AE42-41280621C087}" destId="{E31D0430-CE5F-430C-B1B1-3183F4B87419}" srcOrd="2" destOrd="0" presId="urn:microsoft.com/office/officeart/2005/8/layout/orgChart1"/>
    <dgm:cxn modelId="{00077011-98C2-464C-9A53-002E04AE22A9}" type="presParOf" srcId="{E31D0430-CE5F-430C-B1B1-3183F4B87419}" destId="{B0CBD33C-ECE3-4CF8-8C38-C401B05E599B}" srcOrd="0" destOrd="0" presId="urn:microsoft.com/office/officeart/2005/8/layout/orgChart1"/>
    <dgm:cxn modelId="{0A5384BF-2FCB-4E92-A041-D226E8B0FEDE}" type="presParOf" srcId="{E31D0430-CE5F-430C-B1B1-3183F4B87419}" destId="{6FF7B720-E56A-40EC-996F-E31DB5667A0B}" srcOrd="1" destOrd="0" presId="urn:microsoft.com/office/officeart/2005/8/layout/orgChart1"/>
    <dgm:cxn modelId="{8E3C1236-3270-4D34-B3E5-60E7343955DF}" type="presParOf" srcId="{6FF7B720-E56A-40EC-996F-E31DB5667A0B}" destId="{D81A6773-FA92-496C-A4D0-46E7AA01E012}" srcOrd="0" destOrd="0" presId="urn:microsoft.com/office/officeart/2005/8/layout/orgChart1"/>
    <dgm:cxn modelId="{92152825-3569-40CD-8AE1-62BC56CD0D97}" type="presParOf" srcId="{D81A6773-FA92-496C-A4D0-46E7AA01E012}" destId="{BD2DFBBF-4B5D-40C4-842A-82BD00138D22}" srcOrd="0" destOrd="0" presId="urn:microsoft.com/office/officeart/2005/8/layout/orgChart1"/>
    <dgm:cxn modelId="{B72759F4-15EE-4C52-AA3A-C443C42F86F8}" type="presParOf" srcId="{D81A6773-FA92-496C-A4D0-46E7AA01E012}" destId="{01B976AA-0314-458F-A796-654B5D698552}" srcOrd="1" destOrd="0" presId="urn:microsoft.com/office/officeart/2005/8/layout/orgChart1"/>
    <dgm:cxn modelId="{13DACABA-8302-4AD0-BD03-936277C29F2E}" type="presParOf" srcId="{6FF7B720-E56A-40EC-996F-E31DB5667A0B}" destId="{5CCBE68D-35D2-4BC4-8BA0-C910962D4863}" srcOrd="1" destOrd="0" presId="urn:microsoft.com/office/officeart/2005/8/layout/orgChart1"/>
    <dgm:cxn modelId="{F57BC06B-A3B6-4E3D-ADAB-DDB8C07CF924}" type="presParOf" srcId="{6FF7B720-E56A-40EC-996F-E31DB5667A0B}" destId="{C4BB4BBC-F741-4740-8FA0-FAB8A1C5D774}" srcOrd="2" destOrd="0" presId="urn:microsoft.com/office/officeart/2005/8/layout/orgChart1"/>
    <dgm:cxn modelId="{F9FC0B9E-9F1D-401D-87C9-75D3C4095A4B}" type="presParOf" srcId="{E2E67D9B-A495-4C6F-A81F-E8B505E71FB2}" destId="{077B97B7-8702-4C53-8AED-CA4B83559F5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858F44-A85E-41E7-92E5-7FC784EFBE64}">
      <dsp:nvSpPr>
        <dsp:cNvPr id="0" name=""/>
        <dsp:cNvSpPr/>
      </dsp:nvSpPr>
      <dsp:spPr>
        <a:xfrm>
          <a:off x="0" y="875687"/>
          <a:ext cx="11384781" cy="1486800"/>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B9B1ED-997E-4AEB-9287-BC9A1AB99935}">
      <dsp:nvSpPr>
        <dsp:cNvPr id="0" name=""/>
        <dsp:cNvSpPr/>
      </dsp:nvSpPr>
      <dsp:spPr>
        <a:xfrm>
          <a:off x="555629" y="0"/>
          <a:ext cx="10829151" cy="174168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1222" tIns="0" rIns="301222" bIns="0" numCol="1" spcCol="1270" anchor="ctr" anchorCtr="0">
          <a:noAutofit/>
        </a:bodyPr>
        <a:lstStyle/>
        <a:p>
          <a:pPr lvl="0" algn="l" defTabSz="1955800">
            <a:lnSpc>
              <a:spcPct val="90000"/>
            </a:lnSpc>
            <a:spcBef>
              <a:spcPct val="0"/>
            </a:spcBef>
            <a:spcAft>
              <a:spcPct val="35000"/>
            </a:spcAft>
          </a:pPr>
          <a:r>
            <a:rPr lang="ru-RU" sz="4400" b="1" kern="1200" dirty="0" smtClean="0">
              <a:solidFill>
                <a:srgbClr val="FF0000"/>
              </a:solidFill>
            </a:rPr>
            <a:t>Первичная</a:t>
          </a:r>
          <a:r>
            <a:rPr lang="ru-RU" sz="3100" b="1" kern="1200" dirty="0" smtClean="0">
              <a:solidFill>
                <a:srgbClr val="FF0000"/>
              </a:solidFill>
            </a:rPr>
            <a:t>  </a:t>
          </a:r>
          <a:r>
            <a:rPr lang="ru-RU" sz="3200" b="1" kern="1200" dirty="0" smtClean="0">
              <a:solidFill>
                <a:schemeClr val="tx1"/>
              </a:solidFill>
            </a:rPr>
            <a:t>(</a:t>
          </a:r>
          <a:r>
            <a:rPr lang="ru-RU" sz="3200" kern="1200" dirty="0" smtClean="0"/>
            <a:t>патологические процессы исходно локализуются внутри глаза)</a:t>
          </a:r>
          <a:endParaRPr lang="ru-RU" sz="3200" b="1" kern="1200" dirty="0">
            <a:solidFill>
              <a:srgbClr val="FF0000"/>
            </a:solidFill>
          </a:endParaRPr>
        </a:p>
      </dsp:txBody>
      <dsp:txXfrm>
        <a:off x="640651" y="85022"/>
        <a:ext cx="10659107" cy="1571636"/>
      </dsp:txXfrm>
    </dsp:sp>
    <dsp:sp modelId="{F935C6EC-28DB-4160-B421-68FFBF3E8315}">
      <dsp:nvSpPr>
        <dsp:cNvPr id="0" name=""/>
        <dsp:cNvSpPr/>
      </dsp:nvSpPr>
      <dsp:spPr>
        <a:xfrm>
          <a:off x="0" y="3551927"/>
          <a:ext cx="11384781" cy="1486800"/>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F4028E-492C-46CE-BF57-720480650F67}">
      <dsp:nvSpPr>
        <dsp:cNvPr id="0" name=""/>
        <dsp:cNvSpPr/>
      </dsp:nvSpPr>
      <dsp:spPr>
        <a:xfrm>
          <a:off x="542000" y="2681087"/>
          <a:ext cx="10839990" cy="174168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1222" tIns="0" rIns="301222" bIns="0" numCol="1" spcCol="1270" anchor="ctr" anchorCtr="0">
          <a:noAutofit/>
        </a:bodyPr>
        <a:lstStyle/>
        <a:p>
          <a:pPr lvl="0" algn="l" defTabSz="1955800">
            <a:lnSpc>
              <a:spcPct val="90000"/>
            </a:lnSpc>
            <a:spcBef>
              <a:spcPct val="0"/>
            </a:spcBef>
            <a:spcAft>
              <a:spcPct val="35000"/>
            </a:spcAft>
          </a:pPr>
          <a:r>
            <a:rPr lang="ru-RU" sz="4400" b="1" kern="1200" dirty="0" smtClean="0">
              <a:solidFill>
                <a:srgbClr val="FF0000"/>
              </a:solidFill>
            </a:rPr>
            <a:t>Вторичная</a:t>
          </a:r>
          <a:r>
            <a:rPr lang="ru-RU" sz="3100" b="1" kern="1200" dirty="0" smtClean="0">
              <a:solidFill>
                <a:srgbClr val="FF0000"/>
              </a:solidFill>
            </a:rPr>
            <a:t> </a:t>
          </a:r>
          <a:r>
            <a:rPr lang="ru-RU" sz="3200" b="0" kern="1200" dirty="0" smtClean="0">
              <a:solidFill>
                <a:schemeClr val="tx1"/>
              </a:solidFill>
            </a:rPr>
            <a:t>(</a:t>
          </a:r>
          <a:r>
            <a:rPr lang="ru-RU" sz="3200" b="0" kern="1200" dirty="0" smtClean="0"/>
            <a:t>причины заболевания могут быть как </a:t>
          </a:r>
          <a:r>
            <a:rPr lang="ru-RU" sz="3200" b="0" kern="1200" dirty="0" err="1" smtClean="0"/>
            <a:t>интра</a:t>
          </a:r>
          <a:r>
            <a:rPr lang="ru-RU" sz="3200" b="0" kern="1200" dirty="0" smtClean="0"/>
            <a:t>-, так и </a:t>
          </a:r>
          <a:r>
            <a:rPr lang="ru-RU" sz="3200" b="0" kern="1200" dirty="0" err="1" smtClean="0"/>
            <a:t>экстраокулярными</a:t>
          </a:r>
          <a:r>
            <a:rPr lang="ru-RU" sz="3200" b="0" kern="1200" dirty="0" smtClean="0"/>
            <a:t>)</a:t>
          </a:r>
          <a:endParaRPr lang="ru-RU" sz="3200" b="0" kern="1200" dirty="0">
            <a:solidFill>
              <a:srgbClr val="FF0000"/>
            </a:solidFill>
          </a:endParaRPr>
        </a:p>
      </dsp:txBody>
      <dsp:txXfrm>
        <a:off x="627022" y="2766109"/>
        <a:ext cx="10669946" cy="1571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BECBD-4FAB-4F53-9687-2202DC5CFCEE}">
      <dsp:nvSpPr>
        <dsp:cNvPr id="0" name=""/>
        <dsp:cNvSpPr/>
      </dsp:nvSpPr>
      <dsp:spPr>
        <a:xfrm rot="10800000">
          <a:off x="2510595" y="2100"/>
          <a:ext cx="8976359" cy="988067"/>
        </a:xfrm>
        <a:prstGeom prst="homePlat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5710" tIns="160020" rIns="298704" bIns="160020" numCol="1" spcCol="1270" anchor="ctr" anchorCtr="0">
          <a:noAutofit/>
        </a:bodyPr>
        <a:lstStyle/>
        <a:p>
          <a:pPr lvl="0" algn="ctr" defTabSz="1866900">
            <a:lnSpc>
              <a:spcPct val="90000"/>
            </a:lnSpc>
            <a:spcBef>
              <a:spcPct val="0"/>
            </a:spcBef>
            <a:spcAft>
              <a:spcPct val="35000"/>
            </a:spcAft>
          </a:pPr>
          <a:r>
            <a:rPr lang="ru-RU" sz="4200" kern="1200" dirty="0" smtClean="0">
              <a:solidFill>
                <a:schemeClr val="tx1"/>
              </a:solidFill>
            </a:rPr>
            <a:t>Врожденная (до 3 лет)</a:t>
          </a:r>
          <a:endParaRPr lang="ru-RU" sz="4200" kern="1200" dirty="0">
            <a:solidFill>
              <a:schemeClr val="tx1"/>
            </a:solidFill>
          </a:endParaRPr>
        </a:p>
      </dsp:txBody>
      <dsp:txXfrm rot="10800000">
        <a:off x="2757612" y="2100"/>
        <a:ext cx="8729342" cy="988067"/>
      </dsp:txXfrm>
    </dsp:sp>
    <dsp:sp modelId="{C6A8E6A1-A7CA-4254-9EBF-9F18421BAD92}">
      <dsp:nvSpPr>
        <dsp:cNvPr id="0" name=""/>
        <dsp:cNvSpPr/>
      </dsp:nvSpPr>
      <dsp:spPr>
        <a:xfrm>
          <a:off x="2011330" y="2100"/>
          <a:ext cx="998530" cy="988067"/>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4A0CF3-25B1-4E11-8C50-B8743C5C8B00}">
      <dsp:nvSpPr>
        <dsp:cNvPr id="0" name=""/>
        <dsp:cNvSpPr/>
      </dsp:nvSpPr>
      <dsp:spPr>
        <a:xfrm rot="10800000">
          <a:off x="2507979" y="1248656"/>
          <a:ext cx="8976359" cy="988067"/>
        </a:xfrm>
        <a:prstGeom prst="homePlat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5710" tIns="160020" rIns="298704" bIns="160020" numCol="1" spcCol="1270" anchor="ctr" anchorCtr="0">
          <a:noAutofit/>
        </a:bodyPr>
        <a:lstStyle/>
        <a:p>
          <a:pPr lvl="0" algn="ctr" defTabSz="1866900">
            <a:lnSpc>
              <a:spcPct val="90000"/>
            </a:lnSpc>
            <a:spcBef>
              <a:spcPct val="0"/>
            </a:spcBef>
            <a:spcAft>
              <a:spcPct val="35000"/>
            </a:spcAft>
          </a:pPr>
          <a:r>
            <a:rPr lang="ru-RU" sz="4200" kern="1200" dirty="0" smtClean="0">
              <a:solidFill>
                <a:schemeClr val="tx1"/>
              </a:solidFill>
            </a:rPr>
            <a:t>Инфантильная (от 3 до 10 лет)</a:t>
          </a:r>
          <a:endParaRPr lang="ru-RU" sz="4200" kern="1200" dirty="0">
            <a:solidFill>
              <a:schemeClr val="tx1"/>
            </a:solidFill>
          </a:endParaRPr>
        </a:p>
      </dsp:txBody>
      <dsp:txXfrm rot="10800000">
        <a:off x="2754996" y="1248656"/>
        <a:ext cx="8729342" cy="988067"/>
      </dsp:txXfrm>
    </dsp:sp>
    <dsp:sp modelId="{20F34FA7-E475-46F1-9057-16A9B0BF4033}">
      <dsp:nvSpPr>
        <dsp:cNvPr id="0" name=""/>
        <dsp:cNvSpPr/>
      </dsp:nvSpPr>
      <dsp:spPr>
        <a:xfrm>
          <a:off x="2013945" y="1248656"/>
          <a:ext cx="988067" cy="988067"/>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80B392-89B7-44C7-8DBE-6DA380E6FEE1}">
      <dsp:nvSpPr>
        <dsp:cNvPr id="0" name=""/>
        <dsp:cNvSpPr/>
      </dsp:nvSpPr>
      <dsp:spPr>
        <a:xfrm rot="10800000">
          <a:off x="2507979" y="2495212"/>
          <a:ext cx="8976359" cy="988067"/>
        </a:xfrm>
        <a:prstGeom prst="homePlat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5710" tIns="160020" rIns="298704" bIns="160020" numCol="1" spcCol="1270" anchor="ctr" anchorCtr="0">
          <a:noAutofit/>
        </a:bodyPr>
        <a:lstStyle/>
        <a:p>
          <a:pPr lvl="0" algn="ctr" defTabSz="1866900">
            <a:lnSpc>
              <a:spcPct val="90000"/>
            </a:lnSpc>
            <a:spcBef>
              <a:spcPct val="0"/>
            </a:spcBef>
            <a:spcAft>
              <a:spcPct val="35000"/>
            </a:spcAft>
          </a:pPr>
          <a:r>
            <a:rPr lang="ru-RU" sz="4200" kern="1200" dirty="0" smtClean="0">
              <a:solidFill>
                <a:schemeClr val="tx1"/>
              </a:solidFill>
            </a:rPr>
            <a:t>Ювенильная (от 11 до 35 лет)</a:t>
          </a:r>
          <a:endParaRPr lang="ru-RU" sz="4200" kern="1200" dirty="0">
            <a:solidFill>
              <a:schemeClr val="tx1"/>
            </a:solidFill>
          </a:endParaRPr>
        </a:p>
      </dsp:txBody>
      <dsp:txXfrm rot="10800000">
        <a:off x="2754996" y="2495212"/>
        <a:ext cx="8729342" cy="988067"/>
      </dsp:txXfrm>
    </dsp:sp>
    <dsp:sp modelId="{8B2AB7BB-AA10-4688-870A-C4EA622679E2}">
      <dsp:nvSpPr>
        <dsp:cNvPr id="0" name=""/>
        <dsp:cNvSpPr/>
      </dsp:nvSpPr>
      <dsp:spPr>
        <a:xfrm>
          <a:off x="2013945" y="2495212"/>
          <a:ext cx="988067" cy="988067"/>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174DA-9239-433C-9156-9C0281263D15}">
      <dsp:nvSpPr>
        <dsp:cNvPr id="0" name=""/>
        <dsp:cNvSpPr/>
      </dsp:nvSpPr>
      <dsp:spPr>
        <a:xfrm rot="10800000">
          <a:off x="2507979" y="3741768"/>
          <a:ext cx="8976359" cy="988067"/>
        </a:xfrm>
        <a:prstGeom prst="homePlat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5710" tIns="160020" rIns="298704" bIns="160020" numCol="1" spcCol="1270" anchor="ctr" anchorCtr="0">
          <a:noAutofit/>
        </a:bodyPr>
        <a:lstStyle/>
        <a:p>
          <a:pPr lvl="0" algn="ctr" defTabSz="1866900">
            <a:lnSpc>
              <a:spcPct val="90000"/>
            </a:lnSpc>
            <a:spcBef>
              <a:spcPct val="0"/>
            </a:spcBef>
            <a:spcAft>
              <a:spcPct val="35000"/>
            </a:spcAft>
          </a:pPr>
          <a:r>
            <a:rPr lang="ru-RU" sz="4200" kern="1200" dirty="0" smtClean="0">
              <a:solidFill>
                <a:schemeClr val="tx1"/>
              </a:solidFill>
            </a:rPr>
            <a:t>Глаукома взрослых (старше 35 лет)</a:t>
          </a:r>
          <a:endParaRPr lang="ru-RU" sz="4200" kern="1200" dirty="0">
            <a:solidFill>
              <a:schemeClr val="tx1"/>
            </a:solidFill>
          </a:endParaRPr>
        </a:p>
      </dsp:txBody>
      <dsp:txXfrm rot="10800000">
        <a:off x="2754996" y="3741768"/>
        <a:ext cx="8729342" cy="988067"/>
      </dsp:txXfrm>
    </dsp:sp>
    <dsp:sp modelId="{C476C23E-C86C-40F8-808A-18004ECDAF77}">
      <dsp:nvSpPr>
        <dsp:cNvPr id="0" name=""/>
        <dsp:cNvSpPr/>
      </dsp:nvSpPr>
      <dsp:spPr>
        <a:xfrm>
          <a:off x="2013945" y="3741768"/>
          <a:ext cx="988067" cy="988067"/>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D65F5-A26A-47AE-BBD8-1825226F735C}">
      <dsp:nvSpPr>
        <dsp:cNvPr id="0" name=""/>
        <dsp:cNvSpPr/>
      </dsp:nvSpPr>
      <dsp:spPr>
        <a:xfrm>
          <a:off x="0" y="508700"/>
          <a:ext cx="1121396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40F458-4761-4BE7-885E-94C9BB3B491A}">
      <dsp:nvSpPr>
        <dsp:cNvPr id="0" name=""/>
        <dsp:cNvSpPr/>
      </dsp:nvSpPr>
      <dsp:spPr>
        <a:xfrm>
          <a:off x="560698" y="21620"/>
          <a:ext cx="7849772" cy="97416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703" tIns="0" rIns="296703" bIns="0" numCol="1" spcCol="1270" anchor="ctr" anchorCtr="0">
          <a:noAutofit/>
        </a:bodyPr>
        <a:lstStyle/>
        <a:p>
          <a:pPr lvl="0" algn="l" defTabSz="1466850">
            <a:lnSpc>
              <a:spcPct val="90000"/>
            </a:lnSpc>
            <a:spcBef>
              <a:spcPct val="0"/>
            </a:spcBef>
            <a:spcAft>
              <a:spcPct val="35000"/>
            </a:spcAft>
          </a:pPr>
          <a:r>
            <a:rPr lang="ru-RU" sz="3300" b="1" kern="1200" dirty="0" smtClean="0">
              <a:latin typeface="Arial" pitchFamily="34" charset="0"/>
              <a:cs typeface="Arial" pitchFamily="34" charset="0"/>
            </a:rPr>
            <a:t>Открытоугольная</a:t>
          </a:r>
          <a:endParaRPr lang="ru-RU" sz="3300" b="1" kern="1200" dirty="0">
            <a:latin typeface="Arial" pitchFamily="34" charset="0"/>
            <a:cs typeface="Arial" pitchFamily="34" charset="0"/>
          </a:endParaRPr>
        </a:p>
      </dsp:txBody>
      <dsp:txXfrm>
        <a:off x="608253" y="69175"/>
        <a:ext cx="7754662" cy="879050"/>
      </dsp:txXfrm>
    </dsp:sp>
    <dsp:sp modelId="{92BC2EF4-A8DD-4C86-849C-D85A8B1EDAA7}">
      <dsp:nvSpPr>
        <dsp:cNvPr id="0" name=""/>
        <dsp:cNvSpPr/>
      </dsp:nvSpPr>
      <dsp:spPr>
        <a:xfrm>
          <a:off x="0" y="2005580"/>
          <a:ext cx="1121396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D2E494-8F92-4E1C-8FC9-347BB9C242C5}">
      <dsp:nvSpPr>
        <dsp:cNvPr id="0" name=""/>
        <dsp:cNvSpPr/>
      </dsp:nvSpPr>
      <dsp:spPr>
        <a:xfrm>
          <a:off x="560698" y="1518500"/>
          <a:ext cx="7849772" cy="974160"/>
        </a:xfrm>
        <a:prstGeom prst="roundRect">
          <a:avLst/>
        </a:prstGeom>
        <a:solidFill>
          <a:srgbClr val="66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703" tIns="0" rIns="296703" bIns="0" numCol="1" spcCol="1270" anchor="ctr" anchorCtr="0">
          <a:noAutofit/>
        </a:bodyPr>
        <a:lstStyle/>
        <a:p>
          <a:pPr lvl="0" algn="l" defTabSz="1466850">
            <a:lnSpc>
              <a:spcPct val="90000"/>
            </a:lnSpc>
            <a:spcBef>
              <a:spcPct val="0"/>
            </a:spcBef>
            <a:spcAft>
              <a:spcPct val="35000"/>
            </a:spcAft>
          </a:pPr>
          <a:r>
            <a:rPr lang="ru-RU" sz="3300" b="1" kern="1200" dirty="0" err="1" smtClean="0">
              <a:latin typeface="Arial" pitchFamily="34" charset="0"/>
              <a:cs typeface="Arial" pitchFamily="34" charset="0"/>
            </a:rPr>
            <a:t>Закрытоугольная</a:t>
          </a:r>
          <a:endParaRPr lang="ru-RU" sz="3300" b="1" kern="1200" dirty="0">
            <a:latin typeface="Arial" pitchFamily="34" charset="0"/>
            <a:cs typeface="Arial" pitchFamily="34" charset="0"/>
          </a:endParaRPr>
        </a:p>
      </dsp:txBody>
      <dsp:txXfrm>
        <a:off x="608253" y="1566055"/>
        <a:ext cx="7754662" cy="879050"/>
      </dsp:txXfrm>
    </dsp:sp>
    <dsp:sp modelId="{63F4455F-F402-4F82-9B52-292D8A25934D}">
      <dsp:nvSpPr>
        <dsp:cNvPr id="0" name=""/>
        <dsp:cNvSpPr/>
      </dsp:nvSpPr>
      <dsp:spPr>
        <a:xfrm>
          <a:off x="0" y="3502460"/>
          <a:ext cx="1121396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844807-BB67-4CFE-8C26-08DDDF34515A}">
      <dsp:nvSpPr>
        <dsp:cNvPr id="0" name=""/>
        <dsp:cNvSpPr/>
      </dsp:nvSpPr>
      <dsp:spPr>
        <a:xfrm>
          <a:off x="560698" y="3015380"/>
          <a:ext cx="7849772"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703" tIns="0" rIns="296703" bIns="0" numCol="1" spcCol="1270" anchor="ctr" anchorCtr="0">
          <a:noAutofit/>
        </a:bodyPr>
        <a:lstStyle/>
        <a:p>
          <a:pPr lvl="0" algn="l" defTabSz="1466850">
            <a:lnSpc>
              <a:spcPct val="90000"/>
            </a:lnSpc>
            <a:spcBef>
              <a:spcPct val="0"/>
            </a:spcBef>
            <a:spcAft>
              <a:spcPct val="35000"/>
            </a:spcAft>
          </a:pPr>
          <a:r>
            <a:rPr lang="ru-RU" sz="3300" b="1" kern="1200" dirty="0" smtClean="0">
              <a:latin typeface="Arial" pitchFamily="34" charset="0"/>
              <a:cs typeface="Arial" pitchFamily="34" charset="0"/>
            </a:rPr>
            <a:t>Смешанная</a:t>
          </a:r>
          <a:endParaRPr lang="ru-RU" sz="3300" b="1" kern="1200" dirty="0">
            <a:latin typeface="Arial" pitchFamily="34" charset="0"/>
            <a:cs typeface="Arial" pitchFamily="34" charset="0"/>
          </a:endParaRPr>
        </a:p>
      </dsp:txBody>
      <dsp:txXfrm>
        <a:off x="608253" y="3062935"/>
        <a:ext cx="7754662" cy="879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3D347-F742-4DED-ABE2-D35D7F326D4E}">
      <dsp:nvSpPr>
        <dsp:cNvPr id="0" name=""/>
        <dsp:cNvSpPr/>
      </dsp:nvSpPr>
      <dsp:spPr>
        <a:xfrm>
          <a:off x="7994685" y="1335895"/>
          <a:ext cx="115639" cy="5198268"/>
        </a:xfrm>
        <a:custGeom>
          <a:avLst/>
          <a:gdLst/>
          <a:ahLst/>
          <a:cxnLst/>
          <a:rect l="0" t="0" r="0" b="0"/>
          <a:pathLst>
            <a:path>
              <a:moveTo>
                <a:pt x="115639" y="0"/>
              </a:moveTo>
              <a:lnTo>
                <a:pt x="115639" y="5198268"/>
              </a:lnTo>
              <a:lnTo>
                <a:pt x="0" y="5198268"/>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0CDACB65-8BA3-4E3A-9ED8-B4D16A8B01E9}">
      <dsp:nvSpPr>
        <dsp:cNvPr id="0" name=""/>
        <dsp:cNvSpPr/>
      </dsp:nvSpPr>
      <dsp:spPr>
        <a:xfrm>
          <a:off x="8110325" y="1335895"/>
          <a:ext cx="115639" cy="4416325"/>
        </a:xfrm>
        <a:custGeom>
          <a:avLst/>
          <a:gdLst/>
          <a:ahLst/>
          <a:cxnLst/>
          <a:rect l="0" t="0" r="0" b="0"/>
          <a:pathLst>
            <a:path>
              <a:moveTo>
                <a:pt x="0" y="0"/>
              </a:moveTo>
              <a:lnTo>
                <a:pt x="0" y="4416325"/>
              </a:lnTo>
              <a:lnTo>
                <a:pt x="115639" y="441632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C617A32D-57CC-40AC-8B43-4841F39C6743}">
      <dsp:nvSpPr>
        <dsp:cNvPr id="0" name=""/>
        <dsp:cNvSpPr/>
      </dsp:nvSpPr>
      <dsp:spPr>
        <a:xfrm>
          <a:off x="7925301" y="1335895"/>
          <a:ext cx="185023" cy="4416325"/>
        </a:xfrm>
        <a:custGeom>
          <a:avLst/>
          <a:gdLst/>
          <a:ahLst/>
          <a:cxnLst/>
          <a:rect l="0" t="0" r="0" b="0"/>
          <a:pathLst>
            <a:path>
              <a:moveTo>
                <a:pt x="185023" y="0"/>
              </a:moveTo>
              <a:lnTo>
                <a:pt x="185023" y="4416325"/>
              </a:lnTo>
              <a:lnTo>
                <a:pt x="0" y="441632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12C054F6-336E-4B5C-90F6-6E14B01A7F86}">
      <dsp:nvSpPr>
        <dsp:cNvPr id="0" name=""/>
        <dsp:cNvSpPr/>
      </dsp:nvSpPr>
      <dsp:spPr>
        <a:xfrm>
          <a:off x="8110325" y="1335895"/>
          <a:ext cx="115639" cy="3634382"/>
        </a:xfrm>
        <a:custGeom>
          <a:avLst/>
          <a:gdLst/>
          <a:ahLst/>
          <a:cxnLst/>
          <a:rect l="0" t="0" r="0" b="0"/>
          <a:pathLst>
            <a:path>
              <a:moveTo>
                <a:pt x="0" y="0"/>
              </a:moveTo>
              <a:lnTo>
                <a:pt x="0" y="3634382"/>
              </a:lnTo>
              <a:lnTo>
                <a:pt x="115639" y="3634382"/>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AB54268D-BB43-42DF-A575-08971C16FC31}">
      <dsp:nvSpPr>
        <dsp:cNvPr id="0" name=""/>
        <dsp:cNvSpPr/>
      </dsp:nvSpPr>
      <dsp:spPr>
        <a:xfrm>
          <a:off x="7919729" y="1335895"/>
          <a:ext cx="190595" cy="3634382"/>
        </a:xfrm>
        <a:custGeom>
          <a:avLst/>
          <a:gdLst/>
          <a:ahLst/>
          <a:cxnLst/>
          <a:rect l="0" t="0" r="0" b="0"/>
          <a:pathLst>
            <a:path>
              <a:moveTo>
                <a:pt x="190595" y="0"/>
              </a:moveTo>
              <a:lnTo>
                <a:pt x="190595" y="3634382"/>
              </a:lnTo>
              <a:lnTo>
                <a:pt x="0" y="3634382"/>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4B5B8BB-662F-4AC6-A1FC-3C3DFEBEE4CB}">
      <dsp:nvSpPr>
        <dsp:cNvPr id="0" name=""/>
        <dsp:cNvSpPr/>
      </dsp:nvSpPr>
      <dsp:spPr>
        <a:xfrm>
          <a:off x="8110325" y="1335895"/>
          <a:ext cx="115639" cy="2852439"/>
        </a:xfrm>
        <a:custGeom>
          <a:avLst/>
          <a:gdLst/>
          <a:ahLst/>
          <a:cxnLst/>
          <a:rect l="0" t="0" r="0" b="0"/>
          <a:pathLst>
            <a:path>
              <a:moveTo>
                <a:pt x="0" y="0"/>
              </a:moveTo>
              <a:lnTo>
                <a:pt x="0" y="2852439"/>
              </a:lnTo>
              <a:lnTo>
                <a:pt x="115639" y="285243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7BBD32F4-7510-4BEB-8627-C563C30C62B7}">
      <dsp:nvSpPr>
        <dsp:cNvPr id="0" name=""/>
        <dsp:cNvSpPr/>
      </dsp:nvSpPr>
      <dsp:spPr>
        <a:xfrm>
          <a:off x="7951436" y="1335895"/>
          <a:ext cx="158888" cy="2852439"/>
        </a:xfrm>
        <a:custGeom>
          <a:avLst/>
          <a:gdLst/>
          <a:ahLst/>
          <a:cxnLst/>
          <a:rect l="0" t="0" r="0" b="0"/>
          <a:pathLst>
            <a:path>
              <a:moveTo>
                <a:pt x="158888" y="0"/>
              </a:moveTo>
              <a:lnTo>
                <a:pt x="158888" y="2852439"/>
              </a:lnTo>
              <a:lnTo>
                <a:pt x="0" y="285243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C7857A1C-33B5-471D-A1DC-6B769070AAD7}">
      <dsp:nvSpPr>
        <dsp:cNvPr id="0" name=""/>
        <dsp:cNvSpPr/>
      </dsp:nvSpPr>
      <dsp:spPr>
        <a:xfrm>
          <a:off x="8110325" y="1335895"/>
          <a:ext cx="115639" cy="2070496"/>
        </a:xfrm>
        <a:custGeom>
          <a:avLst/>
          <a:gdLst/>
          <a:ahLst/>
          <a:cxnLst/>
          <a:rect l="0" t="0" r="0" b="0"/>
          <a:pathLst>
            <a:path>
              <a:moveTo>
                <a:pt x="0" y="0"/>
              </a:moveTo>
              <a:lnTo>
                <a:pt x="0" y="2070496"/>
              </a:lnTo>
              <a:lnTo>
                <a:pt x="115639" y="2070496"/>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EC483E1-6CA8-4110-B679-B90F39537EEE}">
      <dsp:nvSpPr>
        <dsp:cNvPr id="0" name=""/>
        <dsp:cNvSpPr/>
      </dsp:nvSpPr>
      <dsp:spPr>
        <a:xfrm>
          <a:off x="7904696" y="1335895"/>
          <a:ext cx="205628" cy="2070496"/>
        </a:xfrm>
        <a:custGeom>
          <a:avLst/>
          <a:gdLst/>
          <a:ahLst/>
          <a:cxnLst/>
          <a:rect l="0" t="0" r="0" b="0"/>
          <a:pathLst>
            <a:path>
              <a:moveTo>
                <a:pt x="205628" y="0"/>
              </a:moveTo>
              <a:lnTo>
                <a:pt x="205628" y="2070496"/>
              </a:lnTo>
              <a:lnTo>
                <a:pt x="0" y="2070496"/>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61CE8265-2BDF-4157-B32F-477C64C476FB}">
      <dsp:nvSpPr>
        <dsp:cNvPr id="0" name=""/>
        <dsp:cNvSpPr/>
      </dsp:nvSpPr>
      <dsp:spPr>
        <a:xfrm>
          <a:off x="8110325" y="1335895"/>
          <a:ext cx="115639" cy="1288553"/>
        </a:xfrm>
        <a:custGeom>
          <a:avLst/>
          <a:gdLst/>
          <a:ahLst/>
          <a:cxnLst/>
          <a:rect l="0" t="0" r="0" b="0"/>
          <a:pathLst>
            <a:path>
              <a:moveTo>
                <a:pt x="0" y="0"/>
              </a:moveTo>
              <a:lnTo>
                <a:pt x="0" y="1288553"/>
              </a:lnTo>
              <a:lnTo>
                <a:pt x="115639" y="1288553"/>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9F5DC61F-F608-4C36-AB4D-252CF28DE653}">
      <dsp:nvSpPr>
        <dsp:cNvPr id="0" name=""/>
        <dsp:cNvSpPr/>
      </dsp:nvSpPr>
      <dsp:spPr>
        <a:xfrm>
          <a:off x="7890037" y="1335895"/>
          <a:ext cx="220287" cy="1288553"/>
        </a:xfrm>
        <a:custGeom>
          <a:avLst/>
          <a:gdLst/>
          <a:ahLst/>
          <a:cxnLst/>
          <a:rect l="0" t="0" r="0" b="0"/>
          <a:pathLst>
            <a:path>
              <a:moveTo>
                <a:pt x="220287" y="0"/>
              </a:moveTo>
              <a:lnTo>
                <a:pt x="220287" y="1288553"/>
              </a:lnTo>
              <a:lnTo>
                <a:pt x="0" y="1288553"/>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F361B56-8BB2-4E9F-A138-3F1B03EFCB3B}">
      <dsp:nvSpPr>
        <dsp:cNvPr id="0" name=""/>
        <dsp:cNvSpPr/>
      </dsp:nvSpPr>
      <dsp:spPr>
        <a:xfrm>
          <a:off x="8110325" y="1335895"/>
          <a:ext cx="115639" cy="506610"/>
        </a:xfrm>
        <a:custGeom>
          <a:avLst/>
          <a:gdLst/>
          <a:ahLst/>
          <a:cxnLst/>
          <a:rect l="0" t="0" r="0" b="0"/>
          <a:pathLst>
            <a:path>
              <a:moveTo>
                <a:pt x="0" y="0"/>
              </a:moveTo>
              <a:lnTo>
                <a:pt x="0" y="506610"/>
              </a:lnTo>
              <a:lnTo>
                <a:pt x="115639" y="50661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CF01BB9F-13E2-4BC8-B030-30887128CD09}">
      <dsp:nvSpPr>
        <dsp:cNvPr id="0" name=""/>
        <dsp:cNvSpPr/>
      </dsp:nvSpPr>
      <dsp:spPr>
        <a:xfrm>
          <a:off x="7887250" y="1335895"/>
          <a:ext cx="223074" cy="506610"/>
        </a:xfrm>
        <a:custGeom>
          <a:avLst/>
          <a:gdLst/>
          <a:ahLst/>
          <a:cxnLst/>
          <a:rect l="0" t="0" r="0" b="0"/>
          <a:pathLst>
            <a:path>
              <a:moveTo>
                <a:pt x="223074" y="0"/>
              </a:moveTo>
              <a:lnTo>
                <a:pt x="223074" y="506610"/>
              </a:lnTo>
              <a:lnTo>
                <a:pt x="0" y="50661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7DD87A26-6493-43CD-9F14-8C9736FE7566}">
      <dsp:nvSpPr>
        <dsp:cNvPr id="0" name=""/>
        <dsp:cNvSpPr/>
      </dsp:nvSpPr>
      <dsp:spPr>
        <a:xfrm>
          <a:off x="6222621" y="553952"/>
          <a:ext cx="1887703" cy="231278"/>
        </a:xfrm>
        <a:custGeom>
          <a:avLst/>
          <a:gdLst/>
          <a:ahLst/>
          <a:cxnLst/>
          <a:rect l="0" t="0" r="0" b="0"/>
          <a:pathLst>
            <a:path>
              <a:moveTo>
                <a:pt x="0" y="0"/>
              </a:moveTo>
              <a:lnTo>
                <a:pt x="0" y="115639"/>
              </a:lnTo>
              <a:lnTo>
                <a:pt x="1887703" y="115639"/>
              </a:lnTo>
              <a:lnTo>
                <a:pt x="1887703" y="231278"/>
              </a:lnTo>
            </a:path>
          </a:pathLst>
        </a:custGeom>
        <a:noFill/>
        <a:ln w="12700" cap="flat" cmpd="sng" algn="ctr">
          <a:solidFill>
            <a:schemeClr val="bg1"/>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254C4532-6D62-4B6D-A9E6-C91CE33CFD37}">
      <dsp:nvSpPr>
        <dsp:cNvPr id="0" name=""/>
        <dsp:cNvSpPr/>
      </dsp:nvSpPr>
      <dsp:spPr>
        <a:xfrm>
          <a:off x="4606435" y="1335895"/>
          <a:ext cx="531619" cy="3085822"/>
        </a:xfrm>
        <a:custGeom>
          <a:avLst/>
          <a:gdLst/>
          <a:ahLst/>
          <a:cxnLst/>
          <a:rect l="0" t="0" r="0" b="0"/>
          <a:pathLst>
            <a:path>
              <a:moveTo>
                <a:pt x="531619" y="0"/>
              </a:moveTo>
              <a:lnTo>
                <a:pt x="531619" y="3085822"/>
              </a:lnTo>
              <a:lnTo>
                <a:pt x="0" y="3085822"/>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8C5D134D-0908-4A73-BB2E-5E43B24329EF}">
      <dsp:nvSpPr>
        <dsp:cNvPr id="0" name=""/>
        <dsp:cNvSpPr/>
      </dsp:nvSpPr>
      <dsp:spPr>
        <a:xfrm>
          <a:off x="4606435" y="1335895"/>
          <a:ext cx="531619" cy="2187188"/>
        </a:xfrm>
        <a:custGeom>
          <a:avLst/>
          <a:gdLst/>
          <a:ahLst/>
          <a:cxnLst/>
          <a:rect l="0" t="0" r="0" b="0"/>
          <a:pathLst>
            <a:path>
              <a:moveTo>
                <a:pt x="531619" y="0"/>
              </a:moveTo>
              <a:lnTo>
                <a:pt x="531619" y="2187188"/>
              </a:lnTo>
              <a:lnTo>
                <a:pt x="0" y="2187188"/>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31764389-CCB3-4FD5-AAF4-3C061EC42682}">
      <dsp:nvSpPr>
        <dsp:cNvPr id="0" name=""/>
        <dsp:cNvSpPr/>
      </dsp:nvSpPr>
      <dsp:spPr>
        <a:xfrm>
          <a:off x="4606435" y="1335895"/>
          <a:ext cx="531619" cy="1288553"/>
        </a:xfrm>
        <a:custGeom>
          <a:avLst/>
          <a:gdLst/>
          <a:ahLst/>
          <a:cxnLst/>
          <a:rect l="0" t="0" r="0" b="0"/>
          <a:pathLst>
            <a:path>
              <a:moveTo>
                <a:pt x="531619" y="0"/>
              </a:moveTo>
              <a:lnTo>
                <a:pt x="531619" y="1288553"/>
              </a:lnTo>
              <a:lnTo>
                <a:pt x="0" y="1288553"/>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3E567801-59F0-4A46-9823-450AD20D662D}">
      <dsp:nvSpPr>
        <dsp:cNvPr id="0" name=""/>
        <dsp:cNvSpPr/>
      </dsp:nvSpPr>
      <dsp:spPr>
        <a:xfrm>
          <a:off x="4606435" y="1335895"/>
          <a:ext cx="531619" cy="506610"/>
        </a:xfrm>
        <a:custGeom>
          <a:avLst/>
          <a:gdLst/>
          <a:ahLst/>
          <a:cxnLst/>
          <a:rect l="0" t="0" r="0" b="0"/>
          <a:pathLst>
            <a:path>
              <a:moveTo>
                <a:pt x="531619" y="0"/>
              </a:moveTo>
              <a:lnTo>
                <a:pt x="531619" y="506610"/>
              </a:lnTo>
              <a:lnTo>
                <a:pt x="0" y="50661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D2FD3B0D-B303-4223-B53F-D10155104164}">
      <dsp:nvSpPr>
        <dsp:cNvPr id="0" name=""/>
        <dsp:cNvSpPr/>
      </dsp:nvSpPr>
      <dsp:spPr>
        <a:xfrm>
          <a:off x="3720403" y="553952"/>
          <a:ext cx="2502217" cy="231278"/>
        </a:xfrm>
        <a:custGeom>
          <a:avLst/>
          <a:gdLst/>
          <a:ahLst/>
          <a:cxnLst/>
          <a:rect l="0" t="0" r="0" b="0"/>
          <a:pathLst>
            <a:path>
              <a:moveTo>
                <a:pt x="2502217" y="0"/>
              </a:moveTo>
              <a:lnTo>
                <a:pt x="2502217" y="115639"/>
              </a:lnTo>
              <a:lnTo>
                <a:pt x="0" y="115639"/>
              </a:lnTo>
              <a:lnTo>
                <a:pt x="0" y="231278"/>
              </a:lnTo>
            </a:path>
          </a:pathLst>
        </a:custGeom>
        <a:noFill/>
        <a:ln w="12700" cap="flat" cmpd="sng" algn="ctr">
          <a:solidFill>
            <a:schemeClr val="bg1"/>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96C6CDE3-B0D8-4A37-B402-8A0656D2CCE9}">
      <dsp:nvSpPr>
        <dsp:cNvPr id="0" name=""/>
        <dsp:cNvSpPr/>
      </dsp:nvSpPr>
      <dsp:spPr>
        <a:xfrm>
          <a:off x="2062326" y="3288"/>
          <a:ext cx="8320589" cy="550664"/>
        </a:xfrm>
        <a:prstGeom prst="rect">
          <a:avLst/>
        </a:prstGeom>
        <a:solidFill>
          <a:srgbClr val="333399"/>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4000" b="1" i="0" u="none" strike="noStrike" kern="1200" cap="none" normalizeH="0" baseline="0" dirty="0" err="1" smtClean="0">
              <a:ln/>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Методы</a:t>
          </a:r>
          <a:r>
            <a:rPr kumimoji="0" lang="en-US" altLang="ru-RU" sz="4000" b="1" i="0" u="none" strike="noStrike" kern="1200" cap="none" normalizeH="0" baseline="0" dirty="0" smtClean="0">
              <a:ln/>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r>
            <a:rPr kumimoji="0" lang="en-US" altLang="ru-RU" sz="4000" b="1" i="0" u="none" strike="noStrike" kern="1200" cap="none" normalizeH="0" baseline="0" dirty="0" err="1" smtClean="0">
              <a:ln/>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диагностики</a:t>
          </a:r>
          <a:r>
            <a:rPr kumimoji="0" lang="en-US" altLang="ru-RU" sz="4000" b="1" i="0" u="none" strike="noStrike" kern="1200" cap="none" normalizeH="0" baseline="0" dirty="0" smtClean="0">
              <a:ln/>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r>
            <a:rPr kumimoji="0" lang="en-US" altLang="ru-RU" sz="4000" b="1" i="0" u="none" strike="noStrike" kern="1200" cap="none" normalizeH="0" baseline="0" dirty="0" err="1" smtClean="0">
              <a:ln/>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глауком</a:t>
          </a:r>
          <a:endParaRPr kumimoji="0" lang="en-US" altLang="ru-RU" sz="4000" b="0" i="0" u="none" strike="noStrike" kern="1200" cap="none" normalizeH="0" baseline="0" dirty="0" smtClean="0">
            <a:ln/>
            <a:solidFill>
              <a:srgbClr val="FFC000"/>
            </a:solidFill>
            <a:effectLst>
              <a:outerShdw blurRad="38100" dist="38100" dir="2700000" algn="tl">
                <a:srgbClr val="000000">
                  <a:alpha val="43137"/>
                </a:srgbClr>
              </a:outerShdw>
            </a:effectLst>
            <a:latin typeface="Times New Roman" panose="02020603050405020304" pitchFamily="18" charset="0"/>
          </a:endParaRPr>
        </a:p>
      </dsp:txBody>
      <dsp:txXfrm>
        <a:off x="2062326" y="3288"/>
        <a:ext cx="8320589" cy="550664"/>
      </dsp:txXfrm>
    </dsp:sp>
    <dsp:sp modelId="{A858BF2F-419A-49B2-B2AA-1C03540DA731}">
      <dsp:nvSpPr>
        <dsp:cNvPr id="0" name=""/>
        <dsp:cNvSpPr/>
      </dsp:nvSpPr>
      <dsp:spPr>
        <a:xfrm>
          <a:off x="1948339" y="785231"/>
          <a:ext cx="3544128" cy="550664"/>
        </a:xfrm>
        <a:prstGeom prst="rect">
          <a:avLst/>
        </a:prstGeom>
        <a:solidFill>
          <a:schemeClr val="accent2">
            <a:hueOff val="0"/>
            <a:satOff val="0"/>
            <a:lumOff val="0"/>
            <a:alphaOff val="0"/>
          </a:schemeClr>
        </a:solidFill>
        <a:ln>
          <a:solidFill>
            <a:schemeClr val="bg1"/>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400" b="0" i="0" u="none" strike="noStrike" kern="1200" cap="none" normalizeH="0" baseline="0" dirty="0" err="1" smtClean="0">
              <a:ln/>
              <a:effectLst/>
              <a:latin typeface="+mj-lt"/>
              <a:ea typeface="Times New Roman" panose="02020603050405020304" pitchFamily="18" charset="0"/>
            </a:rPr>
            <a:t>Общеврачебные</a:t>
          </a:r>
          <a:endParaRPr kumimoji="0" lang="en-US" altLang="ru-RU" sz="2400" b="0" i="0" u="none" strike="noStrike" kern="1200" cap="none" normalizeH="0" baseline="0" dirty="0" smtClean="0">
            <a:ln/>
            <a:effectLst/>
            <a:latin typeface="+mj-lt"/>
          </a:endParaRPr>
        </a:p>
      </dsp:txBody>
      <dsp:txXfrm>
        <a:off x="1948339" y="785231"/>
        <a:ext cx="3544128" cy="550664"/>
      </dsp:txXfrm>
    </dsp:sp>
    <dsp:sp modelId="{D8A584D5-E8BA-44B6-A993-424A7B7582C2}">
      <dsp:nvSpPr>
        <dsp:cNvPr id="0" name=""/>
        <dsp:cNvSpPr/>
      </dsp:nvSpPr>
      <dsp:spPr>
        <a:xfrm>
          <a:off x="1677519" y="1567174"/>
          <a:ext cx="2928916" cy="550664"/>
        </a:xfrm>
        <a:prstGeom prst="rect">
          <a:avLst/>
        </a:prstGeom>
        <a:solidFill>
          <a:srgbClr val="FFFF99"/>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4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Наружный</a:t>
          </a:r>
          <a:r>
            <a:rPr kumimoji="0" lang="en-US" altLang="ru-RU" sz="24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sz="24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осмотр</a:t>
          </a:r>
          <a:endParaRPr kumimoji="0" lang="en-US" altLang="ru-RU" sz="2400" b="0" i="0" u="none" strike="noStrike" kern="1200" cap="none" normalizeH="0" baseline="0" dirty="0" smtClean="0">
            <a:ln/>
            <a:solidFill>
              <a:schemeClr val="tx1"/>
            </a:solidFill>
            <a:effectLst/>
            <a:latin typeface="Times New Roman" panose="02020603050405020304" pitchFamily="18" charset="0"/>
          </a:endParaRPr>
        </a:p>
      </dsp:txBody>
      <dsp:txXfrm>
        <a:off x="1677519" y="1567174"/>
        <a:ext cx="2928916" cy="550664"/>
      </dsp:txXfrm>
    </dsp:sp>
    <dsp:sp modelId="{3752DA12-DA7B-45D6-93FA-FEC3C706D2A3}">
      <dsp:nvSpPr>
        <dsp:cNvPr id="0" name=""/>
        <dsp:cNvSpPr/>
      </dsp:nvSpPr>
      <dsp:spPr>
        <a:xfrm>
          <a:off x="1670933" y="2349116"/>
          <a:ext cx="2935502" cy="550664"/>
        </a:xfrm>
        <a:prstGeom prst="rect">
          <a:avLst/>
        </a:prstGeom>
        <a:solidFill>
          <a:srgbClr val="FFFF99"/>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4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Бифокальный</a:t>
          </a:r>
          <a:r>
            <a:rPr kumimoji="0" lang="en-US" altLang="ru-RU" sz="24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sz="24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осмотр</a:t>
          </a:r>
          <a:endParaRPr kumimoji="0" lang="en-US" altLang="ru-RU" sz="2400" b="0" i="0" u="none" strike="noStrike" kern="1200" cap="none" normalizeH="0" baseline="0" dirty="0" smtClean="0">
            <a:ln/>
            <a:solidFill>
              <a:schemeClr val="tx1"/>
            </a:solidFill>
            <a:effectLst/>
            <a:latin typeface="Times New Roman" panose="02020603050405020304" pitchFamily="18" charset="0"/>
          </a:endParaRPr>
        </a:p>
      </dsp:txBody>
      <dsp:txXfrm>
        <a:off x="1670933" y="2349116"/>
        <a:ext cx="2935502" cy="550664"/>
      </dsp:txXfrm>
    </dsp:sp>
    <dsp:sp modelId="{036D29C5-75CD-4F7E-B3DA-732E10F45F50}">
      <dsp:nvSpPr>
        <dsp:cNvPr id="0" name=""/>
        <dsp:cNvSpPr/>
      </dsp:nvSpPr>
      <dsp:spPr>
        <a:xfrm>
          <a:off x="1677519" y="3131059"/>
          <a:ext cx="2928916" cy="784046"/>
        </a:xfrm>
        <a:prstGeom prst="rect">
          <a:avLst/>
        </a:prstGeom>
        <a:solidFill>
          <a:srgbClr val="FFFF99"/>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0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Пальпаторное</a:t>
          </a:r>
          <a:r>
            <a:rPr kumimoji="0" lang="en-US" altLang="ru-RU" sz="20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sz="20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исследование</a:t>
          </a:r>
          <a:r>
            <a:rPr kumimoji="0" lang="en-US" altLang="ru-RU" sz="20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 ВГД</a:t>
          </a:r>
          <a:endParaRPr kumimoji="0" lang="en-US" altLang="ru-RU" sz="2000" b="0" i="0" u="none" strike="noStrike" kern="1200" cap="none" normalizeH="0" baseline="0" dirty="0" smtClean="0">
            <a:ln/>
            <a:solidFill>
              <a:schemeClr val="tx1"/>
            </a:solidFill>
            <a:effectLst/>
            <a:latin typeface="Times New Roman" panose="02020603050405020304" pitchFamily="18" charset="0"/>
          </a:endParaRPr>
        </a:p>
      </dsp:txBody>
      <dsp:txXfrm>
        <a:off x="1677519" y="3131059"/>
        <a:ext cx="2928916" cy="784046"/>
      </dsp:txXfrm>
    </dsp:sp>
    <dsp:sp modelId="{7438A5B4-7C4F-46EB-A7AA-3A9EEF7ED838}">
      <dsp:nvSpPr>
        <dsp:cNvPr id="0" name=""/>
        <dsp:cNvSpPr/>
      </dsp:nvSpPr>
      <dsp:spPr>
        <a:xfrm>
          <a:off x="1707123" y="4146385"/>
          <a:ext cx="2899312" cy="550664"/>
        </a:xfrm>
        <a:prstGeom prst="rect">
          <a:avLst/>
        </a:prstGeom>
        <a:solidFill>
          <a:srgbClr val="FFFF99"/>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4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П</a:t>
          </a:r>
          <a:r>
            <a:rPr kumimoji="0" lang="en-US" altLang="ru-RU" sz="24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ериметрия</a:t>
          </a:r>
          <a:endParaRPr kumimoji="0" lang="en-US" altLang="ru-RU" sz="2400" b="0" i="0" u="none" strike="noStrike" kern="1200" cap="none" normalizeH="0" baseline="0" dirty="0" smtClean="0">
            <a:ln/>
            <a:solidFill>
              <a:schemeClr val="tx1"/>
            </a:solidFill>
            <a:effectLst/>
            <a:latin typeface="Times New Roman" panose="02020603050405020304" pitchFamily="18" charset="0"/>
          </a:endParaRPr>
        </a:p>
      </dsp:txBody>
      <dsp:txXfrm>
        <a:off x="1707123" y="4146385"/>
        <a:ext cx="2899312" cy="550664"/>
      </dsp:txXfrm>
    </dsp:sp>
    <dsp:sp modelId="{B872AD27-9C69-42C4-A383-306166F80000}">
      <dsp:nvSpPr>
        <dsp:cNvPr id="0" name=""/>
        <dsp:cNvSpPr/>
      </dsp:nvSpPr>
      <dsp:spPr>
        <a:xfrm>
          <a:off x="5723746" y="785231"/>
          <a:ext cx="4773156" cy="550664"/>
        </a:xfrm>
        <a:prstGeom prst="rect">
          <a:avLst/>
        </a:prstGeom>
        <a:solidFill>
          <a:schemeClr val="accent2">
            <a:hueOff val="0"/>
            <a:satOff val="0"/>
            <a:lumOff val="0"/>
            <a:alphaOff val="0"/>
          </a:schemeClr>
        </a:solidFill>
        <a:ln>
          <a:solidFill>
            <a:schemeClr val="bg1"/>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200" b="0" i="0" u="none" strike="noStrike" kern="1200" cap="none" normalizeH="0" baseline="0" dirty="0" err="1" smtClean="0">
              <a:ln/>
              <a:effectLst/>
              <a:latin typeface="+mj-lt"/>
              <a:ea typeface="Times New Roman" panose="02020603050405020304" pitchFamily="18" charset="0"/>
            </a:rPr>
            <a:t>Специальные</a:t>
          </a:r>
          <a:r>
            <a:rPr kumimoji="0" lang="ru-RU" altLang="ru-RU" sz="2200" b="0" i="0" u="none" strike="noStrike" kern="1200" cap="none" normalizeH="0" baseline="0" dirty="0" smtClean="0">
              <a:ln/>
              <a:effectLst/>
              <a:latin typeface="+mj-lt"/>
              <a:ea typeface="Times New Roman" panose="02020603050405020304" pitchFamily="18" charset="0"/>
            </a:rPr>
            <a:t> </a:t>
          </a:r>
          <a:r>
            <a:rPr kumimoji="0" lang="en-US" altLang="ru-RU" sz="2200" b="0" i="0" u="none" strike="noStrike" kern="1200" cap="none" normalizeH="0" baseline="0" dirty="0" smtClean="0">
              <a:ln/>
              <a:effectLst/>
              <a:latin typeface="+mj-lt"/>
              <a:ea typeface="Times New Roman" panose="02020603050405020304" pitchFamily="18" charset="0"/>
            </a:rPr>
            <a:t>(</a:t>
          </a:r>
          <a:r>
            <a:rPr kumimoji="0" lang="en-US" altLang="ru-RU" sz="2200" b="0" i="0" u="none" strike="noStrike" kern="1200" cap="none" normalizeH="0" baseline="0" dirty="0" err="1" smtClean="0">
              <a:ln/>
              <a:effectLst/>
              <a:latin typeface="+mj-lt"/>
              <a:ea typeface="Times New Roman" panose="02020603050405020304" pitchFamily="18" charset="0"/>
            </a:rPr>
            <a:t>врач-офтальмолог</a:t>
          </a:r>
          <a:r>
            <a:rPr kumimoji="0" lang="en-US" altLang="ru-RU" sz="2200" b="0" i="0" u="none" strike="noStrike" kern="1200" cap="none" normalizeH="0" baseline="0" dirty="0" smtClean="0">
              <a:ln/>
              <a:effectLst/>
              <a:latin typeface="+mj-lt"/>
              <a:ea typeface="Times New Roman" panose="02020603050405020304" pitchFamily="18" charset="0"/>
            </a:rPr>
            <a:t>)</a:t>
          </a:r>
          <a:endParaRPr kumimoji="0" lang="en-US" altLang="ru-RU" sz="2200" b="0" i="0" u="none" strike="noStrike" kern="1200" cap="none" normalizeH="0" baseline="0" dirty="0" smtClean="0">
            <a:ln/>
            <a:effectLst/>
            <a:latin typeface="+mj-lt"/>
          </a:endParaRPr>
        </a:p>
      </dsp:txBody>
      <dsp:txXfrm>
        <a:off x="5723746" y="785231"/>
        <a:ext cx="4773156" cy="550664"/>
      </dsp:txXfrm>
    </dsp:sp>
    <dsp:sp modelId="{16E4201C-14DA-47B9-8E50-96C1563C7463}">
      <dsp:nvSpPr>
        <dsp:cNvPr id="0" name=""/>
        <dsp:cNvSpPr/>
      </dsp:nvSpPr>
      <dsp:spPr>
        <a:xfrm>
          <a:off x="5584164" y="1567174"/>
          <a:ext cx="2303086" cy="550664"/>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Биомикроскопия</a:t>
          </a:r>
          <a:endParaRPr kumimoji="0" lang="en-US" altLang="ru-RU" sz="1500" b="0" i="0" u="none" strike="noStrike" kern="1200" cap="none" normalizeH="0" baseline="0" dirty="0" smtClean="0">
            <a:ln/>
            <a:solidFill>
              <a:schemeClr val="tx1"/>
            </a:solidFill>
            <a:effectLst/>
            <a:latin typeface="Times New Roman" panose="02020603050405020304" pitchFamily="18" charset="0"/>
          </a:endParaRPr>
        </a:p>
      </dsp:txBody>
      <dsp:txXfrm>
        <a:off x="5584164" y="1567174"/>
        <a:ext cx="2303086" cy="550664"/>
      </dsp:txXfrm>
    </dsp:sp>
    <dsp:sp modelId="{B5752938-FD0C-4DDE-95A4-A79A4E881D9A}">
      <dsp:nvSpPr>
        <dsp:cNvPr id="0" name=""/>
        <dsp:cNvSpPr/>
      </dsp:nvSpPr>
      <dsp:spPr>
        <a:xfrm>
          <a:off x="8225964" y="1567174"/>
          <a:ext cx="2275255" cy="550664"/>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Статическая</a:t>
          </a:r>
          <a:r>
            <a:rPr kumimoji="0" lang="en-US" altLang="ru-RU" sz="15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компьютерная</a:t>
          </a:r>
          <a:r>
            <a:rPr kumimoji="0" lang="en-US" altLang="ru-RU" sz="15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периметрия</a:t>
          </a:r>
          <a:endParaRPr kumimoji="0" lang="en-US" altLang="ru-RU" sz="1500" b="0" i="0" u="none" strike="noStrike" kern="1200" cap="none" normalizeH="0" baseline="0" dirty="0" smtClean="0">
            <a:ln/>
            <a:solidFill>
              <a:schemeClr val="tx1"/>
            </a:solidFill>
            <a:effectLst/>
            <a:latin typeface="Times New Roman" panose="02020603050405020304" pitchFamily="18" charset="0"/>
          </a:endParaRPr>
        </a:p>
      </dsp:txBody>
      <dsp:txXfrm>
        <a:off x="8225964" y="1567174"/>
        <a:ext cx="2275255" cy="550664"/>
      </dsp:txXfrm>
    </dsp:sp>
    <dsp:sp modelId="{6BF59077-6EEF-425C-AE0E-2C5EBC23A2F2}">
      <dsp:nvSpPr>
        <dsp:cNvPr id="0" name=""/>
        <dsp:cNvSpPr/>
      </dsp:nvSpPr>
      <dsp:spPr>
        <a:xfrm>
          <a:off x="5584164" y="2349116"/>
          <a:ext cx="2305872" cy="550664"/>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Гониоскопия</a:t>
          </a:r>
          <a:endParaRPr kumimoji="0" lang="en-US" altLang="ru-RU" sz="1500" b="0" i="0" u="none" strike="noStrike" kern="1200" cap="none" normalizeH="0" baseline="0" dirty="0" smtClean="0">
            <a:ln/>
            <a:solidFill>
              <a:schemeClr val="tx1"/>
            </a:solidFill>
            <a:effectLst/>
            <a:latin typeface="Times New Roman" panose="02020603050405020304" pitchFamily="18" charset="0"/>
          </a:endParaRPr>
        </a:p>
      </dsp:txBody>
      <dsp:txXfrm>
        <a:off x="5584164" y="2349116"/>
        <a:ext cx="2305872" cy="550664"/>
      </dsp:txXfrm>
    </dsp:sp>
    <dsp:sp modelId="{70A622CE-9452-4F15-9794-25A233B40F04}">
      <dsp:nvSpPr>
        <dsp:cNvPr id="0" name=""/>
        <dsp:cNvSpPr/>
      </dsp:nvSpPr>
      <dsp:spPr>
        <a:xfrm>
          <a:off x="8225964" y="2349116"/>
          <a:ext cx="2254627" cy="550664"/>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5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К</a:t>
          </a: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ератопахиметрия</a:t>
          </a:r>
          <a:endParaRPr kumimoji="0" lang="en-US" altLang="ru-RU" sz="1500" b="0" i="0" u="none" strike="noStrike" kern="1200" cap="none" normalizeH="0" baseline="0" dirty="0" smtClean="0">
            <a:ln/>
            <a:solidFill>
              <a:schemeClr val="tx1"/>
            </a:solidFill>
            <a:effectLst/>
            <a:latin typeface="Times New Roman" panose="02020603050405020304" pitchFamily="18" charset="0"/>
          </a:endParaRPr>
        </a:p>
      </dsp:txBody>
      <dsp:txXfrm>
        <a:off x="8225964" y="2349116"/>
        <a:ext cx="2254627" cy="550664"/>
      </dsp:txXfrm>
    </dsp:sp>
    <dsp:sp modelId="{A69B8DFC-1520-49AA-80C4-0C181976884D}">
      <dsp:nvSpPr>
        <dsp:cNvPr id="0" name=""/>
        <dsp:cNvSpPr/>
      </dsp:nvSpPr>
      <dsp:spPr>
        <a:xfrm>
          <a:off x="5584164" y="3131059"/>
          <a:ext cx="2320531" cy="550664"/>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5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О</a:t>
          </a: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фтальмоскопия</a:t>
          </a:r>
          <a:endParaRPr kumimoji="0" lang="en-US" altLang="ru-RU" sz="1500" b="0" i="0" u="none" strike="noStrike" kern="1200" cap="none" normalizeH="0" baseline="0" dirty="0" smtClean="0">
            <a:ln/>
            <a:solidFill>
              <a:schemeClr val="tx1"/>
            </a:solidFill>
            <a:effectLst/>
            <a:latin typeface="Times New Roman" panose="02020603050405020304" pitchFamily="18" charset="0"/>
          </a:endParaRPr>
        </a:p>
      </dsp:txBody>
      <dsp:txXfrm>
        <a:off x="5584164" y="3131059"/>
        <a:ext cx="2320531" cy="550664"/>
      </dsp:txXfrm>
    </dsp:sp>
    <dsp:sp modelId="{6F09CBBE-6379-4687-9AF1-3FE4FE82A5A6}">
      <dsp:nvSpPr>
        <dsp:cNvPr id="0" name=""/>
        <dsp:cNvSpPr/>
      </dsp:nvSpPr>
      <dsp:spPr>
        <a:xfrm>
          <a:off x="8225964" y="3131059"/>
          <a:ext cx="2255013" cy="550664"/>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5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УЗИ</a:t>
          </a:r>
          <a:endParaRPr kumimoji="0" lang="en-US" altLang="ru-RU" sz="1500" b="0" i="0" u="none" strike="noStrike" kern="1200" cap="none" normalizeH="0" baseline="0" dirty="0" smtClean="0">
            <a:ln/>
            <a:solidFill>
              <a:schemeClr val="tx1"/>
            </a:solidFill>
            <a:effectLst/>
            <a:latin typeface="Times New Roman" panose="02020603050405020304" pitchFamily="18" charset="0"/>
          </a:endParaRPr>
        </a:p>
      </dsp:txBody>
      <dsp:txXfrm>
        <a:off x="8225964" y="3131059"/>
        <a:ext cx="2255013" cy="550664"/>
      </dsp:txXfrm>
    </dsp:sp>
    <dsp:sp modelId="{29D140CF-8C3B-456C-966A-464D5B4D7EA0}">
      <dsp:nvSpPr>
        <dsp:cNvPr id="0" name=""/>
        <dsp:cNvSpPr/>
      </dsp:nvSpPr>
      <dsp:spPr>
        <a:xfrm>
          <a:off x="5584164" y="3913002"/>
          <a:ext cx="2367271" cy="550664"/>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Тонометрия</a:t>
          </a:r>
          <a:r>
            <a:rPr kumimoji="0" lang="en-US" altLang="ru-RU" sz="15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по</a:t>
          </a:r>
          <a:r>
            <a:rPr kumimoji="0" lang="en-US" altLang="ru-RU" sz="15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Маклакову</a:t>
          </a:r>
          <a:endParaRPr kumimoji="0" lang="en-US" altLang="ru-RU" sz="1500" b="0" i="0" u="none" strike="noStrike" kern="1200" cap="none" normalizeH="0" baseline="0" dirty="0" smtClean="0">
            <a:ln/>
            <a:solidFill>
              <a:schemeClr val="tx1"/>
            </a:solidFill>
            <a:effectLst/>
            <a:latin typeface="Times New Roman" panose="02020603050405020304" pitchFamily="18" charset="0"/>
          </a:endParaRPr>
        </a:p>
      </dsp:txBody>
      <dsp:txXfrm>
        <a:off x="5584164" y="3913002"/>
        <a:ext cx="2367271" cy="550664"/>
      </dsp:txXfrm>
    </dsp:sp>
    <dsp:sp modelId="{ABCD68B1-6B33-4D5A-BC72-472867F8A804}">
      <dsp:nvSpPr>
        <dsp:cNvPr id="0" name=""/>
        <dsp:cNvSpPr/>
      </dsp:nvSpPr>
      <dsp:spPr>
        <a:xfrm>
          <a:off x="8225964" y="3913002"/>
          <a:ext cx="2231698" cy="550664"/>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Гейдельбергская</a:t>
          </a:r>
          <a:r>
            <a:rPr kumimoji="0" lang="en-US" altLang="ru-RU" sz="15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ретинотомография</a:t>
          </a:r>
          <a:endParaRPr kumimoji="0" lang="en-US" altLang="ru-RU" sz="1500" b="0" i="0" u="none" strike="noStrike" kern="1200" cap="none" normalizeH="0" baseline="0" dirty="0" smtClean="0">
            <a:ln/>
            <a:solidFill>
              <a:schemeClr val="tx1"/>
            </a:solidFill>
            <a:effectLst/>
            <a:latin typeface="Times New Roman" panose="02020603050405020304" pitchFamily="18" charset="0"/>
          </a:endParaRPr>
        </a:p>
      </dsp:txBody>
      <dsp:txXfrm>
        <a:off x="8225964" y="3913002"/>
        <a:ext cx="2231698" cy="550664"/>
      </dsp:txXfrm>
    </dsp:sp>
    <dsp:sp modelId="{AF3614D2-0C6E-44DC-8BB4-0F5B3FE3777F}">
      <dsp:nvSpPr>
        <dsp:cNvPr id="0" name=""/>
        <dsp:cNvSpPr/>
      </dsp:nvSpPr>
      <dsp:spPr>
        <a:xfrm>
          <a:off x="5584164" y="4694945"/>
          <a:ext cx="2335564" cy="550664"/>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5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Т</a:t>
          </a: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онография</a:t>
          </a:r>
          <a:endParaRPr kumimoji="0" lang="en-US" altLang="ru-RU" sz="1500" b="0" i="0" u="none" strike="noStrike" kern="1200" cap="none" normalizeH="0" baseline="0" dirty="0" smtClean="0">
            <a:ln/>
            <a:solidFill>
              <a:schemeClr val="tx1"/>
            </a:solidFill>
            <a:effectLst/>
            <a:latin typeface="Times New Roman" panose="02020603050405020304" pitchFamily="18" charset="0"/>
          </a:endParaRPr>
        </a:p>
      </dsp:txBody>
      <dsp:txXfrm>
        <a:off x="5584164" y="4694945"/>
        <a:ext cx="2335564" cy="550664"/>
      </dsp:txXfrm>
    </dsp:sp>
    <dsp:sp modelId="{7BDBA9F0-1098-44C0-A0CA-9B8670036141}">
      <dsp:nvSpPr>
        <dsp:cNvPr id="0" name=""/>
        <dsp:cNvSpPr/>
      </dsp:nvSpPr>
      <dsp:spPr>
        <a:xfrm>
          <a:off x="8225964" y="4694945"/>
          <a:ext cx="2275266" cy="550664"/>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Оптическая</a:t>
          </a:r>
          <a:r>
            <a:rPr kumimoji="0" lang="en-US" altLang="ru-RU" sz="15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когерентная</a:t>
          </a:r>
          <a:r>
            <a:rPr kumimoji="0" lang="en-US" altLang="ru-RU" sz="15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томография</a:t>
          </a:r>
          <a:endParaRPr kumimoji="0" lang="en-US" altLang="ru-RU" sz="1500" b="0" i="0" u="none" strike="noStrike" kern="1200" cap="none" normalizeH="0" baseline="0" dirty="0" smtClean="0">
            <a:ln/>
            <a:solidFill>
              <a:schemeClr val="tx1"/>
            </a:solidFill>
            <a:effectLst/>
            <a:latin typeface="Times New Roman" panose="02020603050405020304" pitchFamily="18" charset="0"/>
          </a:endParaRPr>
        </a:p>
      </dsp:txBody>
      <dsp:txXfrm>
        <a:off x="8225964" y="4694945"/>
        <a:ext cx="2275266" cy="550664"/>
      </dsp:txXfrm>
    </dsp:sp>
    <dsp:sp modelId="{09EC0073-25CE-4957-A9E8-19A1C65FE8D4}">
      <dsp:nvSpPr>
        <dsp:cNvPr id="0" name=""/>
        <dsp:cNvSpPr/>
      </dsp:nvSpPr>
      <dsp:spPr>
        <a:xfrm>
          <a:off x="5584164" y="5476888"/>
          <a:ext cx="2341137" cy="550664"/>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Кинетическая</a:t>
          </a:r>
          <a:r>
            <a:rPr kumimoji="0" lang="en-US" altLang="ru-RU" sz="15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периметрия</a:t>
          </a:r>
          <a:endParaRPr kumimoji="0" lang="en-US" altLang="ru-RU" sz="1500" b="0" i="0" u="none" strike="noStrike" kern="1200" cap="none" normalizeH="0" baseline="0" dirty="0" smtClean="0">
            <a:ln/>
            <a:solidFill>
              <a:schemeClr val="tx1"/>
            </a:solidFill>
            <a:effectLst/>
            <a:latin typeface="Times New Roman" panose="02020603050405020304" pitchFamily="18" charset="0"/>
          </a:endParaRPr>
        </a:p>
      </dsp:txBody>
      <dsp:txXfrm>
        <a:off x="5584164" y="5476888"/>
        <a:ext cx="2341137" cy="550664"/>
      </dsp:txXfrm>
    </dsp:sp>
    <dsp:sp modelId="{6E141612-F1FE-4221-8BBF-077EDF287FC4}">
      <dsp:nvSpPr>
        <dsp:cNvPr id="0" name=""/>
        <dsp:cNvSpPr/>
      </dsp:nvSpPr>
      <dsp:spPr>
        <a:xfrm>
          <a:off x="8225964" y="5476888"/>
          <a:ext cx="2295101" cy="550664"/>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Фотографирование</a:t>
          </a:r>
          <a:r>
            <a:rPr kumimoji="0" lang="en-US" altLang="ru-RU" sz="15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глазного</a:t>
          </a:r>
          <a:r>
            <a:rPr kumimoji="0" lang="en-US" altLang="ru-RU" sz="15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дна</a:t>
          </a:r>
          <a:endParaRPr kumimoji="0" lang="en-US" altLang="ru-RU" sz="1500" b="0" i="0" u="none" strike="noStrike" kern="1200" cap="none" normalizeH="0" baseline="0" dirty="0" smtClean="0">
            <a:ln/>
            <a:solidFill>
              <a:schemeClr val="tx1"/>
            </a:solidFill>
            <a:effectLst/>
            <a:latin typeface="Times New Roman" panose="02020603050405020304" pitchFamily="18" charset="0"/>
          </a:endParaRPr>
        </a:p>
      </dsp:txBody>
      <dsp:txXfrm>
        <a:off x="8225964" y="5476888"/>
        <a:ext cx="2295101" cy="550664"/>
      </dsp:txXfrm>
    </dsp:sp>
    <dsp:sp modelId="{9715C724-88ED-4969-B578-FCCE21C53CD8}">
      <dsp:nvSpPr>
        <dsp:cNvPr id="0" name=""/>
        <dsp:cNvSpPr/>
      </dsp:nvSpPr>
      <dsp:spPr>
        <a:xfrm>
          <a:off x="5584164" y="6258831"/>
          <a:ext cx="2410520" cy="550664"/>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Электрофизиологические</a:t>
          </a:r>
          <a:r>
            <a:rPr kumimoji="0" lang="en-US" altLang="ru-RU" sz="1500" b="0" i="0" u="none" strike="noStrike" kern="1200" cap="none" normalizeH="0" baseline="0" dirty="0" smtClean="0">
              <a:ln/>
              <a:solidFill>
                <a:schemeClr val="tx1"/>
              </a:solidFill>
              <a:effectLst/>
              <a:latin typeface="Times New Roman" panose="02020603050405020304" pitchFamily="18" charset="0"/>
              <a:ea typeface="Times New Roman" panose="02020603050405020304" pitchFamily="18" charset="0"/>
            </a:rPr>
            <a:t> </a:t>
          </a:r>
          <a:r>
            <a:rPr kumimoji="0" lang="en-US" altLang="ru-RU" sz="1500" b="0" i="0" u="none" strike="noStrike" kern="1200" cap="none" normalizeH="0" baseline="0" dirty="0" err="1" smtClean="0">
              <a:ln/>
              <a:solidFill>
                <a:schemeClr val="tx1"/>
              </a:solidFill>
              <a:effectLst/>
              <a:latin typeface="Times New Roman" panose="02020603050405020304" pitchFamily="18" charset="0"/>
              <a:ea typeface="Times New Roman" panose="02020603050405020304" pitchFamily="18" charset="0"/>
            </a:rPr>
            <a:t>исследования</a:t>
          </a:r>
          <a:endParaRPr kumimoji="0" lang="en-US" altLang="ru-RU" sz="1500" b="0" i="0" u="none" strike="noStrike" kern="1200" cap="none" normalizeH="0" baseline="0" dirty="0" smtClean="0">
            <a:ln/>
            <a:solidFill>
              <a:schemeClr val="tx1"/>
            </a:solidFill>
            <a:effectLst/>
            <a:latin typeface="Times New Roman" panose="02020603050405020304" pitchFamily="18" charset="0"/>
          </a:endParaRPr>
        </a:p>
      </dsp:txBody>
      <dsp:txXfrm>
        <a:off x="5584164" y="6258831"/>
        <a:ext cx="2410520" cy="5506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3FBC7-4906-4F06-B031-A5F1DF3FC5CE}">
      <dsp:nvSpPr>
        <dsp:cNvPr id="0" name=""/>
        <dsp:cNvSpPr/>
      </dsp:nvSpPr>
      <dsp:spPr>
        <a:xfrm rot="10800000">
          <a:off x="2485648" y="0"/>
          <a:ext cx="7600949" cy="1321844"/>
        </a:xfrm>
        <a:prstGeom prst="homePlate">
          <a:avLst/>
        </a:prstGeom>
        <a:solidFill>
          <a:srgbClr val="FFFF00"/>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82897" tIns="201930" rIns="376936" bIns="201930" numCol="1" spcCol="1270" anchor="ctr" anchorCtr="0">
          <a:noAutofit/>
        </a:bodyPr>
        <a:lstStyle/>
        <a:p>
          <a:pPr lvl="0" algn="ctr" defTabSz="2355850">
            <a:lnSpc>
              <a:spcPct val="90000"/>
            </a:lnSpc>
            <a:spcBef>
              <a:spcPct val="0"/>
            </a:spcBef>
            <a:spcAft>
              <a:spcPct val="35000"/>
            </a:spcAft>
          </a:pPr>
          <a:r>
            <a:rPr lang="ru-RU" sz="5300" kern="1200" dirty="0" smtClean="0"/>
            <a:t>Сужение зрачка</a:t>
          </a:r>
          <a:endParaRPr lang="ru-RU" sz="5300" kern="1200" dirty="0"/>
        </a:p>
      </dsp:txBody>
      <dsp:txXfrm rot="10800000">
        <a:off x="2816109" y="0"/>
        <a:ext cx="7270488" cy="1321844"/>
      </dsp:txXfrm>
    </dsp:sp>
    <dsp:sp modelId="{71781628-330A-4565-BDF3-46DF56577372}">
      <dsp:nvSpPr>
        <dsp:cNvPr id="0" name=""/>
        <dsp:cNvSpPr/>
      </dsp:nvSpPr>
      <dsp:spPr>
        <a:xfrm>
          <a:off x="1512978" y="3274"/>
          <a:ext cx="1606186" cy="1321844"/>
        </a:xfrm>
        <a:prstGeom prst="ellipse">
          <a:avLst/>
        </a:prstGeom>
        <a:blipFill rotWithShape="1">
          <a:blip xmlns:r="http://schemas.openxmlformats.org/officeDocument/2006/relationships" r:embed="rId1"/>
          <a:stretch>
            <a:fillRect/>
          </a:stretch>
        </a:blipFill>
        <a:ln>
          <a:noFill/>
        </a:ln>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4D12D667-DB0C-4FE6-812D-F311BD9465A2}">
      <dsp:nvSpPr>
        <dsp:cNvPr id="0" name=""/>
        <dsp:cNvSpPr/>
      </dsp:nvSpPr>
      <dsp:spPr>
        <a:xfrm rot="10800000">
          <a:off x="2339583" y="1719700"/>
          <a:ext cx="7600949" cy="1321844"/>
        </a:xfrm>
        <a:prstGeom prst="homePlate">
          <a:avLst/>
        </a:prstGeom>
        <a:solidFill>
          <a:schemeClr val="accent1">
            <a:lumMod val="40000"/>
            <a:lumOff val="6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82897" tIns="201930" rIns="376936" bIns="201930" numCol="1" spcCol="1270" anchor="ctr" anchorCtr="0">
          <a:noAutofit/>
        </a:bodyPr>
        <a:lstStyle/>
        <a:p>
          <a:pPr lvl="0" algn="ctr" defTabSz="2355850">
            <a:lnSpc>
              <a:spcPct val="90000"/>
            </a:lnSpc>
            <a:spcBef>
              <a:spcPct val="0"/>
            </a:spcBef>
            <a:spcAft>
              <a:spcPct val="35000"/>
            </a:spcAft>
          </a:pPr>
          <a:r>
            <a:rPr lang="ru-RU" sz="5300" kern="1200" dirty="0" smtClean="0"/>
            <a:t>Обезболивание</a:t>
          </a:r>
          <a:endParaRPr lang="ru-RU" sz="5300" kern="1200" dirty="0"/>
        </a:p>
      </dsp:txBody>
      <dsp:txXfrm rot="10800000">
        <a:off x="2670044" y="1719700"/>
        <a:ext cx="7270488" cy="1321844"/>
      </dsp:txXfrm>
    </dsp:sp>
    <dsp:sp modelId="{137F7007-3BB2-4EA3-81A1-ED38A377240F}">
      <dsp:nvSpPr>
        <dsp:cNvPr id="0" name=""/>
        <dsp:cNvSpPr/>
      </dsp:nvSpPr>
      <dsp:spPr>
        <a:xfrm>
          <a:off x="1489465" y="1719700"/>
          <a:ext cx="1700236" cy="1321844"/>
        </a:xfrm>
        <a:prstGeom prst="ellipse">
          <a:avLst/>
        </a:prstGeom>
        <a:blipFill rotWithShape="1">
          <a:blip xmlns:r="http://schemas.openxmlformats.org/officeDocument/2006/relationships" r:embed="rId2"/>
          <a:stretch>
            <a:fillRect/>
          </a:stretch>
        </a:blipFill>
        <a:ln>
          <a:noFill/>
        </a:ln>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292E4327-C9F7-42AA-ABDF-D9AA9DA1E871}">
      <dsp:nvSpPr>
        <dsp:cNvPr id="0" name=""/>
        <dsp:cNvSpPr/>
      </dsp:nvSpPr>
      <dsp:spPr>
        <a:xfrm rot="10800000">
          <a:off x="2304313" y="3436125"/>
          <a:ext cx="7600949" cy="1321844"/>
        </a:xfrm>
        <a:prstGeom prst="homePlate">
          <a:avLst/>
        </a:prstGeom>
        <a:solidFill>
          <a:srgbClr val="FFFF00"/>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82897" tIns="201930" rIns="376936" bIns="201930" numCol="1" spcCol="1270" anchor="ctr" anchorCtr="0">
          <a:noAutofit/>
        </a:bodyPr>
        <a:lstStyle/>
        <a:p>
          <a:pPr lvl="0" algn="ctr" defTabSz="2355850">
            <a:lnSpc>
              <a:spcPct val="90000"/>
            </a:lnSpc>
            <a:spcBef>
              <a:spcPct val="0"/>
            </a:spcBef>
            <a:spcAft>
              <a:spcPct val="35000"/>
            </a:spcAft>
          </a:pPr>
          <a:r>
            <a:rPr lang="ru-RU" sz="5300" kern="1200" smtClean="0"/>
            <a:t>Снижение ВГД</a:t>
          </a:r>
          <a:endParaRPr lang="ru-RU" sz="5300" kern="1200" dirty="0"/>
        </a:p>
      </dsp:txBody>
      <dsp:txXfrm rot="10800000">
        <a:off x="2634774" y="3436125"/>
        <a:ext cx="7270488" cy="1321844"/>
      </dsp:txXfrm>
    </dsp:sp>
    <dsp:sp modelId="{CECC5449-2817-415F-9BCE-761EF0648399}">
      <dsp:nvSpPr>
        <dsp:cNvPr id="0" name=""/>
        <dsp:cNvSpPr/>
      </dsp:nvSpPr>
      <dsp:spPr>
        <a:xfrm>
          <a:off x="1524735" y="3436125"/>
          <a:ext cx="1559155" cy="1321844"/>
        </a:xfrm>
        <a:prstGeom prst="ellipse">
          <a:avLst/>
        </a:prstGeom>
        <a:blipFill rotWithShape="1">
          <a:blip xmlns:r="http://schemas.openxmlformats.org/officeDocument/2006/relationships" r:embed="rId3"/>
          <a:stretch>
            <a:fillRect/>
          </a:stretch>
        </a:blipFill>
        <a:ln>
          <a:noFill/>
        </a:ln>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BD33C-ECE3-4CF8-8C38-C401B05E599B}">
      <dsp:nvSpPr>
        <dsp:cNvPr id="0" name=""/>
        <dsp:cNvSpPr/>
      </dsp:nvSpPr>
      <dsp:spPr>
        <a:xfrm>
          <a:off x="5040197" y="5878676"/>
          <a:ext cx="140476" cy="615421"/>
        </a:xfrm>
        <a:custGeom>
          <a:avLst/>
          <a:gdLst/>
          <a:ahLst/>
          <a:cxnLst/>
          <a:rect l="0" t="0" r="0" b="0"/>
          <a:pathLst>
            <a:path>
              <a:moveTo>
                <a:pt x="140476" y="0"/>
              </a:moveTo>
              <a:lnTo>
                <a:pt x="140476" y="615421"/>
              </a:lnTo>
              <a:lnTo>
                <a:pt x="0" y="615421"/>
              </a:lnTo>
            </a:path>
          </a:pathLst>
        </a:custGeom>
        <a:noFill/>
        <a:ln w="12700" cap="flat" cmpd="sng" algn="ctr">
          <a:solidFill>
            <a:schemeClr val="accent2">
              <a:tint val="7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04EF869-675D-478B-B006-1C086421B03A}">
      <dsp:nvSpPr>
        <dsp:cNvPr id="0" name=""/>
        <dsp:cNvSpPr/>
      </dsp:nvSpPr>
      <dsp:spPr>
        <a:xfrm>
          <a:off x="6504907" y="4928786"/>
          <a:ext cx="140476" cy="615421"/>
        </a:xfrm>
        <a:custGeom>
          <a:avLst/>
          <a:gdLst/>
          <a:ahLst/>
          <a:cxnLst/>
          <a:rect l="0" t="0" r="0" b="0"/>
          <a:pathLst>
            <a:path>
              <a:moveTo>
                <a:pt x="140476" y="0"/>
              </a:moveTo>
              <a:lnTo>
                <a:pt x="140476" y="615421"/>
              </a:lnTo>
              <a:lnTo>
                <a:pt x="0" y="615421"/>
              </a:lnTo>
            </a:path>
          </a:pathLst>
        </a:custGeom>
        <a:noFill/>
        <a:ln w="12700" cap="flat" cmpd="sng" algn="ctr">
          <a:solidFill>
            <a:schemeClr val="accent2">
              <a:tint val="7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F1AA927-AE96-4EF1-8201-9E2CED5247DC}">
      <dsp:nvSpPr>
        <dsp:cNvPr id="0" name=""/>
        <dsp:cNvSpPr/>
      </dsp:nvSpPr>
      <dsp:spPr>
        <a:xfrm>
          <a:off x="7610533" y="3978896"/>
          <a:ext cx="140476" cy="615421"/>
        </a:xfrm>
        <a:custGeom>
          <a:avLst/>
          <a:gdLst/>
          <a:ahLst/>
          <a:cxnLst/>
          <a:rect l="0" t="0" r="0" b="0"/>
          <a:pathLst>
            <a:path>
              <a:moveTo>
                <a:pt x="140476" y="0"/>
              </a:moveTo>
              <a:lnTo>
                <a:pt x="140476" y="615421"/>
              </a:lnTo>
              <a:lnTo>
                <a:pt x="0" y="615421"/>
              </a:lnTo>
            </a:path>
          </a:pathLst>
        </a:custGeom>
        <a:noFill/>
        <a:ln w="12700" cap="flat" cmpd="sng" algn="ctr">
          <a:solidFill>
            <a:schemeClr val="accent2">
              <a:tint val="7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0A5D300-577C-4750-8AA4-CA71AA545E14}">
      <dsp:nvSpPr>
        <dsp:cNvPr id="0" name=""/>
        <dsp:cNvSpPr/>
      </dsp:nvSpPr>
      <dsp:spPr>
        <a:xfrm>
          <a:off x="8930773" y="3029006"/>
          <a:ext cx="140476" cy="615421"/>
        </a:xfrm>
        <a:custGeom>
          <a:avLst/>
          <a:gdLst/>
          <a:ahLst/>
          <a:cxnLst/>
          <a:rect l="0" t="0" r="0" b="0"/>
          <a:pathLst>
            <a:path>
              <a:moveTo>
                <a:pt x="140476" y="0"/>
              </a:moveTo>
              <a:lnTo>
                <a:pt x="140476" y="615421"/>
              </a:lnTo>
              <a:lnTo>
                <a:pt x="0" y="615421"/>
              </a:lnTo>
            </a:path>
          </a:pathLst>
        </a:custGeom>
        <a:noFill/>
        <a:ln w="12700" cap="flat" cmpd="sng" algn="ctr">
          <a:solidFill>
            <a:schemeClr val="accent2">
              <a:tint val="7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7321B46-C266-42F5-B1F8-528270C61442}">
      <dsp:nvSpPr>
        <dsp:cNvPr id="0" name=""/>
        <dsp:cNvSpPr/>
      </dsp:nvSpPr>
      <dsp:spPr>
        <a:xfrm>
          <a:off x="2783659" y="2079116"/>
          <a:ext cx="5040926" cy="615421"/>
        </a:xfrm>
        <a:custGeom>
          <a:avLst/>
          <a:gdLst/>
          <a:ahLst/>
          <a:cxnLst/>
          <a:rect l="0" t="0" r="0" b="0"/>
          <a:pathLst>
            <a:path>
              <a:moveTo>
                <a:pt x="0" y="0"/>
              </a:moveTo>
              <a:lnTo>
                <a:pt x="0" y="615421"/>
              </a:lnTo>
              <a:lnTo>
                <a:pt x="5040926" y="615421"/>
              </a:lnTo>
            </a:path>
          </a:pathLst>
        </a:custGeom>
        <a:noFill/>
        <a:ln w="12700" cap="flat" cmpd="sng" algn="ctr">
          <a:solidFill>
            <a:schemeClr val="accent2">
              <a:tint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8AB593C-06FA-4F0C-B570-666D352945EF}">
      <dsp:nvSpPr>
        <dsp:cNvPr id="0" name=""/>
        <dsp:cNvSpPr/>
      </dsp:nvSpPr>
      <dsp:spPr>
        <a:xfrm>
          <a:off x="1497361" y="3029006"/>
          <a:ext cx="140476" cy="615421"/>
        </a:xfrm>
        <a:custGeom>
          <a:avLst/>
          <a:gdLst/>
          <a:ahLst/>
          <a:cxnLst/>
          <a:rect l="0" t="0" r="0" b="0"/>
          <a:pathLst>
            <a:path>
              <a:moveTo>
                <a:pt x="140476" y="0"/>
              </a:moveTo>
              <a:lnTo>
                <a:pt x="140476" y="615421"/>
              </a:lnTo>
              <a:lnTo>
                <a:pt x="0" y="615421"/>
              </a:lnTo>
            </a:path>
          </a:pathLst>
        </a:custGeom>
        <a:noFill/>
        <a:ln w="12700" cap="flat" cmpd="sng" algn="ctr">
          <a:solidFill>
            <a:schemeClr val="accent2">
              <a:tint val="7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8ED5690-E9A4-4D74-BEC6-BD3C4AFB2615}">
      <dsp:nvSpPr>
        <dsp:cNvPr id="0" name=""/>
        <dsp:cNvSpPr/>
      </dsp:nvSpPr>
      <dsp:spPr>
        <a:xfrm>
          <a:off x="2643183" y="2079116"/>
          <a:ext cx="140476" cy="615421"/>
        </a:xfrm>
        <a:custGeom>
          <a:avLst/>
          <a:gdLst/>
          <a:ahLst/>
          <a:cxnLst/>
          <a:rect l="0" t="0" r="0" b="0"/>
          <a:pathLst>
            <a:path>
              <a:moveTo>
                <a:pt x="140476" y="0"/>
              </a:moveTo>
              <a:lnTo>
                <a:pt x="140476" y="615421"/>
              </a:lnTo>
              <a:lnTo>
                <a:pt x="0" y="615421"/>
              </a:lnTo>
            </a:path>
          </a:pathLst>
        </a:custGeom>
        <a:noFill/>
        <a:ln w="12700" cap="flat" cmpd="sng" algn="ctr">
          <a:solidFill>
            <a:schemeClr val="accent2">
              <a:tint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01FF402-FE54-458D-9F67-3CCB1F4DA3AC}">
      <dsp:nvSpPr>
        <dsp:cNvPr id="0" name=""/>
        <dsp:cNvSpPr/>
      </dsp:nvSpPr>
      <dsp:spPr>
        <a:xfrm>
          <a:off x="4146283" y="1129226"/>
          <a:ext cx="7389799" cy="615421"/>
        </a:xfrm>
        <a:custGeom>
          <a:avLst/>
          <a:gdLst/>
          <a:ahLst/>
          <a:cxnLst/>
          <a:rect l="0" t="0" r="0" b="0"/>
          <a:pathLst>
            <a:path>
              <a:moveTo>
                <a:pt x="7389799" y="0"/>
              </a:moveTo>
              <a:lnTo>
                <a:pt x="7389799" y="615421"/>
              </a:lnTo>
              <a:lnTo>
                <a:pt x="0" y="615421"/>
              </a:lnTo>
            </a:path>
          </a:pathLst>
        </a:custGeom>
        <a:noFill/>
        <a:ln w="12700" cap="flat" cmpd="sng" algn="ctr">
          <a:solidFill>
            <a:schemeClr val="accent2">
              <a:tint val="99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61D4D7C-20EC-4CBD-B9B5-FFE9CDF6FCC9}">
      <dsp:nvSpPr>
        <dsp:cNvPr id="0" name=""/>
        <dsp:cNvSpPr/>
      </dsp:nvSpPr>
      <dsp:spPr>
        <a:xfrm>
          <a:off x="4227064" y="964"/>
          <a:ext cx="8121132" cy="1128262"/>
        </a:xfrm>
        <a:prstGeom prst="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100000"/>
            </a:lnSpc>
            <a:spcBef>
              <a:spcPct val="0"/>
            </a:spcBef>
            <a:spcAft>
              <a:spcPts val="0"/>
            </a:spcAft>
          </a:pPr>
          <a:r>
            <a:rPr lang="ru-RU" sz="1800" kern="1200" dirty="0" smtClean="0">
              <a:solidFill>
                <a:schemeClr val="tx1"/>
              </a:solidFill>
            </a:rPr>
            <a:t>Немедленно </a:t>
          </a:r>
        </a:p>
        <a:p>
          <a:pPr lvl="0" algn="ctr" defTabSz="800100">
            <a:lnSpc>
              <a:spcPct val="100000"/>
            </a:lnSpc>
            <a:spcBef>
              <a:spcPct val="0"/>
            </a:spcBef>
            <a:spcAft>
              <a:spcPts val="0"/>
            </a:spcAft>
          </a:pPr>
          <a:r>
            <a:rPr lang="ru-RU" sz="1800" kern="1200" dirty="0" err="1" smtClean="0">
              <a:solidFill>
                <a:schemeClr val="tx1"/>
              </a:solidFill>
            </a:rPr>
            <a:t>местно</a:t>
          </a:r>
          <a:r>
            <a:rPr lang="ru-RU" sz="1800" kern="1200" dirty="0" smtClean="0">
              <a:solidFill>
                <a:schemeClr val="tx1"/>
              </a:solidFill>
            </a:rPr>
            <a:t>: Пилокарпин (1-6 %), </a:t>
          </a:r>
          <a:r>
            <a:rPr lang="ru-RU" sz="1800" kern="1200" dirty="0" err="1" smtClean="0">
              <a:solidFill>
                <a:schemeClr val="tx1"/>
              </a:solidFill>
            </a:rPr>
            <a:t>Тимолол</a:t>
          </a:r>
          <a:r>
            <a:rPr lang="ru-RU" sz="1800" kern="1200" dirty="0" smtClean="0">
              <a:solidFill>
                <a:schemeClr val="tx1"/>
              </a:solidFill>
            </a:rPr>
            <a:t> 0,5 %, ингибиторы карбоангидразы</a:t>
          </a:r>
        </a:p>
        <a:p>
          <a:pPr lvl="0" algn="ctr" defTabSz="800100">
            <a:lnSpc>
              <a:spcPct val="100000"/>
            </a:lnSpc>
            <a:spcBef>
              <a:spcPct val="0"/>
            </a:spcBef>
            <a:spcAft>
              <a:spcPts val="0"/>
            </a:spcAft>
          </a:pPr>
          <a:r>
            <a:rPr lang="ru-RU" sz="1800" kern="1200" dirty="0" smtClean="0">
              <a:solidFill>
                <a:schemeClr val="tx1"/>
              </a:solidFill>
            </a:rPr>
            <a:t>внутрь: </a:t>
          </a:r>
          <a:r>
            <a:rPr lang="ru-RU" sz="1800" kern="1200" dirty="0" err="1" smtClean="0">
              <a:solidFill>
                <a:schemeClr val="tx1"/>
              </a:solidFill>
            </a:rPr>
            <a:t>Ацетазоламид</a:t>
          </a:r>
          <a:r>
            <a:rPr lang="ru-RU" sz="1800" kern="1200" dirty="0" smtClean="0">
              <a:solidFill>
                <a:schemeClr val="tx1"/>
              </a:solidFill>
            </a:rPr>
            <a:t> 250 мг</a:t>
          </a:r>
        </a:p>
        <a:p>
          <a:pPr lvl="0" algn="ctr" defTabSz="800100">
            <a:lnSpc>
              <a:spcPct val="100000"/>
            </a:lnSpc>
            <a:spcBef>
              <a:spcPct val="0"/>
            </a:spcBef>
            <a:spcAft>
              <a:spcPts val="0"/>
            </a:spcAft>
          </a:pPr>
          <a:r>
            <a:rPr lang="ru-RU" sz="1800" kern="1200" dirty="0" smtClean="0">
              <a:solidFill>
                <a:schemeClr val="tx1"/>
              </a:solidFill>
            </a:rPr>
            <a:t>внутривенно: </a:t>
          </a:r>
          <a:r>
            <a:rPr lang="ru-RU" sz="1800" kern="1200" dirty="0" err="1" smtClean="0">
              <a:solidFill>
                <a:schemeClr val="tx1"/>
              </a:solidFill>
            </a:rPr>
            <a:t>Маннитол</a:t>
          </a:r>
          <a:r>
            <a:rPr lang="ru-RU" sz="1800" kern="1200" dirty="0" smtClean="0">
              <a:solidFill>
                <a:schemeClr val="tx1"/>
              </a:solidFill>
            </a:rPr>
            <a:t>  1,5-2 г/кг массы тела</a:t>
          </a:r>
        </a:p>
        <a:p>
          <a:pPr lvl="0" algn="ctr" defTabSz="800100">
            <a:lnSpc>
              <a:spcPct val="90000"/>
            </a:lnSpc>
            <a:spcBef>
              <a:spcPct val="0"/>
            </a:spcBef>
            <a:spcAft>
              <a:spcPct val="35000"/>
            </a:spcAft>
          </a:pPr>
          <a:endParaRPr lang="ru-RU" sz="500" kern="1200" dirty="0"/>
        </a:p>
      </dsp:txBody>
      <dsp:txXfrm>
        <a:off x="4227064" y="964"/>
        <a:ext cx="8121132" cy="1128262"/>
      </dsp:txXfrm>
    </dsp:sp>
    <dsp:sp modelId="{38C7783C-EAA0-4E27-9A7F-72EF8CFD912C}">
      <dsp:nvSpPr>
        <dsp:cNvPr id="0" name=""/>
        <dsp:cNvSpPr/>
      </dsp:nvSpPr>
      <dsp:spPr>
        <a:xfrm>
          <a:off x="1421035" y="1410179"/>
          <a:ext cx="2725248" cy="668936"/>
        </a:xfrm>
        <a:prstGeom prst="rect">
          <a:avLst/>
        </a:prstGeom>
        <a:gradFill rotWithShape="0">
          <a:gsLst>
            <a:gs pos="0">
              <a:schemeClr val="accent2">
                <a:tint val="99000"/>
                <a:hueOff val="0"/>
                <a:satOff val="0"/>
                <a:lumOff val="0"/>
                <a:alphaOff val="0"/>
                <a:satMod val="103000"/>
                <a:lumMod val="102000"/>
                <a:tint val="94000"/>
              </a:schemeClr>
            </a:gs>
            <a:gs pos="50000">
              <a:schemeClr val="accent2">
                <a:tint val="99000"/>
                <a:hueOff val="0"/>
                <a:satOff val="0"/>
                <a:lumOff val="0"/>
                <a:alphaOff val="0"/>
                <a:satMod val="110000"/>
                <a:lumMod val="100000"/>
                <a:shade val="100000"/>
              </a:schemeClr>
            </a:gs>
            <a:gs pos="100000">
              <a:schemeClr val="accent2">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smtClean="0"/>
            <a:t>Через 3-4 часа</a:t>
          </a:r>
          <a:endParaRPr lang="ru-RU" sz="1800" kern="1200" dirty="0"/>
        </a:p>
      </dsp:txBody>
      <dsp:txXfrm>
        <a:off x="1421035" y="1410179"/>
        <a:ext cx="2725248" cy="668936"/>
      </dsp:txXfrm>
    </dsp:sp>
    <dsp:sp modelId="{0E68306A-7999-434F-B475-1919509385C1}">
      <dsp:nvSpPr>
        <dsp:cNvPr id="0" name=""/>
        <dsp:cNvSpPr/>
      </dsp:nvSpPr>
      <dsp:spPr>
        <a:xfrm>
          <a:off x="632493" y="2360069"/>
          <a:ext cx="2010689" cy="668936"/>
        </a:xfrm>
        <a:prstGeom prst="rect">
          <a:avLst/>
        </a:prstGeom>
        <a:gradFill rotWithShape="0">
          <a:gsLst>
            <a:gs pos="0">
              <a:schemeClr val="accent2">
                <a:tint val="99000"/>
                <a:hueOff val="0"/>
                <a:satOff val="0"/>
                <a:lumOff val="0"/>
                <a:alphaOff val="0"/>
                <a:satMod val="103000"/>
                <a:lumMod val="102000"/>
                <a:tint val="94000"/>
              </a:schemeClr>
            </a:gs>
            <a:gs pos="50000">
              <a:schemeClr val="accent2">
                <a:tint val="99000"/>
                <a:hueOff val="0"/>
                <a:satOff val="0"/>
                <a:lumOff val="0"/>
                <a:alphaOff val="0"/>
                <a:satMod val="110000"/>
                <a:lumMod val="100000"/>
                <a:shade val="100000"/>
              </a:schemeClr>
            </a:gs>
            <a:gs pos="100000">
              <a:schemeClr val="accent2">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smtClean="0"/>
            <a:t>Острый приступ купирован</a:t>
          </a:r>
          <a:endParaRPr lang="ru-RU" sz="1800" kern="1200" dirty="0"/>
        </a:p>
      </dsp:txBody>
      <dsp:txXfrm>
        <a:off x="632493" y="2360069"/>
        <a:ext cx="2010689" cy="668936"/>
      </dsp:txXfrm>
    </dsp:sp>
    <dsp:sp modelId="{478BC3B9-CA1C-43C5-B9B2-8D011A60026B}">
      <dsp:nvSpPr>
        <dsp:cNvPr id="0" name=""/>
        <dsp:cNvSpPr/>
      </dsp:nvSpPr>
      <dsp:spPr>
        <a:xfrm>
          <a:off x="159487" y="3309959"/>
          <a:ext cx="1337873" cy="668936"/>
        </a:xfrm>
        <a:prstGeom prst="rect">
          <a:avLst/>
        </a:prstGeom>
        <a:gradFill rotWithShape="0">
          <a:gsLst>
            <a:gs pos="0">
              <a:schemeClr val="accent2">
                <a:tint val="99000"/>
                <a:hueOff val="0"/>
                <a:satOff val="0"/>
                <a:lumOff val="0"/>
                <a:alphaOff val="0"/>
                <a:satMod val="103000"/>
                <a:lumMod val="102000"/>
                <a:tint val="94000"/>
              </a:schemeClr>
            </a:gs>
            <a:gs pos="50000">
              <a:schemeClr val="accent2">
                <a:tint val="99000"/>
                <a:hueOff val="0"/>
                <a:satOff val="0"/>
                <a:lumOff val="0"/>
                <a:alphaOff val="0"/>
                <a:satMod val="110000"/>
                <a:lumMod val="100000"/>
                <a:shade val="100000"/>
              </a:schemeClr>
            </a:gs>
            <a:gs pos="100000">
              <a:schemeClr val="accent2">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smtClean="0"/>
            <a:t>Лазерная </a:t>
          </a:r>
          <a:r>
            <a:rPr lang="ru-RU" sz="1800" kern="1200" dirty="0" err="1" smtClean="0"/>
            <a:t>иридэктомия</a:t>
          </a:r>
          <a:endParaRPr lang="ru-RU" sz="1800" kern="1200" dirty="0"/>
        </a:p>
      </dsp:txBody>
      <dsp:txXfrm>
        <a:off x="159487" y="3309959"/>
        <a:ext cx="1337873" cy="668936"/>
      </dsp:txXfrm>
    </dsp:sp>
    <dsp:sp modelId="{CF3DAD6A-D957-4EFD-817C-4DB94934ABDE}">
      <dsp:nvSpPr>
        <dsp:cNvPr id="0" name=""/>
        <dsp:cNvSpPr/>
      </dsp:nvSpPr>
      <dsp:spPr>
        <a:xfrm>
          <a:off x="7824586" y="2360069"/>
          <a:ext cx="2493327" cy="668936"/>
        </a:xfrm>
        <a:prstGeom prst="rect">
          <a:avLst/>
        </a:prstGeom>
        <a:gradFill rotWithShape="0">
          <a:gsLst>
            <a:gs pos="0">
              <a:schemeClr val="accent2">
                <a:tint val="99000"/>
                <a:hueOff val="0"/>
                <a:satOff val="0"/>
                <a:lumOff val="0"/>
                <a:alphaOff val="0"/>
                <a:satMod val="103000"/>
                <a:lumMod val="102000"/>
                <a:tint val="94000"/>
              </a:schemeClr>
            </a:gs>
            <a:gs pos="50000">
              <a:schemeClr val="accent2">
                <a:tint val="99000"/>
                <a:hueOff val="0"/>
                <a:satOff val="0"/>
                <a:lumOff val="0"/>
                <a:alphaOff val="0"/>
                <a:satMod val="110000"/>
                <a:lumMod val="100000"/>
                <a:shade val="100000"/>
              </a:schemeClr>
            </a:gs>
            <a:gs pos="100000">
              <a:schemeClr val="accent2">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smtClean="0">
              <a:solidFill>
                <a:schemeClr val="tx1"/>
              </a:solidFill>
            </a:rPr>
            <a:t>Острый приступ не купирован</a:t>
          </a:r>
          <a:endParaRPr lang="ru-RU" sz="1800" kern="1200" dirty="0">
            <a:solidFill>
              <a:schemeClr val="tx1"/>
            </a:solidFill>
          </a:endParaRPr>
        </a:p>
      </dsp:txBody>
      <dsp:txXfrm>
        <a:off x="7824586" y="2360069"/>
        <a:ext cx="2493327" cy="668936"/>
      </dsp:txXfrm>
    </dsp:sp>
    <dsp:sp modelId="{62E57110-B5AC-4685-99F6-9D2F161D74FE}">
      <dsp:nvSpPr>
        <dsp:cNvPr id="0" name=""/>
        <dsp:cNvSpPr/>
      </dsp:nvSpPr>
      <dsp:spPr>
        <a:xfrm>
          <a:off x="6571246" y="3309959"/>
          <a:ext cx="2359527" cy="668936"/>
        </a:xfrm>
        <a:prstGeom prst="rect">
          <a:avLst/>
        </a:prstGeom>
        <a:gradFill rotWithShape="0">
          <a:gsLst>
            <a:gs pos="0">
              <a:schemeClr val="accent2">
                <a:tint val="99000"/>
                <a:hueOff val="0"/>
                <a:satOff val="0"/>
                <a:lumOff val="0"/>
                <a:alphaOff val="0"/>
                <a:satMod val="103000"/>
                <a:lumMod val="102000"/>
                <a:tint val="94000"/>
              </a:schemeClr>
            </a:gs>
            <a:gs pos="50000">
              <a:schemeClr val="accent2">
                <a:tint val="99000"/>
                <a:hueOff val="0"/>
                <a:satOff val="0"/>
                <a:lumOff val="0"/>
                <a:alphaOff val="0"/>
                <a:satMod val="110000"/>
                <a:lumMod val="100000"/>
                <a:shade val="100000"/>
              </a:schemeClr>
            </a:gs>
            <a:gs pos="100000">
              <a:schemeClr val="accent2">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smtClean="0">
              <a:solidFill>
                <a:schemeClr val="tx1"/>
              </a:solidFill>
            </a:rPr>
            <a:t>Литическая смесь</a:t>
          </a:r>
          <a:endParaRPr lang="ru-RU" sz="1800" kern="1200" dirty="0">
            <a:solidFill>
              <a:schemeClr val="tx1"/>
            </a:solidFill>
          </a:endParaRPr>
        </a:p>
      </dsp:txBody>
      <dsp:txXfrm>
        <a:off x="6571246" y="3309959"/>
        <a:ext cx="2359527" cy="668936"/>
      </dsp:txXfrm>
    </dsp:sp>
    <dsp:sp modelId="{5FA5026A-14A2-40FF-85C7-919A3F7496C4}">
      <dsp:nvSpPr>
        <dsp:cNvPr id="0" name=""/>
        <dsp:cNvSpPr/>
      </dsp:nvSpPr>
      <dsp:spPr>
        <a:xfrm>
          <a:off x="5680235" y="4259849"/>
          <a:ext cx="1930297" cy="668936"/>
        </a:xfrm>
        <a:prstGeom prst="rect">
          <a:avLst/>
        </a:prstGeom>
        <a:gradFill rotWithShape="0">
          <a:gsLst>
            <a:gs pos="0">
              <a:schemeClr val="accent2">
                <a:tint val="99000"/>
                <a:hueOff val="0"/>
                <a:satOff val="0"/>
                <a:lumOff val="0"/>
                <a:alphaOff val="0"/>
                <a:satMod val="103000"/>
                <a:lumMod val="102000"/>
                <a:tint val="94000"/>
              </a:schemeClr>
            </a:gs>
            <a:gs pos="50000">
              <a:schemeClr val="accent2">
                <a:tint val="99000"/>
                <a:hueOff val="0"/>
                <a:satOff val="0"/>
                <a:lumOff val="0"/>
                <a:alphaOff val="0"/>
                <a:satMod val="110000"/>
                <a:lumMod val="100000"/>
                <a:shade val="100000"/>
              </a:schemeClr>
            </a:gs>
            <a:gs pos="100000">
              <a:schemeClr val="accent2">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smtClean="0">
              <a:solidFill>
                <a:schemeClr val="tx1"/>
              </a:solidFill>
            </a:rPr>
            <a:t>Через </a:t>
          </a:r>
        </a:p>
        <a:p>
          <a:pPr lvl="0" algn="ctr" defTabSz="800100">
            <a:lnSpc>
              <a:spcPct val="90000"/>
            </a:lnSpc>
            <a:spcBef>
              <a:spcPct val="0"/>
            </a:spcBef>
            <a:spcAft>
              <a:spcPct val="35000"/>
            </a:spcAft>
          </a:pPr>
          <a:r>
            <a:rPr lang="ru-RU" sz="1800" kern="1200" dirty="0" smtClean="0">
              <a:solidFill>
                <a:schemeClr val="tx1"/>
              </a:solidFill>
            </a:rPr>
            <a:t>12-24 часа</a:t>
          </a:r>
          <a:endParaRPr lang="ru-RU" sz="1800" kern="1200" dirty="0">
            <a:solidFill>
              <a:schemeClr val="tx1"/>
            </a:solidFill>
          </a:endParaRPr>
        </a:p>
      </dsp:txBody>
      <dsp:txXfrm>
        <a:off x="5680235" y="4259849"/>
        <a:ext cx="1930297" cy="668936"/>
      </dsp:txXfrm>
    </dsp:sp>
    <dsp:sp modelId="{64260AD8-B604-44DF-BA49-E3F7A40F542B}">
      <dsp:nvSpPr>
        <dsp:cNvPr id="0" name=""/>
        <dsp:cNvSpPr/>
      </dsp:nvSpPr>
      <dsp:spPr>
        <a:xfrm>
          <a:off x="3856440" y="5209740"/>
          <a:ext cx="2648467" cy="668936"/>
        </a:xfrm>
        <a:prstGeom prst="rect">
          <a:avLst/>
        </a:prstGeom>
        <a:gradFill rotWithShape="0">
          <a:gsLst>
            <a:gs pos="0">
              <a:schemeClr val="accent2">
                <a:tint val="99000"/>
                <a:hueOff val="0"/>
                <a:satOff val="0"/>
                <a:lumOff val="0"/>
                <a:alphaOff val="0"/>
                <a:satMod val="103000"/>
                <a:lumMod val="102000"/>
                <a:tint val="94000"/>
              </a:schemeClr>
            </a:gs>
            <a:gs pos="50000">
              <a:schemeClr val="accent2">
                <a:tint val="99000"/>
                <a:hueOff val="0"/>
                <a:satOff val="0"/>
                <a:lumOff val="0"/>
                <a:alphaOff val="0"/>
                <a:satMod val="110000"/>
                <a:lumMod val="100000"/>
                <a:shade val="100000"/>
              </a:schemeClr>
            </a:gs>
            <a:gs pos="100000">
              <a:schemeClr val="accent2">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smtClean="0">
              <a:solidFill>
                <a:schemeClr val="tx1"/>
              </a:solidFill>
            </a:rPr>
            <a:t>Острый приступ не купирован</a:t>
          </a:r>
          <a:endParaRPr lang="ru-RU" sz="1800" kern="1200" dirty="0">
            <a:solidFill>
              <a:schemeClr val="tx1"/>
            </a:solidFill>
          </a:endParaRPr>
        </a:p>
      </dsp:txBody>
      <dsp:txXfrm>
        <a:off x="3856440" y="5209740"/>
        <a:ext cx="2648467" cy="668936"/>
      </dsp:txXfrm>
    </dsp:sp>
    <dsp:sp modelId="{BD2DFBBF-4B5D-40C4-842A-82BD00138D22}">
      <dsp:nvSpPr>
        <dsp:cNvPr id="0" name=""/>
        <dsp:cNvSpPr/>
      </dsp:nvSpPr>
      <dsp:spPr>
        <a:xfrm>
          <a:off x="2924136" y="6159630"/>
          <a:ext cx="2116060" cy="668936"/>
        </a:xfrm>
        <a:prstGeom prst="rect">
          <a:avLst/>
        </a:prstGeom>
        <a:gradFill rotWithShape="0">
          <a:gsLst>
            <a:gs pos="0">
              <a:schemeClr val="accent2">
                <a:tint val="99000"/>
                <a:hueOff val="0"/>
                <a:satOff val="0"/>
                <a:lumOff val="0"/>
                <a:alphaOff val="0"/>
                <a:satMod val="103000"/>
                <a:lumMod val="102000"/>
                <a:tint val="94000"/>
              </a:schemeClr>
            </a:gs>
            <a:gs pos="50000">
              <a:schemeClr val="accent2">
                <a:tint val="99000"/>
                <a:hueOff val="0"/>
                <a:satOff val="0"/>
                <a:lumOff val="0"/>
                <a:alphaOff val="0"/>
                <a:satMod val="110000"/>
                <a:lumMod val="100000"/>
                <a:shade val="100000"/>
              </a:schemeClr>
            </a:gs>
            <a:gs pos="100000">
              <a:schemeClr val="accent2">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smtClean="0">
              <a:solidFill>
                <a:schemeClr val="tx1"/>
              </a:solidFill>
            </a:rPr>
            <a:t>Хирургическое лечение</a:t>
          </a:r>
          <a:endParaRPr lang="ru-RU" sz="1800" kern="1200" dirty="0">
            <a:solidFill>
              <a:schemeClr val="tx1"/>
            </a:solidFill>
          </a:endParaRPr>
        </a:p>
      </dsp:txBody>
      <dsp:txXfrm>
        <a:off x="2924136" y="6159630"/>
        <a:ext cx="2116060" cy="66893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756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2971801" cy="458788"/>
          </a:xfrm>
          <a:prstGeom prst="rect">
            <a:avLst/>
          </a:prstGeom>
          <a:noFill/>
          <a:ln>
            <a:noFill/>
          </a:ln>
          <a:effectLst/>
          <a:extLst/>
        </p:spPr>
        <p:txBody>
          <a:bodyPr vert="horz" wrap="square" lIns="19050" tIns="0" rIns="19050" bIns="0" numCol="1" anchor="t" anchorCtr="0" compatLnSpc="1">
            <a:prstTxWarp prst="textNoShape">
              <a:avLst/>
            </a:prstTxWarp>
          </a:bodyPr>
          <a:lstStyle>
            <a:lvl1pPr defTabSz="762000">
              <a:spcBef>
                <a:spcPct val="0"/>
              </a:spcBef>
              <a:buFontTx/>
              <a:buNone/>
              <a:defRPr sz="1000" i="1"/>
            </a:lvl1pPr>
          </a:lstStyle>
          <a:p>
            <a:pPr>
              <a:defRPr/>
            </a:pPr>
            <a:endParaRPr lang="en-US" altLang="ru-RU"/>
          </a:p>
        </p:txBody>
      </p:sp>
      <p:sp>
        <p:nvSpPr>
          <p:cNvPr id="2051" name="Rectangle 3"/>
          <p:cNvSpPr>
            <a:spLocks noGrp="1" noChangeArrowheads="1"/>
          </p:cNvSpPr>
          <p:nvPr>
            <p:ph type="dt" idx="1"/>
          </p:nvPr>
        </p:nvSpPr>
        <p:spPr bwMode="auto">
          <a:xfrm>
            <a:off x="3886200" y="-1588"/>
            <a:ext cx="2971800" cy="458788"/>
          </a:xfrm>
          <a:prstGeom prst="rect">
            <a:avLst/>
          </a:prstGeom>
          <a:noFill/>
          <a:ln>
            <a:noFill/>
          </a:ln>
          <a:effectLst/>
          <a:extLst/>
        </p:spPr>
        <p:txBody>
          <a:bodyPr vert="horz" wrap="square" lIns="19050" tIns="0" rIns="19050" bIns="0" numCol="1" anchor="t" anchorCtr="0" compatLnSpc="1">
            <a:prstTxWarp prst="textNoShape">
              <a:avLst/>
            </a:prstTxWarp>
          </a:bodyPr>
          <a:lstStyle>
            <a:lvl1pPr algn="r" defTabSz="762000">
              <a:spcBef>
                <a:spcPct val="0"/>
              </a:spcBef>
              <a:buFontTx/>
              <a:buNone/>
              <a:defRPr sz="1000" i="1"/>
            </a:lvl1pPr>
          </a:lstStyle>
          <a:p>
            <a:pPr>
              <a:defRPr/>
            </a:pPr>
            <a:endParaRPr lang="en-US" altLang="ru-RU"/>
          </a:p>
        </p:txBody>
      </p:sp>
      <p:sp>
        <p:nvSpPr>
          <p:cNvPr id="2052" name="Rectangle 4"/>
          <p:cNvSpPr>
            <a:spLocks noGrp="1" noRot="1" noChangeAspect="1" noChangeArrowheads="1" noTextEdit="1"/>
          </p:cNvSpPr>
          <p:nvPr>
            <p:ph type="sldImg" idx="2"/>
          </p:nvPr>
        </p:nvSpPr>
        <p:spPr bwMode="auto">
          <a:xfrm>
            <a:off x="379413" y="695325"/>
            <a:ext cx="6096000" cy="3429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12813" y="4360863"/>
            <a:ext cx="5030787" cy="4130675"/>
          </a:xfrm>
          <a:prstGeom prst="rect">
            <a:avLst/>
          </a:prstGeom>
          <a:noFill/>
          <a:ln>
            <a:noFill/>
          </a:ln>
          <a:effectLst/>
          <a:extLst/>
        </p:spPr>
        <p:txBody>
          <a:bodyPr vert="horz" wrap="square" lIns="92075" tIns="46038" rIns="92075" bIns="46038" numCol="1" anchor="t" anchorCtr="0" compatLnSpc="1">
            <a:prstTxWarp prst="textNoShape">
              <a:avLst/>
            </a:prstTxWarp>
          </a:bodyPr>
          <a:lstStyle/>
          <a:p>
            <a:pPr lvl="0"/>
            <a:r>
              <a:rPr lang="en-US" altLang="ru-RU" noProof="0" smtClean="0"/>
              <a:t>Haga clic para modificar el estilo de texto patrón</a:t>
            </a:r>
          </a:p>
          <a:p>
            <a:pPr lvl="1"/>
            <a:r>
              <a:rPr lang="en-US" altLang="ru-RU" noProof="0" smtClean="0"/>
              <a:t>Segundo nivel</a:t>
            </a:r>
          </a:p>
          <a:p>
            <a:pPr lvl="2"/>
            <a:r>
              <a:rPr lang="en-US" altLang="ru-RU" noProof="0" smtClean="0"/>
              <a:t>Tercer nivel</a:t>
            </a:r>
          </a:p>
          <a:p>
            <a:pPr lvl="3"/>
            <a:r>
              <a:rPr lang="en-US" altLang="ru-RU" noProof="0" smtClean="0"/>
              <a:t>Cuarto nivel</a:t>
            </a:r>
          </a:p>
          <a:p>
            <a:pPr lvl="4"/>
            <a:r>
              <a:rPr lang="en-US" altLang="ru-RU" noProof="0" smtClean="0"/>
              <a:t>Quinto nivel</a:t>
            </a:r>
          </a:p>
        </p:txBody>
      </p:sp>
      <p:sp>
        <p:nvSpPr>
          <p:cNvPr id="2054" name="Rectangle 6"/>
          <p:cNvSpPr>
            <a:spLocks noGrp="1" noChangeArrowheads="1"/>
          </p:cNvSpPr>
          <p:nvPr>
            <p:ph type="ftr" sz="quarter" idx="4"/>
          </p:nvPr>
        </p:nvSpPr>
        <p:spPr bwMode="auto">
          <a:xfrm>
            <a:off x="-1588" y="8721725"/>
            <a:ext cx="2971801" cy="458788"/>
          </a:xfrm>
          <a:prstGeom prst="rect">
            <a:avLst/>
          </a:prstGeom>
          <a:noFill/>
          <a:ln>
            <a:noFill/>
          </a:ln>
          <a:effectLst/>
          <a:extLst/>
        </p:spPr>
        <p:txBody>
          <a:bodyPr vert="horz" wrap="square" lIns="19050" tIns="0" rIns="19050" bIns="0" numCol="1" anchor="b" anchorCtr="0" compatLnSpc="1">
            <a:prstTxWarp prst="textNoShape">
              <a:avLst/>
            </a:prstTxWarp>
          </a:bodyPr>
          <a:lstStyle>
            <a:lvl1pPr defTabSz="762000">
              <a:spcBef>
                <a:spcPct val="0"/>
              </a:spcBef>
              <a:buFontTx/>
              <a:buNone/>
              <a:defRPr sz="1000" i="1"/>
            </a:lvl1pPr>
          </a:lstStyle>
          <a:p>
            <a:pPr>
              <a:defRPr/>
            </a:pPr>
            <a:endParaRPr lang="en-US" altLang="ru-RU"/>
          </a:p>
        </p:txBody>
      </p:sp>
      <p:sp>
        <p:nvSpPr>
          <p:cNvPr id="2055" name="Rectangle 7"/>
          <p:cNvSpPr>
            <a:spLocks noGrp="1" noChangeArrowheads="1"/>
          </p:cNvSpPr>
          <p:nvPr>
            <p:ph type="sldNum" sz="quarter" idx="5"/>
          </p:nvPr>
        </p:nvSpPr>
        <p:spPr bwMode="auto">
          <a:xfrm>
            <a:off x="3886200" y="8721725"/>
            <a:ext cx="2971800" cy="458788"/>
          </a:xfrm>
          <a:prstGeom prst="rect">
            <a:avLst/>
          </a:prstGeom>
          <a:noFill/>
          <a:ln>
            <a:noFill/>
          </a:ln>
          <a:effectLst/>
          <a:extLst/>
        </p:spPr>
        <p:txBody>
          <a:bodyPr vert="horz" wrap="square" lIns="19050" tIns="0" rIns="19050" bIns="0" numCol="1" anchor="b" anchorCtr="0" compatLnSpc="1">
            <a:prstTxWarp prst="textNoShape">
              <a:avLst/>
            </a:prstTxWarp>
          </a:bodyPr>
          <a:lstStyle>
            <a:lvl1pPr algn="r" defTabSz="762000">
              <a:defRPr sz="1000" i="1"/>
            </a:lvl1pPr>
          </a:lstStyle>
          <a:p>
            <a:pPr>
              <a:defRPr/>
            </a:pPr>
            <a:fld id="{D59B425C-C376-418A-8FA6-DACB55781BE6}" type="slidenum">
              <a:rPr lang="en-US" altLang="ru-RU"/>
              <a:pPr>
                <a:defRPr/>
              </a:pPr>
              <a:t>‹#›</a:t>
            </a:fld>
            <a:endParaRPr lang="en-US" altLang="ru-RU"/>
          </a:p>
        </p:txBody>
      </p:sp>
    </p:spTree>
    <p:extLst>
      <p:ext uri="{BB962C8B-B14F-4D97-AF65-F5344CB8AC3E}">
        <p14:creationId xmlns:p14="http://schemas.microsoft.com/office/powerpoint/2010/main" val="1396367683"/>
      </p:ext>
    </p:extLst>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Образ слайда 1"/>
          <p:cNvSpPr>
            <a:spLocks noGrp="1" noRot="1" noChangeAspect="1" noTextEdit="1"/>
          </p:cNvSpPr>
          <p:nvPr>
            <p:ph type="sldImg"/>
          </p:nvPr>
        </p:nvSpPr>
        <p:spPr>
          <a:ln/>
        </p:spPr>
      </p:sp>
      <p:sp>
        <p:nvSpPr>
          <p:cNvPr id="409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20000"/>
              </a:lnSpc>
            </a:pPr>
            <a:r>
              <a:rPr lang="ru-RU" altLang="ru-RU" smtClean="0">
                <a:latin typeface="Arial" panose="020B0604020202020204" pitchFamily="34" charset="0"/>
                <a:cs typeface="Arial" panose="020B0604020202020204" pitchFamily="34" charset="0"/>
              </a:rPr>
              <a:t>Добрый день, уважаемые коллеги! Тема нашей очередной лекции – глаукомы!</a:t>
            </a:r>
          </a:p>
          <a:p>
            <a:endParaRPr lang="ru-RU" altLang="ru-RU" smtClean="0"/>
          </a:p>
        </p:txBody>
      </p:sp>
      <p:sp>
        <p:nvSpPr>
          <p:cNvPr id="410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C9B819-0CFE-4E80-9374-24F9FCE567AF}" type="slidenum">
              <a:rPr lang="en-US" altLang="ru-RU" sz="1000" smtClean="0">
                <a:solidFill>
                  <a:schemeClr val="bg1"/>
                </a:solidFill>
              </a:rPr>
              <a:pPr>
                <a:spcBef>
                  <a:spcPct val="0"/>
                </a:spcBef>
              </a:pPr>
              <a:t>1</a:t>
            </a:fld>
            <a:endParaRPr lang="en-US" altLang="ru-RU" sz="1000" smtClean="0">
              <a:solidFill>
                <a:schemeClr val="bg1"/>
              </a:solidFill>
            </a:endParaRPr>
          </a:p>
        </p:txBody>
      </p:sp>
    </p:spTree>
    <p:extLst>
      <p:ext uri="{BB962C8B-B14F-4D97-AF65-F5344CB8AC3E}">
        <p14:creationId xmlns:p14="http://schemas.microsoft.com/office/powerpoint/2010/main" val="2472180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solidFill>
                  <a:schemeClr val="bg1"/>
                </a:solidFill>
              </a:rPr>
              <a:t>В России распространенность первичной инвалидности вследствие глаукомы растет. </a:t>
            </a:r>
            <a:r>
              <a:rPr lang="ru-RU" altLang="ru-RU" smtClean="0"/>
              <a:t>Резко увеличилась и доля глаукомы в нозологической структуре первичной инвалидности вследствие болезней глаз в среднем с 14% (1997 г) до 28% (2005 г), а в контингенте инвалидов пенсионного возраста - 40%. </a:t>
            </a:r>
            <a:r>
              <a:rPr lang="ru-RU" altLang="ru-RU" smtClean="0">
                <a:solidFill>
                  <a:schemeClr val="bg1"/>
                </a:solidFill>
              </a:rPr>
              <a:t> </a:t>
            </a:r>
            <a:endParaRPr lang="ru-RU" altLang="ru-RU" smtClean="0"/>
          </a:p>
        </p:txBody>
      </p:sp>
      <p:sp>
        <p:nvSpPr>
          <p:cNvPr id="2253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E336AB-6DE5-43D0-97A2-F55D08990FD3}" type="slidenum">
              <a:rPr lang="en-US" altLang="ru-RU" sz="1000" smtClean="0">
                <a:solidFill>
                  <a:schemeClr val="bg1"/>
                </a:solidFill>
              </a:rPr>
              <a:pPr>
                <a:spcBef>
                  <a:spcPct val="0"/>
                </a:spcBef>
              </a:pPr>
              <a:t>10</a:t>
            </a:fld>
            <a:endParaRPr lang="en-US" altLang="ru-RU" sz="1000" smtClean="0">
              <a:solidFill>
                <a:schemeClr val="bg1"/>
              </a:solidFill>
            </a:endParaRPr>
          </a:p>
        </p:txBody>
      </p:sp>
    </p:spTree>
    <p:extLst>
      <p:ext uri="{BB962C8B-B14F-4D97-AF65-F5344CB8AC3E}">
        <p14:creationId xmlns:p14="http://schemas.microsoft.com/office/powerpoint/2010/main" val="1078051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раз слайда 1"/>
          <p:cNvSpPr>
            <a:spLocks noGrp="1" noRot="1" noChangeAspect="1" noTextEdit="1"/>
          </p:cNvSpPr>
          <p:nvPr>
            <p:ph type="sldImg"/>
          </p:nvPr>
        </p:nvSpPr>
        <p:spPr>
          <a:ln/>
        </p:spPr>
      </p:sp>
      <p:sp>
        <p:nvSpPr>
          <p:cNvPr id="2457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На протяжении последних 10 лет показатель первичного выхода на инвалидность вследствие глаукомы в Красноярском крае не снижается и в среднем, составляет около 30 %. </a:t>
            </a:r>
          </a:p>
          <a:p>
            <a:r>
              <a:rPr lang="ru-RU" altLang="ru-RU" smtClean="0"/>
              <a:t>То есть и в нашем крае глаукомы являются ведущей причиной инвалидности.</a:t>
            </a:r>
          </a:p>
        </p:txBody>
      </p:sp>
      <p:sp>
        <p:nvSpPr>
          <p:cNvPr id="2458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DC09B9-34B9-4F1D-950C-312353FB9970}" type="slidenum">
              <a:rPr lang="en-US" altLang="ru-RU" sz="1000" smtClean="0">
                <a:solidFill>
                  <a:schemeClr val="bg1"/>
                </a:solidFill>
              </a:rPr>
              <a:pPr>
                <a:spcBef>
                  <a:spcPct val="0"/>
                </a:spcBef>
              </a:pPr>
              <a:t>11</a:t>
            </a:fld>
            <a:endParaRPr lang="en-US" altLang="ru-RU" sz="1000" smtClean="0">
              <a:solidFill>
                <a:schemeClr val="bg1"/>
              </a:solidFill>
            </a:endParaRPr>
          </a:p>
        </p:txBody>
      </p:sp>
    </p:spTree>
    <p:extLst>
      <p:ext uri="{BB962C8B-B14F-4D97-AF65-F5344CB8AC3E}">
        <p14:creationId xmlns:p14="http://schemas.microsoft.com/office/powerpoint/2010/main" val="2328283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Образ слайда 1"/>
          <p:cNvSpPr>
            <a:spLocks noGrp="1" noRot="1" noChangeAspect="1" noTextEdit="1"/>
          </p:cNvSpPr>
          <p:nvPr>
            <p:ph type="sldImg"/>
          </p:nvPr>
        </p:nvSpPr>
        <p:spPr>
          <a:ln/>
        </p:spPr>
      </p:sp>
      <p:sp>
        <p:nvSpPr>
          <p:cNvPr id="2765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95000"/>
              </a:lnSpc>
              <a:spcBef>
                <a:spcPct val="0"/>
              </a:spcBef>
              <a:buFont typeface="Wingdings" panose="05000000000000000000" pitchFamily="2" charset="2"/>
              <a:buNone/>
            </a:pPr>
            <a:r>
              <a:rPr lang="ru-RU" altLang="ru-RU" smtClean="0">
                <a:latin typeface="Arial" panose="020B0604020202020204" pitchFamily="34" charset="0"/>
                <a:cs typeface="Arial" panose="020B0604020202020204" pitchFamily="34" charset="0"/>
              </a:rPr>
              <a:t>Что же такое глаукомы? Нужно сказать, что д</a:t>
            </a:r>
            <a:r>
              <a:rPr lang="ru-RU" altLang="ru-RU" smtClean="0"/>
              <a:t>о настоящего времени единого толкования этого термина нет.</a:t>
            </a:r>
          </a:p>
          <a:p>
            <a:pPr algn="just">
              <a:lnSpc>
                <a:spcPct val="95000"/>
              </a:lnSpc>
              <a:spcBef>
                <a:spcPct val="0"/>
              </a:spcBef>
              <a:buFont typeface="Wingdings" panose="05000000000000000000" pitchFamily="2" charset="2"/>
              <a:buNone/>
            </a:pPr>
            <a:r>
              <a:rPr lang="ru-RU" altLang="ru-RU" smtClean="0"/>
              <a:t>Это связано с многообразием форм этого заболевания, мультифакторностью его возникновения, различиями в патогенезе и прочими причинами. </a:t>
            </a:r>
          </a:p>
          <a:p>
            <a:pPr algn="just">
              <a:lnSpc>
                <a:spcPct val="95000"/>
              </a:lnSpc>
              <a:spcBef>
                <a:spcPct val="0"/>
              </a:spcBef>
              <a:buFont typeface="Wingdings" panose="05000000000000000000" pitchFamily="2" charset="2"/>
              <a:buNone/>
            </a:pPr>
            <a:r>
              <a:rPr lang="ru-RU" altLang="ru-RU" smtClean="0"/>
              <a:t>Но все-таки, под глаукомами принято понимать</a:t>
            </a:r>
            <a:r>
              <a:rPr lang="ru-RU" altLang="ru-RU" smtClean="0">
                <a:latin typeface="Arial" panose="020B0604020202020204" pitchFamily="34" charset="0"/>
                <a:cs typeface="Arial" panose="020B0604020202020204" pitchFamily="34" charset="0"/>
              </a:rPr>
              <a:t> группу хронических заболеваний глаз различной этиологии, характеризующихся постоянным или периодически повышенным ВГД, возникающим вследствие нарушения оттока водянистой влаги из глаза</a:t>
            </a:r>
          </a:p>
          <a:p>
            <a:endParaRPr lang="ru-RU" altLang="ru-RU" smtClean="0"/>
          </a:p>
        </p:txBody>
      </p:sp>
      <p:sp>
        <p:nvSpPr>
          <p:cNvPr id="2765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B85379-0EB6-4261-8C48-057B0108C6B1}" type="slidenum">
              <a:rPr lang="en-US" altLang="ru-RU" sz="1000" smtClean="0">
                <a:solidFill>
                  <a:schemeClr val="bg1"/>
                </a:solidFill>
              </a:rPr>
              <a:pPr>
                <a:spcBef>
                  <a:spcPct val="0"/>
                </a:spcBef>
              </a:pPr>
              <a:t>12</a:t>
            </a:fld>
            <a:endParaRPr lang="en-US" altLang="ru-RU" sz="1000" smtClean="0">
              <a:solidFill>
                <a:schemeClr val="bg1"/>
              </a:solidFill>
            </a:endParaRPr>
          </a:p>
        </p:txBody>
      </p:sp>
    </p:spTree>
    <p:extLst>
      <p:ext uri="{BB962C8B-B14F-4D97-AF65-F5344CB8AC3E}">
        <p14:creationId xmlns:p14="http://schemas.microsoft.com/office/powerpoint/2010/main" val="1200320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a:ln/>
        </p:spPr>
      </p:sp>
      <p:sp>
        <p:nvSpPr>
          <p:cNvPr id="2969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и сопровождающихся триадой признаков: повышением уровня ВГД, развитием атрофии зрительных нервов с характерной краевой экскавацией ДЗН и характерными изменениями поля зрения.</a:t>
            </a:r>
          </a:p>
          <a:p>
            <a:endParaRPr lang="ru-RU" altLang="ru-RU" sz="100" smtClean="0">
              <a:latin typeface="Arial" panose="020B0604020202020204" pitchFamily="34" charset="0"/>
              <a:cs typeface="Arial" panose="020B0604020202020204" pitchFamily="34" charset="0"/>
            </a:endParaRPr>
          </a:p>
          <a:p>
            <a:r>
              <a:rPr lang="ru-RU" altLang="ru-RU" smtClean="0">
                <a:latin typeface="Arial" panose="020B0604020202020204" pitchFamily="34" charset="0"/>
                <a:cs typeface="Arial" panose="020B0604020202020204" pitchFamily="34" charset="0"/>
              </a:rPr>
              <a:t>Необходимо сказать, что этот симптомокомплекс глаукомы был сформулирован еще в 1857 году немецким офтальмологом Альбрехтом фон Грефе </a:t>
            </a:r>
          </a:p>
          <a:p>
            <a:endParaRPr lang="ru-RU" altLang="ru-RU" smtClean="0"/>
          </a:p>
        </p:txBody>
      </p:sp>
      <p:sp>
        <p:nvSpPr>
          <p:cNvPr id="2970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FC20E9-2ACF-4063-BCB3-DFA14753DEFC}" type="slidenum">
              <a:rPr lang="en-US" altLang="ru-RU" sz="1000" smtClean="0">
                <a:solidFill>
                  <a:schemeClr val="bg1"/>
                </a:solidFill>
              </a:rPr>
              <a:pPr>
                <a:spcBef>
                  <a:spcPct val="0"/>
                </a:spcBef>
              </a:pPr>
              <a:t>13</a:t>
            </a:fld>
            <a:endParaRPr lang="en-US" altLang="ru-RU" sz="1000" smtClean="0">
              <a:solidFill>
                <a:schemeClr val="bg1"/>
              </a:solidFill>
            </a:endParaRPr>
          </a:p>
        </p:txBody>
      </p:sp>
    </p:spTree>
    <p:extLst>
      <p:ext uri="{BB962C8B-B14F-4D97-AF65-F5344CB8AC3E}">
        <p14:creationId xmlns:p14="http://schemas.microsoft.com/office/powerpoint/2010/main" val="3689046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Образ слайда 1"/>
          <p:cNvSpPr>
            <a:spLocks noGrp="1" noRot="1" noChangeAspect="1" noTextEdit="1"/>
          </p:cNvSpPr>
          <p:nvPr>
            <p:ph type="sldImg"/>
          </p:nvPr>
        </p:nvSpPr>
        <p:spPr>
          <a:ln/>
        </p:spPr>
      </p:sp>
      <p:sp>
        <p:nvSpPr>
          <p:cNvPr id="3174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То есть,  непосредственной причиной слепоты у больных глаукомами является атрофия зрительных нервов (по современному ГОН), а высокое ВГД служит основным патогенным фактором.</a:t>
            </a:r>
            <a:endParaRPr lang="ru-RU" altLang="ru-RU" smtClean="0"/>
          </a:p>
        </p:txBody>
      </p:sp>
      <p:sp>
        <p:nvSpPr>
          <p:cNvPr id="3174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6F7C0A-EDE4-491C-839A-119C3A4A66BC}" type="slidenum">
              <a:rPr lang="en-US" altLang="ru-RU" sz="1000" smtClean="0">
                <a:solidFill>
                  <a:schemeClr val="bg1"/>
                </a:solidFill>
              </a:rPr>
              <a:pPr>
                <a:spcBef>
                  <a:spcPct val="0"/>
                </a:spcBef>
              </a:pPr>
              <a:t>14</a:t>
            </a:fld>
            <a:endParaRPr lang="en-US" altLang="ru-RU" sz="1000" smtClean="0">
              <a:solidFill>
                <a:schemeClr val="bg1"/>
              </a:solidFill>
            </a:endParaRPr>
          </a:p>
        </p:txBody>
      </p:sp>
    </p:spTree>
    <p:extLst>
      <p:ext uri="{BB962C8B-B14F-4D97-AF65-F5344CB8AC3E}">
        <p14:creationId xmlns:p14="http://schemas.microsoft.com/office/powerpoint/2010/main" val="3706848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2889CE5-423E-47F4-9E58-221C17AFBFE1}" type="slidenum">
              <a:rPr lang="en-US" altLang="ru-RU" sz="1000" smtClean="0">
                <a:solidFill>
                  <a:schemeClr val="bg1"/>
                </a:solidFill>
              </a:rPr>
              <a:pPr>
                <a:spcBef>
                  <a:spcPct val="0"/>
                </a:spcBef>
              </a:pPr>
              <a:t>15</a:t>
            </a:fld>
            <a:endParaRPr lang="en-US" altLang="ru-RU" sz="1000" smtClean="0">
              <a:solidFill>
                <a:schemeClr val="bg1"/>
              </a:solidFill>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ru-RU" altLang="ru-RU" sz="900" smtClean="0">
                <a:latin typeface="Arial" panose="020B0604020202020204" pitchFamily="34" charset="0"/>
                <a:cs typeface="Arial" panose="020B0604020202020204" pitchFamily="34" charset="0"/>
              </a:rPr>
              <a:t>Почему же внутриглазное давление повышается? В норме водянистая влага вырабатывается отростками ЦТ, поступает в заднюю камеру глаза, омывает хрусталик и через зрачок движется в переднюю камеру. Там, выполнив свои функции, оттекает через дренажную систему, расположенную в углу передней камеры, за пределы глазного яблока. </a:t>
            </a:r>
            <a:endParaRPr lang="ru-RU" altLang="ru-RU" sz="800" smtClean="0">
              <a:latin typeface="Arial" panose="020B0604020202020204" pitchFamily="34" charset="0"/>
              <a:cs typeface="Arial" panose="020B0604020202020204" pitchFamily="34" charset="0"/>
            </a:endParaRPr>
          </a:p>
          <a:p>
            <a:pPr eaLnBrk="1" hangingPunct="1">
              <a:lnSpc>
                <a:spcPct val="90000"/>
              </a:lnSpc>
            </a:pPr>
            <a:endParaRPr lang="ru-RU" altLang="ru-RU" sz="900" smtClean="0"/>
          </a:p>
        </p:txBody>
      </p:sp>
    </p:spTree>
    <p:extLst>
      <p:ext uri="{BB962C8B-B14F-4D97-AF65-F5344CB8AC3E}">
        <p14:creationId xmlns:p14="http://schemas.microsoft.com/office/powerpoint/2010/main" val="3034564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8FDE49-C4A2-4C86-A345-301253B74633}" type="slidenum">
              <a:rPr lang="en-US" altLang="ru-RU" sz="1000" smtClean="0">
                <a:solidFill>
                  <a:schemeClr val="bg1"/>
                </a:solidFill>
              </a:rPr>
              <a:pPr>
                <a:spcBef>
                  <a:spcPct val="0"/>
                </a:spcBef>
              </a:pPr>
              <a:t>16</a:t>
            </a:fld>
            <a:endParaRPr lang="en-US" altLang="ru-RU" sz="1000" smtClean="0">
              <a:solidFill>
                <a:schemeClr val="bg1"/>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Существует и другой путь оттока – дополнительный, называемый увеосклеральным. Его доля невелика - от 5 до 15 % объема, оттекаемой из полости глаза, водянистой влаги </a:t>
            </a:r>
          </a:p>
          <a:p>
            <a:pPr eaLnBrk="1" hangingPunct="1"/>
            <a:endParaRPr lang="ru-RU" altLang="ru-RU" smtClean="0"/>
          </a:p>
        </p:txBody>
      </p:sp>
    </p:spTree>
    <p:extLst>
      <p:ext uri="{BB962C8B-B14F-4D97-AF65-F5344CB8AC3E}">
        <p14:creationId xmlns:p14="http://schemas.microsoft.com/office/powerpoint/2010/main" val="971485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Образ слайда 1"/>
          <p:cNvSpPr>
            <a:spLocks noGrp="1" noRot="1" noChangeAspect="1" noTextEdit="1"/>
          </p:cNvSpPr>
          <p:nvPr>
            <p:ph type="sldImg"/>
          </p:nvPr>
        </p:nvSpPr>
        <p:spPr>
          <a:ln/>
        </p:spPr>
      </p:sp>
      <p:sp>
        <p:nvSpPr>
          <p:cNvPr id="3789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Так вот, частичная или полная блокада путей оттока внутриглазной жидкости ведет к повышению ВГД и далее к поражению зрительного нерва – развитию глаукомной оптической нейропатии, </a:t>
            </a:r>
          </a:p>
          <a:p>
            <a:endParaRPr lang="ru-RU" altLang="ru-RU" smtClean="0"/>
          </a:p>
        </p:txBody>
      </p:sp>
      <p:sp>
        <p:nvSpPr>
          <p:cNvPr id="3789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022E97-7AB5-4159-98E2-4F67FA9EDF1D}" type="slidenum">
              <a:rPr lang="en-US" altLang="ru-RU" sz="1000" smtClean="0">
                <a:solidFill>
                  <a:schemeClr val="bg1"/>
                </a:solidFill>
              </a:rPr>
              <a:pPr>
                <a:spcBef>
                  <a:spcPct val="0"/>
                </a:spcBef>
              </a:pPr>
              <a:t>17</a:t>
            </a:fld>
            <a:endParaRPr lang="en-US" altLang="ru-RU" sz="1000" smtClean="0">
              <a:solidFill>
                <a:schemeClr val="bg1"/>
              </a:solidFill>
            </a:endParaRPr>
          </a:p>
        </p:txBody>
      </p:sp>
    </p:spTree>
    <p:extLst>
      <p:ext uri="{BB962C8B-B14F-4D97-AF65-F5344CB8AC3E}">
        <p14:creationId xmlns:p14="http://schemas.microsoft.com/office/powerpoint/2010/main" val="1914853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a:ln/>
        </p:spPr>
      </p:sp>
      <p:sp>
        <p:nvSpPr>
          <p:cNvPr id="3993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То есть содержимое глаза с большей чем в норме силой давит на оболочки и ткани глазного яблока, в том числе и на ЗН. В ДЗН формируется экскавация – воронкообразное углубление, яма! И постепенно волокна зрительного нерва гибнут.  </a:t>
            </a:r>
            <a:br>
              <a:rPr lang="ru-RU" altLang="ru-RU" smtClean="0">
                <a:latin typeface="Arial" panose="020B0604020202020204" pitchFamily="34" charset="0"/>
                <a:cs typeface="Arial" panose="020B0604020202020204" pitchFamily="34" charset="0"/>
              </a:rPr>
            </a:br>
            <a:r>
              <a:rPr lang="ru-RU" altLang="ru-RU" smtClean="0">
                <a:latin typeface="Arial" panose="020B0604020202020204" pitchFamily="34" charset="0"/>
                <a:cs typeface="Arial" panose="020B0604020202020204" pitchFamily="34" charset="0"/>
              </a:rPr>
              <a:t>Это один из возможных механизмов формирования АЗН</a:t>
            </a:r>
            <a:endParaRPr lang="ru-RU" altLang="ru-RU" smtClean="0"/>
          </a:p>
        </p:txBody>
      </p:sp>
      <p:sp>
        <p:nvSpPr>
          <p:cNvPr id="3994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3B495F-64A6-469D-B825-F66245BF4BC1}" type="slidenum">
              <a:rPr lang="en-US" altLang="ru-RU" sz="1000" smtClean="0">
                <a:solidFill>
                  <a:schemeClr val="bg1"/>
                </a:solidFill>
              </a:rPr>
              <a:pPr>
                <a:spcBef>
                  <a:spcPct val="0"/>
                </a:spcBef>
              </a:pPr>
              <a:t>18</a:t>
            </a:fld>
            <a:endParaRPr lang="en-US" altLang="ru-RU" sz="1000" smtClean="0">
              <a:solidFill>
                <a:schemeClr val="bg1"/>
              </a:solidFill>
            </a:endParaRPr>
          </a:p>
        </p:txBody>
      </p:sp>
    </p:spTree>
    <p:extLst>
      <p:ext uri="{BB962C8B-B14F-4D97-AF65-F5344CB8AC3E}">
        <p14:creationId xmlns:p14="http://schemas.microsoft.com/office/powerpoint/2010/main" val="589726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Образ слайда 1"/>
          <p:cNvSpPr>
            <a:spLocks noGrp="1" noRot="1" noChangeAspect="1" noTextEdit="1"/>
          </p:cNvSpPr>
          <p:nvPr>
            <p:ph type="sldImg"/>
          </p:nvPr>
        </p:nvSpPr>
        <p:spPr>
          <a:ln/>
        </p:spPr>
      </p:sp>
      <p:sp>
        <p:nvSpPr>
          <p:cNvPr id="4198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Так выглядит глаукомная экскавация диска, в том числе при гистологическом исследовании</a:t>
            </a:r>
            <a:endParaRPr lang="ru-RU" altLang="ru-RU" smtClean="0"/>
          </a:p>
        </p:txBody>
      </p:sp>
      <p:sp>
        <p:nvSpPr>
          <p:cNvPr id="4198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C89271-FAF9-4C26-B1A5-EF6F8E1B2A59}" type="slidenum">
              <a:rPr lang="en-US" altLang="ru-RU" sz="1000" smtClean="0">
                <a:solidFill>
                  <a:schemeClr val="bg1"/>
                </a:solidFill>
              </a:rPr>
              <a:pPr>
                <a:spcBef>
                  <a:spcPct val="0"/>
                </a:spcBef>
              </a:pPr>
              <a:t>19</a:t>
            </a:fld>
            <a:endParaRPr lang="en-US" altLang="ru-RU" sz="1000" smtClean="0">
              <a:solidFill>
                <a:schemeClr val="bg1"/>
              </a:solidFill>
            </a:endParaRPr>
          </a:p>
        </p:txBody>
      </p:sp>
    </p:spTree>
    <p:extLst>
      <p:ext uri="{BB962C8B-B14F-4D97-AF65-F5344CB8AC3E}">
        <p14:creationId xmlns:p14="http://schemas.microsoft.com/office/powerpoint/2010/main" val="1442675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Образ слайда 1"/>
          <p:cNvSpPr>
            <a:spLocks noGrp="1" noRot="1" noChangeAspect="1" noTextEdit="1"/>
          </p:cNvSpPr>
          <p:nvPr>
            <p:ph type="sldImg"/>
          </p:nvPr>
        </p:nvSpPr>
        <p:spPr>
          <a:ln/>
        </p:spPr>
      </p:sp>
      <p:sp>
        <p:nvSpPr>
          <p:cNvPr id="614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В соответствии с ее целью и планом поговорим о том, что такое глаукома, как узнать о ее существовании, насколько серьезна эта болезнь и каким образом с ней следует бороться!</a:t>
            </a:r>
            <a:endParaRPr lang="ru-RU" altLang="ru-RU" smtClean="0"/>
          </a:p>
        </p:txBody>
      </p:sp>
      <p:sp>
        <p:nvSpPr>
          <p:cNvPr id="614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0FF04D9-2936-454E-BC72-11E218546558}" type="slidenum">
              <a:rPr lang="en-US" altLang="ru-RU" sz="1000" smtClean="0">
                <a:solidFill>
                  <a:schemeClr val="bg1"/>
                </a:solidFill>
              </a:rPr>
              <a:pPr>
                <a:spcBef>
                  <a:spcPct val="0"/>
                </a:spcBef>
              </a:pPr>
              <a:t>2</a:t>
            </a:fld>
            <a:endParaRPr lang="en-US" altLang="ru-RU" sz="1000" smtClean="0">
              <a:solidFill>
                <a:schemeClr val="bg1"/>
              </a:solidFill>
            </a:endParaRPr>
          </a:p>
        </p:txBody>
      </p:sp>
    </p:spTree>
    <p:extLst>
      <p:ext uri="{BB962C8B-B14F-4D97-AF65-F5344CB8AC3E}">
        <p14:creationId xmlns:p14="http://schemas.microsoft.com/office/powerpoint/2010/main" val="4152255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Образ слайда 1"/>
          <p:cNvSpPr>
            <a:spLocks noGrp="1" noRot="1" noChangeAspect="1" noTextEdit="1"/>
          </p:cNvSpPr>
          <p:nvPr>
            <p:ph type="sldImg"/>
          </p:nvPr>
        </p:nvSpPr>
        <p:spPr>
          <a:ln/>
        </p:spPr>
      </p:sp>
      <p:sp>
        <p:nvSpPr>
          <p:cNvPr id="4403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Структурные изменения  зрительного нерва ведут  к нарушению его функции, то есть к развитию типичных «глаукомных» изменений периферического зрения. Их мы оцениваем по изменению полей зрения.</a:t>
            </a:r>
          </a:p>
          <a:p>
            <a:r>
              <a:rPr lang="ru-RU" altLang="ru-RU" smtClean="0">
                <a:latin typeface="Arial" panose="020B0604020202020204" pitchFamily="34" charset="0"/>
                <a:cs typeface="Arial" panose="020B0604020202020204" pitchFamily="34" charset="0"/>
              </a:rPr>
              <a:t>Постепенное нарастание таких изменений представлено на этом и следующем слайде</a:t>
            </a:r>
          </a:p>
          <a:p>
            <a:endParaRPr lang="ru-RU" altLang="ru-RU" smtClean="0"/>
          </a:p>
        </p:txBody>
      </p:sp>
      <p:sp>
        <p:nvSpPr>
          <p:cNvPr id="4403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B427E53-970B-4BCF-BAE5-C44310406C67}" type="slidenum">
              <a:rPr lang="en-US" altLang="ru-RU" sz="1000" smtClean="0">
                <a:solidFill>
                  <a:schemeClr val="bg1"/>
                </a:solidFill>
              </a:rPr>
              <a:pPr>
                <a:spcBef>
                  <a:spcPct val="0"/>
                </a:spcBef>
              </a:pPr>
              <a:t>22</a:t>
            </a:fld>
            <a:endParaRPr lang="en-US" altLang="ru-RU" sz="1000" smtClean="0">
              <a:solidFill>
                <a:schemeClr val="bg1"/>
              </a:solidFill>
            </a:endParaRPr>
          </a:p>
        </p:txBody>
      </p:sp>
    </p:spTree>
    <p:extLst>
      <p:ext uri="{BB962C8B-B14F-4D97-AF65-F5344CB8AC3E}">
        <p14:creationId xmlns:p14="http://schemas.microsoft.com/office/powerpoint/2010/main" val="1706062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a:ln/>
        </p:spPr>
      </p:sp>
      <p:sp>
        <p:nvSpPr>
          <p:cNvPr id="4608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Обращаю ваше внимание на то, что изначально изменения затрагивают внутренние половины поля зрения, в связи с чем эти нарушения на первых порах часто бывают не замеченными. По мере прогрессирования болезни сужение полей зрения становится все более и более выраженным, </a:t>
            </a:r>
            <a:r>
              <a:rPr lang="ru-RU" altLang="ru-RU" smtClean="0"/>
              <a:t>вплоть до «остаточного» или трубочного при далеко зашедшей стадии заболевания.</a:t>
            </a:r>
          </a:p>
        </p:txBody>
      </p:sp>
      <p:sp>
        <p:nvSpPr>
          <p:cNvPr id="4608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B21728-5115-4685-8A13-A6494C2C87F5}" type="slidenum">
              <a:rPr lang="en-US" altLang="ru-RU" sz="1000" smtClean="0">
                <a:solidFill>
                  <a:schemeClr val="bg1"/>
                </a:solidFill>
              </a:rPr>
              <a:pPr>
                <a:spcBef>
                  <a:spcPct val="0"/>
                </a:spcBef>
              </a:pPr>
              <a:t>23</a:t>
            </a:fld>
            <a:endParaRPr lang="en-US" altLang="ru-RU" sz="1000" smtClean="0">
              <a:solidFill>
                <a:schemeClr val="bg1"/>
              </a:solidFill>
            </a:endParaRPr>
          </a:p>
        </p:txBody>
      </p:sp>
    </p:spTree>
    <p:extLst>
      <p:ext uri="{BB962C8B-B14F-4D97-AF65-F5344CB8AC3E}">
        <p14:creationId xmlns:p14="http://schemas.microsoft.com/office/powerpoint/2010/main" val="3078786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Образ слайда 1"/>
          <p:cNvSpPr>
            <a:spLocks noGrp="1" noRot="1" noChangeAspect="1" noTextEdit="1"/>
          </p:cNvSpPr>
          <p:nvPr>
            <p:ph type="sldImg"/>
          </p:nvPr>
        </p:nvSpPr>
        <p:spPr>
          <a:ln/>
        </p:spPr>
      </p:sp>
      <p:sp>
        <p:nvSpPr>
          <p:cNvPr id="4813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Мы сказали несколько слов о симптомокомплексе глаукомы, то есть о признаках, общих для всех ее форм и видов.</a:t>
            </a:r>
          </a:p>
          <a:p>
            <a:r>
              <a:rPr lang="ru-RU" altLang="ru-RU" smtClean="0">
                <a:latin typeface="Arial" panose="020B0604020202020204" pitchFamily="34" charset="0"/>
                <a:cs typeface="Arial" panose="020B0604020202020204" pitchFamily="34" charset="0"/>
              </a:rPr>
              <a:t>Какими же глаукомы бывают? Прежде всего выделяют глаукомы первичные и вторичные. Первичные развиваются самостоятельно, вторичные - к</a:t>
            </a:r>
            <a:r>
              <a:rPr lang="ru-RU" altLang="ru-RU" smtClean="0"/>
              <a:t>ак правило, являются следствием или осложнением других болезней. </a:t>
            </a:r>
          </a:p>
        </p:txBody>
      </p:sp>
      <p:sp>
        <p:nvSpPr>
          <p:cNvPr id="4813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E3AEB1-DFA3-4D71-9629-962DD1D18ED7}" type="slidenum">
              <a:rPr lang="en-US" altLang="ru-RU" sz="1000" smtClean="0">
                <a:solidFill>
                  <a:schemeClr val="bg1"/>
                </a:solidFill>
              </a:rPr>
              <a:pPr>
                <a:spcBef>
                  <a:spcPct val="0"/>
                </a:spcBef>
              </a:pPr>
              <a:t>24</a:t>
            </a:fld>
            <a:endParaRPr lang="en-US" altLang="ru-RU" sz="1000" smtClean="0">
              <a:solidFill>
                <a:schemeClr val="bg1"/>
              </a:solidFill>
            </a:endParaRPr>
          </a:p>
        </p:txBody>
      </p:sp>
    </p:spTree>
    <p:extLst>
      <p:ext uri="{BB962C8B-B14F-4D97-AF65-F5344CB8AC3E}">
        <p14:creationId xmlns:p14="http://schemas.microsoft.com/office/powerpoint/2010/main" val="651404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p:cNvSpPr>
            <a:spLocks noGrp="1" noRot="1" noChangeAspect="1" noTextEdit="1"/>
          </p:cNvSpPr>
          <p:nvPr>
            <p:ph type="sldImg"/>
          </p:nvPr>
        </p:nvSpPr>
        <p:spPr>
          <a:ln/>
        </p:spPr>
      </p:sp>
      <p:sp>
        <p:nvSpPr>
          <p:cNvPr id="5017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Мы уже говорили, что подъему ВГД предшествует блокада дренажной системы в углу передней камеры. Так вот, в зависимости от состояния этого пути оттока глаукомы бывают открытоугольными, когда УПК открыт или закрытоугольными, когда УПК закрыт корнем радужки, новообразованными сосудами, различного рода сращениями.</a:t>
            </a:r>
            <a:endParaRPr lang="ru-RU" altLang="ru-RU" smtClean="0">
              <a:solidFill>
                <a:srgbClr val="FF0000"/>
              </a:solidFill>
            </a:endParaRPr>
          </a:p>
        </p:txBody>
      </p:sp>
      <p:sp>
        <p:nvSpPr>
          <p:cNvPr id="5018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3BACCDC-42EC-4908-90C1-B6D872E455AD}" type="slidenum">
              <a:rPr lang="en-US" altLang="ru-RU" sz="1000" smtClean="0">
                <a:solidFill>
                  <a:schemeClr val="bg1"/>
                </a:solidFill>
              </a:rPr>
              <a:pPr>
                <a:spcBef>
                  <a:spcPct val="0"/>
                </a:spcBef>
              </a:pPr>
              <a:t>25</a:t>
            </a:fld>
            <a:endParaRPr lang="en-US" altLang="ru-RU" sz="1000" smtClean="0">
              <a:solidFill>
                <a:schemeClr val="bg1"/>
              </a:solidFill>
            </a:endParaRPr>
          </a:p>
        </p:txBody>
      </p:sp>
    </p:spTree>
    <p:extLst>
      <p:ext uri="{BB962C8B-B14F-4D97-AF65-F5344CB8AC3E}">
        <p14:creationId xmlns:p14="http://schemas.microsoft.com/office/powerpoint/2010/main" val="4277628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a:ln/>
        </p:spPr>
      </p:sp>
      <p:sp>
        <p:nvSpPr>
          <p:cNvPr id="5222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В течении глаукомы выделяют 4 стадии: начальную, развитую, далеко зашедшую и терминальную. При установлении стадии заболевания в первую очередь ориентируются на состояние полей зрения больного.</a:t>
            </a:r>
          </a:p>
        </p:txBody>
      </p:sp>
      <p:sp>
        <p:nvSpPr>
          <p:cNvPr id="5222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1C78ED1-E797-4762-8CC7-B6A023FD2C8A}" type="slidenum">
              <a:rPr lang="en-US" altLang="ru-RU" sz="1000" smtClean="0">
                <a:solidFill>
                  <a:schemeClr val="bg1"/>
                </a:solidFill>
              </a:rPr>
              <a:pPr>
                <a:spcBef>
                  <a:spcPct val="0"/>
                </a:spcBef>
              </a:pPr>
              <a:t>26</a:t>
            </a:fld>
            <a:endParaRPr lang="en-US" altLang="ru-RU" sz="1000" smtClean="0">
              <a:solidFill>
                <a:schemeClr val="bg1"/>
              </a:solidFill>
            </a:endParaRPr>
          </a:p>
        </p:txBody>
      </p:sp>
    </p:spTree>
    <p:extLst>
      <p:ext uri="{BB962C8B-B14F-4D97-AF65-F5344CB8AC3E}">
        <p14:creationId xmlns:p14="http://schemas.microsoft.com/office/powerpoint/2010/main" val="1818203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Образ слайда 1"/>
          <p:cNvSpPr>
            <a:spLocks noGrp="1" noRot="1" noChangeAspect="1" noTextEdit="1"/>
          </p:cNvSpPr>
          <p:nvPr>
            <p:ph type="sldImg"/>
          </p:nvPr>
        </p:nvSpPr>
        <p:spPr>
          <a:ln/>
        </p:spPr>
      </p:sp>
      <p:sp>
        <p:nvSpPr>
          <p:cNvPr id="5427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Уровень внутриглазного давления тоже может быть разным. Так, верхней границей нормального давления является 27 мм рт. ст., умеренно повышенным его считают при значениях 28-32 мм рт. ст., а если ВГД 33 мм рт. ст и выше, то его расценивают как высокое. Важно, что в настоящее время идет пересмотр верхней границы нормы в сторону ее понижения – до 25 мм рт. ст.</a:t>
            </a:r>
          </a:p>
        </p:txBody>
      </p:sp>
      <p:sp>
        <p:nvSpPr>
          <p:cNvPr id="5427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4B187A3-4AEA-4A0E-8C30-EA4194DB1BF8}" type="slidenum">
              <a:rPr lang="en-US" altLang="ru-RU" sz="1000" smtClean="0">
                <a:solidFill>
                  <a:schemeClr val="bg1"/>
                </a:solidFill>
              </a:rPr>
              <a:pPr>
                <a:spcBef>
                  <a:spcPct val="0"/>
                </a:spcBef>
              </a:pPr>
              <a:t>27</a:t>
            </a:fld>
            <a:endParaRPr lang="en-US" altLang="ru-RU" sz="1000" smtClean="0">
              <a:solidFill>
                <a:schemeClr val="bg1"/>
              </a:solidFill>
            </a:endParaRPr>
          </a:p>
        </p:txBody>
      </p:sp>
    </p:spTree>
    <p:extLst>
      <p:ext uri="{BB962C8B-B14F-4D97-AF65-F5344CB8AC3E}">
        <p14:creationId xmlns:p14="http://schemas.microsoft.com/office/powerpoint/2010/main" val="255731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p:cNvSpPr>
            <a:spLocks noGrp="1" noRot="1" noChangeAspect="1" noTextEdit="1"/>
          </p:cNvSpPr>
          <p:nvPr>
            <p:ph type="sldImg"/>
          </p:nvPr>
        </p:nvSpPr>
        <p:spPr>
          <a:ln/>
        </p:spPr>
      </p:sp>
      <p:sp>
        <p:nvSpPr>
          <p:cNvPr id="5632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Иногда офтальмологи шутят, что глаукоме, как и любви все возрасты покорны. Дело в том, что это заболевание встречается в разных возрастных группах. Чаще всего это глаукома взрослых – она развивается у людей старше 35 лет. Но бывает и врожденной, и детской, и юношеской. </a:t>
            </a:r>
          </a:p>
        </p:txBody>
      </p:sp>
      <p:sp>
        <p:nvSpPr>
          <p:cNvPr id="5632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177DD5B-767B-4004-922A-811CE31056B6}" type="slidenum">
              <a:rPr lang="en-US" altLang="ru-RU" sz="1000" smtClean="0">
                <a:solidFill>
                  <a:schemeClr val="bg1"/>
                </a:solidFill>
              </a:rPr>
              <a:pPr>
                <a:spcBef>
                  <a:spcPct val="0"/>
                </a:spcBef>
              </a:pPr>
              <a:t>28</a:t>
            </a:fld>
            <a:endParaRPr lang="en-US" altLang="ru-RU" sz="1000" smtClean="0">
              <a:solidFill>
                <a:schemeClr val="bg1"/>
              </a:solidFill>
            </a:endParaRPr>
          </a:p>
        </p:txBody>
      </p:sp>
    </p:spTree>
    <p:extLst>
      <p:ext uri="{BB962C8B-B14F-4D97-AF65-F5344CB8AC3E}">
        <p14:creationId xmlns:p14="http://schemas.microsoft.com/office/powerpoint/2010/main" val="1279813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a:ln/>
        </p:spPr>
      </p:sp>
      <p:sp>
        <p:nvSpPr>
          <p:cNvPr id="5837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Среди глауком взрослых большей частью встречается первичная глаукома. Существует несколько ее форм: открытоугольная, закрытоугольная и смешанная. Наиболее распространенной является - открытоугольная. По  данным разных авторов на ее долю приходится от 70 до 90 % случаев первичной глаукомы.</a:t>
            </a:r>
            <a:endParaRPr lang="ru-RU" altLang="ru-RU" smtClean="0"/>
          </a:p>
        </p:txBody>
      </p:sp>
      <p:sp>
        <p:nvSpPr>
          <p:cNvPr id="5837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ACA0AB-9E44-427F-A5BB-08C03F063806}" type="slidenum">
              <a:rPr lang="en-US" altLang="ru-RU" sz="1000" smtClean="0">
                <a:solidFill>
                  <a:schemeClr val="bg1"/>
                </a:solidFill>
              </a:rPr>
              <a:pPr>
                <a:spcBef>
                  <a:spcPct val="0"/>
                </a:spcBef>
              </a:pPr>
              <a:t>29</a:t>
            </a:fld>
            <a:endParaRPr lang="en-US" altLang="ru-RU" sz="1000" smtClean="0">
              <a:solidFill>
                <a:schemeClr val="bg1"/>
              </a:solidFill>
            </a:endParaRPr>
          </a:p>
        </p:txBody>
      </p:sp>
    </p:spTree>
    <p:extLst>
      <p:ext uri="{BB962C8B-B14F-4D97-AF65-F5344CB8AC3E}">
        <p14:creationId xmlns:p14="http://schemas.microsoft.com/office/powerpoint/2010/main" val="2500584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Образ слайда 1"/>
          <p:cNvSpPr>
            <a:spLocks noGrp="1" noRot="1" noChangeAspect="1" noTextEdit="1"/>
          </p:cNvSpPr>
          <p:nvPr>
            <p:ph type="sldImg"/>
          </p:nvPr>
        </p:nvSpPr>
        <p:spPr>
          <a:ln/>
        </p:spPr>
      </p:sp>
      <p:sp>
        <p:nvSpPr>
          <p:cNvPr id="6041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buClr>
                <a:srgbClr val="FFFF00"/>
              </a:buClr>
            </a:pPr>
            <a:r>
              <a:rPr lang="ru-RU" altLang="ru-RU" smtClean="0"/>
              <a:t>Распространенность этой формы глаукомы увеличивается по мере старения населения. </a:t>
            </a:r>
            <a:r>
              <a:rPr lang="ru-RU" altLang="ru-RU" smtClean="0">
                <a:latin typeface="Arial" panose="020B0604020202020204" pitchFamily="34" charset="0"/>
                <a:cs typeface="Arial" panose="020B0604020202020204" pitchFamily="34" charset="0"/>
              </a:rPr>
              <a:t> </a:t>
            </a:r>
          </a:p>
          <a:p>
            <a:pPr>
              <a:spcBef>
                <a:spcPct val="0"/>
              </a:spcBef>
              <a:buClr>
                <a:srgbClr val="FFFF00"/>
              </a:buClr>
            </a:pPr>
            <a:endParaRPr lang="ru-RU" altLang="ru-RU" sz="100" smtClean="0">
              <a:latin typeface="Arial" panose="020B0604020202020204" pitchFamily="34" charset="0"/>
              <a:cs typeface="Arial" panose="020B0604020202020204" pitchFamily="34" charset="0"/>
            </a:endParaRPr>
          </a:p>
          <a:p>
            <a:pPr>
              <a:spcBef>
                <a:spcPct val="0"/>
              </a:spcBef>
              <a:buClr>
                <a:srgbClr val="FFFF00"/>
              </a:buClr>
            </a:pPr>
            <a:r>
              <a:rPr lang="ru-RU" altLang="ru-RU" smtClean="0"/>
              <a:t>Другим фактором риска ее развития является наследственный. Наличие глаукомы у кровных родственников повышает риск ее возникновения в 20 раз</a:t>
            </a:r>
            <a:endParaRPr lang="ru-RU" altLang="ru-RU" sz="100" smtClean="0">
              <a:latin typeface="Arial" panose="020B0604020202020204" pitchFamily="34" charset="0"/>
              <a:cs typeface="Arial" panose="020B0604020202020204" pitchFamily="34" charset="0"/>
            </a:endParaRPr>
          </a:p>
          <a:p>
            <a:pPr>
              <a:spcBef>
                <a:spcPct val="0"/>
              </a:spcBef>
              <a:buClr>
                <a:srgbClr val="FFFF00"/>
              </a:buClr>
            </a:pPr>
            <a:r>
              <a:rPr lang="ru-RU" altLang="ru-RU" smtClean="0">
                <a:latin typeface="Arial" panose="020B0604020202020204" pitchFamily="34" charset="0"/>
                <a:cs typeface="Arial" panose="020B0604020202020204" pitchFamily="34" charset="0"/>
              </a:rPr>
              <a:t>Согласно некоторым теориям развития глаукомного процесса, различные сосудистые нарушения могут находиться в связи с возникновением данной болезни.</a:t>
            </a:r>
          </a:p>
          <a:p>
            <a:pPr>
              <a:spcBef>
                <a:spcPct val="0"/>
              </a:spcBef>
              <a:buClr>
                <a:srgbClr val="FFFF00"/>
              </a:buClr>
            </a:pPr>
            <a:endParaRPr lang="ru-RU" altLang="ru-RU" sz="100" smtClean="0">
              <a:latin typeface="Arial" panose="020B0604020202020204" pitchFamily="34" charset="0"/>
              <a:cs typeface="Arial" panose="020B0604020202020204" pitchFamily="34" charset="0"/>
            </a:endParaRPr>
          </a:p>
          <a:p>
            <a:pPr>
              <a:spcBef>
                <a:spcPct val="0"/>
              </a:spcBef>
              <a:buClr>
                <a:srgbClr val="FFFF00"/>
              </a:buClr>
            </a:pPr>
            <a:r>
              <a:rPr lang="ru-RU" altLang="ru-RU" smtClean="0">
                <a:latin typeface="Arial" panose="020B0604020202020204" pitchFamily="34" charset="0"/>
                <a:cs typeface="Arial" panose="020B0604020202020204" pitchFamily="34" charset="0"/>
              </a:rPr>
              <a:t>Также установлено, что ПОУГ чаще развивается в глазах с миопией средней и высокой степени</a:t>
            </a:r>
          </a:p>
          <a:p>
            <a:endParaRPr lang="ru-RU" altLang="ru-RU" smtClean="0"/>
          </a:p>
        </p:txBody>
      </p:sp>
      <p:sp>
        <p:nvSpPr>
          <p:cNvPr id="6042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A467F5-85C1-46D3-8623-582F739902CC}" type="slidenum">
              <a:rPr lang="en-US" altLang="ru-RU" sz="1000" smtClean="0">
                <a:solidFill>
                  <a:schemeClr val="bg1"/>
                </a:solidFill>
              </a:rPr>
              <a:pPr>
                <a:spcBef>
                  <a:spcPct val="0"/>
                </a:spcBef>
              </a:pPr>
              <a:t>30</a:t>
            </a:fld>
            <a:endParaRPr lang="en-US" altLang="ru-RU" sz="1000" smtClean="0">
              <a:solidFill>
                <a:schemeClr val="bg1"/>
              </a:solidFill>
            </a:endParaRPr>
          </a:p>
        </p:txBody>
      </p:sp>
    </p:spTree>
    <p:extLst>
      <p:ext uri="{BB962C8B-B14F-4D97-AF65-F5344CB8AC3E}">
        <p14:creationId xmlns:p14="http://schemas.microsoft.com/office/powerpoint/2010/main" val="1176245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Образ слайда 1"/>
          <p:cNvSpPr>
            <a:spLocks noGrp="1" noRot="1" noChangeAspect="1" noTextEdit="1"/>
          </p:cNvSpPr>
          <p:nvPr>
            <p:ph type="sldImg"/>
          </p:nvPr>
        </p:nvSpPr>
        <p:spPr>
          <a:ln/>
        </p:spPr>
      </p:sp>
      <p:sp>
        <p:nvSpPr>
          <p:cNvPr id="6349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Несмотря на иногда приводимые данные о большей пораженности первичной открытоугольной глаукомой мужчин, частота этого заболевания у мужчин и женщин примерно одинакова </a:t>
            </a:r>
          </a:p>
        </p:txBody>
      </p:sp>
      <p:sp>
        <p:nvSpPr>
          <p:cNvPr id="6349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8082D5-585C-472C-A6F1-30C34BCE7354}" type="slidenum">
              <a:rPr lang="en-US" altLang="ru-RU" sz="1000" smtClean="0">
                <a:solidFill>
                  <a:schemeClr val="bg1"/>
                </a:solidFill>
              </a:rPr>
              <a:pPr>
                <a:spcBef>
                  <a:spcPct val="0"/>
                </a:spcBef>
              </a:pPr>
              <a:t>32</a:t>
            </a:fld>
            <a:endParaRPr lang="en-US" altLang="ru-RU" sz="1000" smtClean="0">
              <a:solidFill>
                <a:schemeClr val="bg1"/>
              </a:solidFill>
            </a:endParaRPr>
          </a:p>
        </p:txBody>
      </p:sp>
    </p:spTree>
    <p:extLst>
      <p:ext uri="{BB962C8B-B14F-4D97-AF65-F5344CB8AC3E}">
        <p14:creationId xmlns:p14="http://schemas.microsoft.com/office/powerpoint/2010/main" val="346419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браз слайда 1"/>
          <p:cNvSpPr>
            <a:spLocks noGrp="1" noRot="1" noChangeAspect="1" noTextEdit="1"/>
          </p:cNvSpPr>
          <p:nvPr>
            <p:ph type="sldImg"/>
          </p:nvPr>
        </p:nvSpPr>
        <p:spPr>
          <a:ln/>
        </p:spPr>
      </p:sp>
      <p:sp>
        <p:nvSpPr>
          <p:cNvPr id="819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Нужно сказать, что в офтальмологии много трудных и нерешенных проблем! Но сравниться с глаукомами, пожалуй, не может ничто! Подтверждением сказанному является тот факт, что ГЛАУКОМЫ являются причиной </a:t>
            </a:r>
            <a:r>
              <a:rPr lang="ru-RU" altLang="ru-RU" u="sng" smtClean="0">
                <a:latin typeface="Arial" panose="020B0604020202020204" pitchFamily="34" charset="0"/>
                <a:cs typeface="Arial" panose="020B0604020202020204" pitchFamily="34" charset="0"/>
              </a:rPr>
              <a:t>необратимой</a:t>
            </a:r>
            <a:r>
              <a:rPr lang="ru-RU" altLang="ru-RU" smtClean="0">
                <a:latin typeface="Arial" panose="020B0604020202020204" pitchFamily="34" charset="0"/>
                <a:cs typeface="Arial" panose="020B0604020202020204" pitchFamily="34" charset="0"/>
              </a:rPr>
              <a:t> слепоты № 1 во всем мире ! </a:t>
            </a:r>
            <a:endParaRPr lang="ru-RU" altLang="ru-RU" smtClean="0"/>
          </a:p>
        </p:txBody>
      </p:sp>
      <p:sp>
        <p:nvSpPr>
          <p:cNvPr id="819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8051D8-E20E-4C6A-B76D-AE3CBCE73558}" type="slidenum">
              <a:rPr lang="en-US" altLang="ru-RU" sz="1000" smtClean="0">
                <a:solidFill>
                  <a:schemeClr val="bg1"/>
                </a:solidFill>
              </a:rPr>
              <a:pPr>
                <a:spcBef>
                  <a:spcPct val="0"/>
                </a:spcBef>
              </a:pPr>
              <a:t>3</a:t>
            </a:fld>
            <a:endParaRPr lang="en-US" altLang="ru-RU" sz="1000" smtClean="0">
              <a:solidFill>
                <a:schemeClr val="bg1"/>
              </a:solidFill>
            </a:endParaRPr>
          </a:p>
        </p:txBody>
      </p:sp>
    </p:spTree>
    <p:extLst>
      <p:ext uri="{BB962C8B-B14F-4D97-AF65-F5344CB8AC3E}">
        <p14:creationId xmlns:p14="http://schemas.microsoft.com/office/powerpoint/2010/main" val="1928909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Образ слайда 1"/>
          <p:cNvSpPr>
            <a:spLocks noGrp="1" noRot="1" noChangeAspect="1" noTextEdit="1"/>
          </p:cNvSpPr>
          <p:nvPr>
            <p:ph type="sldImg"/>
          </p:nvPr>
        </p:nvSpPr>
        <p:spPr>
          <a:ln/>
        </p:spPr>
      </p:sp>
      <p:sp>
        <p:nvSpPr>
          <p:cNvPr id="6553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Причиной повышения ВГД при ПОУГ являются дистрофические изменения в структурах дренажной системы угла передней камеры, и, прежде всего, в трабекулярной ткани. </a:t>
            </a:r>
          </a:p>
        </p:txBody>
      </p:sp>
      <p:sp>
        <p:nvSpPr>
          <p:cNvPr id="6554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12C653-2BFE-4225-88A8-DAA823AD0F79}" type="slidenum">
              <a:rPr lang="en-US" altLang="ru-RU" sz="1000" smtClean="0">
                <a:solidFill>
                  <a:schemeClr val="bg1"/>
                </a:solidFill>
              </a:rPr>
              <a:pPr>
                <a:spcBef>
                  <a:spcPct val="0"/>
                </a:spcBef>
              </a:pPr>
              <a:t>33</a:t>
            </a:fld>
            <a:endParaRPr lang="en-US" altLang="ru-RU" sz="1000" smtClean="0">
              <a:solidFill>
                <a:schemeClr val="bg1"/>
              </a:solidFill>
            </a:endParaRPr>
          </a:p>
        </p:txBody>
      </p:sp>
    </p:spTree>
    <p:extLst>
      <p:ext uri="{BB962C8B-B14F-4D97-AF65-F5344CB8AC3E}">
        <p14:creationId xmlns:p14="http://schemas.microsoft.com/office/powerpoint/2010/main" val="2818630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Образ слайда 1"/>
          <p:cNvSpPr>
            <a:spLocks noGrp="1" noRot="1" noChangeAspect="1" noTextEdit="1"/>
          </p:cNvSpPr>
          <p:nvPr>
            <p:ph type="sldImg"/>
          </p:nvPr>
        </p:nvSpPr>
        <p:spPr>
          <a:ln/>
        </p:spPr>
      </p:sp>
      <p:sp>
        <p:nvSpPr>
          <p:cNvPr id="6758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Опасность этой формы заболевания заключается в ее хроническом, непрерывно прогрессирующем течении на протяжении всей жизни человека, а также в двусторонности поражения и, главное, бессимптомности течения в начале болезни.</a:t>
            </a:r>
          </a:p>
          <a:p>
            <a:endParaRPr lang="ru-RU" altLang="ru-RU" smtClean="0"/>
          </a:p>
        </p:txBody>
      </p:sp>
      <p:sp>
        <p:nvSpPr>
          <p:cNvPr id="6758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8C44A8-CDA7-4420-AF79-40F3B288FD3D}" type="slidenum">
              <a:rPr lang="en-US" altLang="ru-RU" sz="1000" smtClean="0">
                <a:solidFill>
                  <a:schemeClr val="bg1"/>
                </a:solidFill>
              </a:rPr>
              <a:pPr>
                <a:spcBef>
                  <a:spcPct val="0"/>
                </a:spcBef>
              </a:pPr>
              <a:t>34</a:t>
            </a:fld>
            <a:endParaRPr lang="en-US" altLang="ru-RU" sz="1000" smtClean="0">
              <a:solidFill>
                <a:schemeClr val="bg1"/>
              </a:solidFill>
            </a:endParaRPr>
          </a:p>
        </p:txBody>
      </p:sp>
    </p:spTree>
    <p:extLst>
      <p:ext uri="{BB962C8B-B14F-4D97-AF65-F5344CB8AC3E}">
        <p14:creationId xmlns:p14="http://schemas.microsoft.com/office/powerpoint/2010/main" val="1008778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Образ слайда 1"/>
          <p:cNvSpPr>
            <a:spLocks noGrp="1" noRot="1" noChangeAspect="1" noTextEdit="1"/>
          </p:cNvSpPr>
          <p:nvPr>
            <p:ph type="sldImg"/>
          </p:nvPr>
        </p:nvSpPr>
        <p:spPr>
          <a:ln/>
        </p:spPr>
      </p:sp>
      <p:sp>
        <p:nvSpPr>
          <p:cNvPr id="6963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В связи с этим главная задача врача не офтальмологического профиля – глаукому у больного заподозрить! Для этого необходимо обращать внимание на микросимптомы заболевания в виде жалоб пациента и учитывать имеющиеся факторы риска.  Нужно сказать, что жалобы на «затуманивание зрения», чувство дискомфорта и тяжести в глазах, боли указанных локализаций не являются специфичными для глаукомы. </a:t>
            </a:r>
          </a:p>
          <a:p>
            <a:endParaRPr lang="ru-RU" altLang="ru-RU" smtClean="0"/>
          </a:p>
        </p:txBody>
      </p:sp>
      <p:sp>
        <p:nvSpPr>
          <p:cNvPr id="6963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64C23F2-FA87-4D85-B816-DE136E2F2CE1}" type="slidenum">
              <a:rPr lang="en-US" altLang="ru-RU" sz="1000" smtClean="0">
                <a:solidFill>
                  <a:schemeClr val="bg1"/>
                </a:solidFill>
              </a:rPr>
              <a:pPr>
                <a:spcBef>
                  <a:spcPct val="0"/>
                </a:spcBef>
              </a:pPr>
              <a:t>35</a:t>
            </a:fld>
            <a:endParaRPr lang="en-US" altLang="ru-RU" sz="1000" smtClean="0">
              <a:solidFill>
                <a:schemeClr val="bg1"/>
              </a:solidFill>
            </a:endParaRPr>
          </a:p>
        </p:txBody>
      </p:sp>
    </p:spTree>
    <p:extLst>
      <p:ext uri="{BB962C8B-B14F-4D97-AF65-F5344CB8AC3E}">
        <p14:creationId xmlns:p14="http://schemas.microsoft.com/office/powerpoint/2010/main" val="4142919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Образ слайда 1"/>
          <p:cNvSpPr>
            <a:spLocks noGrp="1" noRot="1" noChangeAspect="1" noTextEdit="1"/>
          </p:cNvSpPr>
          <p:nvPr>
            <p:ph type="sldImg"/>
          </p:nvPr>
        </p:nvSpPr>
        <p:spPr>
          <a:ln/>
        </p:spPr>
      </p:sp>
      <p:sp>
        <p:nvSpPr>
          <p:cNvPr id="7168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Однако у больных глаукомой «туман перед глазами» чаще возникает по утрам, когда уровень ВГД наиболее высок. Исчезает он самопроизвольно, обычно к 11-12 часам дня. Некоторые пациенты жалуются на появление «радужных кругов» вокруг источника света. Радуга непостоянна, ее появление обычно совпадает с затуманиванием зрения. Появление и тумана, и радужных кругов связывают с отеком поверхностных слоев роговицы, обусловленным повышением внутриглазного давления. При снижении давления эти жалобы самопроизвольно исчезают. Несмотря на то, что радужные круги считают характерными для закрытоугольной глаукомы, речь о которой пойдет ниже, в жизни они нередко встречаются и у больных ПОУГ. </a:t>
            </a:r>
          </a:p>
          <a:p>
            <a:r>
              <a:rPr lang="ru-RU" altLang="ru-RU" smtClean="0"/>
              <a:t>Головные боли, как правило, односторонние и локализуются на стороне пораженного глаза. Обычно они монотонные, ноющего характера. Нередко их возникновение совпадает с появлением жалоб, указанных выше.</a:t>
            </a:r>
          </a:p>
          <a:p>
            <a:endParaRPr lang="ru-RU" altLang="ru-RU" smtClean="0"/>
          </a:p>
        </p:txBody>
      </p:sp>
      <p:sp>
        <p:nvSpPr>
          <p:cNvPr id="7168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3212AE-4BF1-49D2-8F2C-FB773A1BF46F}" type="slidenum">
              <a:rPr lang="en-US" altLang="ru-RU" sz="1000" smtClean="0">
                <a:solidFill>
                  <a:schemeClr val="bg1"/>
                </a:solidFill>
              </a:rPr>
              <a:pPr>
                <a:spcBef>
                  <a:spcPct val="0"/>
                </a:spcBef>
              </a:pPr>
              <a:t>36</a:t>
            </a:fld>
            <a:endParaRPr lang="en-US" altLang="ru-RU" sz="1000" smtClean="0">
              <a:solidFill>
                <a:schemeClr val="bg1"/>
              </a:solidFill>
            </a:endParaRPr>
          </a:p>
        </p:txBody>
      </p:sp>
    </p:spTree>
    <p:extLst>
      <p:ext uri="{BB962C8B-B14F-4D97-AF65-F5344CB8AC3E}">
        <p14:creationId xmlns:p14="http://schemas.microsoft.com/office/powerpoint/2010/main" val="4245990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p:cNvSpPr>
            <a:spLocks noGrp="1" noRot="1" noChangeAspect="1" noTextEdit="1"/>
          </p:cNvSpPr>
          <p:nvPr>
            <p:ph type="sldImg"/>
          </p:nvPr>
        </p:nvSpPr>
        <p:spPr>
          <a:ln/>
        </p:spPr>
      </p:sp>
      <p:sp>
        <p:nvSpPr>
          <p:cNvPr id="7373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Приняв во внимание жалобы пациента и собрав анамнез, врач любой специальности способен  провести исследования, которые в большей степени смогут помочь ему заподозрить глаукому, Это наружный и бифокальный осмотр, исследование ВГД ориентировочным способом, определение границ поля зрения контрольным способом или методом периметрии. В том случае если врачу это удается, он в обязательном порядке должен направить больного на консультацию к врачу-окулисту. </a:t>
            </a:r>
          </a:p>
        </p:txBody>
      </p:sp>
      <p:sp>
        <p:nvSpPr>
          <p:cNvPr id="7373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6C76A8-F489-4A32-B7E2-74F79ECB23F3}" type="slidenum">
              <a:rPr lang="en-US" altLang="ru-RU" sz="1000" smtClean="0">
                <a:solidFill>
                  <a:schemeClr val="bg1"/>
                </a:solidFill>
              </a:rPr>
              <a:pPr>
                <a:spcBef>
                  <a:spcPct val="0"/>
                </a:spcBef>
              </a:pPr>
              <a:t>37</a:t>
            </a:fld>
            <a:endParaRPr lang="en-US" altLang="ru-RU" sz="1000" smtClean="0">
              <a:solidFill>
                <a:schemeClr val="bg1"/>
              </a:solidFill>
            </a:endParaRPr>
          </a:p>
        </p:txBody>
      </p:sp>
    </p:spTree>
    <p:extLst>
      <p:ext uri="{BB962C8B-B14F-4D97-AF65-F5344CB8AC3E}">
        <p14:creationId xmlns:p14="http://schemas.microsoft.com/office/powerpoint/2010/main" val="54512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Образ слайда 1"/>
          <p:cNvSpPr>
            <a:spLocks noGrp="1" noRot="1" noChangeAspect="1" noTextEdit="1"/>
          </p:cNvSpPr>
          <p:nvPr>
            <p:ph type="sldImg"/>
          </p:nvPr>
        </p:nvSpPr>
        <p:spPr>
          <a:ln/>
        </p:spPr>
      </p:sp>
      <p:sp>
        <p:nvSpPr>
          <p:cNvPr id="7577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Что же может увидеть врач, осматривая больного глаукомой? Это может быть извитость и расширение сосудов конъюнктивы и эписклеры.</a:t>
            </a:r>
          </a:p>
          <a:p>
            <a:endParaRPr lang="ru-RU" altLang="ru-RU" smtClean="0"/>
          </a:p>
        </p:txBody>
      </p:sp>
      <p:sp>
        <p:nvSpPr>
          <p:cNvPr id="7578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B77679-ABB7-4F77-A964-19C4E9588E74}" type="slidenum">
              <a:rPr lang="en-US" altLang="ru-RU" sz="1000" smtClean="0">
                <a:solidFill>
                  <a:schemeClr val="bg1"/>
                </a:solidFill>
              </a:rPr>
              <a:pPr>
                <a:spcBef>
                  <a:spcPct val="0"/>
                </a:spcBef>
              </a:pPr>
              <a:t>38</a:t>
            </a:fld>
            <a:endParaRPr lang="en-US" altLang="ru-RU" sz="1000" smtClean="0">
              <a:solidFill>
                <a:schemeClr val="bg1"/>
              </a:solidFill>
            </a:endParaRPr>
          </a:p>
        </p:txBody>
      </p:sp>
    </p:spTree>
    <p:extLst>
      <p:ext uri="{BB962C8B-B14F-4D97-AF65-F5344CB8AC3E}">
        <p14:creationId xmlns:p14="http://schemas.microsoft.com/office/powerpoint/2010/main" val="1433718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Образ слайда 1"/>
          <p:cNvSpPr>
            <a:spLocks noGrp="1" noRot="1" noChangeAspect="1" noTextEdit="1"/>
          </p:cNvSpPr>
          <p:nvPr>
            <p:ph type="sldImg"/>
          </p:nvPr>
        </p:nvSpPr>
        <p:spPr>
          <a:ln/>
        </p:spPr>
      </p:sp>
      <p:sp>
        <p:nvSpPr>
          <p:cNvPr id="7782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Воронкообразное расширение эписклеральных артерий перед местом прободения ими склеры – симптом кобры, который  может говорить о повышенном ВГД.</a:t>
            </a:r>
          </a:p>
          <a:p>
            <a:r>
              <a:rPr lang="ru-RU" altLang="ru-RU" smtClean="0"/>
              <a:t>Скопление пигмента по ходу передних цилиарных сосудов, в местах их выхода из склеры - симптом эмиссария. И другие - например, увидеть отек роговицы.</a:t>
            </a:r>
          </a:p>
        </p:txBody>
      </p:sp>
      <p:sp>
        <p:nvSpPr>
          <p:cNvPr id="7782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C3579A-D7CA-473E-9653-74CFD64B8F27}" type="slidenum">
              <a:rPr lang="en-US" altLang="ru-RU" sz="1000" smtClean="0">
                <a:solidFill>
                  <a:schemeClr val="bg1"/>
                </a:solidFill>
              </a:rPr>
              <a:pPr>
                <a:spcBef>
                  <a:spcPct val="0"/>
                </a:spcBef>
              </a:pPr>
              <a:t>39</a:t>
            </a:fld>
            <a:endParaRPr lang="en-US" altLang="ru-RU" sz="1000" smtClean="0">
              <a:solidFill>
                <a:schemeClr val="bg1"/>
              </a:solidFill>
            </a:endParaRPr>
          </a:p>
        </p:txBody>
      </p:sp>
    </p:spTree>
    <p:extLst>
      <p:ext uri="{BB962C8B-B14F-4D97-AF65-F5344CB8AC3E}">
        <p14:creationId xmlns:p14="http://schemas.microsoft.com/office/powerpoint/2010/main" val="4281489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1E442B-F4E2-4FAA-9BAE-31353215ACB3}" type="slidenum">
              <a:rPr lang="en-US" altLang="ru-RU" sz="1000" smtClean="0">
                <a:solidFill>
                  <a:schemeClr val="bg1"/>
                </a:solidFill>
              </a:rPr>
              <a:pPr>
                <a:spcBef>
                  <a:spcPct val="0"/>
                </a:spcBef>
              </a:pPr>
              <a:t>40</a:t>
            </a:fld>
            <a:endParaRPr lang="en-US" altLang="ru-RU" sz="1000" smtClean="0">
              <a:solidFill>
                <a:schemeClr val="bg1"/>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Если же больного той или иной формой глаукомы обследует офтальмолог, то при осмотре на щелевой лампе (метод называется биомикроскопией) можно более детально оценить степень прозрачности роговицы, определить наличие каких-либо отложений на ее внутренней поверхности; исследовать глубину и равномерность передней камеры глаза; внимательно изучить состояние радужки, прежде всего, выраженность ее дистрофических изменений.</a:t>
            </a:r>
          </a:p>
          <a:p>
            <a:r>
              <a:rPr lang="ru-RU" altLang="ru-RU" smtClean="0"/>
              <a:t>Обращаю внимание, что при глаукоме изменения на одном глазу всегда выражены сильнее, чем на втором. </a:t>
            </a:r>
          </a:p>
          <a:p>
            <a:pPr eaLnBrk="1" hangingPunct="1"/>
            <a:endParaRPr lang="ru-RU" altLang="ru-RU" smtClean="0"/>
          </a:p>
        </p:txBody>
      </p:sp>
    </p:spTree>
    <p:extLst>
      <p:ext uri="{BB962C8B-B14F-4D97-AF65-F5344CB8AC3E}">
        <p14:creationId xmlns:p14="http://schemas.microsoft.com/office/powerpoint/2010/main" val="4203651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Образ слайда 1"/>
          <p:cNvSpPr>
            <a:spLocks noGrp="1" noRot="1" noChangeAspect="1" noTextEdit="1"/>
          </p:cNvSpPr>
          <p:nvPr>
            <p:ph type="sldImg"/>
          </p:nvPr>
        </p:nvSpPr>
        <p:spPr>
          <a:ln/>
        </p:spPr>
      </p:sp>
      <p:sp>
        <p:nvSpPr>
          <p:cNvPr id="8192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Как мы уже знаем, при глаукоме страдает зрительный нерв. Определить состояние диска зрительного нерва можно с помощью офтальмоскопии. К сожалению, этим методом владеют, в основном, офтальмологи.</a:t>
            </a:r>
          </a:p>
        </p:txBody>
      </p:sp>
      <p:sp>
        <p:nvSpPr>
          <p:cNvPr id="8192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4DF09C-BF75-40FE-A5E5-56DCDB06B52B}" type="slidenum">
              <a:rPr lang="en-US" altLang="ru-RU" sz="1000" smtClean="0">
                <a:solidFill>
                  <a:schemeClr val="bg1"/>
                </a:solidFill>
              </a:rPr>
              <a:pPr>
                <a:spcBef>
                  <a:spcPct val="0"/>
                </a:spcBef>
              </a:pPr>
              <a:t>41</a:t>
            </a:fld>
            <a:endParaRPr lang="en-US" altLang="ru-RU" sz="1000" smtClean="0">
              <a:solidFill>
                <a:schemeClr val="bg1"/>
              </a:solidFill>
            </a:endParaRPr>
          </a:p>
        </p:txBody>
      </p:sp>
    </p:spTree>
    <p:extLst>
      <p:ext uri="{BB962C8B-B14F-4D97-AF65-F5344CB8AC3E}">
        <p14:creationId xmlns:p14="http://schemas.microsoft.com/office/powerpoint/2010/main" val="224111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Образ слайда 1"/>
          <p:cNvSpPr>
            <a:spLocks noGrp="1" noRot="1" noChangeAspect="1" noTextEdit="1"/>
          </p:cNvSpPr>
          <p:nvPr>
            <p:ph type="sldImg"/>
          </p:nvPr>
        </p:nvSpPr>
        <p:spPr>
          <a:ln/>
        </p:spPr>
      </p:sp>
      <p:sp>
        <p:nvSpPr>
          <p:cNvPr id="8397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При осмотре диска зрительного нерва обращают внимание на наличие его экскавации и ее вида. При глаукоме за счет постепенной атрофии опорных тканей зрительного нерва экскавация приобретает большие размеры, а в конечной стадии может быть тотальной. ДЗН бледнеет, сосудистый пучок смещается в носовую сторону. </a:t>
            </a:r>
          </a:p>
        </p:txBody>
      </p:sp>
      <p:sp>
        <p:nvSpPr>
          <p:cNvPr id="8397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E58C26-5579-4AE7-8FD4-3DC4C22A4C6A}" type="slidenum">
              <a:rPr lang="en-US" altLang="ru-RU" sz="1000" smtClean="0">
                <a:solidFill>
                  <a:schemeClr val="bg1"/>
                </a:solidFill>
              </a:rPr>
              <a:pPr>
                <a:spcBef>
                  <a:spcPct val="0"/>
                </a:spcBef>
              </a:pPr>
              <a:t>42</a:t>
            </a:fld>
            <a:endParaRPr lang="en-US" altLang="ru-RU" sz="1000" smtClean="0">
              <a:solidFill>
                <a:schemeClr val="bg1"/>
              </a:solidFill>
            </a:endParaRPr>
          </a:p>
        </p:txBody>
      </p:sp>
    </p:spTree>
    <p:extLst>
      <p:ext uri="{BB962C8B-B14F-4D97-AF65-F5344CB8AC3E}">
        <p14:creationId xmlns:p14="http://schemas.microsoft.com/office/powerpoint/2010/main" val="3239974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a:ln/>
        </p:spPr>
      </p:sp>
      <p:sp>
        <p:nvSpPr>
          <p:cNvPr id="1024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Вообще же согласно данным ВОЗ глаукома – это вторая по значимости причина слепоты в мире. Первой является катаракта, но в отличие от глаукомы слепота при ней носит обратимый характер.</a:t>
            </a:r>
          </a:p>
        </p:txBody>
      </p:sp>
      <p:sp>
        <p:nvSpPr>
          <p:cNvPr id="1024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E4EE07-03B7-411A-91F6-630E9829CC6D}" type="slidenum">
              <a:rPr lang="en-US" altLang="ru-RU" sz="1000" smtClean="0">
                <a:solidFill>
                  <a:schemeClr val="bg1"/>
                </a:solidFill>
              </a:rPr>
              <a:pPr>
                <a:spcBef>
                  <a:spcPct val="0"/>
                </a:spcBef>
              </a:pPr>
              <a:t>4</a:t>
            </a:fld>
            <a:endParaRPr lang="en-US" altLang="ru-RU" sz="1000" smtClean="0">
              <a:solidFill>
                <a:schemeClr val="bg1"/>
              </a:solidFill>
            </a:endParaRPr>
          </a:p>
        </p:txBody>
      </p:sp>
    </p:spTree>
    <p:extLst>
      <p:ext uri="{BB962C8B-B14F-4D97-AF65-F5344CB8AC3E}">
        <p14:creationId xmlns:p14="http://schemas.microsoft.com/office/powerpoint/2010/main" val="2342350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Образ слайда 1"/>
          <p:cNvSpPr>
            <a:spLocks noGrp="1" noRot="1" noChangeAspect="1" noTextEdit="1"/>
          </p:cNvSpPr>
          <p:nvPr>
            <p:ph type="sldImg"/>
          </p:nvPr>
        </p:nvSpPr>
        <p:spPr>
          <a:ln/>
        </p:spPr>
      </p:sp>
      <p:sp>
        <p:nvSpPr>
          <p:cNvPr id="8601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Современные методы исследования – оптическая когерентная томография и Гейдельбергская ретинотомография – позволяют увидеть изменения диска зрительного нерва в объемном виде, и, главное, охарактеризовать эти изменения количественно. </a:t>
            </a:r>
          </a:p>
        </p:txBody>
      </p:sp>
      <p:sp>
        <p:nvSpPr>
          <p:cNvPr id="8602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6DA57FE-642D-446F-AB24-1C2BAFD9BA96}" type="slidenum">
              <a:rPr lang="en-US" altLang="ru-RU" sz="1000" smtClean="0">
                <a:solidFill>
                  <a:schemeClr val="bg1"/>
                </a:solidFill>
              </a:rPr>
              <a:pPr>
                <a:spcBef>
                  <a:spcPct val="0"/>
                </a:spcBef>
              </a:pPr>
              <a:t>43</a:t>
            </a:fld>
            <a:endParaRPr lang="en-US" altLang="ru-RU" sz="1000" smtClean="0">
              <a:solidFill>
                <a:schemeClr val="bg1"/>
              </a:solidFill>
            </a:endParaRPr>
          </a:p>
        </p:txBody>
      </p:sp>
    </p:spTree>
    <p:extLst>
      <p:ext uri="{BB962C8B-B14F-4D97-AF65-F5344CB8AC3E}">
        <p14:creationId xmlns:p14="http://schemas.microsoft.com/office/powerpoint/2010/main" val="4288599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Образ слайда 1"/>
          <p:cNvSpPr>
            <a:spLocks noGrp="1" noRot="1" noChangeAspect="1" noTextEdit="1"/>
          </p:cNvSpPr>
          <p:nvPr>
            <p:ph type="sldImg"/>
          </p:nvPr>
        </p:nvSpPr>
        <p:spPr>
          <a:ln/>
        </p:spPr>
      </p:sp>
      <p:sp>
        <p:nvSpPr>
          <p:cNvPr id="8806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Возвращаюсь в начало нашего разговора и напоминаю, что основным патогенным фактором при глаукоме является повышенное ВГД. Так вот, врачу любой специальности по силам определить его ориентировочным «пальцевым способом». </a:t>
            </a:r>
          </a:p>
        </p:txBody>
      </p:sp>
      <p:sp>
        <p:nvSpPr>
          <p:cNvPr id="8806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2571FB-66D8-4B11-A4AE-5B61E12C093F}" type="slidenum">
              <a:rPr lang="en-US" altLang="ru-RU" sz="1000" smtClean="0">
                <a:solidFill>
                  <a:schemeClr val="bg1"/>
                </a:solidFill>
              </a:rPr>
              <a:pPr>
                <a:spcBef>
                  <a:spcPct val="0"/>
                </a:spcBef>
              </a:pPr>
              <a:t>44</a:t>
            </a:fld>
            <a:endParaRPr lang="en-US" altLang="ru-RU" sz="1000" smtClean="0">
              <a:solidFill>
                <a:schemeClr val="bg1"/>
              </a:solidFill>
            </a:endParaRPr>
          </a:p>
        </p:txBody>
      </p:sp>
    </p:spTree>
    <p:extLst>
      <p:ext uri="{BB962C8B-B14F-4D97-AF65-F5344CB8AC3E}">
        <p14:creationId xmlns:p14="http://schemas.microsoft.com/office/powerpoint/2010/main" val="2502094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Образ слайда 1"/>
          <p:cNvSpPr>
            <a:spLocks noGrp="1" noRot="1" noChangeAspect="1" noTextEdit="1"/>
          </p:cNvSpPr>
          <p:nvPr>
            <p:ph type="sldImg"/>
          </p:nvPr>
        </p:nvSpPr>
        <p:spPr>
          <a:ln/>
        </p:spPr>
      </p:sp>
      <p:sp>
        <p:nvSpPr>
          <p:cNvPr id="9011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Конечно же, более точным и информативным является инструментальное определение ВГД. В нашей стране распространена офтальмотонометрия по Маклакову. Подробнее об условиях проведения этой методики, оценке результатов исследования вы узнаете на практических занятиях. </a:t>
            </a:r>
          </a:p>
        </p:txBody>
      </p:sp>
      <p:sp>
        <p:nvSpPr>
          <p:cNvPr id="9011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3F8EC7-5D03-4D3F-9785-4FA910B5D975}" type="slidenum">
              <a:rPr lang="en-US" altLang="ru-RU" sz="1000" smtClean="0">
                <a:solidFill>
                  <a:schemeClr val="bg1"/>
                </a:solidFill>
              </a:rPr>
              <a:pPr>
                <a:spcBef>
                  <a:spcPct val="0"/>
                </a:spcBef>
              </a:pPr>
              <a:t>45</a:t>
            </a:fld>
            <a:endParaRPr lang="en-US" altLang="ru-RU" sz="1000" smtClean="0">
              <a:solidFill>
                <a:schemeClr val="bg1"/>
              </a:solidFill>
            </a:endParaRPr>
          </a:p>
        </p:txBody>
      </p:sp>
    </p:spTree>
    <p:extLst>
      <p:ext uri="{BB962C8B-B14F-4D97-AF65-F5344CB8AC3E}">
        <p14:creationId xmlns:p14="http://schemas.microsoft.com/office/powerpoint/2010/main" val="1275812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Образ слайда 1"/>
          <p:cNvSpPr>
            <a:spLocks noGrp="1" noRot="1" noChangeAspect="1" noTextEdit="1"/>
          </p:cNvSpPr>
          <p:nvPr>
            <p:ph type="sldImg"/>
          </p:nvPr>
        </p:nvSpPr>
        <p:spPr>
          <a:ln/>
        </p:spPr>
      </p:sp>
      <p:sp>
        <p:nvSpPr>
          <p:cNvPr id="9216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Здесь же представлены результаты тонометрии по Маклакову – в виде отпечатков с поверхностей 10-граммового грузика, которым и измеряли ВГД.</a:t>
            </a:r>
          </a:p>
        </p:txBody>
      </p:sp>
      <p:sp>
        <p:nvSpPr>
          <p:cNvPr id="9216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984094-CF99-4006-9307-4EE0906A396A}" type="slidenum">
              <a:rPr lang="en-US" altLang="ru-RU" sz="1000" smtClean="0">
                <a:solidFill>
                  <a:schemeClr val="bg1"/>
                </a:solidFill>
              </a:rPr>
              <a:pPr>
                <a:spcBef>
                  <a:spcPct val="0"/>
                </a:spcBef>
              </a:pPr>
              <a:t>46</a:t>
            </a:fld>
            <a:endParaRPr lang="en-US" altLang="ru-RU" sz="1000" smtClean="0">
              <a:solidFill>
                <a:schemeClr val="bg1"/>
              </a:solidFill>
            </a:endParaRPr>
          </a:p>
        </p:txBody>
      </p:sp>
    </p:spTree>
    <p:extLst>
      <p:ext uri="{BB962C8B-B14F-4D97-AF65-F5344CB8AC3E}">
        <p14:creationId xmlns:p14="http://schemas.microsoft.com/office/powerpoint/2010/main" val="39746864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Образ слайда 1"/>
          <p:cNvSpPr>
            <a:spLocks noGrp="1" noRot="1" noChangeAspect="1" noTextEdit="1"/>
          </p:cNvSpPr>
          <p:nvPr>
            <p:ph type="sldImg"/>
          </p:nvPr>
        </p:nvSpPr>
        <p:spPr>
          <a:ln/>
        </p:spPr>
      </p:sp>
      <p:sp>
        <p:nvSpPr>
          <p:cNvPr id="9421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Существует и пневмотонометрия - бесконтактная методика определения истинного, а не тонометрического ВГД. Она в большей мере имеет скрининговую направленность. Истинное давление не должно превышать 21 мм рт. ст. При подготовке к занятиям обращайте внимание о каком давлении идет в источнике информации речь – об истинном или тонометрическом. Первое должно быть ниже второго!</a:t>
            </a:r>
          </a:p>
        </p:txBody>
      </p:sp>
      <p:sp>
        <p:nvSpPr>
          <p:cNvPr id="9421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A10C60-92A0-45FC-B552-A8A1D441261B}" type="slidenum">
              <a:rPr lang="en-US" altLang="ru-RU" sz="1000" smtClean="0">
                <a:solidFill>
                  <a:schemeClr val="bg1"/>
                </a:solidFill>
              </a:rPr>
              <a:pPr>
                <a:spcBef>
                  <a:spcPct val="0"/>
                </a:spcBef>
              </a:pPr>
              <a:t>47</a:t>
            </a:fld>
            <a:endParaRPr lang="en-US" altLang="ru-RU" sz="1000" smtClean="0">
              <a:solidFill>
                <a:schemeClr val="bg1"/>
              </a:solidFill>
            </a:endParaRPr>
          </a:p>
        </p:txBody>
      </p:sp>
    </p:spTree>
    <p:extLst>
      <p:ext uri="{BB962C8B-B14F-4D97-AF65-F5344CB8AC3E}">
        <p14:creationId xmlns:p14="http://schemas.microsoft.com/office/powerpoint/2010/main" val="4210600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Образ слайда 1"/>
          <p:cNvSpPr>
            <a:spLocks noGrp="1" noRot="1" noChangeAspect="1" noTextEdit="1"/>
          </p:cNvSpPr>
          <p:nvPr>
            <p:ph type="sldImg"/>
          </p:nvPr>
        </p:nvSpPr>
        <p:spPr>
          <a:ln/>
        </p:spPr>
      </p:sp>
      <p:sp>
        <p:nvSpPr>
          <p:cNvPr id="9625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Поля зрения исследуют либо с помощью периметров различных видов («дуги», сферопериметра, компьютеризированных приборов), либо ориентировочным «пальцевым» способом.</a:t>
            </a:r>
          </a:p>
        </p:txBody>
      </p:sp>
      <p:sp>
        <p:nvSpPr>
          <p:cNvPr id="9626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9B112E-DFA9-4D20-9B4A-324324CE12B2}" type="slidenum">
              <a:rPr lang="en-US" altLang="ru-RU" sz="1000" smtClean="0">
                <a:solidFill>
                  <a:schemeClr val="bg1"/>
                </a:solidFill>
              </a:rPr>
              <a:pPr>
                <a:spcBef>
                  <a:spcPct val="0"/>
                </a:spcBef>
              </a:pPr>
              <a:t>48</a:t>
            </a:fld>
            <a:endParaRPr lang="en-US" altLang="ru-RU" sz="1000" smtClean="0">
              <a:solidFill>
                <a:schemeClr val="bg1"/>
              </a:solidFill>
            </a:endParaRPr>
          </a:p>
        </p:txBody>
      </p:sp>
    </p:spTree>
    <p:extLst>
      <p:ext uri="{BB962C8B-B14F-4D97-AF65-F5344CB8AC3E}">
        <p14:creationId xmlns:p14="http://schemas.microsoft.com/office/powerpoint/2010/main" val="36045479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Образ слайда 1"/>
          <p:cNvSpPr>
            <a:spLocks noGrp="1" noRot="1" noChangeAspect="1" noTextEdit="1"/>
          </p:cNvSpPr>
          <p:nvPr>
            <p:ph type="sldImg"/>
          </p:nvPr>
        </p:nvSpPr>
        <p:spPr>
          <a:ln/>
        </p:spPr>
      </p:sp>
      <p:sp>
        <p:nvSpPr>
          <p:cNvPr id="9830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Это ориентировочный метод исследования полей зрения, с которым Вы уже давно и хорошо знакомы.</a:t>
            </a:r>
          </a:p>
        </p:txBody>
      </p:sp>
      <p:sp>
        <p:nvSpPr>
          <p:cNvPr id="9830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CBAAF9-C13F-4DFA-9FEC-6E61C424F9F3}" type="slidenum">
              <a:rPr lang="en-US" altLang="ru-RU" sz="1000" smtClean="0">
                <a:solidFill>
                  <a:schemeClr val="bg1"/>
                </a:solidFill>
              </a:rPr>
              <a:pPr>
                <a:spcBef>
                  <a:spcPct val="0"/>
                </a:spcBef>
              </a:pPr>
              <a:t>49</a:t>
            </a:fld>
            <a:endParaRPr lang="en-US" altLang="ru-RU" sz="1000" smtClean="0">
              <a:solidFill>
                <a:schemeClr val="bg1"/>
              </a:solidFill>
            </a:endParaRPr>
          </a:p>
        </p:txBody>
      </p:sp>
    </p:spTree>
    <p:extLst>
      <p:ext uri="{BB962C8B-B14F-4D97-AF65-F5344CB8AC3E}">
        <p14:creationId xmlns:p14="http://schemas.microsoft.com/office/powerpoint/2010/main" val="28870228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Образ слайда 1"/>
          <p:cNvSpPr>
            <a:spLocks noGrp="1" noRot="1" noChangeAspect="1" noTextEdit="1"/>
          </p:cNvSpPr>
          <p:nvPr>
            <p:ph type="sldImg"/>
          </p:nvPr>
        </p:nvSpPr>
        <p:spPr>
          <a:ln/>
        </p:spPr>
      </p:sp>
      <p:sp>
        <p:nvSpPr>
          <p:cNvPr id="10035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Напоминаю, что в норме границы поля зрения, выглядят следующим образом.</a:t>
            </a:r>
          </a:p>
        </p:txBody>
      </p:sp>
      <p:sp>
        <p:nvSpPr>
          <p:cNvPr id="10035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1E4748-5C91-410B-87BE-179F844DECC1}" type="slidenum">
              <a:rPr lang="en-US" altLang="ru-RU" sz="1000" smtClean="0">
                <a:solidFill>
                  <a:schemeClr val="bg1"/>
                </a:solidFill>
              </a:rPr>
              <a:pPr>
                <a:spcBef>
                  <a:spcPct val="0"/>
                </a:spcBef>
              </a:pPr>
              <a:t>50</a:t>
            </a:fld>
            <a:endParaRPr lang="en-US" altLang="ru-RU" sz="1000" smtClean="0">
              <a:solidFill>
                <a:schemeClr val="bg1"/>
              </a:solidFill>
            </a:endParaRPr>
          </a:p>
        </p:txBody>
      </p:sp>
    </p:spTree>
    <p:extLst>
      <p:ext uri="{BB962C8B-B14F-4D97-AF65-F5344CB8AC3E}">
        <p14:creationId xmlns:p14="http://schemas.microsoft.com/office/powerpoint/2010/main" val="10644669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Образ слайда 1"/>
          <p:cNvSpPr>
            <a:spLocks noGrp="1" noRot="1" noChangeAspect="1" noTextEdit="1"/>
          </p:cNvSpPr>
          <p:nvPr>
            <p:ph type="sldImg"/>
          </p:nvPr>
        </p:nvSpPr>
        <p:spPr>
          <a:ln/>
        </p:spPr>
      </p:sp>
      <p:sp>
        <p:nvSpPr>
          <p:cNvPr id="10240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Периферические границы поля зрения при глаукоме начинают меняться только во второй -  развитой стадии заболевания, в начальной стадии они нормальны. </a:t>
            </a:r>
          </a:p>
        </p:txBody>
      </p:sp>
      <p:sp>
        <p:nvSpPr>
          <p:cNvPr id="10240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95975F-90E7-43B7-9B23-C1733D5B2263}" type="slidenum">
              <a:rPr lang="en-US" altLang="ru-RU" sz="1000" smtClean="0">
                <a:solidFill>
                  <a:schemeClr val="bg1"/>
                </a:solidFill>
              </a:rPr>
              <a:pPr>
                <a:spcBef>
                  <a:spcPct val="0"/>
                </a:spcBef>
              </a:pPr>
              <a:t>51</a:t>
            </a:fld>
            <a:endParaRPr lang="en-US" altLang="ru-RU" sz="1000" smtClean="0">
              <a:solidFill>
                <a:schemeClr val="bg1"/>
              </a:solidFill>
            </a:endParaRPr>
          </a:p>
        </p:txBody>
      </p:sp>
    </p:spTree>
    <p:extLst>
      <p:ext uri="{BB962C8B-B14F-4D97-AF65-F5344CB8AC3E}">
        <p14:creationId xmlns:p14="http://schemas.microsoft.com/office/powerpoint/2010/main" val="28759132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Образ слайда 1"/>
          <p:cNvSpPr>
            <a:spLocks noGrp="1" noRot="1" noChangeAspect="1" noTextEdit="1"/>
          </p:cNvSpPr>
          <p:nvPr>
            <p:ph type="sldImg"/>
          </p:nvPr>
        </p:nvSpPr>
        <p:spPr>
          <a:ln/>
        </p:spPr>
      </p:sp>
      <p:sp>
        <p:nvSpPr>
          <p:cNvPr id="10445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Прогрессирование же глаукомы сопровождается прогрессирующим сужением полей зрения.</a:t>
            </a:r>
          </a:p>
        </p:txBody>
      </p:sp>
      <p:sp>
        <p:nvSpPr>
          <p:cNvPr id="10445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905B69F-A8F7-47BD-BF7B-60743DF9FF7B}" type="slidenum">
              <a:rPr lang="en-US" altLang="ru-RU" sz="1000" smtClean="0">
                <a:solidFill>
                  <a:schemeClr val="bg1"/>
                </a:solidFill>
              </a:rPr>
              <a:pPr>
                <a:spcBef>
                  <a:spcPct val="0"/>
                </a:spcBef>
              </a:pPr>
              <a:t>52</a:t>
            </a:fld>
            <a:endParaRPr lang="en-US" altLang="ru-RU" sz="1000" smtClean="0">
              <a:solidFill>
                <a:schemeClr val="bg1"/>
              </a:solidFill>
            </a:endParaRPr>
          </a:p>
        </p:txBody>
      </p:sp>
    </p:spTree>
    <p:extLst>
      <p:ext uri="{BB962C8B-B14F-4D97-AF65-F5344CB8AC3E}">
        <p14:creationId xmlns:p14="http://schemas.microsoft.com/office/powerpoint/2010/main" val="4205952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a:ln/>
        </p:spPr>
      </p:sp>
      <p:sp>
        <p:nvSpPr>
          <p:cNvPr id="1229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Это и сложная , и частая проблема. </a:t>
            </a:r>
            <a:r>
              <a:rPr lang="ru-RU" altLang="ru-RU" smtClean="0"/>
              <a:t>Обратите внимание! 2010 год – во всем мире насчитывается 60 миллионов больных глаукомами, через 10 лет их станет 80 миллионов!  В 2010 году слепых почти 8,5 миллионов, в 2020 году их станет в 2,5 раза больше – почти 22,5 миллиона человек!</a:t>
            </a:r>
            <a:r>
              <a:rPr lang="ru-RU" altLang="ru-RU" smtClean="0">
                <a:latin typeface="Arial" panose="020B0604020202020204" pitchFamily="34" charset="0"/>
                <a:cs typeface="Arial" panose="020B0604020202020204" pitchFamily="34" charset="0"/>
              </a:rPr>
              <a:t> </a:t>
            </a:r>
            <a:endParaRPr lang="ru-RU" altLang="ru-RU" smtClean="0"/>
          </a:p>
        </p:txBody>
      </p:sp>
      <p:sp>
        <p:nvSpPr>
          <p:cNvPr id="1229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9A98817-E0A1-4727-8CE9-D393E87866B3}" type="slidenum">
              <a:rPr lang="en-US" altLang="ru-RU" sz="1000" smtClean="0">
                <a:solidFill>
                  <a:schemeClr val="bg1"/>
                </a:solidFill>
              </a:rPr>
              <a:pPr>
                <a:spcBef>
                  <a:spcPct val="0"/>
                </a:spcBef>
              </a:pPr>
              <a:t>5</a:t>
            </a:fld>
            <a:endParaRPr lang="en-US" altLang="ru-RU" sz="1000" smtClean="0">
              <a:solidFill>
                <a:schemeClr val="bg1"/>
              </a:solidFill>
            </a:endParaRPr>
          </a:p>
        </p:txBody>
      </p:sp>
    </p:spTree>
    <p:extLst>
      <p:ext uri="{BB962C8B-B14F-4D97-AF65-F5344CB8AC3E}">
        <p14:creationId xmlns:p14="http://schemas.microsoft.com/office/powerpoint/2010/main" val="24988417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Образ слайда 1"/>
          <p:cNvSpPr>
            <a:spLocks noGrp="1" noRot="1" noChangeAspect="1" noTextEdit="1"/>
          </p:cNvSpPr>
          <p:nvPr>
            <p:ph type="sldImg"/>
          </p:nvPr>
        </p:nvSpPr>
        <p:spPr>
          <a:ln/>
        </p:spPr>
      </p:sp>
      <p:sp>
        <p:nvSpPr>
          <p:cNvPr id="10649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Для более глубокого обследования пациента офтальмолог применяет метод гониоскопии, позволяющий детально исследовать структуры угла передней камеры, их патологические изменения с помощью специальной зеркальной линзы – гониоскопа. </a:t>
            </a:r>
          </a:p>
        </p:txBody>
      </p:sp>
      <p:sp>
        <p:nvSpPr>
          <p:cNvPr id="10650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677283-8770-48DF-ADE0-1B22135C9C07}" type="slidenum">
              <a:rPr lang="en-US" altLang="ru-RU" sz="1000" smtClean="0">
                <a:solidFill>
                  <a:schemeClr val="bg1"/>
                </a:solidFill>
              </a:rPr>
              <a:pPr>
                <a:spcBef>
                  <a:spcPct val="0"/>
                </a:spcBef>
              </a:pPr>
              <a:t>53</a:t>
            </a:fld>
            <a:endParaRPr lang="en-US" altLang="ru-RU" sz="1000" smtClean="0">
              <a:solidFill>
                <a:schemeClr val="bg1"/>
              </a:solidFill>
            </a:endParaRPr>
          </a:p>
        </p:txBody>
      </p:sp>
    </p:spTree>
    <p:extLst>
      <p:ext uri="{BB962C8B-B14F-4D97-AF65-F5344CB8AC3E}">
        <p14:creationId xmlns:p14="http://schemas.microsoft.com/office/powerpoint/2010/main" val="21536273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Образ слайда 1"/>
          <p:cNvSpPr>
            <a:spLocks noGrp="1" noRot="1" noChangeAspect="1" noTextEdit="1"/>
          </p:cNvSpPr>
          <p:nvPr>
            <p:ph type="sldImg"/>
          </p:nvPr>
        </p:nvSpPr>
        <p:spPr>
          <a:ln/>
        </p:spPr>
      </p:sp>
      <p:sp>
        <p:nvSpPr>
          <p:cNvPr id="10854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Так может выглядеть угол передней камеры при гониоскопии</a:t>
            </a:r>
          </a:p>
        </p:txBody>
      </p:sp>
      <p:sp>
        <p:nvSpPr>
          <p:cNvPr id="10854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DC0036-465A-4DD3-8ADF-3CD04B502786}" type="slidenum">
              <a:rPr lang="en-US" altLang="ru-RU" sz="1000" smtClean="0">
                <a:solidFill>
                  <a:schemeClr val="bg1"/>
                </a:solidFill>
              </a:rPr>
              <a:pPr>
                <a:spcBef>
                  <a:spcPct val="0"/>
                </a:spcBef>
              </a:pPr>
              <a:t>54</a:t>
            </a:fld>
            <a:endParaRPr lang="en-US" altLang="ru-RU" sz="1000" smtClean="0">
              <a:solidFill>
                <a:schemeClr val="bg1"/>
              </a:solidFill>
            </a:endParaRPr>
          </a:p>
        </p:txBody>
      </p:sp>
    </p:spTree>
    <p:extLst>
      <p:ext uri="{BB962C8B-B14F-4D97-AF65-F5344CB8AC3E}">
        <p14:creationId xmlns:p14="http://schemas.microsoft.com/office/powerpoint/2010/main" val="14072390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Образ слайда 1"/>
          <p:cNvSpPr>
            <a:spLocks noGrp="1" noRot="1" noChangeAspect="1" noTextEdit="1"/>
          </p:cNvSpPr>
          <p:nvPr>
            <p:ph type="sldImg"/>
          </p:nvPr>
        </p:nvSpPr>
        <p:spPr>
          <a:ln/>
        </p:spPr>
      </p:sp>
      <p:sp>
        <p:nvSpPr>
          <p:cNvPr id="11161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Завершив обследование и установив диагноз первичной открытоугольной глаукомы врачу необходимо начать ее лечение. Существует три основных его метода: медикаментозный, лазерный и хирургический. Все они имеют целью снижение внутриглазного давления. Но даже при нормализации давления глаукома часто прогрессирует, так как дистрофический процесс в тканях глаза, к сожалению, остановить невозможно. Поэтому гипотензивную терапию дополняют курсами метаболического лечения.</a:t>
            </a:r>
          </a:p>
        </p:txBody>
      </p:sp>
      <p:sp>
        <p:nvSpPr>
          <p:cNvPr id="11162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A47F034-3FF9-4811-823D-49764A401F42}" type="slidenum">
              <a:rPr lang="en-US" altLang="ru-RU" sz="1000" smtClean="0">
                <a:solidFill>
                  <a:schemeClr val="bg1"/>
                </a:solidFill>
              </a:rPr>
              <a:pPr>
                <a:spcBef>
                  <a:spcPct val="0"/>
                </a:spcBef>
              </a:pPr>
              <a:t>55</a:t>
            </a:fld>
            <a:endParaRPr lang="en-US" altLang="ru-RU" sz="1000" smtClean="0">
              <a:solidFill>
                <a:schemeClr val="bg1"/>
              </a:solidFill>
            </a:endParaRPr>
          </a:p>
        </p:txBody>
      </p:sp>
    </p:spTree>
    <p:extLst>
      <p:ext uri="{BB962C8B-B14F-4D97-AF65-F5344CB8AC3E}">
        <p14:creationId xmlns:p14="http://schemas.microsoft.com/office/powerpoint/2010/main" val="30299652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Образ слайда 1"/>
          <p:cNvSpPr>
            <a:spLocks noGrp="1" noRot="1" noChangeAspect="1" noTextEdit="1"/>
          </p:cNvSpPr>
          <p:nvPr>
            <p:ph type="sldImg"/>
          </p:nvPr>
        </p:nvSpPr>
        <p:spPr>
          <a:ln/>
        </p:spPr>
      </p:sp>
      <p:sp>
        <p:nvSpPr>
          <p:cNvPr id="11366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В норме у человека существует баланс между выработкой водянистой влаги и ее оттоком, поэтому ВГД держится на оптимальном уровне и не оказывает повреждающего действия на структуры глаза. Отдаленно это напоминает постоянное решение глазом школьных задач про бассейн с трубами.  </a:t>
            </a:r>
          </a:p>
        </p:txBody>
      </p:sp>
      <p:sp>
        <p:nvSpPr>
          <p:cNvPr id="11366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E4C85E-AA66-4323-8F3A-1E31C8B23012}" type="slidenum">
              <a:rPr lang="en-US" altLang="ru-RU" sz="1000" smtClean="0">
                <a:solidFill>
                  <a:schemeClr val="bg1"/>
                </a:solidFill>
              </a:rPr>
              <a:pPr>
                <a:spcBef>
                  <a:spcPct val="0"/>
                </a:spcBef>
              </a:pPr>
              <a:t>56</a:t>
            </a:fld>
            <a:endParaRPr lang="en-US" altLang="ru-RU" sz="1000" smtClean="0">
              <a:solidFill>
                <a:schemeClr val="bg1"/>
              </a:solidFill>
            </a:endParaRPr>
          </a:p>
        </p:txBody>
      </p:sp>
    </p:spTree>
    <p:extLst>
      <p:ext uri="{BB962C8B-B14F-4D97-AF65-F5344CB8AC3E}">
        <p14:creationId xmlns:p14="http://schemas.microsoft.com/office/powerpoint/2010/main" val="14410645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Образ слайда 1"/>
          <p:cNvSpPr>
            <a:spLocks noGrp="1" noRot="1" noChangeAspect="1" noTextEdit="1"/>
          </p:cNvSpPr>
          <p:nvPr>
            <p:ph type="sldImg"/>
          </p:nvPr>
        </p:nvSpPr>
        <p:spPr>
          <a:ln/>
        </p:spPr>
      </p:sp>
      <p:sp>
        <p:nvSpPr>
          <p:cNvPr id="11571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Как Вы понимаете при глаукоме необходимо снизить уровень давления. </a:t>
            </a:r>
          </a:p>
          <a:p>
            <a:r>
              <a:rPr lang="ru-RU" altLang="ru-RU" smtClean="0"/>
              <a:t>С помощью лекарственных препаратов это можно сделать двумя способами: либо уменьшить продукцию жидкости, либо усилить ее отток. Возможно и сочетанное воздействие.</a:t>
            </a:r>
          </a:p>
          <a:p>
            <a:endParaRPr lang="ru-RU" altLang="ru-RU" smtClean="0"/>
          </a:p>
        </p:txBody>
      </p:sp>
      <p:sp>
        <p:nvSpPr>
          <p:cNvPr id="11571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A9CE30-64E1-4BF2-A72D-69599D335E7A}" type="slidenum">
              <a:rPr lang="en-US" altLang="ru-RU" sz="1000" smtClean="0">
                <a:solidFill>
                  <a:schemeClr val="bg1"/>
                </a:solidFill>
              </a:rPr>
              <a:pPr>
                <a:spcBef>
                  <a:spcPct val="0"/>
                </a:spcBef>
              </a:pPr>
              <a:t>57</a:t>
            </a:fld>
            <a:endParaRPr lang="en-US" altLang="ru-RU" sz="1000" smtClean="0">
              <a:solidFill>
                <a:schemeClr val="bg1"/>
              </a:solidFill>
            </a:endParaRPr>
          </a:p>
        </p:txBody>
      </p:sp>
    </p:spTree>
    <p:extLst>
      <p:ext uri="{BB962C8B-B14F-4D97-AF65-F5344CB8AC3E}">
        <p14:creationId xmlns:p14="http://schemas.microsoft.com/office/powerpoint/2010/main" val="24152304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Образ слайда 1"/>
          <p:cNvSpPr>
            <a:spLocks noGrp="1" noRot="1" noChangeAspect="1" noTextEdit="1"/>
          </p:cNvSpPr>
          <p:nvPr>
            <p:ph type="sldImg"/>
          </p:nvPr>
        </p:nvSpPr>
        <p:spPr>
          <a:ln/>
        </p:spPr>
      </p:sp>
      <p:sp>
        <p:nvSpPr>
          <p:cNvPr id="11776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Конечно, наиболее физиологичным является улучшение оттока внутриглазной жидкости. Прежде всего, для этого используют аналоги простагландинов. На сегодняшний день они обладают самым мощным гипотензивным воздействием.</a:t>
            </a:r>
          </a:p>
          <a:p>
            <a:endParaRPr lang="ru-RU" altLang="ru-RU" smtClean="0"/>
          </a:p>
        </p:txBody>
      </p:sp>
      <p:sp>
        <p:nvSpPr>
          <p:cNvPr id="11776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67832E-A2B5-4D10-9C0C-75A6D065356B}" type="slidenum">
              <a:rPr lang="en-US" altLang="ru-RU" sz="1000" smtClean="0">
                <a:solidFill>
                  <a:schemeClr val="bg1"/>
                </a:solidFill>
              </a:rPr>
              <a:pPr>
                <a:spcBef>
                  <a:spcPct val="0"/>
                </a:spcBef>
              </a:pPr>
              <a:t>58</a:t>
            </a:fld>
            <a:endParaRPr lang="en-US" altLang="ru-RU" sz="1000" smtClean="0">
              <a:solidFill>
                <a:schemeClr val="bg1"/>
              </a:solidFill>
            </a:endParaRPr>
          </a:p>
        </p:txBody>
      </p:sp>
    </p:spTree>
    <p:extLst>
      <p:ext uri="{BB962C8B-B14F-4D97-AF65-F5344CB8AC3E}">
        <p14:creationId xmlns:p14="http://schemas.microsoft.com/office/powerpoint/2010/main" val="5856280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Образ слайда 1"/>
          <p:cNvSpPr>
            <a:spLocks noGrp="1" noRot="1" noChangeAspect="1" noTextEdit="1"/>
          </p:cNvSpPr>
          <p:nvPr>
            <p:ph type="sldImg"/>
          </p:nvPr>
        </p:nvSpPr>
        <p:spPr>
          <a:ln/>
        </p:spPr>
      </p:sp>
      <p:sp>
        <p:nvSpPr>
          <p:cNvPr id="11981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Не сдает свои позиции и пилокарпин. Вызывая миоз, он натягивает корень радужки, слегка расправляет трабекулу, размеры отверстий в ней увеличиваются и водянистая влага оттекает лучше. </a:t>
            </a:r>
          </a:p>
          <a:p>
            <a:endParaRPr lang="ru-RU" altLang="ru-RU" smtClean="0"/>
          </a:p>
        </p:txBody>
      </p:sp>
      <p:sp>
        <p:nvSpPr>
          <p:cNvPr id="11981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3A7FBE-05C6-4099-B1B0-9969F530ED06}" type="slidenum">
              <a:rPr lang="en-US" altLang="ru-RU" sz="1000" smtClean="0">
                <a:solidFill>
                  <a:schemeClr val="bg1"/>
                </a:solidFill>
              </a:rPr>
              <a:pPr>
                <a:spcBef>
                  <a:spcPct val="0"/>
                </a:spcBef>
              </a:pPr>
              <a:t>59</a:t>
            </a:fld>
            <a:endParaRPr lang="en-US" altLang="ru-RU" sz="1000" smtClean="0">
              <a:solidFill>
                <a:schemeClr val="bg1"/>
              </a:solidFill>
            </a:endParaRPr>
          </a:p>
        </p:txBody>
      </p:sp>
    </p:spTree>
    <p:extLst>
      <p:ext uri="{BB962C8B-B14F-4D97-AF65-F5344CB8AC3E}">
        <p14:creationId xmlns:p14="http://schemas.microsoft.com/office/powerpoint/2010/main" val="18038156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Образ слайда 1"/>
          <p:cNvSpPr>
            <a:spLocks noGrp="1" noRot="1" noChangeAspect="1" noTextEdit="1"/>
          </p:cNvSpPr>
          <p:nvPr>
            <p:ph type="sldImg"/>
          </p:nvPr>
        </p:nvSpPr>
        <p:spPr>
          <a:ln/>
        </p:spPr>
      </p:sp>
      <p:sp>
        <p:nvSpPr>
          <p:cNvPr id="12185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К средствам, снижающим продукцию внутриглазной жидкости, в первую очередь, относят бета-блокаторы. Обращаю внимание, что неселективный бета-блокатор тимолол, способен очень хорошо снижать ВГД, но, к сожалению, он обладает неприятными побочными эффектами: урежает сердечный ритм, вызывает бронхоспазм, может маскировать явления острой гипогликемии, тиреотоксикоза, о чем должны помнить не только офтальмологи, но и врачи-интернисты. В таких случаях окулисты отдают предпочтение назначению селективного β-блокатора – бетаксолола., который за счет своего избирательного действия лишен побочных эффектов, присущих тимололу.</a:t>
            </a:r>
          </a:p>
          <a:p>
            <a:endParaRPr lang="ru-RU" altLang="ru-RU" smtClean="0"/>
          </a:p>
        </p:txBody>
      </p:sp>
      <p:sp>
        <p:nvSpPr>
          <p:cNvPr id="12186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AEE13D-C222-47D6-A9A9-E2D98ECAACE5}" type="slidenum">
              <a:rPr lang="en-US" altLang="ru-RU" sz="1000" smtClean="0">
                <a:solidFill>
                  <a:schemeClr val="bg1"/>
                </a:solidFill>
              </a:rPr>
              <a:pPr>
                <a:spcBef>
                  <a:spcPct val="0"/>
                </a:spcBef>
              </a:pPr>
              <a:t>60</a:t>
            </a:fld>
            <a:endParaRPr lang="en-US" altLang="ru-RU" sz="1000" smtClean="0">
              <a:solidFill>
                <a:schemeClr val="bg1"/>
              </a:solidFill>
            </a:endParaRPr>
          </a:p>
        </p:txBody>
      </p:sp>
    </p:spTree>
    <p:extLst>
      <p:ext uri="{BB962C8B-B14F-4D97-AF65-F5344CB8AC3E}">
        <p14:creationId xmlns:p14="http://schemas.microsoft.com/office/powerpoint/2010/main" val="3718775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Образ слайда 1"/>
          <p:cNvSpPr>
            <a:spLocks noGrp="1" noRot="1" noChangeAspect="1" noTextEdit="1"/>
          </p:cNvSpPr>
          <p:nvPr>
            <p:ph type="sldImg"/>
          </p:nvPr>
        </p:nvSpPr>
        <p:spPr>
          <a:ln/>
        </p:spPr>
      </p:sp>
      <p:sp>
        <p:nvSpPr>
          <p:cNvPr id="12390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Другими препаратами, уменьшающими продукцию влаги, являются ингибиторы карбоангидразы (то есть ацетазоламид - «диакарб для местного применения»). Не следует забывать, что он противопоказан больным с аллергией на сульфаниламиды.</a:t>
            </a:r>
          </a:p>
        </p:txBody>
      </p:sp>
      <p:sp>
        <p:nvSpPr>
          <p:cNvPr id="123908" name="Номер слайда 3"/>
          <p:cNvSpPr txBox="1">
            <a:spLocks noGrp="1"/>
          </p:cNvSpPr>
          <p:nvPr/>
        </p:nvSpPr>
        <p:spPr bwMode="auto">
          <a:xfrm>
            <a:off x="3886200" y="87217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fld id="{192CC3CC-F8BB-41B1-95A3-E69CB5767F0A}" type="slidenum">
              <a:rPr lang="en-US" altLang="ru-RU" sz="1000" i="1">
                <a:solidFill>
                  <a:schemeClr val="bg1"/>
                </a:solidFill>
              </a:rPr>
              <a:pPr algn="r">
                <a:spcBef>
                  <a:spcPct val="0"/>
                </a:spcBef>
              </a:pPr>
              <a:t>61</a:t>
            </a:fld>
            <a:endParaRPr lang="en-US" altLang="ru-RU" sz="1000" i="1">
              <a:solidFill>
                <a:schemeClr val="bg1"/>
              </a:solidFill>
            </a:endParaRPr>
          </a:p>
        </p:txBody>
      </p:sp>
    </p:spTree>
    <p:extLst>
      <p:ext uri="{BB962C8B-B14F-4D97-AF65-F5344CB8AC3E}">
        <p14:creationId xmlns:p14="http://schemas.microsoft.com/office/powerpoint/2010/main" val="5754490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С 70-х годов прошлого века для снижения ВГД при ПОУГ офтальмологи стали применять лазерное лечение. Воздействуя высокой энергией лазерного луча на трабекулу, прожигали ее и получали рубец. «Сморщенная» рубцовая часть трабекулы натягивала ее нетронутую часть, расширяла в ней «поры», «выгибала» трабекулу вовнутрь. Это приводило к открытию шлеммова канала, и, как следствие, к улучшению оттока внутриглазной жидкости. </a:t>
            </a:r>
          </a:p>
        </p:txBody>
      </p:sp>
    </p:spTree>
    <p:extLst>
      <p:ext uri="{BB962C8B-B14F-4D97-AF65-F5344CB8AC3E}">
        <p14:creationId xmlns:p14="http://schemas.microsoft.com/office/powerpoint/2010/main" val="3323495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a:ln/>
        </p:spPr>
      </p:sp>
      <p:sp>
        <p:nvSpPr>
          <p:cNvPr id="1433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Глаукомами болеют повсеместно, но 80% этих пациентов живут в развивающихся странах. Борьба с глаукомой в этих странах - это не вопрос качества жизни, как это имеет место в развитых странах. Это - вопрос жизни и смерти, поскольку смертность среди слепых в развивающихся странах в четыре раза выше, чем среди зрячих.</a:t>
            </a:r>
          </a:p>
        </p:txBody>
      </p:sp>
      <p:sp>
        <p:nvSpPr>
          <p:cNvPr id="1434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E15A79-8976-4692-9B50-755D0819769E}" type="slidenum">
              <a:rPr lang="en-US" altLang="ru-RU" sz="1000" smtClean="0">
                <a:solidFill>
                  <a:schemeClr val="bg1"/>
                </a:solidFill>
              </a:rPr>
              <a:pPr>
                <a:spcBef>
                  <a:spcPct val="0"/>
                </a:spcBef>
              </a:pPr>
              <a:t>6</a:t>
            </a:fld>
            <a:endParaRPr lang="en-US" altLang="ru-RU" sz="1000" smtClean="0">
              <a:solidFill>
                <a:schemeClr val="bg1"/>
              </a:solidFill>
            </a:endParaRPr>
          </a:p>
        </p:txBody>
      </p:sp>
    </p:spTree>
    <p:extLst>
      <p:ext uri="{BB962C8B-B14F-4D97-AF65-F5344CB8AC3E}">
        <p14:creationId xmlns:p14="http://schemas.microsoft.com/office/powerpoint/2010/main" val="38481365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При отсутствии эффекта от медикаментозного и лазерного лечения глаукомы прибегают к хирургическому вмешательству. Обычно смысл операции сводится к удалению под микроскопом маленького фрагмента трабекулы и/или кусочка радужки у корня, что позволяет открыть выход влаге передней камеры из полости глаза под конъюнктиву склеры. Таким образом хирург-офтальмолог улучшает отток внутриглазной жидкости. Подобную операцию проводят как при открытоугольной, так и при закрытоугольной глаукоме, о которой речь пойдет совсем скоро.</a:t>
            </a:r>
          </a:p>
        </p:txBody>
      </p:sp>
    </p:spTree>
    <p:extLst>
      <p:ext uri="{BB962C8B-B14F-4D97-AF65-F5344CB8AC3E}">
        <p14:creationId xmlns:p14="http://schemas.microsoft.com/office/powerpoint/2010/main" val="9666825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Образ слайда 1"/>
          <p:cNvSpPr>
            <a:spLocks noGrp="1" noRot="1" noChangeAspect="1" noTextEdit="1"/>
          </p:cNvSpPr>
          <p:nvPr>
            <p:ph type="sldImg"/>
          </p:nvPr>
        </p:nvSpPr>
        <p:spPr>
          <a:ln/>
        </p:spPr>
      </p:sp>
      <p:sp>
        <p:nvSpPr>
          <p:cNvPr id="13209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Безусловно, нормализация ВГД – основополагающий этап лечения глаукомного процесса. Но по достижении его нормального уровня целесообразно проводить мероприятия, направленные на стабилизацию зрительных функций. Речь идет, о так называемой, метаболической терапии. В основном это коррекция гемодинамических расстройств и нейроретинопротекция.</a:t>
            </a:r>
          </a:p>
          <a:p>
            <a:r>
              <a:rPr lang="ru-RU" altLang="ru-RU" smtClean="0"/>
              <a:t>Так как  нередко, больные глаукомой имеют сопутствующую соматическую патологию и получают лечение у различных врачей-интернистов - невролога, кардиолога, эндокринолога и других, и местную гипотензивную, и дедистрофическую терапию необходимо проводить с учетом мнения и рекомендаций этих специалистов.</a:t>
            </a:r>
          </a:p>
          <a:p>
            <a:endParaRPr lang="ru-RU" altLang="ru-RU" smtClean="0"/>
          </a:p>
        </p:txBody>
      </p:sp>
      <p:sp>
        <p:nvSpPr>
          <p:cNvPr id="13210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3B5645B-FA0A-4325-95AF-F9985F891023}" type="slidenum">
              <a:rPr lang="en-US" altLang="ru-RU" sz="1000" smtClean="0">
                <a:solidFill>
                  <a:schemeClr val="bg1"/>
                </a:solidFill>
              </a:rPr>
              <a:pPr>
                <a:spcBef>
                  <a:spcPct val="0"/>
                </a:spcBef>
              </a:pPr>
              <a:t>66</a:t>
            </a:fld>
            <a:endParaRPr lang="en-US" altLang="ru-RU" sz="1000" smtClean="0">
              <a:solidFill>
                <a:schemeClr val="bg1"/>
              </a:solidFill>
            </a:endParaRPr>
          </a:p>
        </p:txBody>
      </p:sp>
    </p:spTree>
    <p:extLst>
      <p:ext uri="{BB962C8B-B14F-4D97-AF65-F5344CB8AC3E}">
        <p14:creationId xmlns:p14="http://schemas.microsoft.com/office/powerpoint/2010/main" val="10423395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Первичная закрытоугольная глаукома встречается существенно реже. Она нередко является причиной слепоты в Азиатском регионе. Чаще развивается у женщин и в основном в возрасте после 50 лет. При этой форме глаукомы угол передней камеры замкнут корнем радужки. Предрасполагающими факторами ЗУГ являются «короткие глаза», большой по объему хрусталик, которые обычно бывают при гиперметропической рефракции. Таким образом, склонность к возникновению блокады угла передней камеры может быть изначально анатомически обусловлена.  </a:t>
            </a:r>
          </a:p>
          <a:p>
            <a:r>
              <a:rPr lang="ru-RU" altLang="ru-RU" smtClean="0"/>
              <a:t>Жалобы, предъявляемые больными закрытоугольной глаукомой, такие же как и при открытоугольной, но выражены значительно сильнее и проявляют себя раньше.</a:t>
            </a:r>
          </a:p>
        </p:txBody>
      </p:sp>
    </p:spTree>
    <p:extLst>
      <p:ext uri="{BB962C8B-B14F-4D97-AF65-F5344CB8AC3E}">
        <p14:creationId xmlns:p14="http://schemas.microsoft.com/office/powerpoint/2010/main" val="30150426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Обычно эта форма глаукомы заявляет о себе особым состоянием, состоянием требующим проведения неотложных мероприятий - острым приступом закрытоугольной глаукомы. Больного беспокоят сильные боли в глазу и соответствующей половине головы, иногда нестерпимые. Появляется туман, радужные круги перед глазом, снижается зрение. Нередко больные отмечают тошноту, рвоту.</a:t>
            </a:r>
          </a:p>
          <a:p>
            <a:r>
              <a:rPr lang="ru-RU" altLang="ru-RU" smtClean="0"/>
              <a:t>Основным фактором, провоцирующим резкий подъем внутриглазного давления является расширением зрачка, например, после длительного пребывания в темноте или стресса. </a:t>
            </a:r>
          </a:p>
        </p:txBody>
      </p:sp>
    </p:spTree>
    <p:extLst>
      <p:ext uri="{BB962C8B-B14F-4D97-AF65-F5344CB8AC3E}">
        <p14:creationId xmlns:p14="http://schemas.microsoft.com/office/powerpoint/2010/main" val="8499295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При осмотре видны расширенные сосуды переднего отдела глаза, роговица отечна, ее чувствительность снижена! Передняя камера мелкая, зрачок расширен и неподвижен. Глаз при пальпации плотный как камень. Угол передней камеры закрыт. </a:t>
            </a:r>
          </a:p>
        </p:txBody>
      </p:sp>
    </p:spTree>
    <p:extLst>
      <p:ext uri="{BB962C8B-B14F-4D97-AF65-F5344CB8AC3E}">
        <p14:creationId xmlns:p14="http://schemas.microsoft.com/office/powerpoint/2010/main" val="5604555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Образ слайда 1"/>
          <p:cNvSpPr>
            <a:spLocks noGrp="1" noRot="1" noChangeAspect="1" noTextEdit="1"/>
          </p:cNvSpPr>
          <p:nvPr>
            <p:ph type="sldImg"/>
          </p:nvPr>
        </p:nvSpPr>
        <p:spPr>
          <a:ln/>
        </p:spPr>
      </p:sp>
      <p:sp>
        <p:nvSpPr>
          <p:cNvPr id="14131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Так выглядят глаза с острым приступом закрытоугольной глаукомы</a:t>
            </a:r>
          </a:p>
        </p:txBody>
      </p:sp>
      <p:sp>
        <p:nvSpPr>
          <p:cNvPr id="14131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B54A8F-A2E9-45FC-B247-F8FF275CC63F}" type="slidenum">
              <a:rPr lang="en-US" altLang="ru-RU" sz="1000" smtClean="0">
                <a:solidFill>
                  <a:schemeClr val="bg1"/>
                </a:solidFill>
              </a:rPr>
              <a:pPr>
                <a:spcBef>
                  <a:spcPct val="0"/>
                </a:spcBef>
              </a:pPr>
              <a:t>71</a:t>
            </a:fld>
            <a:endParaRPr lang="en-US" altLang="ru-RU" sz="1000" smtClean="0">
              <a:solidFill>
                <a:schemeClr val="bg1"/>
              </a:solidFill>
            </a:endParaRPr>
          </a:p>
        </p:txBody>
      </p:sp>
    </p:spTree>
    <p:extLst>
      <p:ext uri="{BB962C8B-B14F-4D97-AF65-F5344CB8AC3E}">
        <p14:creationId xmlns:p14="http://schemas.microsoft.com/office/powerpoint/2010/main" val="6497378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Образ слайда 1"/>
          <p:cNvSpPr>
            <a:spLocks noGrp="1" noRot="1" noChangeAspect="1" noTextEdit="1"/>
          </p:cNvSpPr>
          <p:nvPr>
            <p:ph type="sldImg"/>
          </p:nvPr>
        </p:nvSpPr>
        <p:spPr>
          <a:ln/>
        </p:spPr>
      </p:sp>
      <p:sp>
        <p:nvSpPr>
          <p:cNvPr id="14438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Как же купировать этот приступ? На что по своей сути должны быть направлены действия врача?</a:t>
            </a:r>
          </a:p>
          <a:p>
            <a:r>
              <a:rPr lang="ru-RU" altLang="ru-RU" smtClean="0"/>
              <a:t>Так вот: нужно попытаться сузить зрачок, обезболить, снизить внутриглазное давление </a:t>
            </a:r>
          </a:p>
        </p:txBody>
      </p:sp>
      <p:sp>
        <p:nvSpPr>
          <p:cNvPr id="14438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12F5A1-433D-4385-8379-D447BD53E373}" type="slidenum">
              <a:rPr lang="en-US" altLang="ru-RU" sz="1000" smtClean="0">
                <a:solidFill>
                  <a:schemeClr val="bg1"/>
                </a:solidFill>
              </a:rPr>
              <a:pPr>
                <a:spcBef>
                  <a:spcPct val="0"/>
                </a:spcBef>
              </a:pPr>
              <a:t>74</a:t>
            </a:fld>
            <a:endParaRPr lang="en-US" altLang="ru-RU" sz="1000" smtClean="0">
              <a:solidFill>
                <a:schemeClr val="bg1"/>
              </a:solidFill>
            </a:endParaRPr>
          </a:p>
        </p:txBody>
      </p:sp>
    </p:spTree>
    <p:extLst>
      <p:ext uri="{BB962C8B-B14F-4D97-AF65-F5344CB8AC3E}">
        <p14:creationId xmlns:p14="http://schemas.microsoft.com/office/powerpoint/2010/main" val="5967150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Образ слайда 1"/>
          <p:cNvSpPr>
            <a:spLocks noGrp="1" noRot="1" noChangeAspect="1" noTextEdit="1"/>
          </p:cNvSpPr>
          <p:nvPr>
            <p:ph type="sldImg"/>
          </p:nvPr>
        </p:nvSpPr>
        <p:spPr>
          <a:ln/>
        </p:spPr>
      </p:sp>
      <p:sp>
        <p:nvSpPr>
          <p:cNvPr id="14643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Как это сделать? Согласно существующим национальным рекомендациям лечение необходимо начинать с частых закапываний пилокарпина, далее подключить инстилляции тимолола. Местно или системно ввести ингибиторы карбоангидразы и осмотические диуретики. В дальнейшем офтальмолог принимает решение о лазерном лечении или оперативном вмешательстве, условиях и сроках их проведения.</a:t>
            </a:r>
          </a:p>
        </p:txBody>
      </p:sp>
      <p:sp>
        <p:nvSpPr>
          <p:cNvPr id="14643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F87FBFE-C9BE-4B1D-9F47-77FFC768E624}" type="slidenum">
              <a:rPr lang="en-US" altLang="ru-RU" sz="1000" smtClean="0">
                <a:solidFill>
                  <a:schemeClr val="bg1"/>
                </a:solidFill>
              </a:rPr>
              <a:pPr>
                <a:spcBef>
                  <a:spcPct val="0"/>
                </a:spcBef>
              </a:pPr>
              <a:t>75</a:t>
            </a:fld>
            <a:endParaRPr lang="en-US" altLang="ru-RU" sz="1000" smtClean="0">
              <a:solidFill>
                <a:schemeClr val="bg1"/>
              </a:solidFill>
            </a:endParaRPr>
          </a:p>
        </p:txBody>
      </p:sp>
    </p:spTree>
    <p:extLst>
      <p:ext uri="{BB962C8B-B14F-4D97-AF65-F5344CB8AC3E}">
        <p14:creationId xmlns:p14="http://schemas.microsoft.com/office/powerpoint/2010/main" val="25987958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Образ слайда 1"/>
          <p:cNvSpPr>
            <a:spLocks noGrp="1" noRot="1" noChangeAspect="1" noTextEdit="1"/>
          </p:cNvSpPr>
          <p:nvPr>
            <p:ph type="sldImg"/>
          </p:nvPr>
        </p:nvSpPr>
        <p:spPr>
          <a:ln/>
        </p:spPr>
      </p:sp>
      <p:sp>
        <p:nvSpPr>
          <p:cNvPr id="14848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Как идет операция, вы уже видели. Лазером же создают маленькое отверстие на периферии радужки, у ее корня. В дальнейшем, благодаря этому  сквозному отверстию ток внутриглазной жидкости из задней в переднюю камеру глаза осуществляется вне зависимости от положения радужки.</a:t>
            </a:r>
          </a:p>
        </p:txBody>
      </p:sp>
      <p:sp>
        <p:nvSpPr>
          <p:cNvPr id="14848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09F214-6E2C-4652-AD31-1E5BC90E56FA}" type="slidenum">
              <a:rPr lang="en-US" altLang="ru-RU" sz="1000" smtClean="0">
                <a:solidFill>
                  <a:schemeClr val="bg1"/>
                </a:solidFill>
              </a:rPr>
              <a:pPr>
                <a:spcBef>
                  <a:spcPct val="0"/>
                </a:spcBef>
              </a:pPr>
              <a:t>76</a:t>
            </a:fld>
            <a:endParaRPr lang="en-US" altLang="ru-RU" sz="1000" smtClean="0">
              <a:solidFill>
                <a:schemeClr val="bg1"/>
              </a:solidFill>
            </a:endParaRPr>
          </a:p>
        </p:txBody>
      </p:sp>
    </p:spTree>
    <p:extLst>
      <p:ext uri="{BB962C8B-B14F-4D97-AF65-F5344CB8AC3E}">
        <p14:creationId xmlns:p14="http://schemas.microsoft.com/office/powerpoint/2010/main" val="21355967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Образ слайда 1"/>
          <p:cNvSpPr>
            <a:spLocks noGrp="1" noRot="1" noChangeAspect="1" noTextEdit="1"/>
          </p:cNvSpPr>
          <p:nvPr>
            <p:ph type="sldImg"/>
          </p:nvPr>
        </p:nvSpPr>
        <p:spPr>
          <a:ln/>
        </p:spPr>
      </p:sp>
      <p:sp>
        <p:nvSpPr>
          <p:cNvPr id="15053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Вместе с тем бывают ситуации, когда рядом нет ни врача-офтальмолога, ни каких-либо лекарственных препаратов, а неотложную помощь требуется оказать в обязательном порядке. Что мы можем с вами сделать?</a:t>
            </a:r>
          </a:p>
          <a:p>
            <a:r>
              <a:rPr lang="ru-RU" altLang="ru-RU" smtClean="0"/>
              <a:t>Чтобы добиться перераспределения крови и несколько снизить внутриглазное давление можем сделать горячие ножные ванны, погрузив конечности пациента в воду по колено, Если погрузить ноги в низкий тазик, то никакого перераспределения не будет.</a:t>
            </a:r>
          </a:p>
        </p:txBody>
      </p:sp>
      <p:sp>
        <p:nvSpPr>
          <p:cNvPr id="15053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2E2BF85-18D4-4F58-AEF0-F38CC5387A42}" type="slidenum">
              <a:rPr lang="en-US" altLang="ru-RU" sz="1000" smtClean="0">
                <a:solidFill>
                  <a:schemeClr val="bg1"/>
                </a:solidFill>
              </a:rPr>
              <a:pPr>
                <a:spcBef>
                  <a:spcPct val="0"/>
                </a:spcBef>
              </a:pPr>
              <a:t>77</a:t>
            </a:fld>
            <a:endParaRPr lang="en-US" altLang="ru-RU" sz="1000" smtClean="0">
              <a:solidFill>
                <a:schemeClr val="bg1"/>
              </a:solidFill>
            </a:endParaRPr>
          </a:p>
        </p:txBody>
      </p:sp>
    </p:spTree>
    <p:extLst>
      <p:ext uri="{BB962C8B-B14F-4D97-AF65-F5344CB8AC3E}">
        <p14:creationId xmlns:p14="http://schemas.microsoft.com/office/powerpoint/2010/main" val="3130560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a:ln/>
        </p:spPr>
      </p:sp>
      <p:sp>
        <p:nvSpPr>
          <p:cNvPr id="1638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В США самой распространенной формой первичной глаукомы - открытоугольной страдают более 2 млн. человек. Притом это люди, уже имеющие нарушение зрительных функций.  По прогнозам к 2020 году их число увеличится более чем в 1,5 раза. </a:t>
            </a:r>
            <a:endParaRPr lang="ru-RU" altLang="ru-RU" smtClean="0"/>
          </a:p>
        </p:txBody>
      </p:sp>
      <p:sp>
        <p:nvSpPr>
          <p:cNvPr id="1638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796AA8-BB36-4BE5-A6A7-A973CF41AF2A}" type="slidenum">
              <a:rPr lang="en-US" altLang="ru-RU" sz="1000" smtClean="0">
                <a:solidFill>
                  <a:schemeClr val="bg1"/>
                </a:solidFill>
              </a:rPr>
              <a:pPr>
                <a:spcBef>
                  <a:spcPct val="0"/>
                </a:spcBef>
              </a:pPr>
              <a:t>7</a:t>
            </a:fld>
            <a:endParaRPr lang="en-US" altLang="ru-RU" sz="1000" smtClean="0">
              <a:solidFill>
                <a:schemeClr val="bg1"/>
              </a:solidFill>
            </a:endParaRPr>
          </a:p>
        </p:txBody>
      </p:sp>
    </p:spTree>
    <p:extLst>
      <p:ext uri="{BB962C8B-B14F-4D97-AF65-F5344CB8AC3E}">
        <p14:creationId xmlns:p14="http://schemas.microsoft.com/office/powerpoint/2010/main" val="30959687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Образ слайда 1"/>
          <p:cNvSpPr>
            <a:spLocks noGrp="1" noRot="1" noChangeAspect="1" noTextEdit="1"/>
          </p:cNvSpPr>
          <p:nvPr>
            <p:ph type="sldImg"/>
          </p:nvPr>
        </p:nvSpPr>
        <p:spPr>
          <a:ln/>
        </p:spPr>
      </p:sp>
      <p:sp>
        <p:nvSpPr>
          <p:cNvPr id="15257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Можно поставить 2-3 пиявки на висок (у больных глаукомой они часто есть) </a:t>
            </a:r>
          </a:p>
          <a:p>
            <a:endParaRPr lang="ru-RU" altLang="ru-RU" smtClean="0"/>
          </a:p>
        </p:txBody>
      </p:sp>
      <p:sp>
        <p:nvSpPr>
          <p:cNvPr id="15258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16AADB-4626-4EF1-970D-D2A8B362A193}" type="slidenum">
              <a:rPr lang="en-US" altLang="ru-RU" sz="1000" smtClean="0">
                <a:solidFill>
                  <a:schemeClr val="bg1"/>
                </a:solidFill>
              </a:rPr>
              <a:pPr>
                <a:spcBef>
                  <a:spcPct val="0"/>
                </a:spcBef>
              </a:pPr>
              <a:t>78</a:t>
            </a:fld>
            <a:endParaRPr lang="en-US" altLang="ru-RU" sz="1000" smtClean="0">
              <a:solidFill>
                <a:schemeClr val="bg1"/>
              </a:solidFill>
            </a:endParaRPr>
          </a:p>
        </p:txBody>
      </p:sp>
    </p:spTree>
    <p:extLst>
      <p:ext uri="{BB962C8B-B14F-4D97-AF65-F5344CB8AC3E}">
        <p14:creationId xmlns:p14="http://schemas.microsoft.com/office/powerpoint/2010/main" val="20907473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Образ слайда 1"/>
          <p:cNvSpPr>
            <a:spLocks noGrp="1" noRot="1" noChangeAspect="1" noTextEdit="1"/>
          </p:cNvSpPr>
          <p:nvPr>
            <p:ph type="sldImg"/>
          </p:nvPr>
        </p:nvSpPr>
        <p:spPr>
          <a:ln/>
        </p:spPr>
      </p:sp>
      <p:sp>
        <p:nvSpPr>
          <p:cNvPr id="15462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Можно дать выпить гипертонический раствор. </a:t>
            </a:r>
            <a:endParaRPr lang="ru-RU" altLang="ru-RU" smtClean="0"/>
          </a:p>
        </p:txBody>
      </p:sp>
      <p:sp>
        <p:nvSpPr>
          <p:cNvPr id="15462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C7F911-BA72-445B-BB70-8D17031AC1A1}" type="slidenum">
              <a:rPr lang="en-US" altLang="ru-RU" sz="1000" smtClean="0">
                <a:solidFill>
                  <a:schemeClr val="bg1"/>
                </a:solidFill>
              </a:rPr>
              <a:pPr>
                <a:spcBef>
                  <a:spcPct val="0"/>
                </a:spcBef>
              </a:pPr>
              <a:t>79</a:t>
            </a:fld>
            <a:endParaRPr lang="en-US" altLang="ru-RU" sz="1000" smtClean="0">
              <a:solidFill>
                <a:schemeClr val="bg1"/>
              </a:solidFill>
            </a:endParaRPr>
          </a:p>
        </p:txBody>
      </p:sp>
    </p:spTree>
    <p:extLst>
      <p:ext uri="{BB962C8B-B14F-4D97-AF65-F5344CB8AC3E}">
        <p14:creationId xmlns:p14="http://schemas.microsoft.com/office/powerpoint/2010/main" val="21623484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Образ слайда 1"/>
          <p:cNvSpPr>
            <a:spLocks noGrp="1" noRot="1" noChangeAspect="1" noTextEdit="1"/>
          </p:cNvSpPr>
          <p:nvPr>
            <p:ph type="sldImg"/>
          </p:nvPr>
        </p:nvSpPr>
        <p:spPr>
          <a:ln/>
        </p:spPr>
      </p:sp>
      <p:sp>
        <p:nvSpPr>
          <p:cNvPr id="15462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Можно дать выпить гипертонический раствор. </a:t>
            </a:r>
            <a:endParaRPr lang="ru-RU" altLang="ru-RU" smtClean="0"/>
          </a:p>
        </p:txBody>
      </p:sp>
      <p:sp>
        <p:nvSpPr>
          <p:cNvPr id="15462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C7F911-BA72-445B-BB70-8D17031AC1A1}" type="slidenum">
              <a:rPr lang="en-US" altLang="ru-RU" sz="1000" smtClean="0">
                <a:solidFill>
                  <a:schemeClr val="bg1"/>
                </a:solidFill>
              </a:rPr>
              <a:pPr>
                <a:spcBef>
                  <a:spcPct val="0"/>
                </a:spcBef>
              </a:pPr>
              <a:t>80</a:t>
            </a:fld>
            <a:endParaRPr lang="en-US" altLang="ru-RU" sz="1000" smtClean="0">
              <a:solidFill>
                <a:schemeClr val="bg1"/>
              </a:solidFill>
            </a:endParaRPr>
          </a:p>
        </p:txBody>
      </p:sp>
    </p:spTree>
    <p:extLst>
      <p:ext uri="{BB962C8B-B14F-4D97-AF65-F5344CB8AC3E}">
        <p14:creationId xmlns:p14="http://schemas.microsoft.com/office/powerpoint/2010/main" val="604443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Образ слайда 1"/>
          <p:cNvSpPr>
            <a:spLocks noGrp="1" noRot="1" noChangeAspect="1" noTextEdit="1"/>
          </p:cNvSpPr>
          <p:nvPr>
            <p:ph type="sldImg"/>
          </p:nvPr>
        </p:nvSpPr>
        <p:spPr>
          <a:ln/>
        </p:spPr>
      </p:sp>
      <p:sp>
        <p:nvSpPr>
          <p:cNvPr id="15667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А потом </a:t>
            </a:r>
            <a:r>
              <a:rPr lang="ru-RU" altLang="ru-RU" smtClean="0">
                <a:latin typeface="Arial" panose="020B0604020202020204" pitchFamily="34" charset="0"/>
                <a:cs typeface="Arial" panose="020B0604020202020204" pitchFamily="34" charset="0"/>
              </a:rPr>
              <a:t>срочно направить больного в отделение  неотложной офтальмологической помощи для хирургического вмешательства, о котором мы уже говорили.</a:t>
            </a:r>
          </a:p>
          <a:p>
            <a:endParaRPr lang="ru-RU" altLang="ru-RU" smtClean="0"/>
          </a:p>
        </p:txBody>
      </p:sp>
      <p:sp>
        <p:nvSpPr>
          <p:cNvPr id="15667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A910D4-90EA-4751-8B4F-F6257206388F}" type="slidenum">
              <a:rPr lang="en-US" altLang="ru-RU" sz="1000" smtClean="0">
                <a:solidFill>
                  <a:schemeClr val="bg1"/>
                </a:solidFill>
              </a:rPr>
              <a:pPr>
                <a:spcBef>
                  <a:spcPct val="0"/>
                </a:spcBef>
              </a:pPr>
              <a:t>81</a:t>
            </a:fld>
            <a:endParaRPr lang="en-US" altLang="ru-RU" sz="1000" smtClean="0">
              <a:solidFill>
                <a:schemeClr val="bg1"/>
              </a:solidFill>
            </a:endParaRPr>
          </a:p>
        </p:txBody>
      </p:sp>
    </p:spTree>
    <p:extLst>
      <p:ext uri="{BB962C8B-B14F-4D97-AF65-F5344CB8AC3E}">
        <p14:creationId xmlns:p14="http://schemas.microsoft.com/office/powerpoint/2010/main" val="2380207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Образ слайда 1"/>
          <p:cNvSpPr>
            <a:spLocks noGrp="1" noRot="1" noChangeAspect="1" noTextEdit="1"/>
          </p:cNvSpPr>
          <p:nvPr>
            <p:ph type="sldImg"/>
          </p:nvPr>
        </p:nvSpPr>
        <p:spPr>
          <a:ln/>
        </p:spPr>
      </p:sp>
      <p:sp>
        <p:nvSpPr>
          <p:cNvPr id="15872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Несколько слов о вторичных глаукомах. Вторичные глаукомы являются следствием или осложнением других поражений глазного яблока. Поэтому они весьма разнообразны. Например, существуют факогенные глаукомы – в результате набухания хрусталика, его перезревания или смещения. 	Постувеальные глаукомы – следствие воспалительных заболеваний глаза. Неоваскулярная глаукома  возникает в результате прорастания новообразованными сосудами путей оттока ВГЖ (после тромбозов ЦВС, при диабетической ретинопатии). Лечение проводят с учетом причинного фактора и, как правило, оно является хирургическим. Вторичные глаукомы чаще поражают один глаз.</a:t>
            </a:r>
          </a:p>
        </p:txBody>
      </p:sp>
      <p:sp>
        <p:nvSpPr>
          <p:cNvPr id="15872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F863BC-4081-4716-9B81-287C8132D7C5}" type="slidenum">
              <a:rPr lang="en-US" altLang="ru-RU" sz="1000" smtClean="0">
                <a:solidFill>
                  <a:schemeClr val="bg1"/>
                </a:solidFill>
              </a:rPr>
              <a:pPr>
                <a:spcBef>
                  <a:spcPct val="0"/>
                </a:spcBef>
              </a:pPr>
              <a:t>82</a:t>
            </a:fld>
            <a:endParaRPr lang="en-US" altLang="ru-RU" sz="1000" smtClean="0">
              <a:solidFill>
                <a:schemeClr val="bg1"/>
              </a:solidFill>
            </a:endParaRPr>
          </a:p>
        </p:txBody>
      </p:sp>
    </p:spTree>
    <p:extLst>
      <p:ext uri="{BB962C8B-B14F-4D97-AF65-F5344CB8AC3E}">
        <p14:creationId xmlns:p14="http://schemas.microsoft.com/office/powerpoint/2010/main" val="35502421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Образ слайда 1"/>
          <p:cNvSpPr>
            <a:spLocks noGrp="1" noRot="1" noChangeAspect="1" noTextEdit="1"/>
          </p:cNvSpPr>
          <p:nvPr>
            <p:ph type="sldImg"/>
          </p:nvPr>
        </p:nvSpPr>
        <p:spPr>
          <a:ln/>
        </p:spPr>
      </p:sp>
      <p:sp>
        <p:nvSpPr>
          <p:cNvPr id="16077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И в заключение коснемся врожденной глаукомы. Ее частота невелика – диагностируют ее приблизительно у 1 из 20 000 новорожденных детей. Заболевают преимущественно мальчики. Где-то в 15 % случаев возникновение заболевания наследственно обусловлено. Часто </a:t>
            </a:r>
            <a:r>
              <a:rPr lang="ru-RU" altLang="ru-RU" smtClean="0">
                <a:latin typeface="Arial" panose="020B0604020202020204" pitchFamily="34" charset="0"/>
                <a:cs typeface="Arial" panose="020B0604020202020204" pitchFamily="34" charset="0"/>
              </a:rPr>
              <a:t>врожденная глаукома проявляет себя в первые полгода жизни ребенка.</a:t>
            </a:r>
          </a:p>
          <a:p>
            <a:endParaRPr lang="ru-RU" altLang="ru-RU" smtClean="0"/>
          </a:p>
        </p:txBody>
      </p:sp>
      <p:sp>
        <p:nvSpPr>
          <p:cNvPr id="16077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CFCBC2-D32C-47D3-817A-3C7157AF4FB7}" type="slidenum">
              <a:rPr lang="en-US" altLang="ru-RU" sz="1000" smtClean="0">
                <a:solidFill>
                  <a:schemeClr val="bg1"/>
                </a:solidFill>
              </a:rPr>
              <a:pPr>
                <a:spcBef>
                  <a:spcPct val="0"/>
                </a:spcBef>
              </a:pPr>
              <a:t>83</a:t>
            </a:fld>
            <a:endParaRPr lang="en-US" altLang="ru-RU" sz="1000" smtClean="0">
              <a:solidFill>
                <a:schemeClr val="bg1"/>
              </a:solidFill>
            </a:endParaRPr>
          </a:p>
        </p:txBody>
      </p:sp>
    </p:spTree>
    <p:extLst>
      <p:ext uri="{BB962C8B-B14F-4D97-AF65-F5344CB8AC3E}">
        <p14:creationId xmlns:p14="http://schemas.microsoft.com/office/powerpoint/2010/main" val="13677159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Образ слайда 1"/>
          <p:cNvSpPr>
            <a:spLocks noGrp="1" noRot="1" noChangeAspect="1" noTextEdit="1"/>
          </p:cNvSpPr>
          <p:nvPr>
            <p:ph type="sldImg"/>
          </p:nvPr>
        </p:nvSpPr>
        <p:spPr>
          <a:ln/>
        </p:spPr>
      </p:sp>
      <p:sp>
        <p:nvSpPr>
          <p:cNvPr id="16281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На данном слайде вы видите нормальный открытый угол передней камеры.</a:t>
            </a:r>
          </a:p>
        </p:txBody>
      </p:sp>
      <p:sp>
        <p:nvSpPr>
          <p:cNvPr id="16282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7BCAA37-8225-4873-B217-AB64461E91AF}" type="slidenum">
              <a:rPr lang="en-US" altLang="ru-RU" sz="1000" smtClean="0">
                <a:solidFill>
                  <a:schemeClr val="bg1"/>
                </a:solidFill>
              </a:rPr>
              <a:pPr>
                <a:spcBef>
                  <a:spcPct val="0"/>
                </a:spcBef>
              </a:pPr>
              <a:t>84</a:t>
            </a:fld>
            <a:endParaRPr lang="en-US" altLang="ru-RU" sz="1000" smtClean="0">
              <a:solidFill>
                <a:schemeClr val="bg1"/>
              </a:solidFill>
            </a:endParaRPr>
          </a:p>
        </p:txBody>
      </p:sp>
    </p:spTree>
    <p:extLst>
      <p:ext uri="{BB962C8B-B14F-4D97-AF65-F5344CB8AC3E}">
        <p14:creationId xmlns:p14="http://schemas.microsoft.com/office/powerpoint/2010/main" val="17357402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Образ слайда 1"/>
          <p:cNvSpPr>
            <a:spLocks noGrp="1" noRot="1" noChangeAspect="1" noTextEdit="1"/>
          </p:cNvSpPr>
          <p:nvPr>
            <p:ph type="sldImg"/>
          </p:nvPr>
        </p:nvSpPr>
        <p:spPr>
          <a:ln/>
        </p:spPr>
      </p:sp>
      <p:sp>
        <p:nvSpPr>
          <p:cNvPr id="16486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При врожденной глаукоме вследствие мутации гена происходит недоразвитие структур дренажной системы глаза, прежде всего, трабекулы, что затрудняет отток внутриглазной жидкости из глаза и обусловливает повышение ВГД. В остальных случаях развитие болезни связано с воздействием неблагоприятных факторов в период внутриутробного развития. На данном слайде демонстрируем картину недоразвитого угла передней камеры.</a:t>
            </a:r>
          </a:p>
          <a:p>
            <a:endParaRPr lang="ru-RU" altLang="ru-RU" smtClean="0"/>
          </a:p>
        </p:txBody>
      </p:sp>
      <p:sp>
        <p:nvSpPr>
          <p:cNvPr id="16486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7F1436-4623-4CD3-B7F1-CCB3A31D5CBD}" type="slidenum">
              <a:rPr lang="en-US" altLang="ru-RU" sz="1000" smtClean="0">
                <a:solidFill>
                  <a:schemeClr val="bg1"/>
                </a:solidFill>
              </a:rPr>
              <a:pPr>
                <a:spcBef>
                  <a:spcPct val="0"/>
                </a:spcBef>
              </a:pPr>
              <a:t>85</a:t>
            </a:fld>
            <a:endParaRPr lang="en-US" altLang="ru-RU" sz="1000" smtClean="0">
              <a:solidFill>
                <a:schemeClr val="bg1"/>
              </a:solidFill>
            </a:endParaRPr>
          </a:p>
        </p:txBody>
      </p:sp>
    </p:spTree>
    <p:extLst>
      <p:ext uri="{BB962C8B-B14F-4D97-AF65-F5344CB8AC3E}">
        <p14:creationId xmlns:p14="http://schemas.microsoft.com/office/powerpoint/2010/main" val="42272550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Образ слайда 1"/>
          <p:cNvSpPr>
            <a:spLocks noGrp="1" noRot="1" noChangeAspect="1" noTextEdit="1"/>
          </p:cNvSpPr>
          <p:nvPr>
            <p:ph type="sldImg"/>
          </p:nvPr>
        </p:nvSpPr>
        <p:spPr>
          <a:ln/>
        </p:spPr>
      </p:sp>
      <p:sp>
        <p:nvSpPr>
          <p:cNvPr id="16691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solidFill>
                  <a:srgbClr val="FFCC66"/>
                </a:solidFill>
                <a:latin typeface="Arial" panose="020B0604020202020204" pitchFamily="34" charset="0"/>
                <a:cs typeface="Arial" panose="020B0604020202020204" pitchFamily="34" charset="0"/>
              </a:rPr>
              <a:t>Часто родители ребятишек, больных врожденной глаукомой обращают внимание на их необычайно большие и красивые глаза. Потом их настораживает </a:t>
            </a:r>
            <a:r>
              <a:rPr lang="ru-RU" altLang="ru-RU" smtClean="0">
                <a:latin typeface="Arial" panose="020B0604020202020204" pitchFamily="34" charset="0"/>
                <a:cs typeface="Arial" panose="020B0604020202020204" pitchFamily="34" charset="0"/>
              </a:rPr>
              <a:t>светобоязнь, слезотечение, блефароспазм. Ребенок трет глаза, сжимает веки, отворачивается от света. </a:t>
            </a:r>
          </a:p>
          <a:p>
            <a:r>
              <a:rPr lang="ru-RU" altLang="ru-RU" smtClean="0">
                <a:solidFill>
                  <a:srgbClr val="FFCC66"/>
                </a:solidFill>
                <a:latin typeface="Arial" panose="020B0604020202020204" pitchFamily="34" charset="0"/>
                <a:cs typeface="Arial" panose="020B0604020202020204" pitchFamily="34" charset="0"/>
              </a:rPr>
              <a:t>При осмотре видна </a:t>
            </a:r>
            <a:r>
              <a:rPr lang="ru-RU" altLang="ru-RU" smtClean="0">
                <a:latin typeface="Arial" panose="020B0604020202020204" pitchFamily="34" charset="0"/>
                <a:cs typeface="Arial" panose="020B0604020202020204" pitchFamily="34" charset="0"/>
              </a:rPr>
              <a:t>большая роговица, ее отек. </a:t>
            </a:r>
            <a:r>
              <a:rPr lang="ru-RU" altLang="ru-RU" smtClean="0"/>
              <a:t>Растяжение и истончение склеры ведет к появлению ее серовато-голубоватого окрашивания. Иногда глаза становятся огромными и напоминают вид «бычьих» - буфтальм.</a:t>
            </a:r>
            <a:endParaRPr lang="ru-RU" altLang="ru-RU" smtClean="0">
              <a:latin typeface="Arial" panose="020B0604020202020204" pitchFamily="34" charset="0"/>
              <a:cs typeface="Arial" panose="020B0604020202020204" pitchFamily="34" charset="0"/>
            </a:endParaRPr>
          </a:p>
          <a:p>
            <a:endParaRPr lang="ru-RU" altLang="ru-RU" smtClean="0"/>
          </a:p>
        </p:txBody>
      </p:sp>
      <p:sp>
        <p:nvSpPr>
          <p:cNvPr id="16691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097A25-A929-4A94-BE4C-E89A7CB6EAA9}" type="slidenum">
              <a:rPr lang="en-US" altLang="ru-RU" sz="1000" smtClean="0">
                <a:solidFill>
                  <a:schemeClr val="bg1"/>
                </a:solidFill>
              </a:rPr>
              <a:pPr>
                <a:spcBef>
                  <a:spcPct val="0"/>
                </a:spcBef>
              </a:pPr>
              <a:t>86</a:t>
            </a:fld>
            <a:endParaRPr lang="en-US" altLang="ru-RU" sz="1000" smtClean="0">
              <a:solidFill>
                <a:schemeClr val="bg1"/>
              </a:solidFill>
            </a:endParaRPr>
          </a:p>
        </p:txBody>
      </p:sp>
    </p:spTree>
    <p:extLst>
      <p:ext uri="{BB962C8B-B14F-4D97-AF65-F5344CB8AC3E}">
        <p14:creationId xmlns:p14="http://schemas.microsoft.com/office/powerpoint/2010/main" val="20775560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a:ln/>
        </p:spPr>
      </p:sp>
      <p:sp>
        <p:nvSpPr>
          <p:cNvPr id="16896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Единственным методом лечения врожденной глаукомы является хирургический, предусматривающий либо создание новых путей оттока, либо восстановление проходимости имеющихся.</a:t>
            </a:r>
          </a:p>
          <a:p>
            <a:r>
              <a:rPr lang="ru-RU" altLang="ru-RU" smtClean="0"/>
              <a:t>Если Вы заподозрили у ребенка наличие врожденной глаукомы его необходимо срочно направить к офтальмологу.</a:t>
            </a:r>
          </a:p>
          <a:p>
            <a:endParaRPr lang="ru-RU" altLang="ru-RU" smtClean="0"/>
          </a:p>
        </p:txBody>
      </p:sp>
      <p:sp>
        <p:nvSpPr>
          <p:cNvPr id="16896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C09E7F-3044-49CA-96FE-C7A4054C4BED}" type="slidenum">
              <a:rPr lang="en-US" altLang="ru-RU" sz="1000" smtClean="0">
                <a:solidFill>
                  <a:schemeClr val="bg1"/>
                </a:solidFill>
              </a:rPr>
              <a:pPr>
                <a:spcBef>
                  <a:spcPct val="0"/>
                </a:spcBef>
              </a:pPr>
              <a:t>87</a:t>
            </a:fld>
            <a:endParaRPr lang="en-US" altLang="ru-RU" sz="1000" smtClean="0">
              <a:solidFill>
                <a:schemeClr val="bg1"/>
              </a:solidFill>
            </a:endParaRPr>
          </a:p>
        </p:txBody>
      </p:sp>
    </p:spTree>
    <p:extLst>
      <p:ext uri="{BB962C8B-B14F-4D97-AF65-F5344CB8AC3E}">
        <p14:creationId xmlns:p14="http://schemas.microsoft.com/office/powerpoint/2010/main" val="4274479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Образ слайда 1"/>
          <p:cNvSpPr>
            <a:spLocks noGrp="1" noRot="1" noChangeAspect="1" noTextEdit="1"/>
          </p:cNvSpPr>
          <p:nvPr>
            <p:ph type="sldImg"/>
          </p:nvPr>
        </p:nvSpPr>
        <p:spPr>
          <a:ln/>
        </p:spPr>
      </p:sp>
      <p:sp>
        <p:nvSpPr>
          <p:cNvPr id="1843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В Российской Федерации на 1 января 2011 года было зарегистрировано более 1 млн. больных глаукомой. </a:t>
            </a:r>
          </a:p>
          <a:p>
            <a:endParaRPr lang="ru-RU" altLang="ru-RU" smtClean="0"/>
          </a:p>
        </p:txBody>
      </p:sp>
      <p:sp>
        <p:nvSpPr>
          <p:cNvPr id="1843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2C74682-509D-4DB2-AC1F-E450A8D3DA87}" type="slidenum">
              <a:rPr lang="en-US" altLang="ru-RU" sz="1000" smtClean="0">
                <a:solidFill>
                  <a:schemeClr val="bg1"/>
                </a:solidFill>
              </a:rPr>
              <a:pPr>
                <a:spcBef>
                  <a:spcPct val="0"/>
                </a:spcBef>
              </a:pPr>
              <a:t>8</a:t>
            </a:fld>
            <a:endParaRPr lang="en-US" altLang="ru-RU" sz="1000" smtClean="0">
              <a:solidFill>
                <a:schemeClr val="bg1"/>
              </a:solidFill>
            </a:endParaRPr>
          </a:p>
        </p:txBody>
      </p:sp>
    </p:spTree>
    <p:extLst>
      <p:ext uri="{BB962C8B-B14F-4D97-AF65-F5344CB8AC3E}">
        <p14:creationId xmlns:p14="http://schemas.microsoft.com/office/powerpoint/2010/main" val="25593516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Образ слайда 1"/>
          <p:cNvSpPr>
            <a:spLocks noGrp="1" noRot="1" noChangeAspect="1" noTextEdit="1"/>
          </p:cNvSpPr>
          <p:nvPr>
            <p:ph type="sldImg"/>
          </p:nvPr>
        </p:nvSpPr>
        <p:spPr>
          <a:ln/>
        </p:spPr>
      </p:sp>
      <p:sp>
        <p:nvSpPr>
          <p:cNvPr id="17101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Заканчивая разговор о глаукоме, выражаю надежду на понимание Вами архисерьезности этого заболевания и важности ее ранней диагностики! Заостряю ваше внимание на существующем порядке профилактических осмотров на глаукому, предусматривающих, прежде всего, измерение ВГД. Знание этих нормативов позволит вам своевременно направлять пациентов к офтальмологу и тем самым оказывать посильную помощь в профилактике причины слепоты № 1 в мире. </a:t>
            </a:r>
          </a:p>
        </p:txBody>
      </p:sp>
      <p:sp>
        <p:nvSpPr>
          <p:cNvPr id="17101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150DC61-F7B6-4F99-853D-F2BA617BF6AE}" type="slidenum">
              <a:rPr lang="en-US" altLang="ru-RU" sz="1000" smtClean="0">
                <a:solidFill>
                  <a:schemeClr val="bg1"/>
                </a:solidFill>
              </a:rPr>
              <a:pPr>
                <a:spcBef>
                  <a:spcPct val="0"/>
                </a:spcBef>
              </a:pPr>
              <a:t>88</a:t>
            </a:fld>
            <a:endParaRPr lang="en-US" altLang="ru-RU" sz="1000" smtClean="0">
              <a:solidFill>
                <a:schemeClr val="bg1"/>
              </a:solidFill>
            </a:endParaRPr>
          </a:p>
        </p:txBody>
      </p:sp>
    </p:spTree>
    <p:extLst>
      <p:ext uri="{BB962C8B-B14F-4D97-AF65-F5344CB8AC3E}">
        <p14:creationId xmlns:p14="http://schemas.microsoft.com/office/powerpoint/2010/main" val="7817096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Образ слайда 1"/>
          <p:cNvSpPr>
            <a:spLocks noGrp="1" noRot="1" noChangeAspect="1" noTextEdit="1"/>
          </p:cNvSpPr>
          <p:nvPr>
            <p:ph type="sldImg"/>
          </p:nvPr>
        </p:nvSpPr>
        <p:spPr>
          <a:ln/>
        </p:spPr>
      </p:sp>
      <p:sp>
        <p:nvSpPr>
          <p:cNvPr id="17408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Пополнить Ваши знания по вопросам глаукомы Вы можете из информационных источников, указанных на слайде.</a:t>
            </a:r>
          </a:p>
        </p:txBody>
      </p:sp>
      <p:sp>
        <p:nvSpPr>
          <p:cNvPr id="17408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04048D9-B517-4C1D-9090-AC271145069D}" type="slidenum">
              <a:rPr lang="en-US" altLang="ru-RU" sz="1000" smtClean="0">
                <a:solidFill>
                  <a:schemeClr val="bg1"/>
                </a:solidFill>
              </a:rPr>
              <a:pPr>
                <a:spcBef>
                  <a:spcPct val="0"/>
                </a:spcBef>
              </a:pPr>
              <a:t>90</a:t>
            </a:fld>
            <a:endParaRPr lang="en-US" altLang="ru-RU" sz="1000" smtClean="0">
              <a:solidFill>
                <a:schemeClr val="bg1"/>
              </a:solidFill>
            </a:endParaRPr>
          </a:p>
        </p:txBody>
      </p:sp>
    </p:spTree>
    <p:extLst>
      <p:ext uri="{BB962C8B-B14F-4D97-AF65-F5344CB8AC3E}">
        <p14:creationId xmlns:p14="http://schemas.microsoft.com/office/powerpoint/2010/main" val="37196251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Образ слайда 1"/>
          <p:cNvSpPr>
            <a:spLocks noGrp="1" noRot="1" noChangeAspect="1" noTextEdit="1"/>
          </p:cNvSpPr>
          <p:nvPr>
            <p:ph type="sldImg"/>
          </p:nvPr>
        </p:nvSpPr>
        <p:spPr>
          <a:ln/>
        </p:spPr>
      </p:sp>
      <p:sp>
        <p:nvSpPr>
          <p:cNvPr id="17613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Благодарю за внимание!</a:t>
            </a:r>
          </a:p>
        </p:txBody>
      </p:sp>
      <p:sp>
        <p:nvSpPr>
          <p:cNvPr id="17613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A97421-0730-4D7B-836D-598996877F8E}" type="slidenum">
              <a:rPr lang="en-US" altLang="ru-RU" sz="1000" smtClean="0">
                <a:solidFill>
                  <a:schemeClr val="bg1"/>
                </a:solidFill>
              </a:rPr>
              <a:pPr>
                <a:spcBef>
                  <a:spcPct val="0"/>
                </a:spcBef>
              </a:pPr>
              <a:t>91</a:t>
            </a:fld>
            <a:endParaRPr lang="en-US" altLang="ru-RU" sz="1000" smtClean="0">
              <a:solidFill>
                <a:schemeClr val="bg1"/>
              </a:solidFill>
            </a:endParaRPr>
          </a:p>
        </p:txBody>
      </p:sp>
    </p:spTree>
    <p:extLst>
      <p:ext uri="{BB962C8B-B14F-4D97-AF65-F5344CB8AC3E}">
        <p14:creationId xmlns:p14="http://schemas.microsoft.com/office/powerpoint/2010/main" val="90184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Образ слайда 1"/>
          <p:cNvSpPr>
            <a:spLocks noGrp="1" noRot="1" noChangeAspect="1" noTextEdit="1"/>
          </p:cNvSpPr>
          <p:nvPr>
            <p:ph type="sldImg"/>
          </p:nvPr>
        </p:nvSpPr>
        <p:spPr>
          <a:ln/>
        </p:spPr>
      </p:sp>
      <p:sp>
        <p:nvSpPr>
          <p:cNvPr id="2048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latin typeface="Arial" panose="020B0604020202020204" pitchFamily="34" charset="0"/>
                <a:cs typeface="Arial" panose="020B0604020202020204" pitchFamily="34" charset="0"/>
              </a:rPr>
              <a:t>Но наибольшее число больных глаукомой наблюдается в Европе – до четверти от мировых показателей. </a:t>
            </a:r>
          </a:p>
          <a:p>
            <a:endParaRPr lang="ru-RU" altLang="ru-RU" smtClean="0"/>
          </a:p>
        </p:txBody>
      </p:sp>
      <p:sp>
        <p:nvSpPr>
          <p:cNvPr id="2048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B07FF2-48D7-4C78-B810-AC8E93939943}" type="slidenum">
              <a:rPr lang="en-US" altLang="ru-RU" sz="1000" smtClean="0">
                <a:solidFill>
                  <a:schemeClr val="bg1"/>
                </a:solidFill>
              </a:rPr>
              <a:pPr>
                <a:spcBef>
                  <a:spcPct val="0"/>
                </a:spcBef>
              </a:pPr>
              <a:t>9</a:t>
            </a:fld>
            <a:endParaRPr lang="en-US" altLang="ru-RU" sz="1000" smtClean="0">
              <a:solidFill>
                <a:schemeClr val="bg1"/>
              </a:solidFill>
            </a:endParaRPr>
          </a:p>
        </p:txBody>
      </p:sp>
    </p:spTree>
    <p:extLst>
      <p:ext uri="{BB962C8B-B14F-4D97-AF65-F5344CB8AC3E}">
        <p14:creationId xmlns:p14="http://schemas.microsoft.com/office/powerpoint/2010/main" val="1297267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ru-RU"/>
          </a:p>
        </p:txBody>
      </p:sp>
      <p:sp>
        <p:nvSpPr>
          <p:cNvPr id="5" name="Footer Placeholder 4"/>
          <p:cNvSpPr>
            <a:spLocks noGrp="1"/>
          </p:cNvSpPr>
          <p:nvPr>
            <p:ph type="ftr" sz="quarter" idx="11"/>
          </p:nvPr>
        </p:nvSpPr>
        <p:spPr/>
        <p:txBody>
          <a:bodyPr/>
          <a:lstStyle>
            <a:lvl1pPr>
              <a:defRPr/>
            </a:lvl1pPr>
          </a:lstStyle>
          <a:p>
            <a:pPr>
              <a:defRPr/>
            </a:pPr>
            <a:endParaRPr lang="en-US" altLang="ru-RU"/>
          </a:p>
        </p:txBody>
      </p:sp>
      <p:sp>
        <p:nvSpPr>
          <p:cNvPr id="6" name="Slide Number Placeholder 5"/>
          <p:cNvSpPr>
            <a:spLocks noGrp="1"/>
          </p:cNvSpPr>
          <p:nvPr>
            <p:ph type="sldNum" sz="quarter" idx="12"/>
          </p:nvPr>
        </p:nvSpPr>
        <p:spPr/>
        <p:txBody>
          <a:bodyPr/>
          <a:lstStyle>
            <a:lvl1pPr>
              <a:defRPr/>
            </a:lvl1pPr>
          </a:lstStyle>
          <a:p>
            <a:pPr>
              <a:defRPr/>
            </a:pPr>
            <a:fld id="{1F5CE3A0-4533-4982-BD92-C094C656DDB5}" type="slidenum">
              <a:rPr lang="en-US" altLang="ru-RU"/>
              <a:pPr>
                <a:defRPr/>
              </a:pPr>
              <a:t>‹#›</a:t>
            </a:fld>
            <a:endParaRPr lang="en-US" altLang="ru-RU"/>
          </a:p>
        </p:txBody>
      </p:sp>
    </p:spTree>
    <p:extLst>
      <p:ext uri="{BB962C8B-B14F-4D97-AF65-F5344CB8AC3E}">
        <p14:creationId xmlns:p14="http://schemas.microsoft.com/office/powerpoint/2010/main" val="4231797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ru-RU"/>
          </a:p>
        </p:txBody>
      </p:sp>
      <p:sp>
        <p:nvSpPr>
          <p:cNvPr id="5" name="Footer Placeholder 4"/>
          <p:cNvSpPr>
            <a:spLocks noGrp="1"/>
          </p:cNvSpPr>
          <p:nvPr>
            <p:ph type="ftr" sz="quarter" idx="11"/>
          </p:nvPr>
        </p:nvSpPr>
        <p:spPr/>
        <p:txBody>
          <a:bodyPr/>
          <a:lstStyle>
            <a:lvl1pPr>
              <a:defRPr/>
            </a:lvl1pPr>
          </a:lstStyle>
          <a:p>
            <a:pPr>
              <a:defRPr/>
            </a:pPr>
            <a:endParaRPr lang="en-US" altLang="ru-RU"/>
          </a:p>
        </p:txBody>
      </p:sp>
      <p:sp>
        <p:nvSpPr>
          <p:cNvPr id="6" name="Slide Number Placeholder 5"/>
          <p:cNvSpPr>
            <a:spLocks noGrp="1"/>
          </p:cNvSpPr>
          <p:nvPr>
            <p:ph type="sldNum" sz="quarter" idx="12"/>
          </p:nvPr>
        </p:nvSpPr>
        <p:spPr/>
        <p:txBody>
          <a:bodyPr/>
          <a:lstStyle>
            <a:lvl1pPr>
              <a:defRPr/>
            </a:lvl1pPr>
          </a:lstStyle>
          <a:p>
            <a:pPr>
              <a:defRPr/>
            </a:pPr>
            <a:fld id="{F739F7CA-07F7-49B1-9AD5-A5A2F9C8202F}" type="slidenum">
              <a:rPr lang="en-US" altLang="ru-RU"/>
              <a:pPr>
                <a:defRPr/>
              </a:pPr>
              <a:t>‹#›</a:t>
            </a:fld>
            <a:endParaRPr lang="en-US" altLang="ru-RU"/>
          </a:p>
        </p:txBody>
      </p:sp>
    </p:spTree>
    <p:extLst>
      <p:ext uri="{BB962C8B-B14F-4D97-AF65-F5344CB8AC3E}">
        <p14:creationId xmlns:p14="http://schemas.microsoft.com/office/powerpoint/2010/main" val="955683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ru-RU"/>
          </a:p>
        </p:txBody>
      </p:sp>
      <p:sp>
        <p:nvSpPr>
          <p:cNvPr id="5" name="Footer Placeholder 4"/>
          <p:cNvSpPr>
            <a:spLocks noGrp="1"/>
          </p:cNvSpPr>
          <p:nvPr>
            <p:ph type="ftr" sz="quarter" idx="11"/>
          </p:nvPr>
        </p:nvSpPr>
        <p:spPr/>
        <p:txBody>
          <a:bodyPr/>
          <a:lstStyle>
            <a:lvl1pPr>
              <a:defRPr/>
            </a:lvl1pPr>
          </a:lstStyle>
          <a:p>
            <a:pPr>
              <a:defRPr/>
            </a:pPr>
            <a:endParaRPr lang="en-US" altLang="ru-RU"/>
          </a:p>
        </p:txBody>
      </p:sp>
      <p:sp>
        <p:nvSpPr>
          <p:cNvPr id="6" name="Slide Number Placeholder 5"/>
          <p:cNvSpPr>
            <a:spLocks noGrp="1"/>
          </p:cNvSpPr>
          <p:nvPr>
            <p:ph type="sldNum" sz="quarter" idx="12"/>
          </p:nvPr>
        </p:nvSpPr>
        <p:spPr/>
        <p:txBody>
          <a:bodyPr/>
          <a:lstStyle>
            <a:lvl1pPr>
              <a:defRPr/>
            </a:lvl1pPr>
          </a:lstStyle>
          <a:p>
            <a:pPr>
              <a:defRPr/>
            </a:pPr>
            <a:fld id="{907D495D-C42E-4BEF-A617-B9B946033A3C}" type="slidenum">
              <a:rPr lang="en-US" altLang="ru-RU"/>
              <a:pPr>
                <a:defRPr/>
              </a:pPr>
              <a:t>‹#›</a:t>
            </a:fld>
            <a:endParaRPr lang="en-US" altLang="ru-RU"/>
          </a:p>
        </p:txBody>
      </p:sp>
    </p:spTree>
    <p:extLst>
      <p:ext uri="{BB962C8B-B14F-4D97-AF65-F5344CB8AC3E}">
        <p14:creationId xmlns:p14="http://schemas.microsoft.com/office/powerpoint/2010/main" val="669048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914400" y="609600"/>
            <a:ext cx="10363200" cy="5486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Date Placeholder 3"/>
          <p:cNvSpPr>
            <a:spLocks noGrp="1"/>
          </p:cNvSpPr>
          <p:nvPr>
            <p:ph type="dt" sz="half" idx="10"/>
          </p:nvPr>
        </p:nvSpPr>
        <p:spPr/>
        <p:txBody>
          <a:bodyPr/>
          <a:lstStyle>
            <a:lvl1pPr>
              <a:defRPr/>
            </a:lvl1pPr>
          </a:lstStyle>
          <a:p>
            <a:pPr>
              <a:defRPr/>
            </a:pPr>
            <a:endParaRPr lang="en-US" altLang="ru-RU"/>
          </a:p>
        </p:txBody>
      </p:sp>
      <p:sp>
        <p:nvSpPr>
          <p:cNvPr id="4" name="Footer Placeholder 4"/>
          <p:cNvSpPr>
            <a:spLocks noGrp="1"/>
          </p:cNvSpPr>
          <p:nvPr>
            <p:ph type="ftr" sz="quarter" idx="11"/>
          </p:nvPr>
        </p:nvSpPr>
        <p:spPr/>
        <p:txBody>
          <a:bodyPr/>
          <a:lstStyle>
            <a:lvl1pPr>
              <a:defRPr/>
            </a:lvl1pPr>
          </a:lstStyle>
          <a:p>
            <a:pPr>
              <a:defRPr/>
            </a:pPr>
            <a:endParaRPr lang="en-US" altLang="ru-RU"/>
          </a:p>
        </p:txBody>
      </p:sp>
      <p:sp>
        <p:nvSpPr>
          <p:cNvPr id="5" name="Slide Number Placeholder 5"/>
          <p:cNvSpPr>
            <a:spLocks noGrp="1"/>
          </p:cNvSpPr>
          <p:nvPr>
            <p:ph type="sldNum" sz="quarter" idx="12"/>
          </p:nvPr>
        </p:nvSpPr>
        <p:spPr/>
        <p:txBody>
          <a:bodyPr/>
          <a:lstStyle>
            <a:lvl1pPr>
              <a:defRPr/>
            </a:lvl1pPr>
          </a:lstStyle>
          <a:p>
            <a:pPr>
              <a:defRPr/>
            </a:pPr>
            <a:fld id="{D9B7EFFB-6869-4A30-BD61-CD8B7CC483F6}" type="slidenum">
              <a:rPr lang="en-US" altLang="ru-RU"/>
              <a:pPr>
                <a:defRPr/>
              </a:pPr>
              <a:t>‹#›</a:t>
            </a:fld>
            <a:endParaRPr lang="en-US" altLang="ru-RU"/>
          </a:p>
        </p:txBody>
      </p:sp>
    </p:spTree>
    <p:extLst>
      <p:ext uri="{BB962C8B-B14F-4D97-AF65-F5344CB8AC3E}">
        <p14:creationId xmlns:p14="http://schemas.microsoft.com/office/powerpoint/2010/main" val="377513714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914400" y="1981200"/>
            <a:ext cx="508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6197600" y="1981200"/>
            <a:ext cx="508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6197600" y="4114800"/>
            <a:ext cx="508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Date Placeholder 3"/>
          <p:cNvSpPr>
            <a:spLocks noGrp="1"/>
          </p:cNvSpPr>
          <p:nvPr>
            <p:ph type="dt" sz="half" idx="10"/>
          </p:nvPr>
        </p:nvSpPr>
        <p:spPr/>
        <p:txBody>
          <a:bodyPr/>
          <a:lstStyle>
            <a:lvl1pPr>
              <a:defRPr/>
            </a:lvl1pPr>
          </a:lstStyle>
          <a:p>
            <a:pPr>
              <a:defRPr/>
            </a:pPr>
            <a:endParaRPr lang="en-US" altLang="ru-RU"/>
          </a:p>
        </p:txBody>
      </p:sp>
      <p:sp>
        <p:nvSpPr>
          <p:cNvPr id="7" name="Footer Placeholder 4"/>
          <p:cNvSpPr>
            <a:spLocks noGrp="1"/>
          </p:cNvSpPr>
          <p:nvPr>
            <p:ph type="ftr" sz="quarter" idx="11"/>
          </p:nvPr>
        </p:nvSpPr>
        <p:spPr/>
        <p:txBody>
          <a:bodyPr/>
          <a:lstStyle>
            <a:lvl1pPr>
              <a:defRPr/>
            </a:lvl1pPr>
          </a:lstStyle>
          <a:p>
            <a:pPr>
              <a:defRPr/>
            </a:pPr>
            <a:endParaRPr lang="en-US" altLang="ru-RU"/>
          </a:p>
        </p:txBody>
      </p:sp>
      <p:sp>
        <p:nvSpPr>
          <p:cNvPr id="8" name="Slide Number Placeholder 5"/>
          <p:cNvSpPr>
            <a:spLocks noGrp="1"/>
          </p:cNvSpPr>
          <p:nvPr>
            <p:ph type="sldNum" sz="quarter" idx="12"/>
          </p:nvPr>
        </p:nvSpPr>
        <p:spPr/>
        <p:txBody>
          <a:bodyPr/>
          <a:lstStyle>
            <a:lvl1pPr>
              <a:defRPr/>
            </a:lvl1pPr>
          </a:lstStyle>
          <a:p>
            <a:pPr>
              <a:defRPr/>
            </a:pPr>
            <a:fld id="{FEE2658E-9028-4622-A7A3-AE92126B4694}" type="slidenum">
              <a:rPr lang="en-US" altLang="ru-RU"/>
              <a:pPr>
                <a:defRPr/>
              </a:pPr>
              <a:t>‹#›</a:t>
            </a:fld>
            <a:endParaRPr lang="en-US" altLang="ru-RU"/>
          </a:p>
        </p:txBody>
      </p:sp>
    </p:spTree>
    <p:extLst>
      <p:ext uri="{BB962C8B-B14F-4D97-AF65-F5344CB8AC3E}">
        <p14:creationId xmlns:p14="http://schemas.microsoft.com/office/powerpoint/2010/main" val="382340333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ru-RU"/>
          </a:p>
        </p:txBody>
      </p:sp>
      <p:sp>
        <p:nvSpPr>
          <p:cNvPr id="5" name="Footer Placeholder 4"/>
          <p:cNvSpPr>
            <a:spLocks noGrp="1"/>
          </p:cNvSpPr>
          <p:nvPr>
            <p:ph type="ftr" sz="quarter" idx="11"/>
          </p:nvPr>
        </p:nvSpPr>
        <p:spPr/>
        <p:txBody>
          <a:bodyPr/>
          <a:lstStyle>
            <a:lvl1pPr>
              <a:defRPr/>
            </a:lvl1pPr>
          </a:lstStyle>
          <a:p>
            <a:pPr>
              <a:defRPr/>
            </a:pPr>
            <a:endParaRPr lang="en-US" altLang="ru-RU"/>
          </a:p>
        </p:txBody>
      </p:sp>
      <p:sp>
        <p:nvSpPr>
          <p:cNvPr id="6" name="Slide Number Placeholder 5"/>
          <p:cNvSpPr>
            <a:spLocks noGrp="1"/>
          </p:cNvSpPr>
          <p:nvPr>
            <p:ph type="sldNum" sz="quarter" idx="12"/>
          </p:nvPr>
        </p:nvSpPr>
        <p:spPr/>
        <p:txBody>
          <a:bodyPr/>
          <a:lstStyle>
            <a:lvl1pPr>
              <a:defRPr/>
            </a:lvl1pPr>
          </a:lstStyle>
          <a:p>
            <a:pPr>
              <a:defRPr/>
            </a:pPr>
            <a:fld id="{97177F60-9679-48FA-ADFC-BB3FB35BB29F}" type="slidenum">
              <a:rPr lang="en-US" altLang="ru-RU"/>
              <a:pPr>
                <a:defRPr/>
              </a:pPr>
              <a:t>‹#›</a:t>
            </a:fld>
            <a:endParaRPr lang="en-US" altLang="ru-RU"/>
          </a:p>
        </p:txBody>
      </p:sp>
    </p:spTree>
    <p:extLst>
      <p:ext uri="{BB962C8B-B14F-4D97-AF65-F5344CB8AC3E}">
        <p14:creationId xmlns:p14="http://schemas.microsoft.com/office/powerpoint/2010/main" val="2714533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endParaRPr lang="en-US" altLang="ru-RU"/>
          </a:p>
        </p:txBody>
      </p:sp>
      <p:sp>
        <p:nvSpPr>
          <p:cNvPr id="5" name="Footer Placeholder 4"/>
          <p:cNvSpPr>
            <a:spLocks noGrp="1"/>
          </p:cNvSpPr>
          <p:nvPr>
            <p:ph type="ftr" sz="quarter" idx="11"/>
          </p:nvPr>
        </p:nvSpPr>
        <p:spPr/>
        <p:txBody>
          <a:bodyPr/>
          <a:lstStyle>
            <a:lvl1pPr>
              <a:defRPr/>
            </a:lvl1pPr>
          </a:lstStyle>
          <a:p>
            <a:pPr>
              <a:defRPr/>
            </a:pPr>
            <a:endParaRPr lang="en-US" altLang="ru-RU"/>
          </a:p>
        </p:txBody>
      </p:sp>
      <p:sp>
        <p:nvSpPr>
          <p:cNvPr id="6" name="Slide Number Placeholder 5"/>
          <p:cNvSpPr>
            <a:spLocks noGrp="1"/>
          </p:cNvSpPr>
          <p:nvPr>
            <p:ph type="sldNum" sz="quarter" idx="12"/>
          </p:nvPr>
        </p:nvSpPr>
        <p:spPr/>
        <p:txBody>
          <a:bodyPr/>
          <a:lstStyle>
            <a:lvl1pPr>
              <a:defRPr/>
            </a:lvl1pPr>
          </a:lstStyle>
          <a:p>
            <a:pPr>
              <a:defRPr/>
            </a:pPr>
            <a:fld id="{2DF125F6-1264-4CEF-B870-0C0DAF3D3294}" type="slidenum">
              <a:rPr lang="en-US" altLang="ru-RU"/>
              <a:pPr>
                <a:defRPr/>
              </a:pPr>
              <a:t>‹#›</a:t>
            </a:fld>
            <a:endParaRPr lang="en-US" altLang="ru-RU"/>
          </a:p>
        </p:txBody>
      </p:sp>
    </p:spTree>
    <p:extLst>
      <p:ext uri="{BB962C8B-B14F-4D97-AF65-F5344CB8AC3E}">
        <p14:creationId xmlns:p14="http://schemas.microsoft.com/office/powerpoint/2010/main" val="935895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ru-RU"/>
          </a:p>
        </p:txBody>
      </p:sp>
      <p:sp>
        <p:nvSpPr>
          <p:cNvPr id="6" name="Footer Placeholder 4"/>
          <p:cNvSpPr>
            <a:spLocks noGrp="1"/>
          </p:cNvSpPr>
          <p:nvPr>
            <p:ph type="ftr" sz="quarter" idx="11"/>
          </p:nvPr>
        </p:nvSpPr>
        <p:spPr/>
        <p:txBody>
          <a:bodyPr/>
          <a:lstStyle>
            <a:lvl1pPr>
              <a:defRPr/>
            </a:lvl1pPr>
          </a:lstStyle>
          <a:p>
            <a:pPr>
              <a:defRPr/>
            </a:pPr>
            <a:endParaRPr lang="en-US" altLang="ru-RU"/>
          </a:p>
        </p:txBody>
      </p:sp>
      <p:sp>
        <p:nvSpPr>
          <p:cNvPr id="7" name="Slide Number Placeholder 5"/>
          <p:cNvSpPr>
            <a:spLocks noGrp="1"/>
          </p:cNvSpPr>
          <p:nvPr>
            <p:ph type="sldNum" sz="quarter" idx="12"/>
          </p:nvPr>
        </p:nvSpPr>
        <p:spPr/>
        <p:txBody>
          <a:bodyPr/>
          <a:lstStyle>
            <a:lvl1pPr>
              <a:defRPr/>
            </a:lvl1pPr>
          </a:lstStyle>
          <a:p>
            <a:pPr>
              <a:defRPr/>
            </a:pPr>
            <a:fld id="{0AE25446-7FBF-49C7-9CA2-3F32D18F0898}" type="slidenum">
              <a:rPr lang="en-US" altLang="ru-RU"/>
              <a:pPr>
                <a:defRPr/>
              </a:pPr>
              <a:t>‹#›</a:t>
            </a:fld>
            <a:endParaRPr lang="en-US" altLang="ru-RU"/>
          </a:p>
        </p:txBody>
      </p:sp>
    </p:spTree>
    <p:extLst>
      <p:ext uri="{BB962C8B-B14F-4D97-AF65-F5344CB8AC3E}">
        <p14:creationId xmlns:p14="http://schemas.microsoft.com/office/powerpoint/2010/main" val="179515803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ru-RU"/>
          </a:p>
        </p:txBody>
      </p:sp>
      <p:sp>
        <p:nvSpPr>
          <p:cNvPr id="8" name="Footer Placeholder 4"/>
          <p:cNvSpPr>
            <a:spLocks noGrp="1"/>
          </p:cNvSpPr>
          <p:nvPr>
            <p:ph type="ftr" sz="quarter" idx="11"/>
          </p:nvPr>
        </p:nvSpPr>
        <p:spPr/>
        <p:txBody>
          <a:bodyPr/>
          <a:lstStyle>
            <a:lvl1pPr>
              <a:defRPr/>
            </a:lvl1pPr>
          </a:lstStyle>
          <a:p>
            <a:pPr>
              <a:defRPr/>
            </a:pPr>
            <a:endParaRPr lang="en-US" altLang="ru-RU"/>
          </a:p>
        </p:txBody>
      </p:sp>
      <p:sp>
        <p:nvSpPr>
          <p:cNvPr id="9" name="Slide Number Placeholder 5"/>
          <p:cNvSpPr>
            <a:spLocks noGrp="1"/>
          </p:cNvSpPr>
          <p:nvPr>
            <p:ph type="sldNum" sz="quarter" idx="12"/>
          </p:nvPr>
        </p:nvSpPr>
        <p:spPr/>
        <p:txBody>
          <a:bodyPr/>
          <a:lstStyle>
            <a:lvl1pPr>
              <a:defRPr/>
            </a:lvl1pPr>
          </a:lstStyle>
          <a:p>
            <a:pPr>
              <a:defRPr/>
            </a:pPr>
            <a:fld id="{FEED9EBD-8A1F-42AE-9105-DE1A26B8CB0A}" type="slidenum">
              <a:rPr lang="en-US" altLang="ru-RU"/>
              <a:pPr>
                <a:defRPr/>
              </a:pPr>
              <a:t>‹#›</a:t>
            </a:fld>
            <a:endParaRPr lang="en-US" altLang="ru-RU"/>
          </a:p>
        </p:txBody>
      </p:sp>
    </p:spTree>
    <p:extLst>
      <p:ext uri="{BB962C8B-B14F-4D97-AF65-F5344CB8AC3E}">
        <p14:creationId xmlns:p14="http://schemas.microsoft.com/office/powerpoint/2010/main" val="325548036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ru-RU"/>
          </a:p>
        </p:txBody>
      </p:sp>
      <p:sp>
        <p:nvSpPr>
          <p:cNvPr id="4" name="Footer Placeholder 4"/>
          <p:cNvSpPr>
            <a:spLocks noGrp="1"/>
          </p:cNvSpPr>
          <p:nvPr>
            <p:ph type="ftr" sz="quarter" idx="11"/>
          </p:nvPr>
        </p:nvSpPr>
        <p:spPr/>
        <p:txBody>
          <a:bodyPr/>
          <a:lstStyle>
            <a:lvl1pPr>
              <a:defRPr/>
            </a:lvl1pPr>
          </a:lstStyle>
          <a:p>
            <a:pPr>
              <a:defRPr/>
            </a:pPr>
            <a:endParaRPr lang="en-US" altLang="ru-RU"/>
          </a:p>
        </p:txBody>
      </p:sp>
      <p:sp>
        <p:nvSpPr>
          <p:cNvPr id="5" name="Slide Number Placeholder 5"/>
          <p:cNvSpPr>
            <a:spLocks noGrp="1"/>
          </p:cNvSpPr>
          <p:nvPr>
            <p:ph type="sldNum" sz="quarter" idx="12"/>
          </p:nvPr>
        </p:nvSpPr>
        <p:spPr/>
        <p:txBody>
          <a:bodyPr/>
          <a:lstStyle>
            <a:lvl1pPr>
              <a:defRPr/>
            </a:lvl1pPr>
          </a:lstStyle>
          <a:p>
            <a:pPr>
              <a:defRPr/>
            </a:pPr>
            <a:fld id="{AB8D0AE1-C65B-47DD-994E-E6276EF8573A}" type="slidenum">
              <a:rPr lang="en-US" altLang="ru-RU"/>
              <a:pPr>
                <a:defRPr/>
              </a:pPr>
              <a:t>‹#›</a:t>
            </a:fld>
            <a:endParaRPr lang="en-US" altLang="ru-RU"/>
          </a:p>
        </p:txBody>
      </p:sp>
    </p:spTree>
    <p:extLst>
      <p:ext uri="{BB962C8B-B14F-4D97-AF65-F5344CB8AC3E}">
        <p14:creationId xmlns:p14="http://schemas.microsoft.com/office/powerpoint/2010/main" val="3612904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ru-RU"/>
          </a:p>
        </p:txBody>
      </p:sp>
      <p:sp>
        <p:nvSpPr>
          <p:cNvPr id="3" name="Footer Placeholder 4"/>
          <p:cNvSpPr>
            <a:spLocks noGrp="1"/>
          </p:cNvSpPr>
          <p:nvPr>
            <p:ph type="ftr" sz="quarter" idx="11"/>
          </p:nvPr>
        </p:nvSpPr>
        <p:spPr/>
        <p:txBody>
          <a:bodyPr/>
          <a:lstStyle>
            <a:lvl1pPr>
              <a:defRPr/>
            </a:lvl1pPr>
          </a:lstStyle>
          <a:p>
            <a:pPr>
              <a:defRPr/>
            </a:pPr>
            <a:endParaRPr lang="en-US" altLang="ru-RU"/>
          </a:p>
        </p:txBody>
      </p:sp>
      <p:sp>
        <p:nvSpPr>
          <p:cNvPr id="4" name="Slide Number Placeholder 5"/>
          <p:cNvSpPr>
            <a:spLocks noGrp="1"/>
          </p:cNvSpPr>
          <p:nvPr>
            <p:ph type="sldNum" sz="quarter" idx="12"/>
          </p:nvPr>
        </p:nvSpPr>
        <p:spPr/>
        <p:txBody>
          <a:bodyPr/>
          <a:lstStyle>
            <a:lvl1pPr>
              <a:defRPr/>
            </a:lvl1pPr>
          </a:lstStyle>
          <a:p>
            <a:pPr>
              <a:defRPr/>
            </a:pPr>
            <a:fld id="{A49D47CC-F794-4B41-A526-1B6E177233CC}" type="slidenum">
              <a:rPr lang="en-US" altLang="ru-RU"/>
              <a:pPr>
                <a:defRPr/>
              </a:pPr>
              <a:t>‹#›</a:t>
            </a:fld>
            <a:endParaRPr lang="en-US" altLang="ru-RU"/>
          </a:p>
        </p:txBody>
      </p:sp>
    </p:spTree>
    <p:extLst>
      <p:ext uri="{BB962C8B-B14F-4D97-AF65-F5344CB8AC3E}">
        <p14:creationId xmlns:p14="http://schemas.microsoft.com/office/powerpoint/2010/main" val="26111067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endParaRPr lang="en-US" altLang="ru-RU"/>
          </a:p>
        </p:txBody>
      </p:sp>
      <p:sp>
        <p:nvSpPr>
          <p:cNvPr id="6" name="Footer Placeholder 4"/>
          <p:cNvSpPr>
            <a:spLocks noGrp="1"/>
          </p:cNvSpPr>
          <p:nvPr>
            <p:ph type="ftr" sz="quarter" idx="11"/>
          </p:nvPr>
        </p:nvSpPr>
        <p:spPr/>
        <p:txBody>
          <a:bodyPr/>
          <a:lstStyle>
            <a:lvl1pPr>
              <a:defRPr/>
            </a:lvl1pPr>
          </a:lstStyle>
          <a:p>
            <a:pPr>
              <a:defRPr/>
            </a:pPr>
            <a:endParaRPr lang="en-US" altLang="ru-RU"/>
          </a:p>
        </p:txBody>
      </p:sp>
      <p:sp>
        <p:nvSpPr>
          <p:cNvPr id="7" name="Slide Number Placeholder 5"/>
          <p:cNvSpPr>
            <a:spLocks noGrp="1"/>
          </p:cNvSpPr>
          <p:nvPr>
            <p:ph type="sldNum" sz="quarter" idx="12"/>
          </p:nvPr>
        </p:nvSpPr>
        <p:spPr/>
        <p:txBody>
          <a:bodyPr/>
          <a:lstStyle>
            <a:lvl1pPr>
              <a:defRPr/>
            </a:lvl1pPr>
          </a:lstStyle>
          <a:p>
            <a:pPr>
              <a:defRPr/>
            </a:pPr>
            <a:fld id="{7E300CCC-09D8-4BED-9010-44DAB1F9ABD8}" type="slidenum">
              <a:rPr lang="en-US" altLang="ru-RU"/>
              <a:pPr>
                <a:defRPr/>
              </a:pPr>
              <a:t>‹#›</a:t>
            </a:fld>
            <a:endParaRPr lang="en-US" altLang="ru-RU"/>
          </a:p>
        </p:txBody>
      </p:sp>
    </p:spTree>
    <p:extLst>
      <p:ext uri="{BB962C8B-B14F-4D97-AF65-F5344CB8AC3E}">
        <p14:creationId xmlns:p14="http://schemas.microsoft.com/office/powerpoint/2010/main" val="3957063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endParaRPr lang="en-US" altLang="ru-RU"/>
          </a:p>
        </p:txBody>
      </p:sp>
      <p:sp>
        <p:nvSpPr>
          <p:cNvPr id="6" name="Footer Placeholder 4"/>
          <p:cNvSpPr>
            <a:spLocks noGrp="1"/>
          </p:cNvSpPr>
          <p:nvPr>
            <p:ph type="ftr" sz="quarter" idx="11"/>
          </p:nvPr>
        </p:nvSpPr>
        <p:spPr/>
        <p:txBody>
          <a:bodyPr/>
          <a:lstStyle>
            <a:lvl1pPr>
              <a:defRPr/>
            </a:lvl1pPr>
          </a:lstStyle>
          <a:p>
            <a:pPr>
              <a:defRPr/>
            </a:pPr>
            <a:endParaRPr lang="en-US" altLang="ru-RU"/>
          </a:p>
        </p:txBody>
      </p:sp>
      <p:sp>
        <p:nvSpPr>
          <p:cNvPr id="7" name="Slide Number Placeholder 5"/>
          <p:cNvSpPr>
            <a:spLocks noGrp="1"/>
          </p:cNvSpPr>
          <p:nvPr>
            <p:ph type="sldNum" sz="quarter" idx="12"/>
          </p:nvPr>
        </p:nvSpPr>
        <p:spPr/>
        <p:txBody>
          <a:bodyPr/>
          <a:lstStyle>
            <a:lvl1pPr>
              <a:defRPr/>
            </a:lvl1pPr>
          </a:lstStyle>
          <a:p>
            <a:pPr>
              <a:defRPr/>
            </a:pPr>
            <a:fld id="{753C9E78-D67E-4AD0-89CF-B5F9FA2C2CC3}" type="slidenum">
              <a:rPr lang="en-US" altLang="ru-RU"/>
              <a:pPr>
                <a:defRPr/>
              </a:pPr>
              <a:t>‹#›</a:t>
            </a:fld>
            <a:endParaRPr lang="en-US" altLang="ru-RU"/>
          </a:p>
        </p:txBody>
      </p:sp>
    </p:spTree>
    <p:extLst>
      <p:ext uri="{BB962C8B-B14F-4D97-AF65-F5344CB8AC3E}">
        <p14:creationId xmlns:p14="http://schemas.microsoft.com/office/powerpoint/2010/main" val="3893702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endParaRPr lang="en-US" altLang="ru-RU" smtClean="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0CDE9A8-863D-47D8-9015-DA77DEDFB550}" type="slidenum">
              <a:rPr lang="en-US" altLang="ru-RU"/>
              <a:pPr>
                <a:defRPr/>
              </a:pPr>
              <a:t>‹#›</a:t>
            </a:fld>
            <a:endParaRPr lang="en-US" altLang="ru-RU"/>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39.xml"/><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0.png"/><Relationship Id="rId5" Type="http://schemas.openxmlformats.org/officeDocument/2006/relationships/oleObject" Target="../embeddings/oleObject1.bin"/><Relationship Id="rId4" Type="http://schemas.openxmlformats.org/officeDocument/2006/relationships/image" Target="../media/image61.png"/><Relationship Id="rId9"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jpeg"/></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6.png"/></Relationships>
</file>

<file path=ppt/slides/_rels/slide6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video" Target="file:///E:\&#1043;&#1048;&#1059;&#1042;\&#1070;&#1088;&#1100;&#1077;&#1074;&#1072;\&#1043;&#1083;&#1072;&#1091;&#1082;&#1086;&#1084;&#1072;\5&#1072;.avi" TargetMode="External"/><Relationship Id="rId7" Type="http://schemas.openxmlformats.org/officeDocument/2006/relationships/notesSlide" Target="../notesSlides/notesSlide60.xml"/><Relationship Id="rId12" Type="http://schemas.openxmlformats.org/officeDocument/2006/relationships/image" Target="../media/image111.jpeg"/><Relationship Id="rId2" Type="http://schemas.openxmlformats.org/officeDocument/2006/relationships/video" Target="file:///E:\&#1043;&#1048;&#1059;&#1042;\&#1070;&#1088;&#1100;&#1077;&#1074;&#1072;\&#1043;&#1083;&#1072;&#1091;&#1082;&#1086;&#1084;&#1072;\9&#1072;.avi" TargetMode="External"/><Relationship Id="rId1" Type="http://schemas.openxmlformats.org/officeDocument/2006/relationships/video" Target="file:///E:\&#1043;&#1048;&#1059;&#1042;\&#1070;&#1088;&#1100;&#1077;&#1074;&#1072;\&#1043;&#1083;&#1072;&#1091;&#1082;&#1086;&#1084;&#1072;\9.avi" TargetMode="External"/><Relationship Id="rId6" Type="http://schemas.openxmlformats.org/officeDocument/2006/relationships/slideLayout" Target="../slideLayouts/slideLayout2.xml"/><Relationship Id="rId11" Type="http://schemas.openxmlformats.org/officeDocument/2006/relationships/image" Target="../media/image110.png"/><Relationship Id="rId5" Type="http://schemas.openxmlformats.org/officeDocument/2006/relationships/video" Target="file:///E:\&#1043;&#1048;&#1059;&#1042;\&#1070;&#1088;&#1100;&#1077;&#1074;&#1072;\&#1043;&#1083;&#1072;&#1091;&#1082;&#1086;&#1084;&#1072;\11.avi" TargetMode="External"/><Relationship Id="rId10" Type="http://schemas.openxmlformats.org/officeDocument/2006/relationships/image" Target="../media/image109.png"/><Relationship Id="rId4" Type="http://schemas.openxmlformats.org/officeDocument/2006/relationships/video" Target="file:///E:\&#1043;&#1048;&#1059;&#1042;\&#1070;&#1088;&#1100;&#1077;&#1074;&#1072;\&#1043;&#1083;&#1072;&#1091;&#1082;&#1086;&#1084;&#1072;\10.avi" TargetMode="External"/><Relationship Id="rId9" Type="http://schemas.openxmlformats.org/officeDocument/2006/relationships/image" Target="../media/image108.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1.png"/></Relationships>
</file>

<file path=ppt/slides/_rels/slide7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28.jpeg"/><Relationship Id="rId7" Type="http://schemas.openxmlformats.org/officeDocument/2006/relationships/diagramColors" Target="../diagrams/colors6.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7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7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33.jpeg"/></Relationships>
</file>

<file path=ppt/slides/_rels/slide7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jpeg"/><Relationship Id="rId4" Type="http://schemas.openxmlformats.org/officeDocument/2006/relationships/image" Target="../media/image139.jpeg"/></Relationships>
</file>

<file path=ppt/slides/_rels/slide8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hyperlink" Target="https://ru.wikipedia.org/wiki/%D0%90%D0%BD%D0%B3%D0%BB%D0%B8%D0%B9%D1%81%D0%BA%D0%B8%D0%B9_%D1%8F%D0%B7%D1%8B%D0%B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87172" y="966598"/>
            <a:ext cx="11779930" cy="574675"/>
          </a:xfrm>
        </p:spPr>
        <p:txBody>
          <a:bodyPr/>
          <a:lstStyle/>
          <a:p>
            <a:pPr algn="ctr" eaLnBrk="1" hangingPunct="1"/>
            <a:r>
              <a:rPr lang="ru-RU" altLang="ru-RU" sz="2400" b="1" dirty="0" smtClean="0">
                <a:solidFill>
                  <a:srgbClr val="FFCC66"/>
                </a:solidFill>
                <a:latin typeface="Arial" panose="020B0604020202020204" pitchFamily="34" charset="0"/>
                <a:cs typeface="Arial" panose="020B0604020202020204" pitchFamily="34" charset="0"/>
              </a:rPr>
              <a:t>Кафедра офтальмологии с курсом ПО</a:t>
            </a:r>
            <a:r>
              <a:rPr lang="en-US" altLang="ru-RU" sz="2400" b="1" dirty="0" smtClean="0">
                <a:solidFill>
                  <a:srgbClr val="FFCC66"/>
                </a:solidFill>
                <a:latin typeface="Arial" panose="020B0604020202020204" pitchFamily="34" charset="0"/>
                <a:cs typeface="Arial" panose="020B0604020202020204" pitchFamily="34" charset="0"/>
              </a:rPr>
              <a:t> </a:t>
            </a:r>
            <a:r>
              <a:rPr lang="ru-RU" altLang="ru-RU" sz="2400" b="1" dirty="0" smtClean="0">
                <a:solidFill>
                  <a:srgbClr val="FFCC66"/>
                </a:solidFill>
                <a:latin typeface="Arial" panose="020B0604020202020204" pitchFamily="34" charset="0"/>
                <a:cs typeface="Arial" panose="020B0604020202020204" pitchFamily="34" charset="0"/>
              </a:rPr>
              <a:t/>
            </a:r>
            <a:br>
              <a:rPr lang="ru-RU" altLang="ru-RU" sz="2400" b="1" dirty="0" smtClean="0">
                <a:solidFill>
                  <a:srgbClr val="FFCC66"/>
                </a:solidFill>
                <a:latin typeface="Arial" panose="020B0604020202020204" pitchFamily="34" charset="0"/>
                <a:cs typeface="Arial" panose="020B0604020202020204" pitchFamily="34" charset="0"/>
              </a:rPr>
            </a:br>
            <a:r>
              <a:rPr lang="ru-RU" altLang="ru-RU" sz="2400" b="1" dirty="0" smtClean="0">
                <a:solidFill>
                  <a:srgbClr val="FFCC66"/>
                </a:solidFill>
                <a:latin typeface="Arial" panose="020B0604020202020204" pitchFamily="34" charset="0"/>
                <a:cs typeface="Arial" panose="020B0604020202020204" pitchFamily="34" charset="0"/>
              </a:rPr>
              <a:t>имени проф. М.А. Дмитриева</a:t>
            </a:r>
          </a:p>
        </p:txBody>
      </p:sp>
      <p:sp>
        <p:nvSpPr>
          <p:cNvPr id="3075" name="Rectangle 3"/>
          <p:cNvSpPr>
            <a:spLocks noGrp="1" noChangeArrowheads="1"/>
          </p:cNvSpPr>
          <p:nvPr>
            <p:ph idx="1"/>
          </p:nvPr>
        </p:nvSpPr>
        <p:spPr>
          <a:xfrm>
            <a:off x="434474" y="2097756"/>
            <a:ext cx="11093450" cy="4159250"/>
          </a:xfrm>
        </p:spPr>
        <p:txBody>
          <a:bodyPr rtlCol="0">
            <a:normAutofit fontScale="92500" lnSpcReduction="20000"/>
          </a:bodyPr>
          <a:lstStyle/>
          <a:p>
            <a:pPr eaLnBrk="1" fontAlgn="auto" hangingPunct="1">
              <a:spcAft>
                <a:spcPts val="0"/>
              </a:spcAft>
              <a:buFontTx/>
              <a:buNone/>
              <a:defRPr/>
            </a:pPr>
            <a:endParaRPr lang="ru-RU" altLang="ru-RU" dirty="0"/>
          </a:p>
          <a:p>
            <a:pPr algn="ctr" eaLnBrk="1" fontAlgn="auto" hangingPunct="1">
              <a:spcAft>
                <a:spcPts val="0"/>
              </a:spcAft>
              <a:buFontTx/>
              <a:buNone/>
              <a:defRPr/>
            </a:pPr>
            <a:r>
              <a:rPr lang="ru-RU" altLang="ru-RU" sz="7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Тема: «Глаукомы»</a:t>
            </a:r>
          </a:p>
          <a:p>
            <a:pPr algn="ctr" eaLnBrk="1" fontAlgn="auto" hangingPunct="1">
              <a:spcAft>
                <a:spcPts val="0"/>
              </a:spcAft>
              <a:buFontTx/>
              <a:buNone/>
              <a:defRPr/>
            </a:pPr>
            <a:endParaRPr lang="ru-RU" altLang="ru-RU" sz="1800" b="1" dirty="0"/>
          </a:p>
          <a:p>
            <a:pPr algn="ctr" eaLnBrk="1" fontAlgn="auto" hangingPunct="1">
              <a:lnSpc>
                <a:spcPct val="120000"/>
              </a:lnSpc>
              <a:spcBef>
                <a:spcPts val="0"/>
              </a:spcBef>
              <a:spcAft>
                <a:spcPts val="0"/>
              </a:spcAft>
              <a:buClr>
                <a:schemeClr val="hlink"/>
              </a:buClr>
              <a:buSzPct val="90000"/>
              <a:buFont typeface="Arial" panose="020B0604020202020204" pitchFamily="34" charset="0"/>
              <a:buNone/>
              <a:defRPr/>
            </a:pPr>
            <a:endParaRPr lang="en-US" dirty="0" smtClean="0">
              <a:solidFill>
                <a:schemeClr val="bg1"/>
              </a:solidFill>
              <a:latin typeface="Arial" charset="0"/>
            </a:endParaRPr>
          </a:p>
          <a:p>
            <a:pPr algn="ctr" eaLnBrk="1" fontAlgn="auto" hangingPunct="1">
              <a:lnSpc>
                <a:spcPct val="120000"/>
              </a:lnSpc>
              <a:spcBef>
                <a:spcPts val="0"/>
              </a:spcBef>
              <a:spcAft>
                <a:spcPts val="0"/>
              </a:spcAft>
              <a:buClr>
                <a:schemeClr val="hlink"/>
              </a:buClr>
              <a:buSzPct val="90000"/>
              <a:buFont typeface="Arial" panose="020B0604020202020204" pitchFamily="34" charset="0"/>
              <a:buNone/>
              <a:defRPr/>
            </a:pPr>
            <a:r>
              <a:rPr lang="ru-RU" sz="3600" dirty="0" smtClean="0">
                <a:solidFill>
                  <a:schemeClr val="bg1"/>
                </a:solidFill>
                <a:latin typeface="Arial" charset="0"/>
              </a:rPr>
              <a:t>Лекция </a:t>
            </a:r>
            <a:r>
              <a:rPr lang="ru-RU" sz="3600" dirty="0">
                <a:solidFill>
                  <a:schemeClr val="bg1"/>
                </a:solidFill>
                <a:latin typeface="Arial" charset="0"/>
              </a:rPr>
              <a:t>для студентов 4 курса, </a:t>
            </a:r>
          </a:p>
          <a:p>
            <a:pPr algn="ctr" eaLnBrk="1" fontAlgn="auto" hangingPunct="1">
              <a:lnSpc>
                <a:spcPct val="120000"/>
              </a:lnSpc>
              <a:spcBef>
                <a:spcPts val="0"/>
              </a:spcBef>
              <a:spcAft>
                <a:spcPts val="0"/>
              </a:spcAft>
              <a:buClr>
                <a:schemeClr val="hlink"/>
              </a:buClr>
              <a:buSzPct val="90000"/>
              <a:buFont typeface="Arial" panose="020B0604020202020204" pitchFamily="34" charset="0"/>
              <a:buNone/>
              <a:defRPr/>
            </a:pPr>
            <a:r>
              <a:rPr lang="ru-RU" sz="3600" dirty="0">
                <a:solidFill>
                  <a:schemeClr val="bg1"/>
                </a:solidFill>
                <a:latin typeface="Arial" charset="0"/>
              </a:rPr>
              <a:t>обучающихся по специальностям  </a:t>
            </a:r>
          </a:p>
          <a:p>
            <a:pPr algn="ctr" eaLnBrk="1" fontAlgn="auto" hangingPunct="1">
              <a:lnSpc>
                <a:spcPct val="120000"/>
              </a:lnSpc>
              <a:spcBef>
                <a:spcPts val="0"/>
              </a:spcBef>
              <a:spcAft>
                <a:spcPts val="0"/>
              </a:spcAft>
              <a:buClr>
                <a:schemeClr val="hlink"/>
              </a:buClr>
              <a:buSzPct val="90000"/>
              <a:buFont typeface="Arial" panose="020B0604020202020204" pitchFamily="34" charset="0"/>
              <a:buNone/>
              <a:defRPr/>
            </a:pPr>
            <a:r>
              <a:rPr lang="ru-RU" sz="3600" dirty="0" smtClean="0">
                <a:solidFill>
                  <a:schemeClr val="bg1"/>
                </a:solidFill>
                <a:latin typeface="Arial" charset="0"/>
              </a:rPr>
              <a:t>Лечебное дел», Педиатрия</a:t>
            </a:r>
            <a:endParaRPr lang="ru-RU" sz="3600" dirty="0">
              <a:solidFill>
                <a:schemeClr val="bg1"/>
              </a:solidFill>
              <a:latin typeface="Arial" charset="0"/>
            </a:endParaRPr>
          </a:p>
          <a:p>
            <a:pPr algn="ctr" eaLnBrk="1" fontAlgn="auto" hangingPunct="1">
              <a:lnSpc>
                <a:spcPct val="120000"/>
              </a:lnSpc>
              <a:spcBef>
                <a:spcPts val="0"/>
              </a:spcBef>
              <a:spcAft>
                <a:spcPts val="0"/>
              </a:spcAft>
              <a:buClr>
                <a:schemeClr val="hlink"/>
              </a:buClr>
              <a:buSzPct val="90000"/>
              <a:buFont typeface="Arial" panose="020B0604020202020204" pitchFamily="34" charset="0"/>
              <a:buNone/>
              <a:defRPr/>
            </a:pPr>
            <a:r>
              <a:rPr lang="ru-RU" sz="2400" dirty="0">
                <a:effectLst>
                  <a:outerShdw blurRad="38100" dist="38100" dir="2700000" algn="tl">
                    <a:srgbClr val="000000"/>
                  </a:outerShdw>
                </a:effectLst>
                <a:latin typeface="Arial" charset="0"/>
              </a:rPr>
              <a:t/>
            </a:r>
            <a:br>
              <a:rPr lang="ru-RU" sz="2400" dirty="0">
                <a:effectLst>
                  <a:outerShdw blurRad="38100" dist="38100" dir="2700000" algn="tl">
                    <a:srgbClr val="000000"/>
                  </a:outerShdw>
                </a:effectLst>
                <a:latin typeface="Arial" charset="0"/>
              </a:rPr>
            </a:br>
            <a:endParaRPr lang="ru-RU" sz="2400" dirty="0">
              <a:effectLst>
                <a:outerShdw blurRad="38100" dist="38100" dir="2700000" algn="tl">
                  <a:srgbClr val="000000"/>
                </a:outerShdw>
              </a:effectLst>
              <a:latin typeface="Arial" charset="0"/>
            </a:endParaRPr>
          </a:p>
          <a:p>
            <a:pPr algn="ctr" eaLnBrk="1" fontAlgn="auto" hangingPunct="1">
              <a:spcAft>
                <a:spcPts val="0"/>
              </a:spcAft>
              <a:buFontTx/>
              <a:buNone/>
              <a:defRPr/>
            </a:pPr>
            <a:endParaRPr lang="ru-RU" altLang="ru-RU" sz="3600" b="1" dirty="0">
              <a:solidFill>
                <a:srgbClr val="FFFF66"/>
              </a:solidFill>
              <a:latin typeface="Showcard Gothic" pitchFamily="8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1146175" y="187325"/>
            <a:ext cx="10460038" cy="1143000"/>
          </a:xfrm>
        </p:spPr>
        <p:txBody>
          <a:bodyPr rtlCol="0">
            <a:noAutofit/>
          </a:bodyPr>
          <a:lstStyle/>
          <a:p>
            <a:pPr algn="ctr" eaLnBrk="1" fontAlgn="auto" hangingPunct="1">
              <a:spcAft>
                <a:spcPts val="0"/>
              </a:spcAft>
              <a:defRPr/>
            </a:pPr>
            <a:r>
              <a:rPr lang="ru-RU" altLang="ru-RU" sz="54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Актуальность проблемы</a:t>
            </a:r>
          </a:p>
        </p:txBody>
      </p:sp>
      <p:sp>
        <p:nvSpPr>
          <p:cNvPr id="3" name="Объект 2"/>
          <p:cNvSpPr>
            <a:spLocks noGrp="1"/>
          </p:cNvSpPr>
          <p:nvPr>
            <p:ph idx="1"/>
          </p:nvPr>
        </p:nvSpPr>
        <p:spPr>
          <a:xfrm>
            <a:off x="558800" y="1176338"/>
            <a:ext cx="10885488" cy="1023937"/>
          </a:xfrm>
        </p:spPr>
        <p:txBody>
          <a:bodyPr rtlCol="0">
            <a:normAutofit fontScale="47500" lnSpcReduction="20000"/>
          </a:bodyPr>
          <a:lstStyle/>
          <a:p>
            <a:pPr marL="0" indent="0" eaLnBrk="1" fontAlgn="auto" hangingPunct="1">
              <a:spcAft>
                <a:spcPts val="0"/>
              </a:spcAft>
              <a:buFont typeface="Arial" panose="020B0604020202020204" pitchFamily="34" charset="0"/>
              <a:buNone/>
              <a:defRPr/>
            </a:pPr>
            <a:r>
              <a:rPr lang="ru-RU" sz="8000" dirty="0">
                <a:solidFill>
                  <a:schemeClr val="bg1"/>
                </a:solidFill>
              </a:rPr>
              <a:t> </a:t>
            </a:r>
            <a:br>
              <a:rPr lang="ru-RU" sz="8000" dirty="0">
                <a:solidFill>
                  <a:schemeClr val="bg1"/>
                </a:solidFill>
              </a:rPr>
            </a:br>
            <a:r>
              <a:rPr lang="ru-RU" sz="8000" dirty="0">
                <a:solidFill>
                  <a:schemeClr val="bg1"/>
                </a:solidFill>
              </a:rPr>
              <a:t> </a:t>
            </a:r>
            <a:endParaRPr lang="ru-RU" sz="8000" dirty="0">
              <a:solidFill>
                <a:schemeClr val="bg1"/>
              </a:solidFill>
              <a:latin typeface="Arial" panose="020B0604020202020204" pitchFamily="34" charset="0"/>
              <a:cs typeface="Arial" panose="020B0604020202020204" pitchFamily="34" charset="0"/>
            </a:endParaRPr>
          </a:p>
          <a:p>
            <a:pPr eaLnBrk="1" fontAlgn="auto" hangingPunct="1">
              <a:spcAft>
                <a:spcPts val="0"/>
              </a:spcAft>
              <a:defRPr/>
            </a:pPr>
            <a:endParaRPr lang="ru-RU" dirty="0"/>
          </a:p>
          <a:p>
            <a:pPr marL="0" indent="0" eaLnBrk="1" fontAlgn="auto" hangingPunct="1">
              <a:spcAft>
                <a:spcPts val="0"/>
              </a:spcAft>
              <a:buFont typeface="Arial" panose="020B0604020202020204" pitchFamily="34" charset="0"/>
              <a:buNone/>
              <a:defRPr/>
            </a:pPr>
            <a:endParaRPr lang="ru-RU" dirty="0" smtClean="0"/>
          </a:p>
          <a:p>
            <a:pPr eaLnBrk="1" fontAlgn="auto" hangingPunct="1">
              <a:spcAft>
                <a:spcPts val="0"/>
              </a:spcAft>
              <a:defRPr/>
            </a:pPr>
            <a:endParaRPr lang="ru-RU" dirty="0"/>
          </a:p>
        </p:txBody>
      </p:sp>
      <p:sp>
        <p:nvSpPr>
          <p:cNvPr id="21508" name="TextBox 1"/>
          <p:cNvSpPr txBox="1">
            <a:spLocks noChangeArrowheads="1"/>
          </p:cNvSpPr>
          <p:nvPr/>
        </p:nvSpPr>
        <p:spPr bwMode="auto">
          <a:xfrm>
            <a:off x="896938" y="5668963"/>
            <a:ext cx="408781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algn="ctr"/>
            <a:r>
              <a:rPr lang="ru-RU" altLang="ru-RU" b="1">
                <a:solidFill>
                  <a:srgbClr val="FFFF00"/>
                </a:solidFill>
              </a:rPr>
              <a:t>Динамика показателя инвалидности </a:t>
            </a:r>
          </a:p>
          <a:p>
            <a:pPr algn="ctr"/>
            <a:r>
              <a:rPr lang="ru-RU" altLang="ru-RU" b="1">
                <a:solidFill>
                  <a:srgbClr val="FFFF00"/>
                </a:solidFill>
              </a:rPr>
              <a:t>вследствие глаукомы в РФ</a:t>
            </a:r>
          </a:p>
          <a:p>
            <a:pPr algn="ctr"/>
            <a:r>
              <a:rPr lang="ru-RU" altLang="ru-RU" b="1">
                <a:solidFill>
                  <a:srgbClr val="FFFF00"/>
                </a:solidFill>
              </a:rPr>
              <a:t>(на 10 000 взрослого населения)</a:t>
            </a:r>
          </a:p>
        </p:txBody>
      </p:sp>
      <p:graphicFrame>
        <p:nvGraphicFramePr>
          <p:cNvPr id="5" name="Диаграмма 4"/>
          <p:cNvGraphicFramePr>
            <a:graphicFrameLocks/>
          </p:cNvGraphicFramePr>
          <p:nvPr/>
        </p:nvGraphicFramePr>
        <p:xfrm>
          <a:off x="453851" y="1527349"/>
          <a:ext cx="5122984" cy="4016829"/>
        </p:xfrm>
        <a:graphic>
          <a:graphicData uri="http://schemas.openxmlformats.org/drawingml/2006/chart">
            <c:chart xmlns:c="http://schemas.openxmlformats.org/drawingml/2006/chart" xmlns:r="http://schemas.openxmlformats.org/officeDocument/2006/relationships" r:id="rId3"/>
          </a:graphicData>
        </a:graphic>
      </p:graphicFrame>
      <p:sp>
        <p:nvSpPr>
          <p:cNvPr id="21510" name="TextBox 3"/>
          <p:cNvSpPr txBox="1">
            <a:spLocks noChangeArrowheads="1"/>
          </p:cNvSpPr>
          <p:nvPr/>
        </p:nvSpPr>
        <p:spPr bwMode="auto">
          <a:xfrm>
            <a:off x="6621463" y="4214813"/>
            <a:ext cx="4822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algn="ctr"/>
            <a:r>
              <a:rPr lang="ru-RU" altLang="ru-RU" b="1">
                <a:solidFill>
                  <a:srgbClr val="FFFF00"/>
                </a:solidFill>
              </a:rPr>
              <a:t>Глаукома в нозологической структуре первичной инвалидности вследствие болезней глаз  в РФ </a:t>
            </a:r>
          </a:p>
        </p:txBody>
      </p:sp>
      <p:graphicFrame>
        <p:nvGraphicFramePr>
          <p:cNvPr id="7" name="Диаграмма 6"/>
          <p:cNvGraphicFramePr>
            <a:graphicFrameLocks/>
          </p:cNvGraphicFramePr>
          <p:nvPr/>
        </p:nvGraphicFramePr>
        <p:xfrm>
          <a:off x="6089073" y="1329067"/>
          <a:ext cx="5355998" cy="2983159"/>
        </p:xfrm>
        <a:graphic>
          <a:graphicData uri="http://schemas.openxmlformats.org/drawingml/2006/chart">
            <c:chart xmlns:c="http://schemas.openxmlformats.org/drawingml/2006/chart" xmlns:r="http://schemas.openxmlformats.org/officeDocument/2006/relationships" r:id="rId4"/>
          </a:graphicData>
        </a:graphic>
      </p:graphicFrame>
      <p:sp>
        <p:nvSpPr>
          <p:cNvPr id="21512" name="TextBox 5"/>
          <p:cNvSpPr txBox="1">
            <a:spLocks noChangeArrowheads="1"/>
          </p:cNvSpPr>
          <p:nvPr/>
        </p:nvSpPr>
        <p:spPr bwMode="auto">
          <a:xfrm>
            <a:off x="6348413" y="5314950"/>
            <a:ext cx="5095875" cy="13843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algn="ctr"/>
            <a:r>
              <a:rPr lang="ru-RU" altLang="ru-RU" sz="2800" b="1">
                <a:solidFill>
                  <a:srgbClr val="FF0000"/>
                </a:solidFill>
              </a:rPr>
              <a:t>В контингенте </a:t>
            </a:r>
          </a:p>
          <a:p>
            <a:pPr algn="ctr"/>
            <a:r>
              <a:rPr lang="ru-RU" altLang="ru-RU" sz="2800" b="1">
                <a:solidFill>
                  <a:srgbClr val="FF0000"/>
                </a:solidFill>
              </a:rPr>
              <a:t>инвалидов – пенсионеров  </a:t>
            </a:r>
          </a:p>
          <a:p>
            <a:pPr algn="ctr"/>
            <a:r>
              <a:rPr lang="ru-RU" altLang="ru-RU" sz="2800" b="1">
                <a:solidFill>
                  <a:srgbClr val="FF0000"/>
                </a:solidFill>
              </a:rPr>
              <a:t>ВПИ 40 %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32550" y="1262063"/>
            <a:ext cx="5192713" cy="971550"/>
          </a:xfrm>
        </p:spPr>
        <p:txBody>
          <a:bodyPr rtlCol="0">
            <a:normAutofit fontScale="90000"/>
          </a:bodyPr>
          <a:lstStyle/>
          <a:p>
            <a:pPr algn="ctr" eaLnBrk="1" fontAlgn="auto" hangingPunct="1">
              <a:spcAft>
                <a:spcPts val="0"/>
              </a:spcAft>
              <a:defRPr/>
            </a:pPr>
            <a:r>
              <a:rPr 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Актуальность </a:t>
            </a:r>
            <a:r>
              <a:rPr lang="ru-RU" sz="4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sz="4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4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проблемы</a:t>
            </a:r>
            <a:endParaRPr 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4" name="Диаграмма 3"/>
          <p:cNvGraphicFramePr>
            <a:graphicFrameLocks/>
          </p:cNvGraphicFramePr>
          <p:nvPr/>
        </p:nvGraphicFramePr>
        <p:xfrm>
          <a:off x="4914900" y="3039123"/>
          <a:ext cx="7277100" cy="3579885"/>
        </p:xfrm>
        <a:graphic>
          <a:graphicData uri="http://schemas.openxmlformats.org/drawingml/2006/chart">
            <c:chart xmlns:c="http://schemas.openxmlformats.org/drawingml/2006/chart" xmlns:r="http://schemas.openxmlformats.org/officeDocument/2006/relationships" r:id="rId3"/>
          </a:graphicData>
        </a:graphic>
      </p:graphicFrame>
      <p:sp>
        <p:nvSpPr>
          <p:cNvPr id="23556" name="Прямоугольник 4"/>
          <p:cNvSpPr>
            <a:spLocks noChangeArrowheads="1"/>
          </p:cNvSpPr>
          <p:nvPr/>
        </p:nvSpPr>
        <p:spPr bwMode="auto">
          <a:xfrm>
            <a:off x="146050" y="4002088"/>
            <a:ext cx="49053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a:solidFill>
                  <a:schemeClr val="bg1"/>
                </a:solidFill>
                <a:latin typeface="Trebuchet MS" panose="020B0603020202020204" pitchFamily="34" charset="0"/>
              </a:rPr>
              <a:t>Первичная инвалидность </a:t>
            </a:r>
          </a:p>
          <a:p>
            <a:pPr algn="ctr" eaLnBrk="1" hangingPunct="1">
              <a:lnSpc>
                <a:spcPct val="100000"/>
              </a:lnSpc>
              <a:spcBef>
                <a:spcPct val="0"/>
              </a:spcBef>
              <a:buFontTx/>
              <a:buNone/>
            </a:pPr>
            <a:r>
              <a:rPr lang="ru-RU" altLang="ru-RU">
                <a:solidFill>
                  <a:schemeClr val="bg1"/>
                </a:solidFill>
                <a:latin typeface="Trebuchet MS" panose="020B0603020202020204" pitchFamily="34" charset="0"/>
              </a:rPr>
              <a:t>вследствие глаукомы </a:t>
            </a:r>
          </a:p>
          <a:p>
            <a:pPr algn="ctr" eaLnBrk="1" hangingPunct="1">
              <a:lnSpc>
                <a:spcPct val="100000"/>
              </a:lnSpc>
              <a:spcBef>
                <a:spcPct val="0"/>
              </a:spcBef>
              <a:buFontTx/>
              <a:buNone/>
            </a:pPr>
            <a:r>
              <a:rPr lang="ru-RU" altLang="ru-RU">
                <a:solidFill>
                  <a:schemeClr val="bg1"/>
                </a:solidFill>
                <a:latin typeface="Trebuchet MS" panose="020B0603020202020204" pitchFamily="34" charset="0"/>
              </a:rPr>
              <a:t>в Красноярском крае</a:t>
            </a:r>
            <a:br>
              <a:rPr lang="ru-RU" altLang="ru-RU">
                <a:solidFill>
                  <a:schemeClr val="bg1"/>
                </a:solidFill>
                <a:latin typeface="Trebuchet MS" panose="020B0603020202020204" pitchFamily="34" charset="0"/>
              </a:rPr>
            </a:br>
            <a:r>
              <a:rPr lang="ru-RU" altLang="ru-RU">
                <a:solidFill>
                  <a:schemeClr val="bg1"/>
                </a:solidFill>
                <a:latin typeface="Trebuchet MS" panose="020B0603020202020204" pitchFamily="34" charset="0"/>
              </a:rPr>
              <a:t>(2003-2013  гг.)</a:t>
            </a:r>
          </a:p>
        </p:txBody>
      </p:sp>
      <p:pic>
        <p:nvPicPr>
          <p:cNvPr id="23557" name="Picture 5" descr="http://mse24.ru/img/2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 y="644525"/>
            <a:ext cx="5649913" cy="23939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71475" y="652463"/>
            <a:ext cx="6186488" cy="1143000"/>
          </a:xfrm>
        </p:spPr>
        <p:txBody>
          <a:bodyPr rtlCol="0">
            <a:noAutofit/>
          </a:bodyPr>
          <a:lstStyle/>
          <a:p>
            <a:pPr algn="ctr" eaLnBrk="1" fontAlgn="auto" hangingPunct="1">
              <a:spcAft>
                <a:spcPts val="0"/>
              </a:spcAft>
              <a:defRPr/>
            </a:pPr>
            <a:r>
              <a:rPr lang="ru-RU" altLang="ru-RU" sz="6600" b="1" dirty="0">
                <a:solidFill>
                  <a:srgbClr val="FFC000"/>
                </a:solidFill>
                <a:latin typeface="+mn-lt"/>
              </a:rPr>
              <a:t>ГЛАУКОМЫ -</a:t>
            </a:r>
          </a:p>
        </p:txBody>
      </p:sp>
      <p:sp>
        <p:nvSpPr>
          <p:cNvPr id="26627" name="Rectangle 3"/>
          <p:cNvSpPr>
            <a:spLocks noGrp="1" noChangeArrowheads="1"/>
          </p:cNvSpPr>
          <p:nvPr>
            <p:ph idx="1"/>
          </p:nvPr>
        </p:nvSpPr>
        <p:spPr>
          <a:xfrm>
            <a:off x="371475" y="5332413"/>
            <a:ext cx="10906125" cy="1525587"/>
          </a:xfrm>
        </p:spPr>
        <p:txBody>
          <a:bodyPr/>
          <a:lstStyle/>
          <a:p>
            <a:pPr algn="just" eaLnBrk="1" hangingPunct="1">
              <a:lnSpc>
                <a:spcPct val="95000"/>
              </a:lnSpc>
              <a:spcBef>
                <a:spcPct val="0"/>
              </a:spcBef>
              <a:buFont typeface="Wingdings" panose="05000000000000000000" pitchFamily="2" charset="2"/>
              <a:buNone/>
            </a:pPr>
            <a:r>
              <a:rPr lang="ru-RU" altLang="ru-RU" smtClean="0">
                <a:latin typeface="Arial" panose="020B0604020202020204" pitchFamily="34" charset="0"/>
                <a:cs typeface="Arial" panose="020B0604020202020204" pitchFamily="34" charset="0"/>
              </a:rPr>
              <a:t>	</a:t>
            </a:r>
            <a:r>
              <a:rPr lang="ru-RU" altLang="ru-RU" sz="3000" smtClean="0">
                <a:solidFill>
                  <a:srgbClr val="FFFF00"/>
                </a:solidFill>
                <a:latin typeface="Arial" panose="020B0604020202020204" pitchFamily="34" charset="0"/>
                <a:cs typeface="Arial" panose="020B0604020202020204" pitchFamily="34" charset="0"/>
              </a:rPr>
              <a:t>повышенным внутриглазным давлением, возникающим вследствие нарушения оттока водянистой влаги из глаза</a:t>
            </a:r>
            <a:endParaRPr lang="ru-RU" altLang="ru-RU" sz="3000" b="1" smtClean="0">
              <a:solidFill>
                <a:srgbClr val="FFFF00"/>
              </a:solidFill>
              <a:latin typeface="Showcard Gothic" pitchFamily="82" charset="0"/>
            </a:endParaRPr>
          </a:p>
        </p:txBody>
      </p:sp>
      <p:pic>
        <p:nvPicPr>
          <p:cNvPr id="6151" name="Picture 7" descr="http://www.organum-visus.com/sites/default/files/styles/1024x768/public/news_mini_top_img/glaucoma-management-rgs-organum-visus.png?itok=PFFaitH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579" y="422647"/>
            <a:ext cx="3707841" cy="46152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6629" name="Прямоугольник 1"/>
          <p:cNvSpPr>
            <a:spLocks noChangeArrowheads="1"/>
          </p:cNvSpPr>
          <p:nvPr/>
        </p:nvSpPr>
        <p:spPr bwMode="auto">
          <a:xfrm>
            <a:off x="681038" y="1901825"/>
            <a:ext cx="39433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000">
                <a:solidFill>
                  <a:schemeClr val="bg1"/>
                </a:solidFill>
                <a:latin typeface="Arial" panose="020B0604020202020204" pitchFamily="34" charset="0"/>
                <a:cs typeface="Arial" panose="020B0604020202020204" pitchFamily="34" charset="0"/>
              </a:rPr>
              <a:t>группа хронических заболеваний глаз различной этиологии, характеризующихся постоянным или периодически </a:t>
            </a:r>
            <a:endParaRPr lang="ru-RU" altLang="ru-RU" sz="3000">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4"/>
          <p:cNvSpPr>
            <a:spLocks noGrp="1"/>
          </p:cNvSpPr>
          <p:nvPr>
            <p:ph idx="1"/>
          </p:nvPr>
        </p:nvSpPr>
        <p:spPr>
          <a:xfrm>
            <a:off x="457200" y="290513"/>
            <a:ext cx="4184650" cy="6210300"/>
          </a:xfrm>
        </p:spPr>
        <p:txBody>
          <a:bodyPr rtlCol="0">
            <a:noAutofit/>
          </a:bodyPr>
          <a:lstStyle/>
          <a:p>
            <a:pPr marL="36900" indent="0" eaLnBrk="1" fontAlgn="auto" hangingPunct="1">
              <a:spcAft>
                <a:spcPts val="0"/>
              </a:spcAft>
              <a:buFont typeface="Arial" panose="020B0604020202020204" pitchFamily="34" charset="0"/>
              <a:buNone/>
              <a:defRPr/>
            </a:pPr>
            <a:r>
              <a:rPr lang="ru-RU" sz="3000" dirty="0">
                <a:solidFill>
                  <a:schemeClr val="bg1"/>
                </a:solidFill>
                <a:latin typeface="Arial" panose="020B0604020202020204" pitchFamily="34" charset="0"/>
                <a:cs typeface="Arial" panose="020B0604020202020204" pitchFamily="34" charset="0"/>
              </a:rPr>
              <a:t>и сопровождающихся </a:t>
            </a:r>
            <a:r>
              <a:rPr lang="ru-RU" sz="3000" b="1" dirty="0">
                <a:solidFill>
                  <a:srgbClr val="FFFF00"/>
                </a:solidFill>
                <a:latin typeface="Arial" panose="020B0604020202020204" pitchFamily="34" charset="0"/>
                <a:cs typeface="Arial" panose="020B0604020202020204" pitchFamily="34" charset="0"/>
              </a:rPr>
              <a:t>триадой признаков: </a:t>
            </a:r>
          </a:p>
          <a:p>
            <a:pPr marL="494100" indent="-457200" eaLnBrk="1" fontAlgn="auto" hangingPunct="1">
              <a:spcAft>
                <a:spcPts val="0"/>
              </a:spcAft>
              <a:defRPr/>
            </a:pPr>
            <a:r>
              <a:rPr lang="ru-RU" sz="3000" dirty="0">
                <a:solidFill>
                  <a:schemeClr val="bg1"/>
                </a:solidFill>
                <a:latin typeface="Arial" panose="020B0604020202020204" pitchFamily="34" charset="0"/>
                <a:cs typeface="Arial" panose="020B0604020202020204" pitchFamily="34" charset="0"/>
              </a:rPr>
              <a:t>повышением уровня ВГД, </a:t>
            </a:r>
          </a:p>
          <a:p>
            <a:pPr marL="494100" indent="-457200" eaLnBrk="1" fontAlgn="auto" hangingPunct="1">
              <a:spcAft>
                <a:spcPts val="0"/>
              </a:spcAft>
              <a:defRPr/>
            </a:pPr>
            <a:r>
              <a:rPr lang="ru-RU" sz="3000" dirty="0">
                <a:solidFill>
                  <a:schemeClr val="bg1"/>
                </a:solidFill>
                <a:latin typeface="Arial" panose="020B0604020202020204" pitchFamily="34" charset="0"/>
                <a:cs typeface="Arial" panose="020B0604020202020204" pitchFamily="34" charset="0"/>
              </a:rPr>
              <a:t>развитием атрофии зрительных нервов с характерной краевой экскавацией ДЗН,</a:t>
            </a:r>
          </a:p>
          <a:p>
            <a:pPr marL="494100" indent="-457200" eaLnBrk="1" fontAlgn="auto" hangingPunct="1">
              <a:spcAft>
                <a:spcPts val="0"/>
              </a:spcAft>
              <a:defRPr/>
            </a:pPr>
            <a:r>
              <a:rPr lang="ru-RU" sz="3000" dirty="0">
                <a:solidFill>
                  <a:schemeClr val="bg1"/>
                </a:solidFill>
                <a:latin typeface="Arial" panose="020B0604020202020204" pitchFamily="34" charset="0"/>
                <a:cs typeface="Arial" panose="020B0604020202020204" pitchFamily="34" charset="0"/>
              </a:rPr>
              <a:t> характерными изменениями поля зрения</a:t>
            </a:r>
          </a:p>
          <a:p>
            <a:pPr marL="36900" indent="0" eaLnBrk="1" fontAlgn="auto" hangingPunct="1">
              <a:spcAft>
                <a:spcPts val="0"/>
              </a:spcAft>
              <a:buFont typeface="Arial" panose="020B0604020202020204" pitchFamily="34" charset="0"/>
              <a:buNone/>
              <a:defRPr/>
            </a:pPr>
            <a:endParaRPr lang="ru-RU" dirty="0">
              <a:latin typeface="Arial" panose="020B0604020202020204" pitchFamily="34" charset="0"/>
              <a:cs typeface="Arial" panose="020B0604020202020204" pitchFamily="34" charset="0"/>
            </a:endParaRPr>
          </a:p>
          <a:p>
            <a:pPr marL="36900" indent="0" eaLnBrk="1" fontAlgn="auto" hangingPunct="1">
              <a:spcAft>
                <a:spcPts val="0"/>
              </a:spcAft>
              <a:buFont typeface="Arial" panose="020B0604020202020204" pitchFamily="34" charset="0"/>
              <a:buNone/>
              <a:defRPr/>
            </a:pPr>
            <a:endParaRPr lang="ru-RU" dirty="0">
              <a:latin typeface="Arial" panose="020B0604020202020204" pitchFamily="34" charset="0"/>
              <a:cs typeface="Arial" panose="020B0604020202020204" pitchFamily="34" charset="0"/>
            </a:endParaRPr>
          </a:p>
          <a:p>
            <a:pPr marL="36900" indent="0" eaLnBrk="1" fontAlgn="auto" hangingPunct="1">
              <a:spcAft>
                <a:spcPts val="0"/>
              </a:spcAft>
              <a:buFont typeface="Arial" panose="020B0604020202020204" pitchFamily="34" charset="0"/>
              <a:buNone/>
              <a:defRPr/>
            </a:pPr>
            <a:endParaRPr lang="ru-RU" sz="800" dirty="0">
              <a:latin typeface="Arial" panose="020B0604020202020204" pitchFamily="34" charset="0"/>
              <a:cs typeface="Arial" panose="020B0604020202020204" pitchFamily="34" charset="0"/>
            </a:endParaRPr>
          </a:p>
          <a:p>
            <a:pPr marL="36900" indent="0" algn="ctr" eaLnBrk="1" fontAlgn="auto" hangingPunct="1">
              <a:spcAft>
                <a:spcPts val="0"/>
              </a:spcAft>
              <a:buFont typeface="Arial" panose="020B0604020202020204" pitchFamily="34" charset="0"/>
              <a:buNone/>
              <a:defRPr/>
            </a:pPr>
            <a:r>
              <a:rPr lang="ru-RU" sz="2400" dirty="0">
                <a:solidFill>
                  <a:srgbClr val="92D050"/>
                </a:solidFill>
              </a:rPr>
              <a:t>                        </a:t>
            </a:r>
          </a:p>
        </p:txBody>
      </p:sp>
      <p:pic>
        <p:nvPicPr>
          <p:cNvPr id="28675" name="Picture 4" descr=" (473x699, 83K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763588"/>
            <a:ext cx="3328987" cy="4919662"/>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8676" name="Прямоугольник 4"/>
          <p:cNvSpPr>
            <a:spLocks noChangeArrowheads="1"/>
          </p:cNvSpPr>
          <p:nvPr/>
        </p:nvSpPr>
        <p:spPr bwMode="auto">
          <a:xfrm>
            <a:off x="8294688" y="5857875"/>
            <a:ext cx="3587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65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2000" b="1">
                <a:solidFill>
                  <a:srgbClr val="FFFF00"/>
                </a:solidFill>
                <a:latin typeface="Times New Roman" panose="02020603050405020304" pitchFamily="18" charset="0"/>
              </a:rPr>
              <a:t>(Альбрехт фон Грефе, 1857 г)</a:t>
            </a:r>
          </a:p>
        </p:txBody>
      </p:sp>
      <p:pic>
        <p:nvPicPr>
          <p:cNvPr id="180226" name="Picture 2" descr="http://www.syl.ru/misc/i/ai/112011/2295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699" y="898112"/>
            <a:ext cx="2057363" cy="1418871"/>
          </a:xfrm>
          <a:prstGeom prst="ellipse">
            <a:avLst/>
          </a:prstGeom>
          <a:ln w="127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0228" name="Picture 4" descr="http://glazkakalmaz.ru/wp-content/uploads/2015/05/1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699" y="2607495"/>
            <a:ext cx="2101781" cy="1576336"/>
          </a:xfrm>
          <a:prstGeom prst="ellipse">
            <a:avLst/>
          </a:prstGeom>
          <a:ln w="127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0230" name="Picture 6" descr="http://xn--b1acdbldzl2as3m.xn--p1ai/assets/img/pages/%D0%9B%D0%B5%D1%87%D0%B8%D0%BC%20-%20%D0%93%D0%BB%D0%B0%D1%83%D0%BA%D0%BE%D0%BC%D0%B0_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93" t="28835" r="21092" b="9819"/>
          <a:stretch/>
        </p:blipFill>
        <p:spPr bwMode="auto">
          <a:xfrm>
            <a:off x="5105699" y="4591983"/>
            <a:ext cx="2131087" cy="1465917"/>
          </a:xfrm>
          <a:prstGeom prst="ellipse">
            <a:avLst/>
          </a:prstGeom>
          <a:ln w="127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461963" y="365125"/>
            <a:ext cx="11536362" cy="1325563"/>
          </a:xfrm>
        </p:spPr>
        <p:txBody>
          <a:bodyPr rtlCol="0">
            <a:normAutofit/>
          </a:bodyPr>
          <a:lstStyle/>
          <a:p>
            <a:pPr algn="ctr" eaLnBrk="1" fontAlgn="auto" hangingPunct="1">
              <a:spcAft>
                <a:spcPts val="0"/>
              </a:spcAft>
              <a:defRPr/>
            </a:pPr>
            <a:r>
              <a:rPr lang="ru-RU" altLang="ru-RU" b="1" dirty="0" smtClean="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Высокое ВГД – </a:t>
            </a:r>
            <a:br>
              <a:rPr lang="ru-RU" altLang="ru-RU" b="1" dirty="0" smtClean="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altLang="ru-RU" b="1" dirty="0" smtClean="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основной патогенный фактор</a:t>
            </a:r>
          </a:p>
        </p:txBody>
      </p:sp>
      <p:pic>
        <p:nvPicPr>
          <p:cNvPr id="36867" name="Picture 2" descr="http://img1.1tv.ru/imgsize480x360/PR20100321192717.GIF"/>
          <p:cNvPicPr>
            <a:picLocks noChangeAspect="1" noChangeArrowheads="1"/>
          </p:cNvPicPr>
          <p:nvPr/>
        </p:nvPicPr>
        <p:blipFill>
          <a:blip r:embed="rId3"/>
          <a:srcRect/>
          <a:stretch>
            <a:fillRect/>
          </a:stretch>
        </p:blipFill>
        <p:spPr bwMode="auto">
          <a:xfrm>
            <a:off x="2824163" y="1831975"/>
            <a:ext cx="6229350" cy="46720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6257925" y="6005513"/>
            <a:ext cx="234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ru-RU" sz="1600">
                <a:solidFill>
                  <a:schemeClr val="bg1"/>
                </a:solidFill>
                <a:latin typeface="Times New Roman" panose="02020603050405020304" pitchFamily="18" charset="0"/>
              </a:rPr>
              <a:t> </a:t>
            </a:r>
          </a:p>
        </p:txBody>
      </p:sp>
      <p:sp>
        <p:nvSpPr>
          <p:cNvPr id="32771" name="Rectangle 3"/>
          <p:cNvSpPr>
            <a:spLocks noChangeArrowheads="1"/>
          </p:cNvSpPr>
          <p:nvPr/>
        </p:nvSpPr>
        <p:spPr bwMode="auto">
          <a:xfrm>
            <a:off x="6804025" y="5494338"/>
            <a:ext cx="1098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600">
                <a:solidFill>
                  <a:srgbClr val="000080"/>
                </a:solidFill>
                <a:latin typeface="Times New Roman" panose="02020603050405020304" pitchFamily="18" charset="0"/>
              </a:rPr>
              <a:t>Дилятатор</a:t>
            </a:r>
            <a:endParaRPr lang="en-US" altLang="ru-RU" sz="1600">
              <a:solidFill>
                <a:srgbClr val="000080"/>
              </a:solidFill>
              <a:latin typeface="Times New Roman" panose="02020603050405020304" pitchFamily="18" charset="0"/>
            </a:endParaRPr>
          </a:p>
        </p:txBody>
      </p:sp>
      <p:sp>
        <p:nvSpPr>
          <p:cNvPr id="32772" name="Rectangle 4"/>
          <p:cNvSpPr>
            <a:spLocks noChangeArrowheads="1"/>
          </p:cNvSpPr>
          <p:nvPr/>
        </p:nvSpPr>
        <p:spPr bwMode="auto">
          <a:xfrm>
            <a:off x="9558338" y="2894013"/>
            <a:ext cx="920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600">
                <a:solidFill>
                  <a:srgbClr val="000080"/>
                </a:solidFill>
                <a:latin typeface="Times New Roman" panose="02020603050405020304" pitchFamily="18" charset="0"/>
              </a:rPr>
              <a:t>Радужка</a:t>
            </a:r>
            <a:endParaRPr lang="en-US" altLang="ru-RU" sz="1600">
              <a:solidFill>
                <a:srgbClr val="000080"/>
              </a:solidFill>
              <a:latin typeface="Times New Roman" panose="02020603050405020304" pitchFamily="18" charset="0"/>
            </a:endParaRPr>
          </a:p>
        </p:txBody>
      </p:sp>
      <p:sp>
        <p:nvSpPr>
          <p:cNvPr id="32773" name="Line 5"/>
          <p:cNvSpPr>
            <a:spLocks noChangeShapeType="1"/>
          </p:cNvSpPr>
          <p:nvPr/>
        </p:nvSpPr>
        <p:spPr bwMode="auto">
          <a:xfrm flipH="1" flipV="1">
            <a:off x="6554788" y="2613025"/>
            <a:ext cx="392112" cy="322263"/>
          </a:xfrm>
          <a:prstGeom prst="line">
            <a:avLst/>
          </a:prstGeom>
          <a:noFill/>
          <a:ln w="12700">
            <a:solidFill>
              <a:schemeClr val="tx1"/>
            </a:solidFill>
            <a:round/>
            <a:headEnd type="none" w="sm" len="sm"/>
            <a:tailEnd type="none" w="sm" len="sm"/>
          </a:ln>
          <a:effectLst>
            <a:outerShdw dist="1796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ru-RU"/>
          </a:p>
        </p:txBody>
      </p:sp>
      <p:pic>
        <p:nvPicPr>
          <p:cNvPr id="32774" name="Picture 6" descr="Рис"/>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12192000" cy="6497638"/>
          </a:xfrm>
        </p:spPr>
      </p:pic>
      <p:sp>
        <p:nvSpPr>
          <p:cNvPr id="32775" name="Text Box 7"/>
          <p:cNvSpPr txBox="1">
            <a:spLocks noChangeArrowheads="1"/>
          </p:cNvSpPr>
          <p:nvPr/>
        </p:nvSpPr>
        <p:spPr bwMode="auto">
          <a:xfrm>
            <a:off x="8201025" y="4614863"/>
            <a:ext cx="3201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sz="2000">
                <a:latin typeface="Times New Roman" panose="02020603050405020304" pitchFamily="18" charset="0"/>
              </a:rPr>
              <a:t>Хрусталик</a:t>
            </a:r>
          </a:p>
        </p:txBody>
      </p:sp>
      <p:sp>
        <p:nvSpPr>
          <p:cNvPr id="32776" name="Text Box 8"/>
          <p:cNvSpPr txBox="1">
            <a:spLocks noChangeArrowheads="1"/>
          </p:cNvSpPr>
          <p:nvPr/>
        </p:nvSpPr>
        <p:spPr bwMode="auto">
          <a:xfrm>
            <a:off x="10018713" y="3349625"/>
            <a:ext cx="1851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sz="2000">
                <a:latin typeface="Times New Roman" panose="02020603050405020304" pitchFamily="18" charset="0"/>
              </a:rPr>
              <a:t>Зрачок</a:t>
            </a:r>
          </a:p>
        </p:txBody>
      </p:sp>
      <p:sp>
        <p:nvSpPr>
          <p:cNvPr id="32777" name="Text Box 9"/>
          <p:cNvSpPr txBox="1">
            <a:spLocks noChangeArrowheads="1"/>
          </p:cNvSpPr>
          <p:nvPr/>
        </p:nvSpPr>
        <p:spPr bwMode="auto">
          <a:xfrm>
            <a:off x="9725025" y="2319338"/>
            <a:ext cx="2022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sz="2000">
                <a:latin typeface="Times New Roman" panose="02020603050405020304" pitchFamily="18" charset="0"/>
              </a:rPr>
              <a:t>Радужка</a:t>
            </a:r>
          </a:p>
        </p:txBody>
      </p:sp>
      <p:sp>
        <p:nvSpPr>
          <p:cNvPr id="32778" name="Text Box 10"/>
          <p:cNvSpPr txBox="1">
            <a:spLocks noChangeArrowheads="1"/>
          </p:cNvSpPr>
          <p:nvPr/>
        </p:nvSpPr>
        <p:spPr bwMode="auto">
          <a:xfrm>
            <a:off x="9467850" y="1349375"/>
            <a:ext cx="2279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sz="2000">
                <a:latin typeface="Times New Roman" panose="02020603050405020304" pitchFamily="18" charset="0"/>
              </a:rPr>
              <a:t>Передняя камера</a:t>
            </a:r>
          </a:p>
        </p:txBody>
      </p:sp>
      <p:sp>
        <p:nvSpPr>
          <p:cNvPr id="32779" name="Text Box 11"/>
          <p:cNvSpPr txBox="1">
            <a:spLocks noChangeArrowheads="1"/>
          </p:cNvSpPr>
          <p:nvPr/>
        </p:nvSpPr>
        <p:spPr bwMode="auto">
          <a:xfrm>
            <a:off x="-687388" y="5646738"/>
            <a:ext cx="3435351"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sz="2000">
                <a:latin typeface="Times New Roman" panose="02020603050405020304" pitchFamily="18" charset="0"/>
              </a:rPr>
              <a:t>Супрахориоидальное</a:t>
            </a:r>
          </a:p>
          <a:p>
            <a:pPr>
              <a:lnSpc>
                <a:spcPct val="100000"/>
              </a:lnSpc>
              <a:spcBef>
                <a:spcPct val="20000"/>
              </a:spcBef>
              <a:buFontTx/>
              <a:buNone/>
            </a:pPr>
            <a:r>
              <a:rPr lang="ru-RU" altLang="ru-RU" sz="2000">
                <a:latin typeface="Times New Roman" panose="02020603050405020304" pitchFamily="18" charset="0"/>
              </a:rPr>
              <a:t>пространство</a:t>
            </a:r>
          </a:p>
        </p:txBody>
      </p:sp>
      <p:sp>
        <p:nvSpPr>
          <p:cNvPr id="32780" name="Text Box 12"/>
          <p:cNvSpPr txBox="1">
            <a:spLocks noChangeArrowheads="1"/>
          </p:cNvSpPr>
          <p:nvPr/>
        </p:nvSpPr>
        <p:spPr bwMode="auto">
          <a:xfrm>
            <a:off x="-509588" y="2427288"/>
            <a:ext cx="1890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sz="2000">
                <a:latin typeface="Times New Roman" panose="02020603050405020304" pitchFamily="18" charset="0"/>
              </a:rPr>
              <a:t>Склера</a:t>
            </a:r>
          </a:p>
        </p:txBody>
      </p:sp>
      <p:sp>
        <p:nvSpPr>
          <p:cNvPr id="32781" name="Text Box 13"/>
          <p:cNvSpPr txBox="1">
            <a:spLocks noChangeArrowheads="1"/>
          </p:cNvSpPr>
          <p:nvPr/>
        </p:nvSpPr>
        <p:spPr bwMode="auto">
          <a:xfrm>
            <a:off x="2398713" y="1352550"/>
            <a:ext cx="2112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sz="2000">
                <a:latin typeface="Times New Roman" panose="02020603050405020304" pitchFamily="18" charset="0"/>
              </a:rPr>
              <a:t>Роговица</a:t>
            </a:r>
          </a:p>
        </p:txBody>
      </p:sp>
      <p:sp>
        <p:nvSpPr>
          <p:cNvPr id="32782" name="Text Box 14"/>
          <p:cNvSpPr txBox="1">
            <a:spLocks noChangeArrowheads="1"/>
          </p:cNvSpPr>
          <p:nvPr/>
        </p:nvSpPr>
        <p:spPr bwMode="auto">
          <a:xfrm>
            <a:off x="-673100" y="612775"/>
            <a:ext cx="1646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sz="2000">
                <a:latin typeface="Times New Roman" panose="02020603050405020304" pitchFamily="18" charset="0"/>
              </a:rPr>
              <a:t>Вена</a:t>
            </a:r>
          </a:p>
        </p:txBody>
      </p:sp>
      <p:sp>
        <p:nvSpPr>
          <p:cNvPr id="32783" name="Text Box 15"/>
          <p:cNvSpPr txBox="1">
            <a:spLocks noChangeArrowheads="1"/>
          </p:cNvSpPr>
          <p:nvPr/>
        </p:nvSpPr>
        <p:spPr bwMode="auto">
          <a:xfrm>
            <a:off x="487363" y="104775"/>
            <a:ext cx="2317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sz="2000">
                <a:latin typeface="Times New Roman" panose="02020603050405020304" pitchFamily="18" charset="0"/>
              </a:rPr>
              <a:t>Шлеммов канал</a:t>
            </a:r>
          </a:p>
        </p:txBody>
      </p:sp>
      <p:sp>
        <p:nvSpPr>
          <p:cNvPr id="32784" name="Text Box 16"/>
          <p:cNvSpPr txBox="1">
            <a:spLocks noChangeArrowheads="1"/>
          </p:cNvSpPr>
          <p:nvPr/>
        </p:nvSpPr>
        <p:spPr bwMode="auto">
          <a:xfrm>
            <a:off x="3446463" y="530225"/>
            <a:ext cx="221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sz="2000">
                <a:latin typeface="Times New Roman" panose="02020603050405020304" pitchFamily="18" charset="0"/>
              </a:rPr>
              <a:t>Трабекула</a:t>
            </a:r>
          </a:p>
        </p:txBody>
      </p:sp>
      <p:sp>
        <p:nvSpPr>
          <p:cNvPr id="32785" name="Text Box 17"/>
          <p:cNvSpPr txBox="1">
            <a:spLocks noChangeArrowheads="1"/>
          </p:cNvSpPr>
          <p:nvPr/>
        </p:nvSpPr>
        <p:spPr bwMode="auto">
          <a:xfrm>
            <a:off x="3455988" y="4289425"/>
            <a:ext cx="19208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sz="2000">
                <a:latin typeface="Times New Roman" panose="02020603050405020304" pitchFamily="18" charset="0"/>
              </a:rPr>
              <a:t>Задняя </a:t>
            </a:r>
          </a:p>
          <a:p>
            <a:pPr>
              <a:lnSpc>
                <a:spcPct val="100000"/>
              </a:lnSpc>
              <a:spcBef>
                <a:spcPct val="20000"/>
              </a:spcBef>
              <a:buFontTx/>
              <a:buNone/>
            </a:pPr>
            <a:r>
              <a:rPr lang="ru-RU" altLang="ru-RU" sz="2000">
                <a:latin typeface="Times New Roman" panose="02020603050405020304" pitchFamily="18" charset="0"/>
              </a:rPr>
              <a:t>камера</a:t>
            </a:r>
          </a:p>
        </p:txBody>
      </p:sp>
      <p:sp>
        <p:nvSpPr>
          <p:cNvPr id="32786" name="TextBox 18"/>
          <p:cNvSpPr txBox="1">
            <a:spLocks noChangeArrowheads="1"/>
          </p:cNvSpPr>
          <p:nvPr/>
        </p:nvSpPr>
        <p:spPr bwMode="auto">
          <a:xfrm>
            <a:off x="2789238" y="6415088"/>
            <a:ext cx="7172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400" b="1">
                <a:solidFill>
                  <a:schemeClr val="bg1"/>
                </a:solidFill>
                <a:latin typeface="Arial" panose="020B0604020202020204" pitchFamily="34" charset="0"/>
                <a:cs typeface="Arial" panose="020B0604020202020204" pitchFamily="34" charset="0"/>
              </a:rPr>
              <a:t>Гидродинамика глаза – основной путь оттока</a:t>
            </a:r>
          </a:p>
        </p:txBody>
      </p:sp>
      <p:sp>
        <p:nvSpPr>
          <p:cNvPr id="32787" name="Text Box 9"/>
          <p:cNvSpPr txBox="1">
            <a:spLocks noChangeArrowheads="1"/>
          </p:cNvSpPr>
          <p:nvPr/>
        </p:nvSpPr>
        <p:spPr bwMode="auto">
          <a:xfrm>
            <a:off x="801688" y="4532313"/>
            <a:ext cx="2346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sz="2000">
                <a:latin typeface="Times New Roman" panose="02020603050405020304" pitchFamily="18" charset="0"/>
              </a:rPr>
              <a:t>Цилиарное тело</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6257925" y="6005513"/>
            <a:ext cx="234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ru-RU" sz="1600">
                <a:solidFill>
                  <a:schemeClr val="bg1"/>
                </a:solidFill>
                <a:latin typeface="Times New Roman" panose="02020603050405020304" pitchFamily="18" charset="0"/>
              </a:rPr>
              <a:t> </a:t>
            </a:r>
          </a:p>
        </p:txBody>
      </p:sp>
      <p:sp>
        <p:nvSpPr>
          <p:cNvPr id="34819" name="Rectangle 3"/>
          <p:cNvSpPr>
            <a:spLocks noChangeArrowheads="1"/>
          </p:cNvSpPr>
          <p:nvPr/>
        </p:nvSpPr>
        <p:spPr bwMode="auto">
          <a:xfrm>
            <a:off x="6804025" y="5494338"/>
            <a:ext cx="1098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600">
                <a:solidFill>
                  <a:srgbClr val="000080"/>
                </a:solidFill>
                <a:latin typeface="Times New Roman" panose="02020603050405020304" pitchFamily="18" charset="0"/>
              </a:rPr>
              <a:t>Дилятатор</a:t>
            </a:r>
            <a:endParaRPr lang="en-US" altLang="ru-RU" sz="1600">
              <a:solidFill>
                <a:srgbClr val="000080"/>
              </a:solidFill>
              <a:latin typeface="Times New Roman" panose="02020603050405020304" pitchFamily="18" charset="0"/>
            </a:endParaRPr>
          </a:p>
        </p:txBody>
      </p:sp>
      <p:sp>
        <p:nvSpPr>
          <p:cNvPr id="34820" name="Rectangle 4"/>
          <p:cNvSpPr>
            <a:spLocks noChangeArrowheads="1"/>
          </p:cNvSpPr>
          <p:nvPr/>
        </p:nvSpPr>
        <p:spPr bwMode="auto">
          <a:xfrm>
            <a:off x="9558338" y="2894013"/>
            <a:ext cx="920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600">
                <a:solidFill>
                  <a:srgbClr val="000080"/>
                </a:solidFill>
                <a:latin typeface="Times New Roman" panose="02020603050405020304" pitchFamily="18" charset="0"/>
              </a:rPr>
              <a:t>Радужка</a:t>
            </a:r>
            <a:endParaRPr lang="en-US" altLang="ru-RU" sz="1600">
              <a:solidFill>
                <a:srgbClr val="000080"/>
              </a:solidFill>
              <a:latin typeface="Times New Roman" panose="02020603050405020304" pitchFamily="18" charset="0"/>
            </a:endParaRPr>
          </a:p>
        </p:txBody>
      </p:sp>
      <p:sp>
        <p:nvSpPr>
          <p:cNvPr id="34821" name="Line 5"/>
          <p:cNvSpPr>
            <a:spLocks noChangeShapeType="1"/>
          </p:cNvSpPr>
          <p:nvPr/>
        </p:nvSpPr>
        <p:spPr bwMode="auto">
          <a:xfrm flipH="1" flipV="1">
            <a:off x="6554788" y="2613025"/>
            <a:ext cx="392112" cy="322263"/>
          </a:xfrm>
          <a:prstGeom prst="line">
            <a:avLst/>
          </a:prstGeom>
          <a:noFill/>
          <a:ln w="12700">
            <a:solidFill>
              <a:schemeClr val="tx1"/>
            </a:solidFill>
            <a:round/>
            <a:headEnd type="none" w="sm" len="sm"/>
            <a:tailEnd type="none" w="sm" len="sm"/>
          </a:ln>
          <a:effectLst>
            <a:outerShdw dist="17961" dir="2700000" algn="ctr" rotWithShape="0">
              <a:schemeClr val="bg1"/>
            </a:outerShdw>
          </a:effectLst>
          <a:extLst>
            <a:ext uri="{909E8E84-426E-40DD-AFC4-6F175D3DCCD1}">
              <a14:hiddenFill xmlns:a14="http://schemas.microsoft.com/office/drawing/2010/main">
                <a:noFill/>
              </a14:hiddenFill>
            </a:ext>
          </a:extLst>
        </p:spPr>
        <p:txBody>
          <a:bodyPr wrap="none" anchor="ctr"/>
          <a:lstStyle/>
          <a:p>
            <a:endParaRPr lang="ru-RU"/>
          </a:p>
        </p:txBody>
      </p:sp>
      <p:sp>
        <p:nvSpPr>
          <p:cNvPr id="34822" name="Line 7"/>
          <p:cNvSpPr>
            <a:spLocks noChangeShapeType="1"/>
          </p:cNvSpPr>
          <p:nvPr/>
        </p:nvSpPr>
        <p:spPr bwMode="auto">
          <a:xfrm flipH="1" flipV="1">
            <a:off x="6632575" y="3730625"/>
            <a:ext cx="30163" cy="142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2075" tIns="46038" rIns="92075" bIns="46038"/>
          <a:lstStyle/>
          <a:p>
            <a:endParaRPr lang="ru-RU"/>
          </a:p>
        </p:txBody>
      </p:sp>
      <p:sp>
        <p:nvSpPr>
          <p:cNvPr id="34823" name="Freeform 8"/>
          <p:cNvSpPr>
            <a:spLocks/>
          </p:cNvSpPr>
          <p:nvPr/>
        </p:nvSpPr>
        <p:spPr bwMode="auto">
          <a:xfrm>
            <a:off x="3859213" y="-1127125"/>
            <a:ext cx="6775450" cy="4900613"/>
          </a:xfrm>
          <a:custGeom>
            <a:avLst/>
            <a:gdLst>
              <a:gd name="T0" fmla="*/ 2147483646 w 4268"/>
              <a:gd name="T1" fmla="*/ 2147483646 h 3087"/>
              <a:gd name="T2" fmla="*/ 2147483646 w 4268"/>
              <a:gd name="T3" fmla="*/ 2147483646 h 3087"/>
              <a:gd name="T4" fmla="*/ 2147483646 w 4268"/>
              <a:gd name="T5" fmla="*/ 2147483646 h 3087"/>
              <a:gd name="T6" fmla="*/ 2147483646 w 4268"/>
              <a:gd name="T7" fmla="*/ 2147483646 h 3087"/>
              <a:gd name="T8" fmla="*/ 2147483646 w 4268"/>
              <a:gd name="T9" fmla="*/ 2147483646 h 3087"/>
              <a:gd name="T10" fmla="*/ 2147483646 w 4268"/>
              <a:gd name="T11" fmla="*/ 2147483646 h 3087"/>
              <a:gd name="T12" fmla="*/ 2147483646 w 4268"/>
              <a:gd name="T13" fmla="*/ 2147483646 h 3087"/>
              <a:gd name="T14" fmla="*/ 2147483646 w 4268"/>
              <a:gd name="T15" fmla="*/ 2147483646 h 3087"/>
              <a:gd name="T16" fmla="*/ 2147483646 w 4268"/>
              <a:gd name="T17" fmla="*/ 2147483646 h 3087"/>
              <a:gd name="T18" fmla="*/ 2147483646 w 4268"/>
              <a:gd name="T19" fmla="*/ 2147483646 h 3087"/>
              <a:gd name="T20" fmla="*/ 2147483646 w 4268"/>
              <a:gd name="T21" fmla="*/ 2147483646 h 3087"/>
              <a:gd name="T22" fmla="*/ 2147483646 w 4268"/>
              <a:gd name="T23" fmla="*/ 2147483646 h 3087"/>
              <a:gd name="T24" fmla="*/ 2147483646 w 4268"/>
              <a:gd name="T25" fmla="*/ 2147483646 h 30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68"/>
              <a:gd name="T40" fmla="*/ 0 h 3087"/>
              <a:gd name="T41" fmla="*/ 4268 w 4268"/>
              <a:gd name="T42" fmla="*/ 3087 h 30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68" h="3087">
                <a:moveTo>
                  <a:pt x="1610" y="3087"/>
                </a:moveTo>
                <a:cubicBezTo>
                  <a:pt x="1749" y="3002"/>
                  <a:pt x="1889" y="2918"/>
                  <a:pt x="2131" y="2868"/>
                </a:cubicBezTo>
                <a:cubicBezTo>
                  <a:pt x="2373" y="2818"/>
                  <a:pt x="2749" y="2835"/>
                  <a:pt x="3064" y="2785"/>
                </a:cubicBezTo>
                <a:cubicBezTo>
                  <a:pt x="3379" y="2735"/>
                  <a:pt x="3841" y="2663"/>
                  <a:pt x="4024" y="2566"/>
                </a:cubicBezTo>
                <a:cubicBezTo>
                  <a:pt x="4207" y="2469"/>
                  <a:pt x="4268" y="2268"/>
                  <a:pt x="4161" y="2200"/>
                </a:cubicBezTo>
                <a:cubicBezTo>
                  <a:pt x="4054" y="2132"/>
                  <a:pt x="3689" y="2131"/>
                  <a:pt x="3384" y="2155"/>
                </a:cubicBezTo>
                <a:cubicBezTo>
                  <a:pt x="3079" y="2179"/>
                  <a:pt x="2603" y="2276"/>
                  <a:pt x="2332" y="2347"/>
                </a:cubicBezTo>
                <a:cubicBezTo>
                  <a:pt x="2061" y="2418"/>
                  <a:pt x="1957" y="2508"/>
                  <a:pt x="1756" y="2584"/>
                </a:cubicBezTo>
                <a:cubicBezTo>
                  <a:pt x="1555" y="2660"/>
                  <a:pt x="1138" y="2803"/>
                  <a:pt x="1126" y="2804"/>
                </a:cubicBezTo>
                <a:cubicBezTo>
                  <a:pt x="1114" y="2805"/>
                  <a:pt x="1584" y="2617"/>
                  <a:pt x="1683" y="2593"/>
                </a:cubicBezTo>
                <a:cubicBezTo>
                  <a:pt x="1782" y="2569"/>
                  <a:pt x="2000" y="3085"/>
                  <a:pt x="1720" y="2657"/>
                </a:cubicBezTo>
                <a:cubicBezTo>
                  <a:pt x="1440" y="2229"/>
                  <a:pt x="2" y="0"/>
                  <a:pt x="1" y="24"/>
                </a:cubicBezTo>
                <a:cubicBezTo>
                  <a:pt x="0" y="48"/>
                  <a:pt x="855" y="1426"/>
                  <a:pt x="1711" y="28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2075" tIns="46038" rIns="92075" bIns="46038"/>
          <a:lstStyle/>
          <a:p>
            <a:endParaRPr lang="ru-RU"/>
          </a:p>
        </p:txBody>
      </p:sp>
      <p:sp>
        <p:nvSpPr>
          <p:cNvPr id="34824" name="Freeform 9"/>
          <p:cNvSpPr>
            <a:spLocks/>
          </p:cNvSpPr>
          <p:nvPr/>
        </p:nvSpPr>
        <p:spPr bwMode="auto">
          <a:xfrm>
            <a:off x="8418513" y="987425"/>
            <a:ext cx="1103312" cy="360363"/>
          </a:xfrm>
          <a:custGeom>
            <a:avLst/>
            <a:gdLst>
              <a:gd name="T0" fmla="*/ 0 w 695"/>
              <a:gd name="T1" fmla="*/ 2147483646 h 227"/>
              <a:gd name="T2" fmla="*/ 2147483646 w 695"/>
              <a:gd name="T3" fmla="*/ 2147483646 h 227"/>
              <a:gd name="T4" fmla="*/ 2147483646 w 695"/>
              <a:gd name="T5" fmla="*/ 2147483646 h 227"/>
              <a:gd name="T6" fmla="*/ 2147483646 w 695"/>
              <a:gd name="T7" fmla="*/ 2147483646 h 227"/>
              <a:gd name="T8" fmla="*/ 2147483646 w 695"/>
              <a:gd name="T9" fmla="*/ 2147483646 h 227"/>
              <a:gd name="T10" fmla="*/ 2147483646 w 695"/>
              <a:gd name="T11" fmla="*/ 0 h 227"/>
              <a:gd name="T12" fmla="*/ 0 60000 65536"/>
              <a:gd name="T13" fmla="*/ 0 60000 65536"/>
              <a:gd name="T14" fmla="*/ 0 60000 65536"/>
              <a:gd name="T15" fmla="*/ 0 60000 65536"/>
              <a:gd name="T16" fmla="*/ 0 60000 65536"/>
              <a:gd name="T17" fmla="*/ 0 60000 65536"/>
              <a:gd name="T18" fmla="*/ 0 w 695"/>
              <a:gd name="T19" fmla="*/ 0 h 227"/>
              <a:gd name="T20" fmla="*/ 695 w 695"/>
              <a:gd name="T21" fmla="*/ 227 h 227"/>
            </a:gdLst>
            <a:ahLst/>
            <a:cxnLst>
              <a:cxn ang="T12">
                <a:pos x="T0" y="T1"/>
              </a:cxn>
              <a:cxn ang="T13">
                <a:pos x="T2" y="T3"/>
              </a:cxn>
              <a:cxn ang="T14">
                <a:pos x="T4" y="T5"/>
              </a:cxn>
              <a:cxn ang="T15">
                <a:pos x="T6" y="T7"/>
              </a:cxn>
              <a:cxn ang="T16">
                <a:pos x="T8" y="T9"/>
              </a:cxn>
              <a:cxn ang="T17">
                <a:pos x="T10" y="T11"/>
              </a:cxn>
            </a:cxnLst>
            <a:rect l="T18" t="T19" r="T20" b="T21"/>
            <a:pathLst>
              <a:path w="695" h="227">
                <a:moveTo>
                  <a:pt x="0" y="100"/>
                </a:moveTo>
                <a:cubicBezTo>
                  <a:pt x="85" y="68"/>
                  <a:pt x="170" y="36"/>
                  <a:pt x="210" y="36"/>
                </a:cubicBezTo>
                <a:cubicBezTo>
                  <a:pt x="250" y="36"/>
                  <a:pt x="195" y="89"/>
                  <a:pt x="238" y="100"/>
                </a:cubicBezTo>
                <a:cubicBezTo>
                  <a:pt x="281" y="111"/>
                  <a:pt x="425" y="82"/>
                  <a:pt x="466" y="100"/>
                </a:cubicBezTo>
                <a:cubicBezTo>
                  <a:pt x="507" y="118"/>
                  <a:pt x="447" y="227"/>
                  <a:pt x="485" y="210"/>
                </a:cubicBezTo>
                <a:cubicBezTo>
                  <a:pt x="523" y="193"/>
                  <a:pt x="659" y="36"/>
                  <a:pt x="695"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2075" tIns="46038" rIns="92075" bIns="46038"/>
          <a:lstStyle/>
          <a:p>
            <a:endParaRPr lang="ru-RU"/>
          </a:p>
        </p:txBody>
      </p:sp>
      <p:sp>
        <p:nvSpPr>
          <p:cNvPr id="34825" name="Text Box 10"/>
          <p:cNvSpPr txBox="1">
            <a:spLocks noChangeArrowheads="1"/>
          </p:cNvSpPr>
          <p:nvPr/>
        </p:nvSpPr>
        <p:spPr bwMode="auto">
          <a:xfrm>
            <a:off x="5130800" y="5605463"/>
            <a:ext cx="1109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endParaRPr lang="ru-RU" altLang="ru-RU" sz="2000">
              <a:latin typeface="Times New Roman" panose="02020603050405020304" pitchFamily="18" charset="0"/>
            </a:endParaRPr>
          </a:p>
        </p:txBody>
      </p:sp>
      <p:sp>
        <p:nvSpPr>
          <p:cNvPr id="34826" name="Line 12"/>
          <p:cNvSpPr>
            <a:spLocks noChangeShapeType="1"/>
          </p:cNvSpPr>
          <p:nvPr/>
        </p:nvSpPr>
        <p:spPr bwMode="auto">
          <a:xfrm flipV="1">
            <a:off x="4403725" y="5335588"/>
            <a:ext cx="14288" cy="285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2075" tIns="46038" rIns="92075" bIns="46038"/>
          <a:lstStyle/>
          <a:p>
            <a:endParaRPr lang="ru-RU"/>
          </a:p>
        </p:txBody>
      </p:sp>
      <p:sp>
        <p:nvSpPr>
          <p:cNvPr id="34827" name="Line 13"/>
          <p:cNvSpPr>
            <a:spLocks noChangeShapeType="1"/>
          </p:cNvSpPr>
          <p:nvPr/>
        </p:nvSpPr>
        <p:spPr bwMode="auto">
          <a:xfrm flipV="1">
            <a:off x="4457700" y="3711575"/>
            <a:ext cx="463550" cy="1706563"/>
          </a:xfrm>
          <a:prstGeom prst="line">
            <a:avLst/>
          </a:prstGeom>
          <a:noFill/>
          <a:ln w="31750">
            <a:solidFill>
              <a:srgbClr val="3366FF"/>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endParaRPr lang="ru-RU"/>
          </a:p>
        </p:txBody>
      </p:sp>
      <p:pic>
        <p:nvPicPr>
          <p:cNvPr id="34828" name="Picture 14" descr="Рис"/>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12192000" cy="6161088"/>
          </a:xfrm>
        </p:spPr>
      </p:pic>
      <p:sp>
        <p:nvSpPr>
          <p:cNvPr id="34829" name="Text Box 15"/>
          <p:cNvSpPr txBox="1">
            <a:spLocks noChangeArrowheads="1"/>
          </p:cNvSpPr>
          <p:nvPr/>
        </p:nvSpPr>
        <p:spPr bwMode="auto">
          <a:xfrm>
            <a:off x="2282825" y="4335463"/>
            <a:ext cx="31178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sz="1600" b="1">
                <a:solidFill>
                  <a:schemeClr val="accent2"/>
                </a:solidFill>
                <a:latin typeface="Times New Roman" panose="02020603050405020304" pitchFamily="18" charset="0"/>
              </a:rPr>
              <a:t>Супрахориоидальное </a:t>
            </a:r>
          </a:p>
          <a:p>
            <a:pPr>
              <a:lnSpc>
                <a:spcPct val="100000"/>
              </a:lnSpc>
              <a:spcBef>
                <a:spcPct val="20000"/>
              </a:spcBef>
              <a:buFontTx/>
              <a:buNone/>
            </a:pPr>
            <a:r>
              <a:rPr lang="ru-RU" altLang="ru-RU" sz="1600" b="1">
                <a:solidFill>
                  <a:schemeClr val="accent2"/>
                </a:solidFill>
                <a:latin typeface="Times New Roman" panose="02020603050405020304" pitchFamily="18" charset="0"/>
              </a:rPr>
              <a:t>пространство</a:t>
            </a:r>
          </a:p>
        </p:txBody>
      </p:sp>
      <p:sp>
        <p:nvSpPr>
          <p:cNvPr id="34830" name="Text Box 16"/>
          <p:cNvSpPr txBox="1">
            <a:spLocks noChangeArrowheads="1"/>
          </p:cNvSpPr>
          <p:nvPr/>
        </p:nvSpPr>
        <p:spPr bwMode="auto">
          <a:xfrm>
            <a:off x="1250950" y="4826000"/>
            <a:ext cx="2090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sz="1600" b="1">
                <a:latin typeface="Times New Roman" panose="02020603050405020304" pitchFamily="18" charset="0"/>
              </a:rPr>
              <a:t>Хориоидеа</a:t>
            </a:r>
          </a:p>
        </p:txBody>
      </p:sp>
      <p:sp>
        <p:nvSpPr>
          <p:cNvPr id="34831" name="Line 17"/>
          <p:cNvSpPr>
            <a:spLocks noChangeShapeType="1"/>
          </p:cNvSpPr>
          <p:nvPr/>
        </p:nvSpPr>
        <p:spPr bwMode="auto">
          <a:xfrm>
            <a:off x="2513013" y="4667250"/>
            <a:ext cx="465137" cy="555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endParaRPr lang="ru-RU"/>
          </a:p>
        </p:txBody>
      </p:sp>
      <p:sp>
        <p:nvSpPr>
          <p:cNvPr id="34832" name="Line 18"/>
          <p:cNvSpPr>
            <a:spLocks noChangeShapeType="1"/>
          </p:cNvSpPr>
          <p:nvPr/>
        </p:nvSpPr>
        <p:spPr bwMode="auto">
          <a:xfrm flipH="1">
            <a:off x="3405188" y="3062288"/>
            <a:ext cx="14287" cy="1282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endParaRPr lang="ru-RU"/>
          </a:p>
        </p:txBody>
      </p:sp>
      <p:sp>
        <p:nvSpPr>
          <p:cNvPr id="34833" name="Text Box 6"/>
          <p:cNvSpPr txBox="1">
            <a:spLocks noChangeArrowheads="1"/>
          </p:cNvSpPr>
          <p:nvPr/>
        </p:nvSpPr>
        <p:spPr bwMode="auto">
          <a:xfrm>
            <a:off x="1250950" y="6251575"/>
            <a:ext cx="91090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20000"/>
              </a:spcBef>
              <a:buFontTx/>
              <a:buNone/>
            </a:pPr>
            <a:r>
              <a:rPr lang="ru-RU" altLang="ru-RU" sz="2200" b="1">
                <a:solidFill>
                  <a:schemeClr val="bg1"/>
                </a:solidFill>
                <a:latin typeface="Arial" panose="020B0604020202020204" pitchFamily="34" charset="0"/>
                <a:cs typeface="Arial" panose="020B0604020202020204" pitchFamily="34" charset="0"/>
              </a:rPr>
              <a:t>Гидродинамика глаза - увеосклеральный  путь  оттока</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1854200" y="808038"/>
            <a:ext cx="8469313" cy="1262062"/>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a:spAutoFit/>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lgn="ctr">
              <a:spcBef>
                <a:spcPct val="0"/>
              </a:spcBef>
              <a:buFontTx/>
              <a:buNone/>
              <a:defRPr/>
            </a:pPr>
            <a:r>
              <a:rPr lang="ru-RU" altLang="ru-RU" sz="3600" b="1" dirty="0">
                <a:solidFill>
                  <a:srgbClr val="FF0000"/>
                </a:solidFill>
                <a:latin typeface="Arial" panose="020B0604020202020204" pitchFamily="34" charset="0"/>
                <a:cs typeface="Arial" panose="020B0604020202020204" pitchFamily="34" charset="0"/>
              </a:rPr>
              <a:t>Блокада путей оттока внутриглазной </a:t>
            </a:r>
            <a:r>
              <a:rPr lang="ru-RU" altLang="ru-RU" sz="4000" b="1" dirty="0">
                <a:solidFill>
                  <a:srgbClr val="FF0000"/>
                </a:solidFill>
                <a:latin typeface="Arial" panose="020B0604020202020204" pitchFamily="34" charset="0"/>
                <a:cs typeface="Arial" panose="020B0604020202020204" pitchFamily="34" charset="0"/>
              </a:rPr>
              <a:t>жидкости</a:t>
            </a:r>
          </a:p>
        </p:txBody>
      </p:sp>
      <p:sp>
        <p:nvSpPr>
          <p:cNvPr id="36867" name="Стрелка вниз 2"/>
          <p:cNvSpPr>
            <a:spLocks noChangeArrowheads="1"/>
          </p:cNvSpPr>
          <p:nvPr/>
        </p:nvSpPr>
        <p:spPr bwMode="auto">
          <a:xfrm>
            <a:off x="5927725" y="2351088"/>
            <a:ext cx="484188" cy="487362"/>
          </a:xfrm>
          <a:prstGeom prst="downArrow">
            <a:avLst>
              <a:gd name="adj1" fmla="val 50000"/>
              <a:gd name="adj2" fmla="val 49955"/>
            </a:avLst>
          </a:prstGeom>
          <a:solidFill>
            <a:schemeClr val="bg1"/>
          </a:solidFill>
          <a:ln w="9525">
            <a:solidFill>
              <a:schemeClr val="accent1"/>
            </a:solidFill>
            <a:miter lim="800000"/>
            <a:headEnd/>
            <a:tailEnd/>
          </a:ln>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Char char="•"/>
            </a:pPr>
            <a:endParaRPr lang="ru-RU" altLang="ru-RU" sz="1800">
              <a:solidFill>
                <a:schemeClr val="bg1"/>
              </a:solidFill>
              <a:latin typeface="Times New Roman" panose="02020603050405020304" pitchFamily="18" charset="0"/>
            </a:endParaRPr>
          </a:p>
        </p:txBody>
      </p:sp>
      <p:sp>
        <p:nvSpPr>
          <p:cNvPr id="36868" name="TextBox 3"/>
          <p:cNvSpPr txBox="1">
            <a:spLocks noChangeArrowheads="1"/>
          </p:cNvSpPr>
          <p:nvPr/>
        </p:nvSpPr>
        <p:spPr bwMode="auto">
          <a:xfrm>
            <a:off x="2970213" y="3490913"/>
            <a:ext cx="6400800" cy="522287"/>
          </a:xfrm>
          <a:prstGeom prst="rect">
            <a:avLst/>
          </a:prstGeom>
          <a:solidFill>
            <a:schemeClr val="accent1"/>
          </a:solidFill>
          <a:ln w="28575">
            <a:solidFill>
              <a:schemeClr val="bg1"/>
            </a:solidFill>
            <a:miter lim="800000"/>
            <a:headEnd/>
            <a:tailEnd/>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b="1">
                <a:solidFill>
                  <a:schemeClr val="bg1"/>
                </a:solidFill>
                <a:latin typeface="Times New Roman" panose="02020603050405020304" pitchFamily="18" charset="0"/>
              </a:rPr>
              <a:t>Повышение внутриглазного давления</a:t>
            </a:r>
          </a:p>
        </p:txBody>
      </p:sp>
      <p:sp>
        <p:nvSpPr>
          <p:cNvPr id="36869" name="Стрелка вниз 2"/>
          <p:cNvSpPr>
            <a:spLocks noChangeArrowheads="1"/>
          </p:cNvSpPr>
          <p:nvPr/>
        </p:nvSpPr>
        <p:spPr bwMode="auto">
          <a:xfrm>
            <a:off x="5927725" y="4398963"/>
            <a:ext cx="484188" cy="487362"/>
          </a:xfrm>
          <a:prstGeom prst="downArrow">
            <a:avLst>
              <a:gd name="adj1" fmla="val 50000"/>
              <a:gd name="adj2" fmla="val 49955"/>
            </a:avLst>
          </a:prstGeom>
          <a:solidFill>
            <a:schemeClr val="bg1"/>
          </a:solidFill>
          <a:ln w="9525">
            <a:solidFill>
              <a:schemeClr val="accent1"/>
            </a:solidFill>
            <a:miter lim="800000"/>
            <a:headEnd/>
            <a:tailEnd/>
          </a:ln>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Char char="•"/>
            </a:pPr>
            <a:endParaRPr lang="ru-RU" altLang="ru-RU" sz="1800">
              <a:solidFill>
                <a:schemeClr val="bg1"/>
              </a:solidFill>
              <a:latin typeface="Times New Roman" panose="02020603050405020304" pitchFamily="18" charset="0"/>
            </a:endParaRPr>
          </a:p>
        </p:txBody>
      </p:sp>
      <p:sp>
        <p:nvSpPr>
          <p:cNvPr id="36870" name="TextBox 1"/>
          <p:cNvSpPr txBox="1">
            <a:spLocks noChangeArrowheads="1"/>
          </p:cNvSpPr>
          <p:nvPr/>
        </p:nvSpPr>
        <p:spPr bwMode="auto">
          <a:xfrm>
            <a:off x="1893888" y="5688013"/>
            <a:ext cx="8388350" cy="523875"/>
          </a:xfrm>
          <a:prstGeom prst="rect">
            <a:avLst/>
          </a:prstGeom>
          <a:solidFill>
            <a:srgbClr val="FF0000"/>
          </a:solidFill>
          <a:ln w="28575">
            <a:solidFill>
              <a:schemeClr val="bg1"/>
            </a:solidFill>
            <a:miter lim="800000"/>
            <a:headEnd/>
            <a:tailEnd/>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b="1">
                <a:solidFill>
                  <a:schemeClr val="bg1"/>
                </a:solidFill>
                <a:latin typeface="Arial" panose="020B0604020202020204" pitchFamily="34" charset="0"/>
                <a:cs typeface="Arial" panose="020B0604020202020204" pitchFamily="34" charset="0"/>
              </a:rPr>
              <a:t>Развитие глаукомной оптической нейропатии</a:t>
            </a:r>
          </a:p>
        </p:txBody>
      </p:sp>
      <p:sp>
        <p:nvSpPr>
          <p:cNvPr id="7" name="Прямоугольник 6"/>
          <p:cNvSpPr/>
          <p:nvPr/>
        </p:nvSpPr>
        <p:spPr>
          <a:xfrm rot="16200000">
            <a:off x="2015906" y="2933534"/>
            <a:ext cx="1569925" cy="1565191"/>
          </a:xfrm>
          <a:prstGeom prst="rect">
            <a:avLst/>
          </a:prstGeom>
          <a:noFill/>
        </p:spPr>
        <p:txBody>
          <a:bodyPr wrap="none">
            <a:prstTxWarp prst="textArchUpPour">
              <a:avLst/>
            </a:prstTxWarp>
            <a:spAutoFit/>
          </a:bodyPr>
          <a:lstStyle/>
          <a:p>
            <a:pPr algn="ctr">
              <a:defRPr/>
            </a:pP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rPr>
              <a:t>Патогенный</a:t>
            </a:r>
          </a:p>
        </p:txBody>
      </p:sp>
      <p:sp>
        <p:nvSpPr>
          <p:cNvPr id="11" name="Прямоугольник 10"/>
          <p:cNvSpPr/>
          <p:nvPr/>
        </p:nvSpPr>
        <p:spPr>
          <a:xfrm rot="5400000">
            <a:off x="8930853" y="2930960"/>
            <a:ext cx="1141289" cy="1642787"/>
          </a:xfrm>
          <a:prstGeom prst="rect">
            <a:avLst/>
          </a:prstGeom>
          <a:noFill/>
        </p:spPr>
        <p:txBody>
          <a:bodyPr wrap="none">
            <a:prstTxWarp prst="textArchUpPour">
              <a:avLst/>
            </a:prstTxWarp>
            <a:spAutoFit/>
          </a:bodyPr>
          <a:lstStyle/>
          <a:p>
            <a:pPr algn="ctr">
              <a:defRPr/>
            </a:pP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rPr>
              <a:t>фактор</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http://www.mntk.ru/files/upload/markitup/Glaukoma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841500"/>
            <a:ext cx="4568825"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3"/>
          <p:cNvSpPr>
            <a:spLocks noGrp="1"/>
          </p:cNvSpPr>
          <p:nvPr>
            <p:ph type="title"/>
          </p:nvPr>
        </p:nvSpPr>
        <p:spPr>
          <a:xfrm>
            <a:off x="146050" y="427038"/>
            <a:ext cx="11430000" cy="1143000"/>
          </a:xfrm>
        </p:spPr>
        <p:txBody>
          <a:bodyPr rtlCol="0">
            <a:normAutofit fontScale="90000"/>
          </a:bodyPr>
          <a:lstStyle/>
          <a:p>
            <a:pPr algn="r" eaLnBrk="1" fontAlgn="auto" hangingPunct="1">
              <a:spcAft>
                <a:spcPts val="0"/>
              </a:spcAft>
              <a:defRPr/>
            </a:pPr>
            <a:r>
              <a:rPr lang="ru-RU" altLang="ru-RU" sz="4000"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Развитие глаукомной оптической </a:t>
            </a:r>
            <a:r>
              <a:rPr lang="ru-RU" altLang="ru-RU" sz="4000" b="1" dirty="0" err="1">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нейропатии</a:t>
            </a:r>
            <a:r>
              <a:rPr lang="ru-RU" altLang="ru-RU" b="1" dirty="0">
                <a:solidFill>
                  <a:srgbClr val="FFCC66"/>
                </a:solidFill>
                <a:latin typeface="Arial" panose="020B0604020202020204" pitchFamily="34" charset="0"/>
                <a:cs typeface="Arial" panose="020B0604020202020204" pitchFamily="34" charset="0"/>
              </a:rPr>
              <a:t/>
            </a:r>
            <a:br>
              <a:rPr lang="ru-RU" altLang="ru-RU" b="1" dirty="0">
                <a:solidFill>
                  <a:srgbClr val="FFCC66"/>
                </a:solidFill>
                <a:latin typeface="Arial" panose="020B0604020202020204" pitchFamily="34" charset="0"/>
                <a:cs typeface="Arial" panose="020B0604020202020204" pitchFamily="34" charset="0"/>
              </a:rPr>
            </a:br>
            <a:endParaRPr lang="ru-RU" b="1" dirty="0">
              <a:solidFill>
                <a:srgbClr val="FFCC66"/>
              </a:solidFill>
              <a:latin typeface="Arial" panose="020B0604020202020204" pitchFamily="34" charset="0"/>
              <a:cs typeface="Arial" panose="020B0604020202020204" pitchFamily="34" charset="0"/>
            </a:endParaRPr>
          </a:p>
        </p:txBody>
      </p:sp>
      <p:pic>
        <p:nvPicPr>
          <p:cNvPr id="38916"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34676" t="31030" r="7240" b="20535"/>
          <a:stretch>
            <a:fillRect/>
          </a:stretch>
        </p:blipFill>
        <p:spPr>
          <a:xfrm>
            <a:off x="5502275" y="2990850"/>
            <a:ext cx="6332538" cy="3140075"/>
          </a:xfrm>
          <a:ln w="38100">
            <a:solidFill>
              <a:srgbClr val="FF0000"/>
            </a:solidFill>
            <a:miter lim="800000"/>
            <a:headEnd/>
            <a:tailEnd/>
          </a:ln>
        </p:spPr>
      </p:pic>
      <p:sp>
        <p:nvSpPr>
          <p:cNvPr id="38917" name="Выгнутая вверх стрелка 1"/>
          <p:cNvSpPr>
            <a:spLocks noChangeArrowheads="1"/>
          </p:cNvSpPr>
          <p:nvPr/>
        </p:nvSpPr>
        <p:spPr bwMode="auto">
          <a:xfrm>
            <a:off x="4291013" y="1298575"/>
            <a:ext cx="6515100" cy="1423988"/>
          </a:xfrm>
          <a:prstGeom prst="curvedDownArrow">
            <a:avLst>
              <a:gd name="adj1" fmla="val 25037"/>
              <a:gd name="adj2" fmla="val 50031"/>
              <a:gd name="adj3" fmla="val 25000"/>
            </a:avLst>
          </a:prstGeom>
          <a:solidFill>
            <a:srgbClr val="FFFF00"/>
          </a:solidFill>
          <a:ln w="19050">
            <a:solidFill>
              <a:srgbClr val="FF0000"/>
            </a:solidFill>
            <a:miter lim="800000"/>
            <a:headEnd/>
            <a:tailEnd/>
          </a:ln>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Char char="•"/>
            </a:pPr>
            <a:endParaRPr lang="ru-RU" altLang="ru-RU" sz="1800">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a:xfrm>
            <a:off x="557213" y="241300"/>
            <a:ext cx="11104562" cy="1325563"/>
          </a:xfrm>
        </p:spPr>
        <p:txBody>
          <a:bodyPr rtlCol="0">
            <a:normAutofit/>
          </a:bodyPr>
          <a:lstStyle/>
          <a:p>
            <a:pPr algn="ctr" eaLnBrk="1" fontAlgn="auto" hangingPunct="1">
              <a:spcAft>
                <a:spcPts val="0"/>
              </a:spcAft>
              <a:defRPr/>
            </a:pPr>
            <a:r>
              <a:rPr lang="ru-RU" altLang="ru-RU" b="1" dirty="0" smtClean="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Глаукомная </a:t>
            </a:r>
            <a:br>
              <a:rPr lang="ru-RU" altLang="ru-RU" b="1" dirty="0" smtClean="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altLang="ru-RU" b="1" dirty="0" smtClean="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оптическая </a:t>
            </a:r>
            <a:r>
              <a:rPr lang="ru-RU" altLang="ru-RU" b="1" dirty="0" err="1" smtClean="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нейропатия</a:t>
            </a:r>
            <a:endParaRPr lang="ru-RU" altLang="ru-RU" b="1" dirty="0" smtClean="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0963" name="Picture 19"/>
          <p:cNvPicPr>
            <a:picLocks noChangeAspect="1" noChangeArrowheads="1"/>
          </p:cNvPicPr>
          <p:nvPr/>
        </p:nvPicPr>
        <p:blipFill>
          <a:blip r:embed="rId3">
            <a:lum contrast="30000"/>
            <a:extLst>
              <a:ext uri="{28A0092B-C50C-407E-A947-70E740481C1C}">
                <a14:useLocalDpi xmlns:a14="http://schemas.microsoft.com/office/drawing/2010/main" val="0"/>
              </a:ext>
            </a:extLst>
          </a:blip>
          <a:srcRect l="3664"/>
          <a:stretch>
            <a:fillRect/>
          </a:stretch>
        </p:blipFill>
        <p:spPr bwMode="auto">
          <a:xfrm>
            <a:off x="468313" y="1982788"/>
            <a:ext cx="3562350" cy="324643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0964" name="TextBox 4"/>
          <p:cNvSpPr txBox="1">
            <a:spLocks noChangeArrowheads="1"/>
          </p:cNvSpPr>
          <p:nvPr/>
        </p:nvSpPr>
        <p:spPr bwMode="auto">
          <a:xfrm>
            <a:off x="363538" y="5527675"/>
            <a:ext cx="39179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b="1">
                <a:solidFill>
                  <a:schemeClr val="bg1"/>
                </a:solidFill>
                <a:latin typeface="Arial" panose="020B0604020202020204" pitchFamily="34" charset="0"/>
                <a:cs typeface="Arial" panose="020B0604020202020204" pitchFamily="34" charset="0"/>
              </a:rPr>
              <a:t>Глазное дно в норме</a:t>
            </a:r>
          </a:p>
        </p:txBody>
      </p:sp>
      <p:pic>
        <p:nvPicPr>
          <p:cNvPr id="4096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7213" y="1982788"/>
            <a:ext cx="3863975" cy="324643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096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5525" y="1990725"/>
            <a:ext cx="3055938" cy="32385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0967" name="TextBox 7"/>
          <p:cNvSpPr txBox="1">
            <a:spLocks noChangeArrowheads="1"/>
          </p:cNvSpPr>
          <p:nvPr/>
        </p:nvSpPr>
        <p:spPr bwMode="auto">
          <a:xfrm>
            <a:off x="5360988" y="5527675"/>
            <a:ext cx="59721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b="1">
                <a:solidFill>
                  <a:schemeClr val="bg1"/>
                </a:solidFill>
                <a:latin typeface="Arial" panose="020B0604020202020204" pitchFamily="34" charset="0"/>
                <a:cs typeface="Arial" panose="020B0604020202020204" pitchFamily="34" charset="0"/>
              </a:rPr>
              <a:t>ДЗН при глаукомном поражении</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1"/>
          <p:cNvSpPr>
            <a:spLocks noGrp="1"/>
          </p:cNvSpPr>
          <p:nvPr>
            <p:ph type="title"/>
          </p:nvPr>
        </p:nvSpPr>
        <p:spPr>
          <a:xfrm>
            <a:off x="869950" y="182563"/>
            <a:ext cx="10515600" cy="1325562"/>
          </a:xfrm>
        </p:spPr>
        <p:txBody>
          <a:bodyPr rtlCol="0">
            <a:normAutofit/>
          </a:bodyPr>
          <a:lstStyle/>
          <a:p>
            <a:pPr algn="ctr" eaLnBrk="1" fontAlgn="auto" hangingPunct="1">
              <a:spcAft>
                <a:spcPts val="0"/>
              </a:spcAft>
              <a:defRPr/>
            </a:pPr>
            <a:r>
              <a:rPr lang="ru-RU" altLang="ru-RU" sz="6200" b="1" dirty="0" smtClean="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Цель и план лекции</a:t>
            </a:r>
          </a:p>
        </p:txBody>
      </p:sp>
      <p:sp>
        <p:nvSpPr>
          <p:cNvPr id="5123" name="Текст 14"/>
          <p:cNvSpPr>
            <a:spLocks noGrp="1"/>
          </p:cNvSpPr>
          <p:nvPr>
            <p:ph type="body" idx="1"/>
          </p:nvPr>
        </p:nvSpPr>
        <p:spPr>
          <a:xfrm>
            <a:off x="606425" y="1690688"/>
            <a:ext cx="3868738" cy="823912"/>
          </a:xfrm>
        </p:spPr>
        <p:txBody>
          <a:bodyPr/>
          <a:lstStyle/>
          <a:p>
            <a:pPr eaLnBrk="1" hangingPunct="1"/>
            <a:r>
              <a:rPr lang="ru-RU" altLang="ru-RU" sz="4800" smtClean="0">
                <a:solidFill>
                  <a:srgbClr val="FFFF00"/>
                </a:solidFill>
                <a:latin typeface="Times New Roman" panose="02020603050405020304" pitchFamily="18" charset="0"/>
                <a:cs typeface="Times New Roman" panose="02020603050405020304" pitchFamily="18" charset="0"/>
              </a:rPr>
              <a:t>Цель:</a:t>
            </a:r>
          </a:p>
        </p:txBody>
      </p:sp>
      <p:sp>
        <p:nvSpPr>
          <p:cNvPr id="5124" name="Объект 15"/>
          <p:cNvSpPr>
            <a:spLocks noGrp="1"/>
          </p:cNvSpPr>
          <p:nvPr>
            <p:ph sz="half" idx="2"/>
          </p:nvPr>
        </p:nvSpPr>
        <p:spPr>
          <a:xfrm>
            <a:off x="331788" y="2719388"/>
            <a:ext cx="4892675" cy="3684587"/>
          </a:xfrm>
        </p:spPr>
        <p:txBody>
          <a:bodyPr/>
          <a:lstStyle/>
          <a:p>
            <a:pPr eaLnBrk="1" hangingPunct="1"/>
            <a:r>
              <a:rPr lang="ru-RU" altLang="ru-RU" sz="3200" smtClean="0">
                <a:solidFill>
                  <a:schemeClr val="bg1"/>
                </a:solidFill>
                <a:latin typeface="Arial" panose="020B0604020202020204" pitchFamily="34" charset="0"/>
                <a:cs typeface="Arial" panose="020B0604020202020204" pitchFamily="34" charset="0"/>
              </a:rPr>
              <a:t>ознакомить студентов с этиопатогенезом, клиникой, диагностикой, лечением глауком, мерами профилактики слепоты вследствие глаукомы</a:t>
            </a:r>
          </a:p>
          <a:p>
            <a:pPr eaLnBrk="1" hangingPunct="1"/>
            <a:endParaRPr lang="ru-RU" altLang="ru-RU" sz="2400" smtClean="0"/>
          </a:p>
        </p:txBody>
      </p:sp>
      <p:sp>
        <p:nvSpPr>
          <p:cNvPr id="5125" name="Текст 16"/>
          <p:cNvSpPr>
            <a:spLocks noGrp="1"/>
          </p:cNvSpPr>
          <p:nvPr>
            <p:ph type="body" sz="quarter" idx="3"/>
          </p:nvPr>
        </p:nvSpPr>
        <p:spPr>
          <a:xfrm>
            <a:off x="5691188" y="1712913"/>
            <a:ext cx="3887787" cy="823912"/>
          </a:xfrm>
        </p:spPr>
        <p:txBody>
          <a:bodyPr/>
          <a:lstStyle/>
          <a:p>
            <a:pPr eaLnBrk="1" hangingPunct="1"/>
            <a:r>
              <a:rPr lang="ru-RU" altLang="ru-RU" sz="4800" smtClean="0">
                <a:solidFill>
                  <a:srgbClr val="FFFF00"/>
                </a:solidFill>
                <a:latin typeface="Times New Roman" panose="02020603050405020304" pitchFamily="18" charset="0"/>
                <a:cs typeface="Times New Roman" panose="02020603050405020304" pitchFamily="18" charset="0"/>
              </a:rPr>
              <a:t>План:</a:t>
            </a:r>
          </a:p>
        </p:txBody>
      </p:sp>
      <p:sp>
        <p:nvSpPr>
          <p:cNvPr id="5126" name="Объект 17"/>
          <p:cNvSpPr>
            <a:spLocks noGrp="1"/>
          </p:cNvSpPr>
          <p:nvPr>
            <p:ph sz="quarter" idx="4"/>
          </p:nvPr>
        </p:nvSpPr>
        <p:spPr>
          <a:xfrm>
            <a:off x="5435600" y="2633663"/>
            <a:ext cx="6491288" cy="4078287"/>
          </a:xfrm>
        </p:spPr>
        <p:txBody>
          <a:bodyPr/>
          <a:lstStyle/>
          <a:p>
            <a:pPr eaLnBrk="1" hangingPunct="1"/>
            <a:r>
              <a:rPr lang="ru-RU" altLang="ru-RU" sz="2200" smtClean="0">
                <a:solidFill>
                  <a:schemeClr val="bg1"/>
                </a:solidFill>
                <a:latin typeface="Arial" panose="020B0604020202020204" pitchFamily="34" charset="0"/>
                <a:cs typeface="Arial" panose="020B0604020202020204" pitchFamily="34" charset="0"/>
              </a:rPr>
              <a:t>Глаукомы- понятие и медико-социальное значение</a:t>
            </a:r>
          </a:p>
          <a:p>
            <a:pPr eaLnBrk="1" hangingPunct="1"/>
            <a:r>
              <a:rPr lang="ru-RU" altLang="ru-RU" sz="2200" smtClean="0">
                <a:solidFill>
                  <a:schemeClr val="bg1"/>
                </a:solidFill>
                <a:latin typeface="Arial" panose="020B0604020202020204" pitchFamily="34" charset="0"/>
                <a:cs typeface="Arial" panose="020B0604020202020204" pitchFamily="34" charset="0"/>
              </a:rPr>
              <a:t>Симптомокомплекс глаукомы</a:t>
            </a:r>
          </a:p>
          <a:p>
            <a:pPr eaLnBrk="1" hangingPunct="1"/>
            <a:r>
              <a:rPr lang="ru-RU" altLang="ru-RU" sz="2200" smtClean="0">
                <a:solidFill>
                  <a:schemeClr val="bg1"/>
                </a:solidFill>
                <a:latin typeface="Arial" panose="020B0604020202020204" pitchFamily="34" charset="0"/>
                <a:cs typeface="Arial" panose="020B0604020202020204" pitchFamily="34" charset="0"/>
              </a:rPr>
              <a:t>Классификация глауком</a:t>
            </a:r>
          </a:p>
          <a:p>
            <a:pPr eaLnBrk="1" hangingPunct="1"/>
            <a:r>
              <a:rPr lang="ru-RU" altLang="ru-RU" sz="2200" smtClean="0">
                <a:solidFill>
                  <a:schemeClr val="bg1"/>
                </a:solidFill>
                <a:latin typeface="Arial" panose="020B0604020202020204" pitchFamily="34" charset="0"/>
                <a:cs typeface="Arial" panose="020B0604020202020204" pitchFamily="34" charset="0"/>
              </a:rPr>
              <a:t>Клинические проявления разных форм глаукомы</a:t>
            </a:r>
          </a:p>
          <a:p>
            <a:pPr eaLnBrk="1" hangingPunct="1"/>
            <a:r>
              <a:rPr lang="ru-RU" altLang="ru-RU" sz="2200" smtClean="0">
                <a:solidFill>
                  <a:schemeClr val="bg1"/>
                </a:solidFill>
                <a:latin typeface="Arial" panose="020B0604020202020204" pitchFamily="34" charset="0"/>
                <a:cs typeface="Arial" panose="020B0604020202020204" pitchFamily="34" charset="0"/>
              </a:rPr>
              <a:t>Методы диагностики глауком</a:t>
            </a:r>
          </a:p>
          <a:p>
            <a:pPr eaLnBrk="1" hangingPunct="1"/>
            <a:r>
              <a:rPr lang="ru-RU" altLang="ru-RU" sz="2200" smtClean="0">
                <a:solidFill>
                  <a:schemeClr val="bg1"/>
                </a:solidFill>
                <a:latin typeface="Arial" panose="020B0604020202020204" pitchFamily="34" charset="0"/>
                <a:cs typeface="Arial" panose="020B0604020202020204" pitchFamily="34" charset="0"/>
              </a:rPr>
              <a:t>Лечение глауком</a:t>
            </a:r>
          </a:p>
          <a:p>
            <a:pPr eaLnBrk="1" hangingPunct="1"/>
            <a:r>
              <a:rPr lang="ru-RU" altLang="ru-RU" sz="2200" smtClean="0">
                <a:solidFill>
                  <a:schemeClr val="bg1"/>
                </a:solidFill>
                <a:latin typeface="Arial" panose="020B0604020202020204" pitchFamily="34" charset="0"/>
                <a:cs typeface="Arial" panose="020B0604020202020204" pitchFamily="34" charset="0"/>
              </a:rPr>
              <a:t>Меры профилактики слепоты вследствие глауком</a:t>
            </a:r>
          </a:p>
          <a:p>
            <a:pPr eaLnBrk="1" hangingPunct="1"/>
            <a:endParaRPr lang="ru-RU" altLang="ru-RU"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a:xfrm>
            <a:off x="718457" y="254000"/>
            <a:ext cx="11070772" cy="1066800"/>
          </a:xfrm>
        </p:spPr>
        <p:txBody>
          <a:bodyPr rtlCol="0">
            <a:normAutofit fontScale="90000"/>
          </a:bodyPr>
          <a:lstStyle/>
          <a:p>
            <a:pPr fontAlgn="auto">
              <a:spcAft>
                <a:spcPts val="0"/>
              </a:spcAft>
              <a:defRPr/>
            </a:pPr>
            <a:r>
              <a:rPr lang="ru-RU" altLang="ru-RU" b="1" dirty="0" smtClean="0">
                <a:solidFill>
                  <a:srgbClr val="FFC000"/>
                </a:solidFill>
                <a:latin typeface="Arial" panose="020B0604020202020204" pitchFamily="34" charset="0"/>
                <a:cs typeface="Arial" panose="020B0604020202020204" pitchFamily="34" charset="0"/>
              </a:rPr>
              <a:t>Глаукома</a:t>
            </a:r>
            <a:r>
              <a:rPr lang="ru-RU" altLang="ru-RU" dirty="0" smtClean="0">
                <a:solidFill>
                  <a:srgbClr val="FF0000"/>
                </a:solidFill>
              </a:rPr>
              <a:t/>
            </a:r>
            <a:br>
              <a:rPr lang="ru-RU" altLang="ru-RU" dirty="0" smtClean="0">
                <a:solidFill>
                  <a:srgbClr val="FF0000"/>
                </a:solidFill>
              </a:rPr>
            </a:br>
            <a:r>
              <a:rPr lang="ru-RU" altLang="ru-RU" sz="3600" b="1" dirty="0">
                <a:solidFill>
                  <a:srgbClr val="FFC000"/>
                </a:solidFill>
              </a:rPr>
              <a:t>(</a:t>
            </a:r>
            <a:r>
              <a:rPr lang="ru-RU" altLang="ru-RU" sz="3600" b="1" dirty="0" err="1">
                <a:solidFill>
                  <a:srgbClr val="FFC000"/>
                </a:solidFill>
              </a:rPr>
              <a:t>нейродегенеративная</a:t>
            </a:r>
            <a:r>
              <a:rPr lang="ru-RU" altLang="ru-RU" sz="3600" b="1" dirty="0">
                <a:solidFill>
                  <a:srgbClr val="FFC000"/>
                </a:solidFill>
              </a:rPr>
              <a:t> </a:t>
            </a:r>
            <a:r>
              <a:rPr lang="ru-RU" altLang="ru-RU" sz="3600" b="1" dirty="0" err="1">
                <a:solidFill>
                  <a:srgbClr val="FFC000"/>
                </a:solidFill>
              </a:rPr>
              <a:t>митохондриальная</a:t>
            </a:r>
            <a:r>
              <a:rPr lang="ru-RU" altLang="ru-RU" sz="3600" b="1" dirty="0">
                <a:solidFill>
                  <a:srgbClr val="FFC000"/>
                </a:solidFill>
              </a:rPr>
              <a:t> патология)</a:t>
            </a:r>
          </a:p>
        </p:txBody>
      </p:sp>
      <p:sp>
        <p:nvSpPr>
          <p:cNvPr id="48131" name="Объект 2"/>
          <p:cNvSpPr>
            <a:spLocks noGrp="1"/>
          </p:cNvSpPr>
          <p:nvPr>
            <p:ph sz="half" idx="1"/>
          </p:nvPr>
        </p:nvSpPr>
        <p:spPr>
          <a:xfrm>
            <a:off x="1471386" y="1499735"/>
            <a:ext cx="4782457" cy="3008313"/>
          </a:xfrm>
        </p:spPr>
        <p:txBody>
          <a:bodyPr/>
          <a:lstStyle/>
          <a:p>
            <a:pPr marL="0" indent="0">
              <a:buNone/>
            </a:pPr>
            <a:r>
              <a:rPr lang="ru-RU" altLang="ru-RU" b="1" dirty="0" smtClean="0">
                <a:solidFill>
                  <a:srgbClr val="FFFF00"/>
                </a:solidFill>
                <a:latin typeface="Arial" panose="020B0604020202020204" pitchFamily="34" charset="0"/>
                <a:cs typeface="Arial" panose="020B0604020202020204" pitchFamily="34" charset="0"/>
              </a:rPr>
              <a:t>Болезнь Альцгеймера</a:t>
            </a:r>
          </a:p>
        </p:txBody>
      </p:sp>
      <p:sp>
        <p:nvSpPr>
          <p:cNvPr id="4" name="Объект 3"/>
          <p:cNvSpPr>
            <a:spLocks noGrp="1"/>
          </p:cNvSpPr>
          <p:nvPr>
            <p:ph sz="half" idx="2"/>
          </p:nvPr>
        </p:nvSpPr>
        <p:spPr>
          <a:xfrm>
            <a:off x="7165520" y="1499735"/>
            <a:ext cx="4205287" cy="3770313"/>
          </a:xfrm>
        </p:spPr>
        <p:txBody>
          <a:bodyPr rtlCol="0"/>
          <a:lstStyle/>
          <a:p>
            <a:pPr marL="0" indent="0" fontAlgn="auto">
              <a:spcAft>
                <a:spcPts val="0"/>
              </a:spcAft>
              <a:buNone/>
              <a:defRPr/>
            </a:pPr>
            <a:r>
              <a:rPr lang="ru-RU" b="1" dirty="0" smtClean="0">
                <a:solidFill>
                  <a:srgbClr val="FFFF00"/>
                </a:solidFill>
                <a:latin typeface="Arial" panose="020B0604020202020204" pitchFamily="34" charset="0"/>
                <a:cs typeface="Arial" panose="020B0604020202020204" pitchFamily="34" charset="0"/>
              </a:rPr>
              <a:t>Болезнь Паркинсона</a:t>
            </a:r>
          </a:p>
          <a:p>
            <a:pPr fontAlgn="auto">
              <a:spcAft>
                <a:spcPts val="0"/>
              </a:spcAft>
              <a:buFont typeface="Wingdings 3" charset="2"/>
              <a:buChar char=""/>
              <a:defRPr/>
            </a:pPr>
            <a:endParaRPr lang="ru-RU" dirty="0">
              <a:solidFill>
                <a:schemeClr val="tx1">
                  <a:lumMod val="75000"/>
                  <a:lumOff val="25000"/>
                </a:schemeClr>
              </a:solidFill>
            </a:endParaRPr>
          </a:p>
          <a:p>
            <a:pPr marL="109537" indent="0" fontAlgn="auto">
              <a:spcAft>
                <a:spcPts val="0"/>
              </a:spcAft>
              <a:buFont typeface="Wingdings 3" charset="2"/>
              <a:buNone/>
              <a:defRPr/>
            </a:pPr>
            <a:endParaRPr lang="ru-RU" dirty="0">
              <a:solidFill>
                <a:schemeClr val="tx1">
                  <a:lumMod val="75000"/>
                  <a:lumOff val="25000"/>
                </a:schemeClr>
              </a:solidFill>
            </a:endParaRPr>
          </a:p>
        </p:txBody>
      </p:sp>
      <p:pic>
        <p:nvPicPr>
          <p:cNvPr id="48133" name="Picture 2" descr="http://www.miloserdie.ru/pic/_MG_05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9717" y="2032907"/>
            <a:ext cx="3262312" cy="36226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8134" name="Picture 4" descr="http://www.amic.ru/images/gallery_02-2012/640.333_23.JPG"/>
          <p:cNvPicPr>
            <a:picLocks noChangeAspect="1" noChangeArrowheads="1"/>
          </p:cNvPicPr>
          <p:nvPr/>
        </p:nvPicPr>
        <p:blipFill>
          <a:blip r:embed="rId3">
            <a:extLst>
              <a:ext uri="{28A0092B-C50C-407E-A947-70E740481C1C}">
                <a14:useLocalDpi xmlns:a14="http://schemas.microsoft.com/office/drawing/2010/main" val="0"/>
              </a:ext>
            </a:extLst>
          </a:blip>
          <a:srcRect r="8607" b="6248"/>
          <a:stretch>
            <a:fillRect/>
          </a:stretch>
        </p:blipFill>
        <p:spPr bwMode="auto">
          <a:xfrm>
            <a:off x="1103199" y="2032907"/>
            <a:ext cx="5106988" cy="36226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679" name="TextBox 6"/>
          <p:cNvSpPr txBox="1">
            <a:spLocks noChangeArrowheads="1"/>
          </p:cNvSpPr>
          <p:nvPr/>
        </p:nvSpPr>
        <p:spPr bwMode="auto">
          <a:xfrm>
            <a:off x="304801" y="5875338"/>
            <a:ext cx="11484428" cy="83099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lgn="ctr" eaLnBrk="1" hangingPunct="1">
              <a:spcBef>
                <a:spcPct val="0"/>
              </a:spcBef>
              <a:buFontTx/>
              <a:buNone/>
              <a:defRPr/>
            </a:pPr>
            <a:r>
              <a:rPr kumimoji="1" lang="ru-RU" altLang="ru-RU" sz="2400" dirty="0" smtClean="0"/>
              <a:t>Рост численности заболевания с возрастом, избранное поражение одного вида нейронов,  одинаковый механизм гибели нервной клетки</a:t>
            </a:r>
          </a:p>
        </p:txBody>
      </p:sp>
    </p:spTree>
    <p:extLst>
      <p:ext uri="{BB962C8B-B14F-4D97-AF65-F5344CB8AC3E}">
        <p14:creationId xmlns:p14="http://schemas.microsoft.com/office/powerpoint/2010/main" val="26199818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Заголовок 4"/>
          <p:cNvSpPr>
            <a:spLocks noGrp="1"/>
          </p:cNvSpPr>
          <p:nvPr>
            <p:ph type="title"/>
          </p:nvPr>
        </p:nvSpPr>
        <p:spPr>
          <a:xfrm>
            <a:off x="283029" y="630805"/>
            <a:ext cx="7212920" cy="1066800"/>
          </a:xfrm>
        </p:spPr>
        <p:txBody>
          <a:bodyPr/>
          <a:lstStyle/>
          <a:p>
            <a:r>
              <a:rPr lang="ru-RU" altLang="ru-RU" b="1" dirty="0" smtClean="0">
                <a:solidFill>
                  <a:srgbClr val="FFC000"/>
                </a:solidFill>
                <a:latin typeface="Arial" panose="020B0604020202020204" pitchFamily="34" charset="0"/>
                <a:cs typeface="Arial" panose="020B0604020202020204" pitchFamily="34" charset="0"/>
              </a:rPr>
              <a:t>Болезнь Альцгеймера</a:t>
            </a:r>
          </a:p>
        </p:txBody>
      </p:sp>
      <p:pic>
        <p:nvPicPr>
          <p:cNvPr id="49155" name="Picture 2" descr="http://cache.gawker.com/assets/images/8/2010/05/custom_1274478335100_0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8402" y="513896"/>
            <a:ext cx="4694237" cy="4843463"/>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9700" name="TextBox 3"/>
          <p:cNvSpPr txBox="1">
            <a:spLocks noChangeArrowheads="1"/>
          </p:cNvSpPr>
          <p:nvPr/>
        </p:nvSpPr>
        <p:spPr bwMode="auto">
          <a:xfrm>
            <a:off x="765402" y="2060803"/>
            <a:ext cx="5329011" cy="267765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eaLnBrk="1" hangingPunct="1">
              <a:spcBef>
                <a:spcPct val="0"/>
              </a:spcBef>
              <a:buFontTx/>
              <a:buNone/>
              <a:defRPr/>
            </a:pPr>
            <a:r>
              <a:rPr kumimoji="1" lang="ru-RU" altLang="ru-RU" sz="2400" dirty="0" smtClean="0"/>
              <a:t>Скопление В-амилоида в нервной ткани самый значимый  маркер </a:t>
            </a:r>
            <a:r>
              <a:rPr kumimoji="1" lang="ru-RU" altLang="ru-RU" sz="2400" dirty="0" err="1" smtClean="0"/>
              <a:t>нейродегенеративных</a:t>
            </a:r>
            <a:r>
              <a:rPr kumimoji="1" lang="ru-RU" altLang="ru-RU" sz="2400" dirty="0" smtClean="0"/>
              <a:t> </a:t>
            </a:r>
          </a:p>
          <a:p>
            <a:pPr eaLnBrk="1" hangingPunct="1">
              <a:spcBef>
                <a:spcPct val="0"/>
              </a:spcBef>
              <a:buFontTx/>
              <a:buNone/>
              <a:defRPr/>
            </a:pPr>
            <a:r>
              <a:rPr kumimoji="1" lang="ru-RU" altLang="ru-RU" sz="2400" dirty="0" smtClean="0"/>
              <a:t>заболеваний (при ПОУГ амилоидные тельца скапливаются в зрительном нерве, амилоидные бляшки в </a:t>
            </a:r>
            <a:r>
              <a:rPr kumimoji="1" lang="en-US" altLang="ru-RU" sz="2400" dirty="0" smtClean="0"/>
              <a:t>IV</a:t>
            </a:r>
            <a:r>
              <a:rPr kumimoji="1" lang="ru-RU" altLang="ru-RU" sz="2400" dirty="0" smtClean="0"/>
              <a:t>-</a:t>
            </a:r>
            <a:r>
              <a:rPr kumimoji="1" lang="en-US" altLang="ru-RU" sz="2400" dirty="0" smtClean="0"/>
              <a:t>V</a:t>
            </a:r>
            <a:r>
              <a:rPr kumimoji="1" lang="ru-RU" altLang="ru-RU" sz="2400" dirty="0" smtClean="0"/>
              <a:t>слоях коры головного мозга</a:t>
            </a:r>
          </a:p>
        </p:txBody>
      </p:sp>
      <p:sp>
        <p:nvSpPr>
          <p:cNvPr id="29701" name="TextBox 4"/>
          <p:cNvSpPr txBox="1">
            <a:spLocks noChangeArrowheads="1"/>
          </p:cNvSpPr>
          <p:nvPr/>
        </p:nvSpPr>
        <p:spPr bwMode="auto">
          <a:xfrm>
            <a:off x="528071" y="5387011"/>
            <a:ext cx="11132684" cy="12001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lgn="just" eaLnBrk="1" hangingPunct="1">
              <a:spcBef>
                <a:spcPct val="0"/>
              </a:spcBef>
              <a:buFontTx/>
              <a:buNone/>
              <a:defRPr/>
            </a:pPr>
            <a:r>
              <a:rPr kumimoji="1" lang="ru-RU" altLang="ru-RU" sz="2400" dirty="0" smtClean="0"/>
              <a:t>Процесс </a:t>
            </a:r>
            <a:r>
              <a:rPr kumimoji="1" lang="ru-RU" altLang="ru-RU" sz="2400" dirty="0" err="1" smtClean="0"/>
              <a:t>транссинаптической</a:t>
            </a:r>
            <a:r>
              <a:rPr kumimoji="1" lang="ru-RU" altLang="ru-RU" sz="2400" dirty="0" smtClean="0"/>
              <a:t> дегенерации (</a:t>
            </a:r>
            <a:r>
              <a:rPr kumimoji="1" lang="ru-RU" altLang="ru-RU" sz="2400" dirty="0" err="1" smtClean="0"/>
              <a:t>аксонопатия</a:t>
            </a:r>
            <a:r>
              <a:rPr kumimoji="1" lang="ru-RU" altLang="ru-RU" sz="2400" dirty="0" smtClean="0"/>
              <a:t> и их дегенерация до повреждения тела нейрона) объединяет первичную глаукому с другими </a:t>
            </a:r>
            <a:r>
              <a:rPr kumimoji="1" lang="ru-RU" altLang="ru-RU" sz="2400" dirty="0" err="1" smtClean="0"/>
              <a:t>нейродегенеративными</a:t>
            </a:r>
            <a:r>
              <a:rPr kumimoji="1" lang="ru-RU" altLang="ru-RU" sz="2400" dirty="0" smtClean="0"/>
              <a:t> заболеваниями</a:t>
            </a:r>
          </a:p>
        </p:txBody>
      </p:sp>
    </p:spTree>
    <p:extLst>
      <p:ext uri="{BB962C8B-B14F-4D97-AF65-F5344CB8AC3E}">
        <p14:creationId xmlns:p14="http://schemas.microsoft.com/office/powerpoint/2010/main" val="14074166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1"/>
          <p:cNvSpPr txBox="1">
            <a:spLocks noChangeArrowheads="1"/>
          </p:cNvSpPr>
          <p:nvPr/>
        </p:nvSpPr>
        <p:spPr bwMode="auto">
          <a:xfrm>
            <a:off x="946150" y="425450"/>
            <a:ext cx="10271125" cy="769938"/>
          </a:xfrm>
          <a:prstGeom prst="rect">
            <a:avLst/>
          </a:prstGeom>
          <a:solidFill>
            <a:srgbClr val="FF0000"/>
          </a:solidFill>
          <a:ln w="28575">
            <a:solidFill>
              <a:schemeClr val="bg1"/>
            </a:solidFill>
            <a:miter lim="800000"/>
            <a:headEnd/>
            <a:tailEnd/>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4400" b="1">
                <a:solidFill>
                  <a:schemeClr val="bg1"/>
                </a:solidFill>
                <a:latin typeface="Arial" panose="020B0604020202020204" pitchFamily="34" charset="0"/>
                <a:cs typeface="Arial" panose="020B0604020202020204" pitchFamily="34" charset="0"/>
              </a:rPr>
              <a:t>Глаукомная оптическая нейропатия</a:t>
            </a:r>
          </a:p>
        </p:txBody>
      </p:sp>
      <p:sp>
        <p:nvSpPr>
          <p:cNvPr id="43011" name="Стрелка вниз 2"/>
          <p:cNvSpPr>
            <a:spLocks noChangeArrowheads="1"/>
          </p:cNvSpPr>
          <p:nvPr/>
        </p:nvSpPr>
        <p:spPr bwMode="auto">
          <a:xfrm>
            <a:off x="5827713" y="1466850"/>
            <a:ext cx="508000" cy="1069975"/>
          </a:xfrm>
          <a:prstGeom prst="downArrow">
            <a:avLst>
              <a:gd name="adj1" fmla="val 50000"/>
              <a:gd name="adj2" fmla="val 5004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Char char="•"/>
            </a:pPr>
            <a:endParaRPr lang="ru-RU" altLang="ru-RU" sz="1800">
              <a:solidFill>
                <a:schemeClr val="bg1"/>
              </a:solidFill>
              <a:latin typeface="Times New Roman" panose="02020603050405020304" pitchFamily="18" charset="0"/>
            </a:endParaRPr>
          </a:p>
        </p:txBody>
      </p:sp>
      <p:sp>
        <p:nvSpPr>
          <p:cNvPr id="4" name="TextBox 3"/>
          <p:cNvSpPr txBox="1"/>
          <p:nvPr/>
        </p:nvSpPr>
        <p:spPr>
          <a:xfrm>
            <a:off x="981075" y="2800350"/>
            <a:ext cx="10236200" cy="830263"/>
          </a:xfrm>
          <a:prstGeom prst="rect">
            <a:avLst/>
          </a:prstGeom>
          <a:solidFill>
            <a:schemeClr val="bg2">
              <a:lumMod val="75000"/>
            </a:schemeClr>
          </a:solidFill>
          <a:ln w="28575">
            <a:solidFill>
              <a:srgbClr val="FF0000"/>
            </a:solidFill>
          </a:ln>
        </p:spPr>
        <p:txBody>
          <a:bodyPr>
            <a:spAutoFit/>
          </a:bodyPr>
          <a:lstStyle/>
          <a:p>
            <a:pPr>
              <a:defRPr/>
            </a:pPr>
            <a:r>
              <a:rPr lang="ru-RU" sz="4800" dirty="0">
                <a:latin typeface="Arial" panose="020B0604020202020204" pitchFamily="34" charset="0"/>
                <a:cs typeface="Arial" panose="020B0604020202020204" pitchFamily="34" charset="0"/>
              </a:rPr>
              <a:t>Типичные изменения поля зрения</a:t>
            </a:r>
          </a:p>
        </p:txBody>
      </p:sp>
      <p:pic>
        <p:nvPicPr>
          <p:cNvPr id="430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3952875"/>
            <a:ext cx="3694112"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3952875"/>
            <a:ext cx="49530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2" descr="http://www.glaukoma.info/disk.glaukom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075" y="3952875"/>
            <a:ext cx="1535113" cy="25654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Заголовок 1"/>
          <p:cNvSpPr>
            <a:spLocks noGrp="1"/>
          </p:cNvSpPr>
          <p:nvPr>
            <p:ph type="title"/>
          </p:nvPr>
        </p:nvSpPr>
        <p:spPr>
          <a:xfrm>
            <a:off x="374650" y="346075"/>
            <a:ext cx="11409363" cy="1143000"/>
          </a:xfrm>
        </p:spPr>
        <p:txBody>
          <a:bodyPr rtlCol="0">
            <a:noAutofit/>
          </a:bodyPr>
          <a:lstStyle/>
          <a:p>
            <a:pPr algn="ctr" eaLnBrk="1" fontAlgn="auto" hangingPunct="1">
              <a:spcAft>
                <a:spcPts val="0"/>
              </a:spcAft>
              <a:defRPr/>
            </a:pPr>
            <a:r>
              <a:rPr lang="ru-RU" altLang="ru-RU" sz="5400"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Изменение поля зрения </a:t>
            </a:r>
            <a:br>
              <a:rPr lang="ru-RU" altLang="ru-RU" sz="5400"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altLang="ru-RU" sz="5400"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при глаукоме</a:t>
            </a:r>
          </a:p>
        </p:txBody>
      </p:sp>
      <p:sp>
        <p:nvSpPr>
          <p:cNvPr id="4" name="Rectangle 2"/>
          <p:cNvSpPr>
            <a:spLocks noChangeArrowheads="1"/>
          </p:cNvSpPr>
          <p:nvPr/>
        </p:nvSpPr>
        <p:spPr bwMode="auto">
          <a:xfrm>
            <a:off x="1847850" y="0"/>
            <a:ext cx="8820150" cy="1055688"/>
          </a:xfrm>
          <a:prstGeom prst="rect">
            <a:avLst/>
          </a:prstGeom>
          <a:noFill/>
          <a:ln w="9525">
            <a:noFill/>
            <a:miter lim="800000"/>
            <a:headEnd/>
            <a:tailEnd/>
          </a:ln>
          <a:effectLst/>
        </p:spPr>
        <p:txBody>
          <a:bodyPr anchor="ctr"/>
          <a:lstStyle/>
          <a:p>
            <a:pPr algn="ctr" eaLnBrk="1" hangingPunct="1">
              <a:defRPr/>
            </a:pPr>
            <a:endParaRPr lang="ru-RU" sz="3200" b="1" dirty="0">
              <a:solidFill>
                <a:schemeClr val="hlink"/>
              </a:solidFill>
              <a:effectLst>
                <a:outerShdw blurRad="38100" dist="38100" dir="2700000" algn="tl">
                  <a:srgbClr val="000000"/>
                </a:outerShdw>
              </a:effectLst>
              <a:latin typeface="Garamond" pitchFamily="18" charset="0"/>
            </a:endParaRPr>
          </a:p>
        </p:txBody>
      </p:sp>
      <p:pic>
        <p:nvPicPr>
          <p:cNvPr id="45060" name="Picture 2" descr="Картинки по запросу первичная открытоугольная глауком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1835150"/>
            <a:ext cx="7485063" cy="4691063"/>
          </a:xfrm>
          <a:prstGeom prst="rect">
            <a:avLst/>
          </a:prstGeom>
          <a:noFill/>
          <a:ln w="38100">
            <a:solidFill>
              <a:srgbClr val="FFCC66"/>
            </a:solidFill>
            <a:miter lim="800000"/>
            <a:headEnd/>
            <a:tailEnd/>
          </a:ln>
          <a:extLst>
            <a:ext uri="{909E8E84-426E-40DD-AFC4-6F175D3DCCD1}">
              <a14:hiddenFill xmlns:a14="http://schemas.microsoft.com/office/drawing/2010/main">
                <a:solidFill>
                  <a:srgbClr val="FFFFFF"/>
                </a:solidFill>
              </a14:hiddenFill>
            </a:ext>
          </a:extLst>
        </p:spPr>
      </p:pic>
      <p:sp>
        <p:nvSpPr>
          <p:cNvPr id="45061" name="Rectangle 6"/>
          <p:cNvSpPr>
            <a:spLocks noChangeArrowheads="1"/>
          </p:cNvSpPr>
          <p:nvPr/>
        </p:nvSpPr>
        <p:spPr bwMode="auto">
          <a:xfrm>
            <a:off x="1524000" y="-185738"/>
            <a:ext cx="185738" cy="37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1800">
              <a:solidFill>
                <a:schemeClr val="bg1"/>
              </a:solidFill>
              <a:latin typeface="Times New Roman" panose="02020603050405020304" pitchFamily="18" charset="0"/>
            </a:endParaRPr>
          </a:p>
        </p:txBody>
      </p:sp>
      <p:pic>
        <p:nvPicPr>
          <p:cNvPr id="45062" name="Picture 2" descr="Картинки по запросу первичная открытоугольная глаукома"/>
          <p:cNvPicPr>
            <a:picLocks noChangeAspect="1" noChangeArrowheads="1"/>
          </p:cNvPicPr>
          <p:nvPr/>
        </p:nvPicPr>
        <p:blipFill>
          <a:blip r:embed="rId4">
            <a:extLst>
              <a:ext uri="{28A0092B-C50C-407E-A947-70E740481C1C}">
                <a14:useLocalDpi xmlns:a14="http://schemas.microsoft.com/office/drawing/2010/main" val="0"/>
              </a:ext>
            </a:extLst>
          </a:blip>
          <a:srcRect r="66777" b="50659"/>
          <a:stretch>
            <a:fillRect/>
          </a:stretch>
        </p:blipFill>
        <p:spPr bwMode="auto">
          <a:xfrm>
            <a:off x="5821363" y="4324350"/>
            <a:ext cx="2384425"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5063" name="Прямоугольник 2"/>
          <p:cNvSpPr>
            <a:spLocks noChangeArrowheads="1"/>
          </p:cNvSpPr>
          <p:nvPr/>
        </p:nvSpPr>
        <p:spPr bwMode="auto">
          <a:xfrm>
            <a:off x="9212263" y="4324350"/>
            <a:ext cx="585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Char char="•"/>
            </a:pPr>
            <a:endParaRPr lang="ru-RU" altLang="ru-RU" sz="1800">
              <a:solidFill>
                <a:schemeClr val="bg1"/>
              </a:solidFill>
              <a:latin typeface="Times New Roman" panose="02020603050405020304" pitchFamily="18" charset="0"/>
            </a:endParaRPr>
          </a:p>
        </p:txBody>
      </p:sp>
      <p:sp>
        <p:nvSpPr>
          <p:cNvPr id="45064" name="Прямоугольник 4"/>
          <p:cNvSpPr>
            <a:spLocks noChangeArrowheads="1"/>
          </p:cNvSpPr>
          <p:nvPr/>
        </p:nvSpPr>
        <p:spPr bwMode="auto">
          <a:xfrm>
            <a:off x="7543800" y="4286250"/>
            <a:ext cx="661988"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Char char="•"/>
            </a:pPr>
            <a:endParaRPr lang="ru-RU" altLang="ru-RU" sz="1800">
              <a:solidFill>
                <a:schemeClr val="bg1"/>
              </a:solidFill>
              <a:latin typeface="Times New Roman" panose="02020603050405020304" pitchFamily="18" charset="0"/>
            </a:endParaRPr>
          </a:p>
        </p:txBody>
      </p:sp>
      <p:sp>
        <p:nvSpPr>
          <p:cNvPr id="45065" name="TextBox 1"/>
          <p:cNvSpPr txBox="1">
            <a:spLocks noChangeArrowheads="1"/>
          </p:cNvSpPr>
          <p:nvPr/>
        </p:nvSpPr>
        <p:spPr bwMode="auto">
          <a:xfrm>
            <a:off x="8837613" y="1919288"/>
            <a:ext cx="2946400"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r>
              <a:rPr lang="ru-RU" altLang="ru-RU">
                <a:latin typeface="Arial" panose="020B0604020202020204" pitchFamily="34" charset="0"/>
                <a:cs typeface="Arial" panose="020B0604020202020204" pitchFamily="34" charset="0"/>
              </a:rPr>
              <a:t>Изначально страдают внутренние половины поля зрения, в связи с чем эти нарушения на первых порах часто бывают не замеченными.</a:t>
            </a:r>
          </a:p>
          <a:p>
            <a:r>
              <a:rPr lang="ru-RU" altLang="ru-RU">
                <a:latin typeface="Arial" panose="020B0604020202020204" pitchFamily="34" charset="0"/>
                <a:cs typeface="Arial" panose="020B0604020202020204" pitchFamily="34" charset="0"/>
              </a:rPr>
              <a:t> </a:t>
            </a:r>
          </a:p>
          <a:p>
            <a:r>
              <a:rPr lang="ru-RU" altLang="ru-RU">
                <a:latin typeface="Arial" panose="020B0604020202020204" pitchFamily="34" charset="0"/>
                <a:cs typeface="Arial" panose="020B0604020202020204" pitchFamily="34" charset="0"/>
              </a:rPr>
              <a:t>По мере прогрессирования болезни сужение полей зрения становится более выраженным, вплоть до «остаточного» или трубочного при далеко зашедшей стадии заболевания.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title"/>
          </p:nvPr>
        </p:nvSpPr>
        <p:spPr>
          <a:xfrm>
            <a:off x="0" y="258763"/>
            <a:ext cx="12192000" cy="1143000"/>
          </a:xfrm>
        </p:spPr>
        <p:txBody>
          <a:bodyPr rtlCol="0">
            <a:noAutofit/>
          </a:bodyPr>
          <a:lstStyle/>
          <a:p>
            <a:pPr algn="ctr" eaLnBrk="1" fontAlgn="auto" hangingPunct="1">
              <a:spcAft>
                <a:spcPts val="0"/>
              </a:spcAft>
              <a:defRPr/>
            </a:pPr>
            <a:r>
              <a:rPr lang="ru-RU" altLang="ru-RU"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Классификация </a:t>
            </a:r>
            <a:r>
              <a:rPr lang="ru-RU" altLang="ru-RU" b="1" dirty="0" smtClean="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глауком по </a:t>
            </a:r>
            <a:r>
              <a:rPr lang="ru-RU" altLang="ru-RU"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происхождению</a:t>
            </a:r>
          </a:p>
        </p:txBody>
      </p:sp>
      <p:graphicFrame>
        <p:nvGraphicFramePr>
          <p:cNvPr id="8" name="Схема 7"/>
          <p:cNvGraphicFramePr/>
          <p:nvPr/>
        </p:nvGraphicFramePr>
        <p:xfrm>
          <a:off x="371789" y="1627833"/>
          <a:ext cx="11384781" cy="5043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Заголовок 1"/>
          <p:cNvSpPr txBox="1">
            <a:spLocks/>
          </p:cNvSpPr>
          <p:nvPr/>
        </p:nvSpPr>
        <p:spPr bwMode="auto">
          <a:xfrm>
            <a:off x="844550" y="373063"/>
            <a:ext cx="10515600" cy="1325562"/>
          </a:xfrm>
          <a:prstGeom prst="rect">
            <a:avLst/>
          </a:prstGeom>
          <a:noFill/>
          <a:ln>
            <a:noFill/>
          </a:ln>
          <a:extLst/>
        </p:spPr>
        <p:txBody>
          <a:bodyPr/>
          <a:lstStyle>
            <a:lvl1pPr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lgn="ctr">
              <a:spcBef>
                <a:spcPct val="0"/>
              </a:spcBef>
              <a:buFontTx/>
              <a:buNone/>
              <a:defRPr/>
            </a:pPr>
            <a:r>
              <a:rPr lang="ru-RU" altLang="ru-RU" sz="4400" b="1" dirty="0">
                <a:solidFill>
                  <a:srgbClr val="FFCC66"/>
                </a:solidFill>
                <a:effectLst>
                  <a:outerShdw blurRad="38100" dist="38100" dir="2700000" algn="tl">
                    <a:srgbClr val="000000">
                      <a:alpha val="43137"/>
                    </a:srgbClr>
                  </a:outerShdw>
                </a:effectLst>
                <a:latin typeface="Arial" panose="020B0604020202020204" pitchFamily="34" charset="0"/>
              </a:rPr>
              <a:t>Классификация глауком </a:t>
            </a:r>
          </a:p>
          <a:p>
            <a:pPr algn="ctr">
              <a:spcBef>
                <a:spcPct val="0"/>
              </a:spcBef>
              <a:buFontTx/>
              <a:buNone/>
              <a:defRPr/>
            </a:pPr>
            <a:r>
              <a:rPr lang="ru-RU" altLang="ru-RU" sz="4400" b="1" dirty="0">
                <a:solidFill>
                  <a:srgbClr val="FFCC66"/>
                </a:solidFill>
                <a:effectLst>
                  <a:outerShdw blurRad="38100" dist="38100" dir="2700000" algn="tl">
                    <a:srgbClr val="000000">
                      <a:alpha val="43137"/>
                    </a:srgbClr>
                  </a:outerShdw>
                </a:effectLst>
                <a:latin typeface="Arial" panose="020B0604020202020204" pitchFamily="34" charset="0"/>
              </a:rPr>
              <a:t>по механизму повышения ВГД</a:t>
            </a:r>
          </a:p>
        </p:txBody>
      </p:sp>
      <p:pic>
        <p:nvPicPr>
          <p:cNvPr id="49155" name="Picture 2" descr="http://simptomer.ru/images/articles/otkritougolnaya-glauko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2254250"/>
            <a:ext cx="5332412"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http://www.oftalm.ru/foto/gl_cls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025" y="2254250"/>
            <a:ext cx="5322888"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Box 4"/>
          <p:cNvSpPr txBox="1">
            <a:spLocks noChangeArrowheads="1"/>
          </p:cNvSpPr>
          <p:nvPr/>
        </p:nvSpPr>
        <p:spPr bwMode="auto">
          <a:xfrm>
            <a:off x="1009650" y="5881688"/>
            <a:ext cx="3990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600" b="1">
                <a:solidFill>
                  <a:srgbClr val="FFFF00"/>
                </a:solidFill>
                <a:latin typeface="Times New Roman" panose="02020603050405020304" pitchFamily="18" charset="0"/>
              </a:rPr>
              <a:t>Открытоугольная</a:t>
            </a:r>
          </a:p>
        </p:txBody>
      </p:sp>
      <p:sp>
        <p:nvSpPr>
          <p:cNvPr id="49158" name="TextBox 5"/>
          <p:cNvSpPr txBox="1">
            <a:spLocks noChangeArrowheads="1"/>
          </p:cNvSpPr>
          <p:nvPr/>
        </p:nvSpPr>
        <p:spPr bwMode="auto">
          <a:xfrm>
            <a:off x="7096125" y="5881688"/>
            <a:ext cx="3879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600" b="1">
                <a:solidFill>
                  <a:srgbClr val="FFFF00"/>
                </a:solidFill>
                <a:latin typeface="Times New Roman" panose="02020603050405020304" pitchFamily="18" charset="0"/>
              </a:rPr>
              <a:t>Закрытоугольная</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42888" y="344488"/>
            <a:ext cx="11706225" cy="1228725"/>
          </a:xfrm>
        </p:spPr>
        <p:txBody>
          <a:bodyPr rtlCol="0">
            <a:noAutofit/>
          </a:bodyPr>
          <a:lstStyle/>
          <a:p>
            <a:pPr algn="ctr" eaLnBrk="1" fontAlgn="auto" hangingPunct="1">
              <a:spcAft>
                <a:spcPts val="0"/>
              </a:spcAft>
              <a:defRPr/>
            </a:pPr>
            <a:r>
              <a:rPr lang="ru-RU" altLang="ru-RU" sz="5400" b="1" dirty="0" smtClean="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Классификация глауком </a:t>
            </a:r>
            <a:br>
              <a:rPr lang="ru-RU" altLang="ru-RU" sz="5400" b="1" dirty="0" smtClean="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altLang="ru-RU" sz="5400" b="1" dirty="0" smtClean="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 стадиям</a:t>
            </a:r>
          </a:p>
        </p:txBody>
      </p:sp>
      <p:sp>
        <p:nvSpPr>
          <p:cNvPr id="51203" name="Rectangle 3"/>
          <p:cNvSpPr>
            <a:spLocks noGrp="1" noChangeArrowheads="1"/>
          </p:cNvSpPr>
          <p:nvPr>
            <p:ph idx="1"/>
          </p:nvPr>
        </p:nvSpPr>
        <p:spPr>
          <a:xfrm>
            <a:off x="592138" y="2182813"/>
            <a:ext cx="11053762" cy="4405312"/>
          </a:xfrm>
        </p:spPr>
        <p:txBody>
          <a:bodyPr/>
          <a:lstStyle/>
          <a:p>
            <a:pPr marL="0" indent="0" eaLnBrk="1" hangingPunct="1">
              <a:buFont typeface="Arial" panose="020B0604020202020204" pitchFamily="34" charset="0"/>
              <a:buNone/>
            </a:pPr>
            <a:r>
              <a:rPr lang="ru-RU" altLang="ru-RU" sz="3600" b="1" smtClean="0">
                <a:solidFill>
                  <a:schemeClr val="bg1"/>
                </a:solidFill>
                <a:latin typeface="Arial" panose="020B0604020202020204" pitchFamily="34" charset="0"/>
                <a:cs typeface="Arial" panose="020B0604020202020204" pitchFamily="34" charset="0"/>
              </a:rPr>
              <a:t>Начальная – </a:t>
            </a:r>
            <a:r>
              <a:rPr lang="en-US" altLang="ru-RU" sz="3600" b="1" smtClean="0">
                <a:solidFill>
                  <a:schemeClr val="bg1"/>
                </a:solidFill>
                <a:latin typeface="Arial" panose="020B0604020202020204" pitchFamily="34" charset="0"/>
                <a:cs typeface="Arial" panose="020B0604020202020204" pitchFamily="34" charset="0"/>
              </a:rPr>
              <a:t>I</a:t>
            </a:r>
            <a:endParaRPr lang="ru-RU" altLang="ru-RU" sz="3600" b="1" smtClean="0">
              <a:solidFill>
                <a:schemeClr val="bg1"/>
              </a:solidFill>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r>
              <a:rPr lang="ru-RU" altLang="ru-RU" sz="3600" b="1" smtClean="0">
                <a:solidFill>
                  <a:schemeClr val="bg1"/>
                </a:solidFill>
                <a:latin typeface="Arial" panose="020B0604020202020204" pitchFamily="34" charset="0"/>
                <a:cs typeface="Arial" panose="020B0604020202020204" pitchFamily="34" charset="0"/>
              </a:rPr>
              <a:t>	Развитая – </a:t>
            </a:r>
            <a:r>
              <a:rPr lang="en-US" altLang="ru-RU" sz="3600" b="1" smtClean="0">
                <a:solidFill>
                  <a:schemeClr val="bg1"/>
                </a:solidFill>
                <a:latin typeface="Arial" panose="020B0604020202020204" pitchFamily="34" charset="0"/>
                <a:cs typeface="Arial" panose="020B0604020202020204" pitchFamily="34" charset="0"/>
              </a:rPr>
              <a:t>II</a:t>
            </a:r>
            <a:endParaRPr lang="ru-RU" altLang="ru-RU" sz="3600" b="1" smtClean="0">
              <a:solidFill>
                <a:schemeClr val="bg1"/>
              </a:solidFill>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r>
              <a:rPr lang="ru-RU" altLang="ru-RU" sz="3600" b="1" smtClean="0">
                <a:solidFill>
                  <a:schemeClr val="bg1"/>
                </a:solidFill>
                <a:latin typeface="Arial" panose="020B0604020202020204" pitchFamily="34" charset="0"/>
                <a:cs typeface="Arial" panose="020B0604020202020204" pitchFamily="34" charset="0"/>
              </a:rPr>
              <a:t>		Далеко зашедшая –</a:t>
            </a:r>
            <a:r>
              <a:rPr lang="en-US" altLang="ru-RU" sz="3600" b="1" smtClean="0">
                <a:solidFill>
                  <a:schemeClr val="bg1"/>
                </a:solidFill>
                <a:latin typeface="Arial" panose="020B0604020202020204" pitchFamily="34" charset="0"/>
                <a:cs typeface="Arial" panose="020B0604020202020204" pitchFamily="34" charset="0"/>
              </a:rPr>
              <a:t> III</a:t>
            </a:r>
            <a:endParaRPr lang="ru-RU" altLang="ru-RU" sz="3600" b="1" smtClean="0">
              <a:solidFill>
                <a:schemeClr val="bg1"/>
              </a:solidFill>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r>
              <a:rPr lang="ru-RU" altLang="ru-RU" sz="3600" b="1" smtClean="0">
                <a:solidFill>
                  <a:schemeClr val="bg1"/>
                </a:solidFill>
                <a:latin typeface="Arial" panose="020B0604020202020204" pitchFamily="34" charset="0"/>
                <a:cs typeface="Arial" panose="020B0604020202020204" pitchFamily="34" charset="0"/>
              </a:rPr>
              <a:t>			Терминальная -  </a:t>
            </a:r>
            <a:r>
              <a:rPr lang="en-US" altLang="ru-RU" sz="3600" b="1" smtClean="0">
                <a:solidFill>
                  <a:schemeClr val="bg1"/>
                </a:solidFill>
                <a:latin typeface="Arial" panose="020B0604020202020204" pitchFamily="34" charset="0"/>
                <a:cs typeface="Arial" panose="020B0604020202020204" pitchFamily="34" charset="0"/>
              </a:rPr>
              <a:t>IV</a:t>
            </a:r>
            <a:endParaRPr lang="ru-RU" altLang="ru-RU" sz="3600" b="1" smtClean="0">
              <a:solidFill>
                <a:schemeClr val="bg1"/>
              </a:solidFill>
              <a:latin typeface="Arial" panose="020B0604020202020204" pitchFamily="34" charset="0"/>
              <a:cs typeface="Arial" panose="020B0604020202020204" pitchFamily="34" charset="0"/>
            </a:endParaRPr>
          </a:p>
        </p:txBody>
      </p:sp>
      <p:sp>
        <p:nvSpPr>
          <p:cNvPr id="51204" name="TextBox 1"/>
          <p:cNvSpPr txBox="1">
            <a:spLocks noChangeArrowheads="1"/>
          </p:cNvSpPr>
          <p:nvPr/>
        </p:nvSpPr>
        <p:spPr bwMode="auto">
          <a:xfrm>
            <a:off x="279400" y="5360988"/>
            <a:ext cx="11679238" cy="7699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4400" b="1">
                <a:solidFill>
                  <a:schemeClr val="bg1"/>
                </a:solidFill>
                <a:latin typeface="Arial" panose="020B0604020202020204" pitchFamily="34" charset="0"/>
                <a:cs typeface="Arial" panose="020B0604020202020204" pitchFamily="34" charset="0"/>
              </a:rPr>
              <a:t>(в основе лежит изменение поля зрения)</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Rectangle 2"/>
          <p:cNvSpPr>
            <a:spLocks noGrp="1" noChangeArrowheads="1"/>
          </p:cNvSpPr>
          <p:nvPr>
            <p:ph type="title"/>
          </p:nvPr>
        </p:nvSpPr>
        <p:spPr>
          <a:xfrm>
            <a:off x="838200" y="252413"/>
            <a:ext cx="10515600" cy="1325562"/>
          </a:xfrm>
        </p:spPr>
        <p:txBody>
          <a:bodyPr rtlCol="0">
            <a:normAutofit/>
          </a:bodyPr>
          <a:lstStyle/>
          <a:p>
            <a:pPr algn="ctr" eaLnBrk="1" fontAlgn="auto" hangingPunct="1">
              <a:spcAft>
                <a:spcPts val="0"/>
              </a:spcAft>
              <a:defRPr/>
            </a:pPr>
            <a:r>
              <a:rPr lang="ru-RU" altLang="ru-RU"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Классификация глауком по уровню внутриглазного давления (ВГД</a:t>
            </a:r>
            <a:r>
              <a:rPr lang="ru-RU" altLang="ru-RU"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ru-RU" altLang="ru-RU" dirty="0" smtClean="0">
              <a:solidFill>
                <a:srgbClr val="FFFF00"/>
              </a:solidFill>
              <a:effectLst>
                <a:outerShdw blurRad="38100" dist="38100" dir="2700000" algn="tl">
                  <a:srgbClr val="000000">
                    <a:alpha val="43137"/>
                  </a:srgbClr>
                </a:outerShdw>
              </a:effectLst>
            </a:endParaRPr>
          </a:p>
        </p:txBody>
      </p:sp>
      <p:sp>
        <p:nvSpPr>
          <p:cNvPr id="53251" name="Rectangle 3"/>
          <p:cNvSpPr>
            <a:spLocks noGrp="1" noChangeArrowheads="1"/>
          </p:cNvSpPr>
          <p:nvPr>
            <p:ph idx="1"/>
          </p:nvPr>
        </p:nvSpPr>
        <p:spPr>
          <a:xfrm>
            <a:off x="322263" y="2262188"/>
            <a:ext cx="11576050" cy="3587750"/>
          </a:xfrm>
        </p:spPr>
        <p:txBody>
          <a:bodyPr/>
          <a:lstStyle/>
          <a:p>
            <a:pPr eaLnBrk="1" hangingPunct="1">
              <a:buFontTx/>
              <a:buNone/>
            </a:pPr>
            <a:r>
              <a:rPr lang="ru-RU" altLang="ru-RU" sz="3400" b="1" smtClean="0">
                <a:solidFill>
                  <a:srgbClr val="FFFF00"/>
                </a:solidFill>
                <a:latin typeface="Arial" panose="020B0604020202020204" pitchFamily="34" charset="0"/>
                <a:cs typeface="Arial" panose="020B0604020202020204" pitchFamily="34" charset="0"/>
              </a:rPr>
              <a:t>«а» </a:t>
            </a:r>
            <a:r>
              <a:rPr lang="ru-RU" altLang="ru-RU" sz="3400" b="1" smtClean="0">
                <a:solidFill>
                  <a:schemeClr val="bg1"/>
                </a:solidFill>
                <a:latin typeface="Arial" panose="020B0604020202020204" pitchFamily="34" charset="0"/>
                <a:cs typeface="Arial" panose="020B0604020202020204" pitchFamily="34" charset="0"/>
              </a:rPr>
              <a:t>- </a:t>
            </a:r>
            <a:r>
              <a:rPr lang="ru-RU" altLang="ru-RU" sz="3400" smtClean="0">
                <a:solidFill>
                  <a:schemeClr val="bg1"/>
                </a:solidFill>
                <a:latin typeface="Arial" panose="020B0604020202020204" pitchFamily="34" charset="0"/>
                <a:cs typeface="Arial" panose="020B0604020202020204" pitchFamily="34" charset="0"/>
              </a:rPr>
              <a:t>нормальный офтальмотонус до 27 мм рт. ст. (пересмотр на </a:t>
            </a:r>
            <a:r>
              <a:rPr lang="ru-RU" altLang="ru-RU" sz="3400" b="1" smtClean="0">
                <a:solidFill>
                  <a:srgbClr val="FFFF00"/>
                </a:solidFill>
                <a:latin typeface="Arial" panose="020B0604020202020204" pitchFamily="34" charset="0"/>
                <a:cs typeface="Arial" panose="020B0604020202020204" pitchFamily="34" charset="0"/>
              </a:rPr>
              <a:t>25 мм рт. ст</a:t>
            </a:r>
            <a:r>
              <a:rPr lang="ru-RU" altLang="ru-RU" sz="3400" smtClean="0">
                <a:solidFill>
                  <a:srgbClr val="FFFF00"/>
                </a:solidFill>
                <a:latin typeface="Arial" panose="020B0604020202020204" pitchFamily="34" charset="0"/>
                <a:cs typeface="Arial" panose="020B0604020202020204" pitchFamily="34" charset="0"/>
              </a:rPr>
              <a:t>.</a:t>
            </a:r>
            <a:r>
              <a:rPr lang="ru-RU" altLang="ru-RU" sz="3400" smtClean="0">
                <a:solidFill>
                  <a:schemeClr val="bg1"/>
                </a:solidFill>
                <a:latin typeface="Arial" panose="020B0604020202020204" pitchFamily="34" charset="0"/>
                <a:cs typeface="Arial" panose="020B0604020202020204" pitchFamily="34" charset="0"/>
              </a:rPr>
              <a:t>)</a:t>
            </a:r>
            <a:r>
              <a:rPr lang="ru-RU" altLang="ru-RU" sz="3400" smtClean="0">
                <a:latin typeface="Arial" panose="020B0604020202020204" pitchFamily="34" charset="0"/>
                <a:cs typeface="Arial" panose="020B0604020202020204" pitchFamily="34" charset="0"/>
              </a:rPr>
              <a:t> </a:t>
            </a:r>
          </a:p>
          <a:p>
            <a:pPr eaLnBrk="1" hangingPunct="1">
              <a:buFontTx/>
              <a:buNone/>
            </a:pPr>
            <a:r>
              <a:rPr lang="ru-RU" altLang="ru-RU" sz="3400" b="1" smtClean="0">
                <a:solidFill>
                  <a:srgbClr val="FFFF00"/>
                </a:solidFill>
                <a:latin typeface="Arial" panose="020B0604020202020204" pitchFamily="34" charset="0"/>
                <a:cs typeface="Arial" panose="020B0604020202020204" pitchFamily="34" charset="0"/>
              </a:rPr>
              <a:t>«в» </a:t>
            </a:r>
            <a:r>
              <a:rPr lang="ru-RU" altLang="ru-RU" sz="3400" b="1" smtClean="0">
                <a:solidFill>
                  <a:schemeClr val="bg1"/>
                </a:solidFill>
                <a:latin typeface="Arial" panose="020B0604020202020204" pitchFamily="34" charset="0"/>
                <a:cs typeface="Arial" panose="020B0604020202020204" pitchFamily="34" charset="0"/>
              </a:rPr>
              <a:t>- </a:t>
            </a:r>
            <a:r>
              <a:rPr lang="ru-RU" altLang="ru-RU" sz="3400" smtClean="0">
                <a:solidFill>
                  <a:schemeClr val="bg1"/>
                </a:solidFill>
                <a:latin typeface="Arial" panose="020B0604020202020204" pitchFamily="34" charset="0"/>
                <a:cs typeface="Arial" panose="020B0604020202020204" pitchFamily="34" charset="0"/>
              </a:rPr>
              <a:t>умеренно  повышенный офтальмотонус от 28 до 32 мм рт. ст.</a:t>
            </a:r>
          </a:p>
          <a:p>
            <a:pPr eaLnBrk="1" hangingPunct="1">
              <a:buFontTx/>
              <a:buNone/>
            </a:pPr>
            <a:r>
              <a:rPr lang="ru-RU" altLang="ru-RU" sz="3400" b="1" smtClean="0">
                <a:solidFill>
                  <a:srgbClr val="FFFF00"/>
                </a:solidFill>
                <a:latin typeface="Arial" panose="020B0604020202020204" pitchFamily="34" charset="0"/>
                <a:cs typeface="Arial" panose="020B0604020202020204" pitchFamily="34" charset="0"/>
              </a:rPr>
              <a:t>«с» </a:t>
            </a:r>
            <a:r>
              <a:rPr lang="ru-RU" altLang="ru-RU" sz="3400" b="1" smtClean="0">
                <a:solidFill>
                  <a:schemeClr val="bg1"/>
                </a:solidFill>
                <a:latin typeface="Arial" panose="020B0604020202020204" pitchFamily="34" charset="0"/>
                <a:cs typeface="Arial" panose="020B0604020202020204" pitchFamily="34" charset="0"/>
              </a:rPr>
              <a:t>- </a:t>
            </a:r>
            <a:r>
              <a:rPr lang="ru-RU" altLang="ru-RU" sz="3400" smtClean="0">
                <a:solidFill>
                  <a:schemeClr val="bg1"/>
                </a:solidFill>
                <a:latin typeface="Arial" panose="020B0604020202020204" pitchFamily="34" charset="0"/>
                <a:cs typeface="Arial" panose="020B0604020202020204" pitchFamily="34" charset="0"/>
              </a:rPr>
              <a:t>высокий – выше 32 мм рт. ст. </a:t>
            </a:r>
          </a:p>
        </p:txBody>
      </p:sp>
      <p:sp>
        <p:nvSpPr>
          <p:cNvPr id="53252" name="TextBox 1"/>
          <p:cNvSpPr txBox="1">
            <a:spLocks noChangeArrowheads="1"/>
          </p:cNvSpPr>
          <p:nvPr/>
        </p:nvSpPr>
        <p:spPr bwMode="auto">
          <a:xfrm>
            <a:off x="866775" y="5754688"/>
            <a:ext cx="10487025" cy="7064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4000" b="1">
                <a:solidFill>
                  <a:schemeClr val="bg1"/>
                </a:solidFill>
                <a:latin typeface="Arial" panose="020B0604020202020204" pitchFamily="34" charset="0"/>
                <a:cs typeface="Arial" panose="020B0604020202020204" pitchFamily="34" charset="0"/>
              </a:rPr>
              <a:t>(при измерении тонометром Маклакова)</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txBox="1">
            <a:spLocks/>
          </p:cNvSpPr>
          <p:nvPr/>
        </p:nvSpPr>
        <p:spPr bwMode="auto">
          <a:xfrm>
            <a:off x="212725" y="234950"/>
            <a:ext cx="11533188" cy="1325563"/>
          </a:xfrm>
          <a:prstGeom prst="rect">
            <a:avLst/>
          </a:prstGeom>
          <a:noFill/>
          <a:ln>
            <a:noFill/>
          </a:ln>
          <a:extLst/>
        </p:spPr>
        <p:txBody>
          <a:bodyPr/>
          <a:lstStyle>
            <a:lvl1pPr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lgn="ctr">
              <a:spcBef>
                <a:spcPct val="0"/>
              </a:spcBef>
              <a:buFontTx/>
              <a:buNone/>
              <a:defRPr/>
            </a:pPr>
            <a:r>
              <a:rPr lang="ru-RU" altLang="ru-RU" sz="4400" b="1" dirty="0">
                <a:solidFill>
                  <a:srgbClr val="FFCC66"/>
                </a:solidFill>
                <a:effectLst>
                  <a:outerShdw blurRad="38100" dist="38100" dir="2700000" algn="tl">
                    <a:srgbClr val="000000">
                      <a:alpha val="43137"/>
                    </a:srgbClr>
                  </a:outerShdw>
                </a:effectLst>
                <a:latin typeface="Arial" panose="020B0604020202020204" pitchFamily="34" charset="0"/>
              </a:rPr>
              <a:t>Классификация глауком</a:t>
            </a:r>
          </a:p>
          <a:p>
            <a:pPr algn="ctr">
              <a:spcBef>
                <a:spcPct val="0"/>
              </a:spcBef>
              <a:buFontTx/>
              <a:buNone/>
              <a:defRPr/>
            </a:pPr>
            <a:r>
              <a:rPr lang="ru-RU" altLang="ru-RU" sz="4400" b="1" dirty="0" smtClean="0">
                <a:solidFill>
                  <a:srgbClr val="FFCC66"/>
                </a:solidFill>
                <a:effectLst>
                  <a:outerShdw blurRad="38100" dist="38100" dir="2700000" algn="tl">
                    <a:srgbClr val="000000">
                      <a:alpha val="43137"/>
                    </a:srgbClr>
                  </a:outerShdw>
                </a:effectLst>
                <a:latin typeface="Arial" panose="020B0604020202020204" pitchFamily="34" charset="0"/>
              </a:rPr>
              <a:t>					по </a:t>
            </a:r>
            <a:r>
              <a:rPr lang="ru-RU" altLang="ru-RU" sz="4400" b="1" dirty="0">
                <a:solidFill>
                  <a:srgbClr val="FFCC66"/>
                </a:solidFill>
                <a:effectLst>
                  <a:outerShdw blurRad="38100" dist="38100" dir="2700000" algn="tl">
                    <a:srgbClr val="000000">
                      <a:alpha val="43137"/>
                    </a:srgbClr>
                  </a:outerShdw>
                </a:effectLst>
                <a:latin typeface="Arial" panose="020B0604020202020204" pitchFamily="34" charset="0"/>
              </a:rPr>
              <a:t>возрасту пациента</a:t>
            </a:r>
          </a:p>
        </p:txBody>
      </p:sp>
      <p:graphicFrame>
        <p:nvGraphicFramePr>
          <p:cNvPr id="3" name="Объект 3"/>
          <p:cNvGraphicFramePr>
            <a:graphicFrameLocks/>
          </p:cNvGraphicFramePr>
          <p:nvPr>
            <p:extLst>
              <p:ext uri="{D42A27DB-BD31-4B8C-83A1-F6EECF244321}">
                <p14:modId xmlns:p14="http://schemas.microsoft.com/office/powerpoint/2010/main" val="3465515158"/>
              </p:ext>
            </p:extLst>
          </p:nvPr>
        </p:nvGraphicFramePr>
        <p:xfrm>
          <a:off x="-555171" y="1839686"/>
          <a:ext cx="13498285" cy="4731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1138" y="133350"/>
            <a:ext cx="11525250" cy="1325563"/>
          </a:xfrm>
        </p:spPr>
        <p:txBody>
          <a:bodyPr rtlCol="0">
            <a:normAutofit/>
          </a:bodyPr>
          <a:lstStyle/>
          <a:p>
            <a:pPr algn="ctr" eaLnBrk="1" fontAlgn="auto" hangingPunct="1">
              <a:spcAft>
                <a:spcPts val="0"/>
              </a:spcAft>
              <a:defRPr/>
            </a:pPr>
            <a:r>
              <a:rPr lang="ru-RU" b="1" dirty="0" smtClean="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Классификация первичной глаукомы</a:t>
            </a:r>
            <a:endParaRPr lang="ru-RU"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4" name="Схема 3"/>
          <p:cNvGraphicFramePr/>
          <p:nvPr/>
        </p:nvGraphicFramePr>
        <p:xfrm>
          <a:off x="522514" y="2200589"/>
          <a:ext cx="11213960" cy="4355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5-конечная звезда 2"/>
          <p:cNvSpPr/>
          <p:nvPr/>
        </p:nvSpPr>
        <p:spPr>
          <a:xfrm>
            <a:off x="9847263" y="2652713"/>
            <a:ext cx="914400" cy="914400"/>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1938" y="317500"/>
            <a:ext cx="11474450" cy="1143000"/>
          </a:xfrm>
          <a:solidFill>
            <a:srgbClr val="000099"/>
          </a:solidFill>
        </p:spPr>
        <p:txBody>
          <a:bodyPr rtlCol="0">
            <a:normAutofit fontScale="90000"/>
          </a:bodyPr>
          <a:lstStyle/>
          <a:p>
            <a:pPr algn="ctr" eaLnBrk="1" fontAlgn="auto" hangingPunct="1">
              <a:spcAft>
                <a:spcPts val="0"/>
              </a:spcAft>
              <a:defRPr/>
            </a:pPr>
            <a:r>
              <a:rPr lang="ru-RU" altLang="ru-RU" sz="4800"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ГЛАУКОМЫ – причина </a:t>
            </a:r>
            <a:r>
              <a:rPr lang="ru-RU" altLang="ru-RU" sz="4800" b="1" u="sng" dirty="0" smtClean="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необратимой</a:t>
            </a:r>
            <a:r>
              <a:rPr lang="ru-RU" altLang="ru-RU" sz="4800" b="1" dirty="0" smtClean="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слепоты </a:t>
            </a:r>
            <a:r>
              <a:rPr lang="ru-RU" altLang="ru-RU" sz="4800"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в мире ! </a:t>
            </a:r>
            <a:endParaRPr lang="ru-RU" sz="4800"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219" name="Picture 2" descr="http://images.myshared.ru/367682/slide_3.jpg"/>
          <p:cNvPicPr>
            <a:picLocks noChangeAspect="1" noChangeArrowheads="1"/>
          </p:cNvPicPr>
          <p:nvPr/>
        </p:nvPicPr>
        <p:blipFill>
          <a:blip r:embed="rId3">
            <a:extLst>
              <a:ext uri="{28A0092B-C50C-407E-A947-70E740481C1C}">
                <a14:useLocalDpi xmlns:a14="http://schemas.microsoft.com/office/drawing/2010/main" val="0"/>
              </a:ext>
            </a:extLst>
          </a:blip>
          <a:srcRect l="28848" t="24017" r="15631" b="10396"/>
          <a:stretch>
            <a:fillRect/>
          </a:stretch>
        </p:blipFill>
        <p:spPr bwMode="auto">
          <a:xfrm>
            <a:off x="884238" y="1901825"/>
            <a:ext cx="4902200" cy="4343400"/>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220" name="Picture 5" descr="http://www.vlad-amelin.ru/uploads/posts/2013-01/1357408095_1000025705.jpg"/>
          <p:cNvPicPr>
            <a:picLocks noChangeAspect="1" noChangeArrowheads="1"/>
          </p:cNvPicPr>
          <p:nvPr/>
        </p:nvPicPr>
        <p:blipFill>
          <a:blip r:embed="rId4">
            <a:extLst>
              <a:ext uri="{28A0092B-C50C-407E-A947-70E740481C1C}">
                <a14:useLocalDpi xmlns:a14="http://schemas.microsoft.com/office/drawing/2010/main" val="0"/>
              </a:ext>
            </a:extLst>
          </a:blip>
          <a:srcRect l="24191"/>
          <a:stretch>
            <a:fillRect/>
          </a:stretch>
        </p:blipFill>
        <p:spPr bwMode="auto">
          <a:xfrm>
            <a:off x="6316663" y="1901825"/>
            <a:ext cx="5011737" cy="4267200"/>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1938" y="469900"/>
            <a:ext cx="11595100" cy="876300"/>
          </a:xfrm>
        </p:spPr>
        <p:txBody>
          <a:bodyPr rtlCol="0">
            <a:noAutofit/>
          </a:bodyPr>
          <a:lstStyle/>
          <a:p>
            <a:pPr algn="ctr" eaLnBrk="1" fontAlgn="auto" hangingPunct="1">
              <a:spcAft>
                <a:spcPts val="0"/>
              </a:spcAft>
              <a:defRPr/>
            </a:pPr>
            <a:r>
              <a:rPr lang="ru-RU" altLang="ru-RU" sz="4800"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Факторы риска развития первичной открытоугольной глаукомы</a:t>
            </a:r>
            <a:endParaRPr lang="ru-RU" sz="4800"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9395" name="Объект 2"/>
          <p:cNvSpPr>
            <a:spLocks noGrp="1"/>
          </p:cNvSpPr>
          <p:nvPr>
            <p:ph idx="1"/>
          </p:nvPr>
        </p:nvSpPr>
        <p:spPr>
          <a:xfrm>
            <a:off x="482600" y="2219325"/>
            <a:ext cx="11112500" cy="3236913"/>
          </a:xfrm>
        </p:spPr>
        <p:txBody>
          <a:bodyPr/>
          <a:lstStyle/>
          <a:p>
            <a:pPr eaLnBrk="1" hangingPunct="1">
              <a:buClr>
                <a:schemeClr val="bg1"/>
              </a:buClr>
            </a:pPr>
            <a:r>
              <a:rPr lang="ru-RU" altLang="ru-RU" sz="3200" smtClean="0">
                <a:solidFill>
                  <a:schemeClr val="bg1"/>
                </a:solidFill>
                <a:latin typeface="Arial" panose="020B0604020202020204" pitchFamily="34" charset="0"/>
                <a:cs typeface="Arial" panose="020B0604020202020204" pitchFamily="34" charset="0"/>
              </a:rPr>
              <a:t>Возраст старше 35 лет </a:t>
            </a:r>
          </a:p>
          <a:p>
            <a:pPr eaLnBrk="1" hangingPunct="1">
              <a:buClr>
                <a:schemeClr val="bg1"/>
              </a:buClr>
            </a:pPr>
            <a:endParaRPr lang="ru-RU" altLang="ru-RU" sz="800" smtClean="0">
              <a:solidFill>
                <a:schemeClr val="bg1"/>
              </a:solidFill>
              <a:latin typeface="Arial" panose="020B0604020202020204" pitchFamily="34" charset="0"/>
              <a:cs typeface="Arial" panose="020B0604020202020204" pitchFamily="34" charset="0"/>
            </a:endParaRPr>
          </a:p>
          <a:p>
            <a:pPr eaLnBrk="1" hangingPunct="1">
              <a:spcBef>
                <a:spcPct val="0"/>
              </a:spcBef>
              <a:buClr>
                <a:schemeClr val="bg1"/>
              </a:buClr>
            </a:pPr>
            <a:r>
              <a:rPr lang="ru-RU" altLang="ru-RU" sz="3200" smtClean="0">
                <a:solidFill>
                  <a:schemeClr val="bg1"/>
                </a:solidFill>
                <a:latin typeface="Arial" panose="020B0604020202020204" pitchFamily="34" charset="0"/>
                <a:cs typeface="Arial" panose="020B0604020202020204" pitchFamily="34" charset="0"/>
              </a:rPr>
              <a:t>Наличие глаукомы у ближайших родственников – повышает риск   в 20 раз (родные сестры и братья!)</a:t>
            </a:r>
          </a:p>
          <a:p>
            <a:pPr eaLnBrk="1" hangingPunct="1">
              <a:spcBef>
                <a:spcPct val="0"/>
              </a:spcBef>
              <a:buClr>
                <a:schemeClr val="bg1"/>
              </a:buClr>
            </a:pPr>
            <a:endParaRPr lang="ru-RU" altLang="ru-RU" sz="800" smtClean="0">
              <a:solidFill>
                <a:schemeClr val="bg1"/>
              </a:solidFill>
              <a:latin typeface="Arial" panose="020B0604020202020204" pitchFamily="34" charset="0"/>
              <a:cs typeface="Arial" panose="020B0604020202020204" pitchFamily="34" charset="0"/>
            </a:endParaRPr>
          </a:p>
          <a:p>
            <a:pPr eaLnBrk="1" hangingPunct="1">
              <a:buClr>
                <a:schemeClr val="bg1"/>
              </a:buClr>
            </a:pPr>
            <a:r>
              <a:rPr lang="ru-RU" altLang="ru-RU" sz="3200" smtClean="0">
                <a:solidFill>
                  <a:schemeClr val="bg1"/>
                </a:solidFill>
                <a:latin typeface="Arial" panose="020B0604020202020204" pitchFamily="34" charset="0"/>
                <a:cs typeface="Arial" panose="020B0604020202020204" pitchFamily="34" charset="0"/>
              </a:rPr>
              <a:t>Наличие сосудистых нарушений – гипертонии, гипотонии, мигрени, вегето-сосудистой дистонии</a:t>
            </a:r>
          </a:p>
          <a:p>
            <a:pPr eaLnBrk="1" hangingPunct="1">
              <a:buClr>
                <a:schemeClr val="bg1"/>
              </a:buClr>
            </a:pPr>
            <a:endParaRPr lang="ru-RU" altLang="ru-RU" sz="800" smtClean="0">
              <a:solidFill>
                <a:schemeClr val="bg1"/>
              </a:solidFill>
              <a:latin typeface="Arial" panose="020B0604020202020204" pitchFamily="34" charset="0"/>
              <a:cs typeface="Arial" panose="020B0604020202020204" pitchFamily="34" charset="0"/>
            </a:endParaRPr>
          </a:p>
          <a:p>
            <a:pPr eaLnBrk="1" hangingPunct="1">
              <a:buClr>
                <a:schemeClr val="bg1"/>
              </a:buClr>
            </a:pPr>
            <a:r>
              <a:rPr lang="ru-RU" altLang="ru-RU" sz="3200" smtClean="0">
                <a:solidFill>
                  <a:schemeClr val="bg1"/>
                </a:solidFill>
                <a:latin typeface="Arial" panose="020B0604020202020204" pitchFamily="34" charset="0"/>
                <a:cs typeface="Arial" panose="020B0604020202020204" pitchFamily="34" charset="0"/>
              </a:rPr>
              <a:t>Наличие миопии 2-3 степени</a:t>
            </a:r>
          </a:p>
          <a:p>
            <a:pPr eaLnBrk="1" hangingPunct="1"/>
            <a:endParaRPr lang="ru-RU" altLang="ru-RU"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Рисунок 1"/>
          <p:cNvPicPr>
            <a:picLocks noChangeAspect="1"/>
          </p:cNvPicPr>
          <p:nvPr/>
        </p:nvPicPr>
        <p:blipFill>
          <a:blip r:embed="rId2">
            <a:extLst>
              <a:ext uri="{28A0092B-C50C-407E-A947-70E740481C1C}">
                <a14:useLocalDpi xmlns:a14="http://schemas.microsoft.com/office/drawing/2010/main" val="0"/>
              </a:ext>
            </a:extLst>
          </a:blip>
          <a:srcRect b="5055"/>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2750" y="193675"/>
            <a:ext cx="11564938" cy="1143000"/>
          </a:xfrm>
        </p:spPr>
        <p:txBody>
          <a:bodyPr rtlCol="0">
            <a:normAutofit/>
          </a:bodyPr>
          <a:lstStyle/>
          <a:p>
            <a:pPr algn="ctr" eaLnBrk="1" fontAlgn="auto" hangingPunct="1">
              <a:spcAft>
                <a:spcPts val="0"/>
              </a:spcAft>
              <a:defRPr/>
            </a:pPr>
            <a:r>
              <a:rPr lang="ru-RU" altLang="ru-RU"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Первичная </a:t>
            </a:r>
            <a:r>
              <a:rPr lang="ru-RU" altLang="ru-RU" b="1" dirty="0" err="1"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открытоугольная</a:t>
            </a:r>
            <a:r>
              <a:rPr lang="ru-RU" altLang="ru-RU"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глаукома</a:t>
            </a:r>
            <a:endParaRPr lang="ru-RU"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2467" name="Picture 2" descr="http://www.russika.ru/userimages/2014_01_24_22_59_1347334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775" y="1238250"/>
            <a:ext cx="4078288"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http://academ.info/upload/node_images_ext/2009/04/10729/0.78243900%20123934463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3225" y="2695575"/>
            <a:ext cx="274955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6" descr="http://brl.mk.ru/upload/userfiles/%D1%88%D0%B5%D0%BD%D1%86%D0%BE%D0%B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063" y="2609850"/>
            <a:ext cx="2459037"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Прямоугольник 2"/>
          <p:cNvSpPr>
            <a:spLocks noChangeArrowheads="1"/>
          </p:cNvSpPr>
          <p:nvPr/>
        </p:nvSpPr>
        <p:spPr bwMode="auto">
          <a:xfrm>
            <a:off x="160338" y="6211888"/>
            <a:ext cx="116570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3200" b="1">
                <a:solidFill>
                  <a:srgbClr val="FFFF00"/>
                </a:solidFill>
                <a:latin typeface="Times New Roman" panose="02020603050405020304" pitchFamily="18" charset="0"/>
              </a:rPr>
              <a:t>Частота ПОУГ у мужчин и женщин примерно одинакова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41300" y="227013"/>
            <a:ext cx="11595100" cy="1473200"/>
          </a:xfrm>
        </p:spPr>
        <p:txBody>
          <a:bodyPr rtlCol="0">
            <a:normAutofit/>
          </a:bodyPr>
          <a:lstStyle/>
          <a:p>
            <a:pPr algn="ctr" eaLnBrk="1" fontAlgn="auto" hangingPunct="1">
              <a:spcAft>
                <a:spcPts val="0"/>
              </a:spcAft>
              <a:defRPr/>
            </a:pPr>
            <a:r>
              <a:rPr lang="ru-RU" altLang="ru-RU" sz="32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Увеличенное изображение </a:t>
            </a:r>
            <a:r>
              <a:rPr lang="ru-RU" altLang="ru-RU" sz="32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трабекулярной</a:t>
            </a:r>
            <a:r>
              <a:rPr lang="ru-RU" altLang="ru-RU" sz="32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сети </a:t>
            </a:r>
            <a:r>
              <a:rPr lang="ru-RU" altLang="ru-RU" sz="32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altLang="ru-RU" sz="32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altLang="ru-RU" sz="32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 </a:t>
            </a:r>
            <a:r>
              <a:rPr lang="ru-RU" altLang="ru-RU" sz="32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норме (вверху) </a:t>
            </a:r>
            <a:br>
              <a:rPr lang="ru-RU" altLang="ru-RU" sz="32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altLang="ru-RU" sz="32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и при глаукоме (внизу)</a:t>
            </a:r>
          </a:p>
        </p:txBody>
      </p:sp>
      <p:pic>
        <p:nvPicPr>
          <p:cNvPr id="645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452" b="52907"/>
          <a:stretch>
            <a:fillRect/>
          </a:stretch>
        </p:blipFill>
        <p:spPr>
          <a:xfrm>
            <a:off x="652463" y="1817688"/>
            <a:ext cx="9626600" cy="2406650"/>
          </a:xfrm>
          <a:ln w="28575">
            <a:solidFill>
              <a:schemeClr val="bg1"/>
            </a:solidFill>
            <a:miter lim="800000"/>
            <a:headEnd/>
            <a:tailEnd/>
          </a:ln>
        </p:spPr>
      </p:pic>
      <p:pic>
        <p:nvPicPr>
          <p:cNvPr id="64516" name="Picture 3"/>
          <p:cNvPicPr>
            <a:picLocks noChangeAspect="1" noChangeArrowheads="1"/>
          </p:cNvPicPr>
          <p:nvPr/>
        </p:nvPicPr>
        <p:blipFill>
          <a:blip r:embed="rId3">
            <a:extLst>
              <a:ext uri="{28A0092B-C50C-407E-A947-70E740481C1C}">
                <a14:useLocalDpi xmlns:a14="http://schemas.microsoft.com/office/drawing/2010/main" val="0"/>
              </a:ext>
            </a:extLst>
          </a:blip>
          <a:srcRect t="53719" b="2974"/>
          <a:stretch>
            <a:fillRect/>
          </a:stretch>
        </p:blipFill>
        <p:spPr bwMode="auto">
          <a:xfrm>
            <a:off x="1828800" y="4341813"/>
            <a:ext cx="9626600" cy="23383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4517" name="TextBox 1"/>
          <p:cNvSpPr txBox="1">
            <a:spLocks noChangeArrowheads="1"/>
          </p:cNvSpPr>
          <p:nvPr/>
        </p:nvSpPr>
        <p:spPr bwMode="auto">
          <a:xfrm>
            <a:off x="10518775" y="2790825"/>
            <a:ext cx="11064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r>
              <a:rPr lang="ru-RU" altLang="ru-RU" sz="2400" b="1">
                <a:solidFill>
                  <a:srgbClr val="FFFF00"/>
                </a:solidFill>
              </a:rPr>
              <a:t>Норма</a:t>
            </a:r>
          </a:p>
        </p:txBody>
      </p:sp>
      <p:sp>
        <p:nvSpPr>
          <p:cNvPr id="64518" name="TextBox 5"/>
          <p:cNvSpPr txBox="1">
            <a:spLocks noChangeArrowheads="1"/>
          </p:cNvSpPr>
          <p:nvPr/>
        </p:nvSpPr>
        <p:spPr bwMode="auto">
          <a:xfrm>
            <a:off x="150813" y="5349875"/>
            <a:ext cx="1493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r>
              <a:rPr lang="ru-RU" altLang="ru-RU" sz="2400" b="1">
                <a:solidFill>
                  <a:srgbClr val="FFFF00"/>
                </a:solidFill>
              </a:rPr>
              <a:t>Глаукома</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2438" y="428625"/>
            <a:ext cx="11474450" cy="1143000"/>
          </a:xfrm>
        </p:spPr>
        <p:txBody>
          <a:bodyPr rtlCol="0">
            <a:normAutofit fontScale="90000"/>
          </a:bodyPr>
          <a:lstStyle/>
          <a:p>
            <a:pPr algn="ctr" eaLnBrk="1" fontAlgn="auto" hangingPunct="1">
              <a:spcAft>
                <a:spcPts val="0"/>
              </a:spcAft>
              <a:defRPr/>
            </a:pPr>
            <a:r>
              <a:rPr lang="ru-RU" altLang="ru-RU" sz="6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Опасность!</a:t>
            </a:r>
            <a:r>
              <a:rPr lang="ru-RU" altLang="ru-RU" sz="6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altLang="ru-RU"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altLang="ru-RU"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altLang="ru-RU"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первичной </a:t>
            </a:r>
            <a:r>
              <a:rPr lang="ru-RU" altLang="ru-RU" b="1" dirty="0" err="1"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открытоугольной</a:t>
            </a:r>
            <a:r>
              <a:rPr lang="ru-RU" altLang="ru-RU"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глаукомы</a:t>
            </a:r>
            <a:endParaRPr lang="ru-RU"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6563" name="Объект 2"/>
          <p:cNvSpPr>
            <a:spLocks noGrp="1"/>
          </p:cNvSpPr>
          <p:nvPr>
            <p:ph idx="1"/>
          </p:nvPr>
        </p:nvSpPr>
        <p:spPr>
          <a:xfrm>
            <a:off x="814388" y="1930400"/>
            <a:ext cx="10750550" cy="3444875"/>
          </a:xfrm>
        </p:spPr>
        <p:txBody>
          <a:bodyPr/>
          <a:lstStyle/>
          <a:p>
            <a:pPr eaLnBrk="1" hangingPunct="1"/>
            <a:r>
              <a:rPr lang="ru-RU" altLang="ru-RU" sz="4000" smtClean="0">
                <a:solidFill>
                  <a:schemeClr val="bg1"/>
                </a:solidFill>
              </a:rPr>
              <a:t>заболевание хроническое</a:t>
            </a:r>
          </a:p>
          <a:p>
            <a:pPr eaLnBrk="1" hangingPunct="1"/>
            <a:r>
              <a:rPr lang="ru-RU" altLang="ru-RU" sz="4000" smtClean="0">
                <a:solidFill>
                  <a:schemeClr val="bg1"/>
                </a:solidFill>
              </a:rPr>
              <a:t>течение непрерывно прогрессирующее на протяжении всей жизни человека</a:t>
            </a:r>
          </a:p>
          <a:p>
            <a:pPr eaLnBrk="1" hangingPunct="1"/>
            <a:r>
              <a:rPr lang="ru-RU" altLang="ru-RU" sz="4000" smtClean="0">
                <a:solidFill>
                  <a:schemeClr val="bg1"/>
                </a:solidFill>
              </a:rPr>
              <a:t>двусторонность поражения</a:t>
            </a:r>
          </a:p>
          <a:p>
            <a:pPr eaLnBrk="1" hangingPunct="1"/>
            <a:r>
              <a:rPr lang="ru-RU" altLang="ru-RU" sz="4000" b="1" u="sng" smtClean="0">
                <a:solidFill>
                  <a:srgbClr val="FFFF00"/>
                </a:solidFill>
              </a:rPr>
              <a:t>бессимптомность</a:t>
            </a:r>
            <a:r>
              <a:rPr lang="ru-RU" altLang="ru-RU" sz="4000" smtClean="0"/>
              <a:t> </a:t>
            </a:r>
            <a:r>
              <a:rPr lang="ru-RU" altLang="ru-RU" sz="4000" smtClean="0">
                <a:solidFill>
                  <a:schemeClr val="bg1"/>
                </a:solidFill>
              </a:rPr>
              <a:t>в начале заболевания</a:t>
            </a:r>
          </a:p>
        </p:txBody>
      </p:sp>
      <p:sp>
        <p:nvSpPr>
          <p:cNvPr id="66564" name="TextBox 2"/>
          <p:cNvSpPr txBox="1">
            <a:spLocks noChangeArrowheads="1"/>
          </p:cNvSpPr>
          <p:nvPr/>
        </p:nvSpPr>
        <p:spPr bwMode="auto">
          <a:xfrm>
            <a:off x="1479550" y="5486400"/>
            <a:ext cx="94202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6600" b="1">
                <a:solidFill>
                  <a:srgbClr val="FF99FF"/>
                </a:solidFill>
                <a:latin typeface="Times New Roman" panose="02020603050405020304" pitchFamily="18" charset="0"/>
              </a:rPr>
              <a:t>ПОУГ не излечима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542925" y="188913"/>
            <a:ext cx="11042650" cy="987425"/>
          </a:xfrm>
        </p:spPr>
        <p:txBody>
          <a:bodyPr rtlCol="0">
            <a:noAutofit/>
          </a:bodyPr>
          <a:lstStyle/>
          <a:p>
            <a:pPr algn="ctr" eaLnBrk="1" fontAlgn="auto" hangingPunct="1">
              <a:spcAft>
                <a:spcPts val="0"/>
              </a:spcAft>
              <a:defRPr/>
            </a:pPr>
            <a:r>
              <a:rPr lang="ru-RU" alt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Жалобы больных глаукомой</a:t>
            </a:r>
          </a:p>
        </p:txBody>
      </p:sp>
      <p:sp>
        <p:nvSpPr>
          <p:cNvPr id="60419" name="Rectangle 3"/>
          <p:cNvSpPr>
            <a:spLocks noGrp="1" noChangeArrowheads="1"/>
          </p:cNvSpPr>
          <p:nvPr>
            <p:ph idx="1"/>
          </p:nvPr>
        </p:nvSpPr>
        <p:spPr>
          <a:xfrm>
            <a:off x="542925" y="1287463"/>
            <a:ext cx="11202988" cy="5278437"/>
          </a:xfrm>
        </p:spPr>
        <p:txBody>
          <a:bodyPr rtlCol="0">
            <a:normAutofit fontScale="77500" lnSpcReduction="20000"/>
          </a:bodyPr>
          <a:lstStyle/>
          <a:p>
            <a:pPr eaLnBrk="1" fontAlgn="auto" hangingPunct="1">
              <a:lnSpc>
                <a:spcPct val="80000"/>
              </a:lnSpc>
              <a:spcAft>
                <a:spcPts val="0"/>
              </a:spcAft>
              <a:buFontTx/>
              <a:buNone/>
              <a:defRPr/>
            </a:pPr>
            <a:r>
              <a:rPr lang="ru-RU" altLang="ru-RU" sz="4200" b="1" i="1" dirty="0">
                <a:solidFill>
                  <a:srgbClr val="FFFF00"/>
                </a:solidFill>
              </a:rPr>
              <a:t>Ранние</a:t>
            </a:r>
            <a:r>
              <a:rPr lang="ru-RU" altLang="ru-RU" sz="4200" b="1" i="1" dirty="0" smtClean="0">
                <a:solidFill>
                  <a:srgbClr val="FFFF00"/>
                </a:solidFill>
              </a:rPr>
              <a:t>:</a:t>
            </a:r>
          </a:p>
          <a:p>
            <a:pPr eaLnBrk="1" fontAlgn="auto" hangingPunct="1">
              <a:lnSpc>
                <a:spcPct val="80000"/>
              </a:lnSpc>
              <a:spcAft>
                <a:spcPts val="0"/>
              </a:spcAft>
              <a:buFontTx/>
              <a:buNone/>
              <a:defRPr/>
            </a:pPr>
            <a:endParaRPr lang="ru-RU" altLang="ru-RU" sz="1200" b="1" i="1" dirty="0">
              <a:solidFill>
                <a:srgbClr val="FFFF00"/>
              </a:solidFill>
            </a:endParaRPr>
          </a:p>
          <a:p>
            <a:pPr eaLnBrk="1" fontAlgn="auto" hangingPunct="1">
              <a:lnSpc>
                <a:spcPct val="80000"/>
              </a:lnSpc>
              <a:spcAft>
                <a:spcPts val="0"/>
              </a:spcAft>
              <a:defRPr/>
            </a:pPr>
            <a:r>
              <a:rPr lang="ru-RU" altLang="ru-RU" dirty="0">
                <a:solidFill>
                  <a:schemeClr val="bg1"/>
                </a:solidFill>
                <a:latin typeface="Arial" panose="020B0604020202020204" pitchFamily="34" charset="0"/>
                <a:cs typeface="Arial" panose="020B0604020202020204" pitchFamily="34" charset="0"/>
              </a:rPr>
              <a:t>Головные боли, боли в надбровной дуге, виске на одноименной стороне</a:t>
            </a:r>
          </a:p>
          <a:p>
            <a:pPr eaLnBrk="1" fontAlgn="auto" hangingPunct="1">
              <a:lnSpc>
                <a:spcPct val="80000"/>
              </a:lnSpc>
              <a:spcAft>
                <a:spcPts val="0"/>
              </a:spcAft>
              <a:defRPr/>
            </a:pPr>
            <a:endParaRPr lang="ru-RU" altLang="ru-RU" sz="800" dirty="0">
              <a:solidFill>
                <a:schemeClr val="bg1"/>
              </a:solidFill>
              <a:latin typeface="Arial" panose="020B0604020202020204" pitchFamily="34" charset="0"/>
              <a:cs typeface="Arial" panose="020B0604020202020204" pitchFamily="34" charset="0"/>
            </a:endParaRPr>
          </a:p>
          <a:p>
            <a:pPr eaLnBrk="1" fontAlgn="auto" hangingPunct="1">
              <a:lnSpc>
                <a:spcPct val="80000"/>
              </a:lnSpc>
              <a:spcAft>
                <a:spcPts val="0"/>
              </a:spcAft>
              <a:defRPr/>
            </a:pPr>
            <a:r>
              <a:rPr lang="ru-RU" altLang="ru-RU" dirty="0">
                <a:solidFill>
                  <a:schemeClr val="bg1"/>
                </a:solidFill>
                <a:latin typeface="Arial" panose="020B0604020202020204" pitchFamily="34" charset="0"/>
                <a:cs typeface="Arial" panose="020B0604020202020204" pitchFamily="34" charset="0"/>
              </a:rPr>
              <a:t>Чувство дискомфорта, тяжести, неловкости в одном глазу</a:t>
            </a:r>
          </a:p>
          <a:p>
            <a:pPr eaLnBrk="1" fontAlgn="auto" hangingPunct="1">
              <a:lnSpc>
                <a:spcPct val="80000"/>
              </a:lnSpc>
              <a:spcAft>
                <a:spcPts val="0"/>
              </a:spcAft>
              <a:buFontTx/>
              <a:buNone/>
              <a:defRPr/>
            </a:pPr>
            <a:endParaRPr lang="ru-RU" altLang="ru-RU" sz="1800" b="1" dirty="0"/>
          </a:p>
          <a:p>
            <a:pPr eaLnBrk="1" fontAlgn="auto" hangingPunct="1">
              <a:lnSpc>
                <a:spcPct val="80000"/>
              </a:lnSpc>
              <a:spcAft>
                <a:spcPts val="0"/>
              </a:spcAft>
              <a:buFont typeface="Wingdings" panose="05000000000000000000" pitchFamily="2" charset="2"/>
              <a:buNone/>
              <a:defRPr/>
            </a:pPr>
            <a:endParaRPr lang="ru-RU" altLang="ru-RU" sz="4200" b="1" i="1" dirty="0" smtClean="0">
              <a:solidFill>
                <a:srgbClr val="FFFF00"/>
              </a:solidFill>
            </a:endParaRPr>
          </a:p>
          <a:p>
            <a:pPr eaLnBrk="1" fontAlgn="auto" hangingPunct="1">
              <a:lnSpc>
                <a:spcPct val="80000"/>
              </a:lnSpc>
              <a:spcAft>
                <a:spcPts val="0"/>
              </a:spcAft>
              <a:buFont typeface="Wingdings" panose="05000000000000000000" pitchFamily="2" charset="2"/>
              <a:buNone/>
              <a:defRPr/>
            </a:pPr>
            <a:r>
              <a:rPr lang="ru-RU" altLang="ru-RU" sz="4200" b="1" i="1" dirty="0" smtClean="0">
                <a:solidFill>
                  <a:srgbClr val="FFFF00"/>
                </a:solidFill>
              </a:rPr>
              <a:t>Поздние:</a:t>
            </a:r>
          </a:p>
          <a:p>
            <a:pPr eaLnBrk="1" fontAlgn="auto" hangingPunct="1">
              <a:lnSpc>
                <a:spcPct val="80000"/>
              </a:lnSpc>
              <a:spcAft>
                <a:spcPts val="0"/>
              </a:spcAft>
              <a:buFont typeface="Wingdings" panose="05000000000000000000" pitchFamily="2" charset="2"/>
              <a:buNone/>
              <a:defRPr/>
            </a:pPr>
            <a:endParaRPr lang="ru-RU" altLang="ru-RU" sz="1200" b="1" i="1" dirty="0" smtClean="0">
              <a:solidFill>
                <a:srgbClr val="FFFF00"/>
              </a:solidFill>
            </a:endParaRPr>
          </a:p>
          <a:p>
            <a:pPr eaLnBrk="1" fontAlgn="auto" hangingPunct="1">
              <a:lnSpc>
                <a:spcPct val="80000"/>
              </a:lnSpc>
              <a:spcAft>
                <a:spcPts val="0"/>
              </a:spcAft>
              <a:defRPr/>
            </a:pPr>
            <a:r>
              <a:rPr lang="ru-RU" altLang="ru-RU" dirty="0">
                <a:solidFill>
                  <a:schemeClr val="bg1"/>
                </a:solidFill>
                <a:latin typeface="Arial" panose="020B0604020202020204" pitchFamily="34" charset="0"/>
                <a:cs typeface="Arial" panose="020B0604020202020204" pitchFamily="34" charset="0"/>
              </a:rPr>
              <a:t>Кратковременные затуманивания зрения</a:t>
            </a:r>
          </a:p>
          <a:p>
            <a:pPr eaLnBrk="1" fontAlgn="auto" hangingPunct="1">
              <a:lnSpc>
                <a:spcPct val="80000"/>
              </a:lnSpc>
              <a:spcAft>
                <a:spcPts val="0"/>
              </a:spcAft>
              <a:defRPr/>
            </a:pPr>
            <a:endParaRPr lang="ru-RU" altLang="ru-RU" sz="800" dirty="0">
              <a:solidFill>
                <a:schemeClr val="bg1"/>
              </a:solidFill>
              <a:latin typeface="Arial" panose="020B0604020202020204" pitchFamily="34" charset="0"/>
              <a:cs typeface="Arial" panose="020B0604020202020204" pitchFamily="34" charset="0"/>
            </a:endParaRPr>
          </a:p>
          <a:p>
            <a:pPr eaLnBrk="1" fontAlgn="auto" hangingPunct="1">
              <a:lnSpc>
                <a:spcPct val="80000"/>
              </a:lnSpc>
              <a:spcAft>
                <a:spcPts val="0"/>
              </a:spcAft>
              <a:defRPr/>
            </a:pPr>
            <a:r>
              <a:rPr lang="ru-RU" altLang="ru-RU" dirty="0">
                <a:solidFill>
                  <a:schemeClr val="bg1"/>
                </a:solidFill>
                <a:latin typeface="Arial" panose="020B0604020202020204" pitchFamily="34" charset="0"/>
                <a:cs typeface="Arial" panose="020B0604020202020204" pitchFamily="34" charset="0"/>
              </a:rPr>
              <a:t>Сужение полей зрения</a:t>
            </a:r>
          </a:p>
          <a:p>
            <a:pPr eaLnBrk="1" fontAlgn="auto" hangingPunct="1">
              <a:lnSpc>
                <a:spcPct val="80000"/>
              </a:lnSpc>
              <a:spcAft>
                <a:spcPts val="0"/>
              </a:spcAft>
              <a:defRPr/>
            </a:pPr>
            <a:endParaRPr lang="ru-RU" altLang="ru-RU" sz="800" dirty="0">
              <a:solidFill>
                <a:schemeClr val="bg1"/>
              </a:solidFill>
              <a:latin typeface="Arial" panose="020B0604020202020204" pitchFamily="34" charset="0"/>
              <a:cs typeface="Arial" panose="020B0604020202020204" pitchFamily="34" charset="0"/>
            </a:endParaRPr>
          </a:p>
          <a:p>
            <a:pPr eaLnBrk="1" fontAlgn="auto" hangingPunct="1">
              <a:lnSpc>
                <a:spcPct val="80000"/>
              </a:lnSpc>
              <a:spcAft>
                <a:spcPts val="0"/>
              </a:spcAft>
              <a:defRPr/>
            </a:pPr>
            <a:r>
              <a:rPr lang="ru-RU" altLang="ru-RU" dirty="0">
                <a:solidFill>
                  <a:schemeClr val="bg1"/>
                </a:solidFill>
                <a:latin typeface="Arial" panose="020B0604020202020204" pitchFamily="34" charset="0"/>
                <a:cs typeface="Arial" panose="020B0604020202020204" pitchFamily="34" charset="0"/>
              </a:rPr>
              <a:t>Ухудшение сумеречного зрения</a:t>
            </a:r>
          </a:p>
          <a:p>
            <a:pPr eaLnBrk="1" fontAlgn="auto" hangingPunct="1">
              <a:lnSpc>
                <a:spcPct val="80000"/>
              </a:lnSpc>
              <a:spcAft>
                <a:spcPts val="0"/>
              </a:spcAft>
              <a:defRPr/>
            </a:pPr>
            <a:endParaRPr lang="ru-RU" altLang="ru-RU" sz="800" dirty="0">
              <a:solidFill>
                <a:schemeClr val="bg1"/>
              </a:solidFill>
              <a:latin typeface="Arial" panose="020B0604020202020204" pitchFamily="34" charset="0"/>
              <a:cs typeface="Arial" panose="020B0604020202020204" pitchFamily="34" charset="0"/>
            </a:endParaRPr>
          </a:p>
          <a:p>
            <a:pPr eaLnBrk="1" fontAlgn="auto" hangingPunct="1">
              <a:lnSpc>
                <a:spcPct val="80000"/>
              </a:lnSpc>
              <a:spcAft>
                <a:spcPts val="0"/>
              </a:spcAft>
              <a:defRPr/>
            </a:pPr>
            <a:r>
              <a:rPr lang="ru-RU" altLang="ru-RU" dirty="0">
                <a:solidFill>
                  <a:schemeClr val="bg1"/>
                </a:solidFill>
                <a:latin typeface="Arial" panose="020B0604020202020204" pitchFamily="34" charset="0"/>
                <a:cs typeface="Arial" panose="020B0604020202020204" pitchFamily="34" charset="0"/>
              </a:rPr>
              <a:t>Снижение остроты зрения</a:t>
            </a:r>
          </a:p>
          <a:p>
            <a:pPr eaLnBrk="1" fontAlgn="auto" hangingPunct="1">
              <a:lnSpc>
                <a:spcPct val="80000"/>
              </a:lnSpc>
              <a:spcAft>
                <a:spcPts val="0"/>
              </a:spcAft>
              <a:buFont typeface="Wingdings" panose="05000000000000000000" pitchFamily="2" charset="2"/>
              <a:buChar char="§"/>
              <a:defRPr/>
            </a:pPr>
            <a:endParaRPr lang="ru-RU" altLang="ru-RU" sz="2000" b="1" dirty="0"/>
          </a:p>
          <a:p>
            <a:pPr eaLnBrk="1" fontAlgn="auto" hangingPunct="1">
              <a:lnSpc>
                <a:spcPct val="80000"/>
              </a:lnSpc>
              <a:spcAft>
                <a:spcPts val="0"/>
              </a:spcAft>
              <a:buFontTx/>
              <a:buNone/>
              <a:defRPr/>
            </a:pPr>
            <a:r>
              <a:rPr lang="ru-RU" altLang="ru-RU" sz="2000" b="1" dirty="0"/>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488" y="247650"/>
            <a:ext cx="11204575" cy="1143000"/>
          </a:xfrm>
        </p:spPr>
        <p:txBody>
          <a:bodyPr rtlCol="0">
            <a:normAutofit/>
          </a:bodyPr>
          <a:lstStyle/>
          <a:p>
            <a:pPr algn="ctr" eaLnBrk="1" fontAlgn="auto" hangingPunct="1">
              <a:spcAft>
                <a:spcPts val="0"/>
              </a:spcAft>
              <a:defRPr/>
            </a:pPr>
            <a:r>
              <a:rPr lang="ru-RU" altLang="ru-RU" sz="4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Жалобы больных глаукомой</a:t>
            </a:r>
            <a:endParaRPr 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0419" name="Picture 2" descr="http://dietamaggi.ru/wp-content/uploads/2010/images/image-2700.jpg"/>
          <p:cNvPicPr>
            <a:picLocks noChangeAspect="1" noChangeArrowheads="1"/>
          </p:cNvPicPr>
          <p:nvPr/>
        </p:nvPicPr>
        <p:blipFill>
          <a:blip r:embed="rId3">
            <a:extLst/>
          </a:blip>
          <a:srcRect t="2669" r="9441"/>
          <a:stretch>
            <a:fillRect/>
          </a:stretch>
        </p:blipFill>
        <p:spPr bwMode="auto">
          <a:xfrm>
            <a:off x="4179769" y="4998537"/>
            <a:ext cx="1917375" cy="1812582"/>
          </a:xfrm>
          <a:prstGeom prst="rect">
            <a:avLst/>
          </a:prstGeom>
          <a:ln>
            <a:noFill/>
          </a:ln>
          <a:effectLst>
            <a:softEdge rad="112500"/>
          </a:effectLst>
          <a:extLst/>
        </p:spPr>
      </p:pic>
      <p:pic>
        <p:nvPicPr>
          <p:cNvPr id="60421" name="Picture 5" descr="http://multipediya.ru/wp-content/uploads/2012/12/Ezhik_zashel_v_tuman.jpg"/>
          <p:cNvPicPr>
            <a:picLocks noChangeAspect="1" noChangeArrowheads="1"/>
          </p:cNvPicPr>
          <p:nvPr/>
        </p:nvPicPr>
        <p:blipFill rotWithShape="1">
          <a:blip r:embed="rId4" cstate="print">
            <a:extLst/>
          </a:blip>
          <a:srcRect l="22295" t="8694" r="18370"/>
          <a:stretch/>
        </p:blipFill>
        <p:spPr bwMode="auto">
          <a:xfrm>
            <a:off x="5874364" y="1236002"/>
            <a:ext cx="2081790" cy="1879625"/>
          </a:xfrm>
          <a:prstGeom prst="rect">
            <a:avLst/>
          </a:prstGeom>
          <a:ln>
            <a:noFill/>
          </a:ln>
          <a:effectLst>
            <a:softEdge rad="112500"/>
          </a:effectLst>
          <a:extLst/>
        </p:spPr>
      </p:pic>
      <p:pic>
        <p:nvPicPr>
          <p:cNvPr id="60423" name="Picture 7" descr="http://images.myshared.ru/367682/slide_16.jpg"/>
          <p:cNvPicPr>
            <a:picLocks noChangeAspect="1" noChangeArrowheads="1"/>
          </p:cNvPicPr>
          <p:nvPr/>
        </p:nvPicPr>
        <p:blipFill rotWithShape="1">
          <a:blip r:embed="rId5">
            <a:extLst/>
          </a:blip>
          <a:srcRect l="57087" t="32726" r="3913" b="13092"/>
          <a:stretch/>
        </p:blipFill>
        <p:spPr bwMode="auto">
          <a:xfrm>
            <a:off x="5138457" y="3090653"/>
            <a:ext cx="2012741" cy="1907884"/>
          </a:xfrm>
          <a:prstGeom prst="rect">
            <a:avLst/>
          </a:prstGeom>
          <a:ln>
            <a:solidFill>
              <a:schemeClr val="bg1"/>
            </a:solidFill>
          </a:ln>
          <a:effectLst>
            <a:softEdge rad="112500"/>
          </a:effectLst>
          <a:extLst/>
        </p:spPr>
      </p:pic>
      <p:sp>
        <p:nvSpPr>
          <p:cNvPr id="70662" name="TextBox 2"/>
          <p:cNvSpPr txBox="1">
            <a:spLocks noChangeArrowheads="1"/>
          </p:cNvSpPr>
          <p:nvPr/>
        </p:nvSpPr>
        <p:spPr bwMode="auto">
          <a:xfrm>
            <a:off x="773113" y="1782763"/>
            <a:ext cx="457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600">
                <a:solidFill>
                  <a:schemeClr val="bg1"/>
                </a:solidFill>
                <a:latin typeface="Times New Roman" panose="02020603050405020304" pitchFamily="18" charset="0"/>
              </a:rPr>
              <a:t>Затуманивание зрения</a:t>
            </a:r>
          </a:p>
          <a:p>
            <a:pPr>
              <a:lnSpc>
                <a:spcPct val="100000"/>
              </a:lnSpc>
              <a:spcBef>
                <a:spcPct val="0"/>
              </a:spcBef>
              <a:buFontTx/>
              <a:buNone/>
            </a:pPr>
            <a:endParaRPr lang="ru-RU" altLang="ru-RU" sz="3600">
              <a:solidFill>
                <a:schemeClr val="bg1"/>
              </a:solidFill>
              <a:latin typeface="Times New Roman" panose="02020603050405020304" pitchFamily="18" charset="0"/>
            </a:endParaRPr>
          </a:p>
          <a:p>
            <a:pPr>
              <a:lnSpc>
                <a:spcPct val="100000"/>
              </a:lnSpc>
              <a:spcBef>
                <a:spcPct val="0"/>
              </a:spcBef>
              <a:buFontTx/>
              <a:buNone/>
            </a:pPr>
            <a:endParaRPr lang="ru-RU" altLang="ru-RU" sz="3600">
              <a:solidFill>
                <a:schemeClr val="bg1"/>
              </a:solidFill>
              <a:latin typeface="Times New Roman" panose="02020603050405020304" pitchFamily="18" charset="0"/>
            </a:endParaRPr>
          </a:p>
          <a:p>
            <a:pPr>
              <a:lnSpc>
                <a:spcPct val="100000"/>
              </a:lnSpc>
              <a:spcBef>
                <a:spcPct val="0"/>
              </a:spcBef>
              <a:buFontTx/>
              <a:buNone/>
            </a:pPr>
            <a:r>
              <a:rPr lang="ru-RU" altLang="ru-RU" sz="3600">
                <a:solidFill>
                  <a:schemeClr val="bg1"/>
                </a:solidFill>
                <a:latin typeface="Times New Roman" panose="02020603050405020304" pitchFamily="18" charset="0"/>
              </a:rPr>
              <a:t>Появление </a:t>
            </a:r>
          </a:p>
          <a:p>
            <a:pPr>
              <a:lnSpc>
                <a:spcPct val="100000"/>
              </a:lnSpc>
              <a:spcBef>
                <a:spcPct val="0"/>
              </a:spcBef>
              <a:buFontTx/>
              <a:buNone/>
            </a:pPr>
            <a:r>
              <a:rPr lang="ru-RU" altLang="ru-RU" sz="3600">
                <a:solidFill>
                  <a:schemeClr val="bg1"/>
                </a:solidFill>
                <a:latin typeface="Times New Roman" panose="02020603050405020304" pitchFamily="18" charset="0"/>
              </a:rPr>
              <a:t>радужных кругов</a:t>
            </a:r>
          </a:p>
          <a:p>
            <a:pPr>
              <a:lnSpc>
                <a:spcPct val="100000"/>
              </a:lnSpc>
              <a:spcBef>
                <a:spcPct val="0"/>
              </a:spcBef>
              <a:buFontTx/>
              <a:buNone/>
            </a:pPr>
            <a:endParaRPr lang="ru-RU" altLang="ru-RU" sz="3600">
              <a:solidFill>
                <a:schemeClr val="bg1"/>
              </a:solidFill>
              <a:latin typeface="Times New Roman" panose="02020603050405020304" pitchFamily="18" charset="0"/>
            </a:endParaRPr>
          </a:p>
          <a:p>
            <a:pPr>
              <a:lnSpc>
                <a:spcPct val="100000"/>
              </a:lnSpc>
              <a:spcBef>
                <a:spcPct val="0"/>
              </a:spcBef>
              <a:buFontTx/>
              <a:buNone/>
            </a:pPr>
            <a:endParaRPr lang="ru-RU" altLang="ru-RU" sz="3600">
              <a:solidFill>
                <a:schemeClr val="bg1"/>
              </a:solidFill>
              <a:latin typeface="Times New Roman" panose="02020603050405020304" pitchFamily="18" charset="0"/>
            </a:endParaRPr>
          </a:p>
          <a:p>
            <a:pPr>
              <a:lnSpc>
                <a:spcPct val="100000"/>
              </a:lnSpc>
              <a:spcBef>
                <a:spcPct val="0"/>
              </a:spcBef>
              <a:buFontTx/>
              <a:buNone/>
            </a:pPr>
            <a:r>
              <a:rPr lang="ru-RU" altLang="ru-RU" sz="3600">
                <a:solidFill>
                  <a:schemeClr val="bg1"/>
                </a:solidFill>
                <a:latin typeface="Times New Roman" panose="02020603050405020304" pitchFamily="18" charset="0"/>
              </a:rPr>
              <a:t>Головные боли</a:t>
            </a:r>
          </a:p>
        </p:txBody>
      </p:sp>
      <p:pic>
        <p:nvPicPr>
          <p:cNvPr id="75783" name="Picture 9" descr="http://medbe.ru/upload/medialibrary/25b/rogov_5-11.jpg"/>
          <p:cNvPicPr>
            <a:picLocks noChangeAspect="1" noChangeArrowheads="1"/>
          </p:cNvPicPr>
          <p:nvPr/>
        </p:nvPicPr>
        <p:blipFill>
          <a:blip r:embed="rId6">
            <a:extLst>
              <a:ext uri="{28A0092B-C50C-407E-A947-70E740481C1C}">
                <a14:useLocalDpi xmlns:a14="http://schemas.microsoft.com/office/drawing/2010/main" val="0"/>
              </a:ext>
            </a:extLst>
          </a:blip>
          <a:srcRect l="12563" r="9459"/>
          <a:stretch>
            <a:fillRect/>
          </a:stretch>
        </p:blipFill>
        <p:spPr bwMode="auto">
          <a:xfrm>
            <a:off x="8262998" y="2684425"/>
            <a:ext cx="2894917" cy="2469771"/>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0664" name="Выгнутая влево стрелка 4"/>
          <p:cNvSpPr>
            <a:spLocks noChangeArrowheads="1"/>
          </p:cNvSpPr>
          <p:nvPr/>
        </p:nvSpPr>
        <p:spPr bwMode="auto">
          <a:xfrm rot="6999933">
            <a:off x="8425656" y="1210469"/>
            <a:ext cx="695325" cy="1481138"/>
          </a:xfrm>
          <a:prstGeom prst="curvedRightArrow">
            <a:avLst>
              <a:gd name="adj1" fmla="val 24970"/>
              <a:gd name="adj2" fmla="val 49920"/>
              <a:gd name="adj3" fmla="val 24898"/>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Char char="•"/>
            </a:pPr>
            <a:endParaRPr lang="ru-RU" altLang="ru-RU" sz="1800">
              <a:solidFill>
                <a:schemeClr val="bg1"/>
              </a:solidFill>
              <a:latin typeface="Times New Roman" panose="02020603050405020304" pitchFamily="18" charset="0"/>
            </a:endParaRPr>
          </a:p>
        </p:txBody>
      </p:sp>
      <p:sp>
        <p:nvSpPr>
          <p:cNvPr id="70665" name="Выгнутая влево стрелка 4"/>
          <p:cNvSpPr>
            <a:spLocks noChangeArrowheads="1"/>
          </p:cNvSpPr>
          <p:nvPr/>
        </p:nvSpPr>
        <p:spPr bwMode="auto">
          <a:xfrm rot="-4236904">
            <a:off x="7521575" y="4414838"/>
            <a:ext cx="695325" cy="1479550"/>
          </a:xfrm>
          <a:prstGeom prst="curvedRightArrow">
            <a:avLst>
              <a:gd name="adj1" fmla="val 24943"/>
              <a:gd name="adj2" fmla="val 49867"/>
              <a:gd name="adj3" fmla="val 24898"/>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Char char="•"/>
            </a:pPr>
            <a:endParaRPr lang="ru-RU" altLang="ru-RU" sz="1800">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2"/>
          <p:cNvSpPr>
            <a:spLocks noChangeArrowheads="1"/>
          </p:cNvSpPr>
          <p:nvPr/>
        </p:nvSpPr>
        <p:spPr bwMode="auto">
          <a:xfrm>
            <a:off x="908050" y="2459038"/>
            <a:ext cx="1259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1800">
              <a:solidFill>
                <a:schemeClr val="bg1"/>
              </a:solidFill>
              <a:latin typeface="Times New Roman" panose="02020603050405020304" pitchFamily="18" charset="0"/>
            </a:endParaRPr>
          </a:p>
        </p:txBody>
      </p:sp>
      <p:graphicFrame>
        <p:nvGraphicFramePr>
          <p:cNvPr id="8" name="Схема 7"/>
          <p:cNvGraphicFramePr/>
          <p:nvPr/>
        </p:nvGraphicFramePr>
        <p:xfrm>
          <a:off x="0" y="1"/>
          <a:ext cx="12192000" cy="6812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2708" name="Picture 5" descr="http://www.sevkray.ru/files/1/122370168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9738" y="4792663"/>
            <a:ext cx="347186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11150" y="347663"/>
            <a:ext cx="11657013" cy="1143000"/>
          </a:xfrm>
          <a:prstGeom prst="rect">
            <a:avLst/>
          </a:prstGeom>
        </p:spPr>
        <p:txBody>
          <a:bodyPr/>
          <a:lstStyle/>
          <a:p>
            <a:pPr algn="ctr" defTabSz="762000">
              <a:defRPr/>
            </a:pPr>
            <a:r>
              <a:rPr lang="ru-RU" altLang="ru-RU" sz="4800" b="1" dirty="0">
                <a:solidFill>
                  <a:srgbClr val="FFCC66"/>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Расширенные </a:t>
            </a:r>
            <a:r>
              <a:rPr lang="ru-RU" altLang="ru-RU" sz="4800" b="1" dirty="0" err="1">
                <a:solidFill>
                  <a:srgbClr val="FFCC66"/>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эписклеральные</a:t>
            </a:r>
            <a:r>
              <a:rPr lang="ru-RU" altLang="ru-RU" sz="4800" b="1" dirty="0">
                <a:solidFill>
                  <a:srgbClr val="FFCC66"/>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 вены</a:t>
            </a:r>
          </a:p>
        </p:txBody>
      </p:sp>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l="3976" t="7213" r="52859" b="4752"/>
          <a:stretch>
            <a:fillRect/>
          </a:stretch>
        </p:blipFill>
        <p:spPr bwMode="auto">
          <a:xfrm>
            <a:off x="1536700" y="1333500"/>
            <a:ext cx="9023350" cy="52085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1950" y="377825"/>
            <a:ext cx="11525250" cy="1143000"/>
          </a:xfrm>
        </p:spPr>
        <p:txBody>
          <a:bodyPr rtlCol="0">
            <a:normAutofit fontScale="90000"/>
          </a:bodyPr>
          <a:lstStyle/>
          <a:p>
            <a:pPr algn="ctr" eaLnBrk="1" fontAlgn="auto" hangingPunct="1">
              <a:spcAft>
                <a:spcPts val="0"/>
              </a:spcAft>
              <a:defRPr/>
            </a:pPr>
            <a:r>
              <a:rPr lang="ru-RU"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Другие объективные </a:t>
            </a:r>
            <a:r>
              <a:rPr lang="ru-RU" b="1" dirty="0" err="1"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микросимптомы</a:t>
            </a:r>
            <a:r>
              <a:rPr lang="ru-RU"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глауком</a:t>
            </a:r>
            <a:endParaRPr lang="ru-RU"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6803" name="Рисунок 3"/>
          <p:cNvPicPr>
            <a:picLocks noChangeAspect="1"/>
          </p:cNvPicPr>
          <p:nvPr/>
        </p:nvPicPr>
        <p:blipFill>
          <a:blip r:embed="rId3">
            <a:extLst>
              <a:ext uri="{28A0092B-C50C-407E-A947-70E740481C1C}">
                <a14:useLocalDpi xmlns:a14="http://schemas.microsoft.com/office/drawing/2010/main" val="0"/>
              </a:ext>
            </a:extLst>
          </a:blip>
          <a:srcRect l="33675" t="16618" r="10963" b="21652"/>
          <a:stretch>
            <a:fillRect/>
          </a:stretch>
        </p:blipFill>
        <p:spPr bwMode="auto">
          <a:xfrm>
            <a:off x="798513" y="1762125"/>
            <a:ext cx="4605337" cy="3754438"/>
          </a:xfrm>
          <a:prstGeom prst="rect">
            <a:avLst/>
          </a:prstGeom>
          <a:solidFill>
            <a:schemeClr val="accent2"/>
          </a:solidFill>
          <a:ln w="19050">
            <a:solidFill>
              <a:schemeClr val="bg1"/>
            </a:solidFill>
            <a:miter lim="800000"/>
            <a:headEnd/>
            <a:tailEnd/>
          </a:ln>
        </p:spPr>
      </p:pic>
      <p:cxnSp>
        <p:nvCxnSpPr>
          <p:cNvPr id="76804" name="Прямая со стрелкой 5"/>
          <p:cNvCxnSpPr>
            <a:cxnSpLocks noChangeShapeType="1"/>
          </p:cNvCxnSpPr>
          <p:nvPr/>
        </p:nvCxnSpPr>
        <p:spPr bwMode="auto">
          <a:xfrm>
            <a:off x="4287838" y="4743450"/>
            <a:ext cx="0" cy="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76805" name="TextBox 19"/>
          <p:cNvSpPr txBox="1">
            <a:spLocks noChangeArrowheads="1"/>
          </p:cNvSpPr>
          <p:nvPr/>
        </p:nvSpPr>
        <p:spPr bwMode="auto">
          <a:xfrm>
            <a:off x="1295400" y="5670550"/>
            <a:ext cx="3611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200" b="1">
                <a:solidFill>
                  <a:srgbClr val="FFFF00"/>
                </a:solidFill>
                <a:latin typeface="Times New Roman" panose="02020603050405020304" pitchFamily="18" charset="0"/>
              </a:rPr>
              <a:t>Симптом «кобры»</a:t>
            </a:r>
          </a:p>
        </p:txBody>
      </p:sp>
      <p:pic>
        <p:nvPicPr>
          <p:cNvPr id="76806" name="Рисунок 20"/>
          <p:cNvPicPr>
            <a:picLocks noChangeAspect="1"/>
          </p:cNvPicPr>
          <p:nvPr/>
        </p:nvPicPr>
        <p:blipFill>
          <a:blip r:embed="rId4">
            <a:extLst>
              <a:ext uri="{28A0092B-C50C-407E-A947-70E740481C1C}">
                <a14:useLocalDpi xmlns:a14="http://schemas.microsoft.com/office/drawing/2010/main" val="0"/>
              </a:ext>
            </a:extLst>
          </a:blip>
          <a:srcRect l="19630" t="53032" r="29454" b="15385"/>
          <a:stretch>
            <a:fillRect/>
          </a:stretch>
        </p:blipFill>
        <p:spPr bwMode="auto">
          <a:xfrm>
            <a:off x="6340475" y="1762125"/>
            <a:ext cx="4902200" cy="373221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6807" name="TextBox 25"/>
          <p:cNvSpPr txBox="1">
            <a:spLocks noChangeArrowheads="1"/>
          </p:cNvSpPr>
          <p:nvPr/>
        </p:nvSpPr>
        <p:spPr bwMode="auto">
          <a:xfrm>
            <a:off x="7029450" y="5683250"/>
            <a:ext cx="39639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200" b="1">
                <a:solidFill>
                  <a:srgbClr val="FFFF00"/>
                </a:solidFill>
                <a:latin typeface="Times New Roman" panose="02020603050405020304" pitchFamily="18" charset="0"/>
              </a:rPr>
              <a:t>Симптом эмиссария</a:t>
            </a:r>
          </a:p>
        </p:txBody>
      </p:sp>
      <p:sp>
        <p:nvSpPr>
          <p:cNvPr id="76808" name="Стрелка вниз 35"/>
          <p:cNvSpPr>
            <a:spLocks noChangeArrowheads="1"/>
          </p:cNvSpPr>
          <p:nvPr/>
        </p:nvSpPr>
        <p:spPr bwMode="auto">
          <a:xfrm rot="1863033">
            <a:off x="9053513" y="3013075"/>
            <a:ext cx="250825" cy="430213"/>
          </a:xfrm>
          <a:prstGeom prst="downArrow">
            <a:avLst>
              <a:gd name="adj1" fmla="val 50000"/>
              <a:gd name="adj2" fmla="val 50241"/>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Char char="•"/>
            </a:pPr>
            <a:endParaRPr lang="ru-RU" altLang="ru-RU" sz="1800">
              <a:solidFill>
                <a:schemeClr val="bg1"/>
              </a:solidFill>
              <a:latin typeface="Times New Roman" panose="02020603050405020304" pitchFamily="18" charset="0"/>
            </a:endParaRPr>
          </a:p>
        </p:txBody>
      </p:sp>
      <p:sp>
        <p:nvSpPr>
          <p:cNvPr id="76809" name="Стрелка вниз 36"/>
          <p:cNvSpPr>
            <a:spLocks noChangeArrowheads="1"/>
          </p:cNvSpPr>
          <p:nvPr/>
        </p:nvSpPr>
        <p:spPr bwMode="auto">
          <a:xfrm rot="-9209067">
            <a:off x="2535238" y="2843213"/>
            <a:ext cx="250825" cy="431800"/>
          </a:xfrm>
          <a:prstGeom prst="downArrow">
            <a:avLst>
              <a:gd name="adj1" fmla="val 50000"/>
              <a:gd name="adj2" fmla="val 50267"/>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Char char="•"/>
            </a:pPr>
            <a:endParaRPr lang="ru-RU" altLang="ru-RU" sz="1800">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2"/>
          <p:cNvPicPr>
            <a:picLocks noChangeAspect="1"/>
          </p:cNvPicPr>
          <p:nvPr/>
        </p:nvPicPr>
        <p:blipFill>
          <a:blip r:embed="rId3">
            <a:extLst>
              <a:ext uri="{28A0092B-C50C-407E-A947-70E740481C1C}">
                <a14:useLocalDpi xmlns:a14="http://schemas.microsoft.com/office/drawing/2010/main" val="0"/>
              </a:ext>
            </a:extLst>
          </a:blip>
          <a:srcRect b="520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1"/>
          <p:cNvSpPr txBox="1">
            <a:spLocks noChangeArrowheads="1"/>
          </p:cNvSpPr>
          <p:nvPr/>
        </p:nvSpPr>
        <p:spPr bwMode="auto">
          <a:xfrm>
            <a:off x="3724275" y="4179888"/>
            <a:ext cx="441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6000" b="1">
                <a:solidFill>
                  <a:srgbClr val="FFFF00"/>
                </a:solidFill>
                <a:latin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305175" y="358775"/>
            <a:ext cx="8178800" cy="788988"/>
          </a:xfrm>
        </p:spPr>
        <p:txBody>
          <a:bodyPr rtlCol="0">
            <a:normAutofit/>
          </a:bodyPr>
          <a:lstStyle/>
          <a:p>
            <a:pPr algn="ctr" eaLnBrk="1" fontAlgn="auto" hangingPunct="1">
              <a:spcAft>
                <a:spcPts val="0"/>
              </a:spcAft>
              <a:defRPr/>
            </a:pPr>
            <a:r>
              <a:rPr lang="ru-RU" altLang="ru-RU" b="1" dirty="0" err="1" smtClean="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Офтальмобиомикроскопия</a:t>
            </a:r>
            <a:endParaRPr lang="en-US" altLang="ru-RU" b="1" dirty="0" smtClean="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7109" name="Picture 5" descr="1"/>
          <p:cNvPicPr>
            <a:picLocks noGrp="1" noChangeAspect="1" noChangeArrowheads="1"/>
          </p:cNvPicPr>
          <p:nvPr>
            <p:ph sz="quarter" idx="2"/>
          </p:nvPr>
        </p:nvPicPr>
        <p:blipFill rotWithShape="1">
          <a:blip r:embed="rId3">
            <a:lum bright="6000" contrast="6000"/>
            <a:extLst/>
          </a:blip>
          <a:srcRect l="19599" t="14321" r="5562" b="13469"/>
          <a:stretch/>
        </p:blipFill>
        <p:spPr>
          <a:xfrm>
            <a:off x="445821" y="882498"/>
            <a:ext cx="2809870" cy="171989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78852" name="Picture 4"/>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l="2174" t="3050" r="1855"/>
          <a:stretch>
            <a:fillRect/>
          </a:stretch>
        </p:blipFill>
        <p:spPr>
          <a:xfrm>
            <a:off x="5181600" y="1370013"/>
            <a:ext cx="6819900" cy="4975225"/>
          </a:xfrm>
        </p:spPr>
      </p:pic>
      <p:sp>
        <p:nvSpPr>
          <p:cNvPr id="78853" name="Text Box 3"/>
          <p:cNvSpPr txBox="1">
            <a:spLocks noChangeArrowheads="1"/>
          </p:cNvSpPr>
          <p:nvPr/>
        </p:nvSpPr>
        <p:spPr bwMode="auto">
          <a:xfrm>
            <a:off x="5554663" y="1512888"/>
            <a:ext cx="5113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endParaRPr lang="ru-RU" altLang="ru-RU" sz="2400">
              <a:solidFill>
                <a:schemeClr val="bg1"/>
              </a:solidFill>
              <a:latin typeface="Times New Roman" panose="02020603050405020304" pitchFamily="18" charset="0"/>
            </a:endParaRPr>
          </a:p>
        </p:txBody>
      </p:sp>
      <p:pic>
        <p:nvPicPr>
          <p:cNvPr id="47113" name="Picture 9" descr="http://www.od-os.ru/upload/medialibrary/3ae/3aedcafaffe67aa123b4faa000bf3391.jpg"/>
          <p:cNvPicPr>
            <a:picLocks noChangeAspect="1" noChangeArrowheads="1"/>
          </p:cNvPicPr>
          <p:nvPr/>
        </p:nvPicPr>
        <p:blipFill>
          <a:blip r:embed="rId5">
            <a:extLst/>
          </a:blip>
          <a:srcRect/>
          <a:stretch>
            <a:fillRect/>
          </a:stretch>
        </p:blipFill>
        <p:spPr bwMode="auto">
          <a:xfrm>
            <a:off x="2020888" y="2155917"/>
            <a:ext cx="2752976" cy="259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7115" name="Picture 11" descr="http://zreni.ru/uploads/posts/2012-08/1343808057_33-49.jpg"/>
          <p:cNvPicPr>
            <a:picLocks noChangeAspect="1" noChangeArrowheads="1"/>
          </p:cNvPicPr>
          <p:nvPr/>
        </p:nvPicPr>
        <p:blipFill rotWithShape="1">
          <a:blip r:embed="rId6" cstate="print">
            <a:extLst/>
          </a:blip>
          <a:srcRect l="5041" t="5570" r="5151" b="14572"/>
          <a:stretch/>
        </p:blipFill>
        <p:spPr bwMode="auto">
          <a:xfrm>
            <a:off x="2760234" y="4122972"/>
            <a:ext cx="2421330" cy="23609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7117" name="Picture 13" descr="http://zreni.ru/uploads/posts/2012-08/1343808807_33-55.jpg"/>
          <p:cNvPicPr>
            <a:picLocks noChangeAspect="1" noChangeArrowheads="1"/>
          </p:cNvPicPr>
          <p:nvPr/>
        </p:nvPicPr>
        <p:blipFill rotWithShape="1">
          <a:blip r:embed="rId7" cstate="print">
            <a:extLst/>
          </a:blip>
          <a:srcRect l="13573" t="3001" r="4506" b="16700"/>
          <a:stretch/>
        </p:blipFill>
        <p:spPr bwMode="auto">
          <a:xfrm>
            <a:off x="177823" y="4122972"/>
            <a:ext cx="2478534" cy="23609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Заголовок 1"/>
          <p:cNvSpPr>
            <a:spLocks noGrp="1"/>
          </p:cNvSpPr>
          <p:nvPr>
            <p:ph type="title"/>
          </p:nvPr>
        </p:nvSpPr>
        <p:spPr/>
        <p:txBody>
          <a:bodyPr/>
          <a:lstStyle/>
          <a:p>
            <a:pPr algn="ctr" eaLnBrk="1" hangingPunct="1"/>
            <a:r>
              <a:rPr lang="ru-RU" altLang="ru-RU" sz="6000" b="1" smtClean="0">
                <a:solidFill>
                  <a:srgbClr val="FFCC66"/>
                </a:solidFill>
                <a:latin typeface="Arial" panose="020B0604020202020204" pitchFamily="34" charset="0"/>
                <a:cs typeface="Arial" panose="020B0604020202020204" pitchFamily="34" charset="0"/>
              </a:rPr>
              <a:t>Офтальмоскопия</a:t>
            </a:r>
          </a:p>
        </p:txBody>
      </p:sp>
      <p:sp>
        <p:nvSpPr>
          <p:cNvPr id="80899" name="Текст 2"/>
          <p:cNvSpPr>
            <a:spLocks noGrp="1"/>
          </p:cNvSpPr>
          <p:nvPr>
            <p:ph type="body" idx="1"/>
          </p:nvPr>
        </p:nvSpPr>
        <p:spPr>
          <a:xfrm>
            <a:off x="1854200" y="1835150"/>
            <a:ext cx="3868738" cy="823913"/>
          </a:xfrm>
        </p:spPr>
        <p:txBody>
          <a:bodyPr/>
          <a:lstStyle/>
          <a:p>
            <a:pPr eaLnBrk="1" hangingPunct="1"/>
            <a:r>
              <a:rPr lang="ru-RU" altLang="ru-RU" sz="4000" smtClean="0">
                <a:solidFill>
                  <a:srgbClr val="FFFF00"/>
                </a:solidFill>
              </a:rPr>
              <a:t>Прямая</a:t>
            </a:r>
          </a:p>
        </p:txBody>
      </p:sp>
      <p:pic>
        <p:nvPicPr>
          <p:cNvPr id="80900" name="Picture 3" descr="http://semashkorzn.ru/images/f069b01ba6bbda6521ba8150b68a07d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56413" y="2813050"/>
            <a:ext cx="4997450" cy="3336925"/>
          </a:xfrm>
        </p:spPr>
      </p:pic>
      <p:sp>
        <p:nvSpPr>
          <p:cNvPr id="80901" name="Текст 4"/>
          <p:cNvSpPr>
            <a:spLocks noGrp="1"/>
          </p:cNvSpPr>
          <p:nvPr>
            <p:ph type="body" sz="quarter" idx="3"/>
          </p:nvPr>
        </p:nvSpPr>
        <p:spPr>
          <a:xfrm>
            <a:off x="6856413" y="1835150"/>
            <a:ext cx="3887787" cy="823913"/>
          </a:xfrm>
        </p:spPr>
        <p:txBody>
          <a:bodyPr/>
          <a:lstStyle/>
          <a:p>
            <a:pPr eaLnBrk="1" hangingPunct="1"/>
            <a:r>
              <a:rPr lang="ru-RU" altLang="ru-RU" sz="4000" smtClean="0">
                <a:solidFill>
                  <a:srgbClr val="FFFF00"/>
                </a:solidFill>
              </a:rPr>
              <a:t>Обратная</a:t>
            </a:r>
          </a:p>
        </p:txBody>
      </p:sp>
      <p:pic>
        <p:nvPicPr>
          <p:cNvPr id="80902" name="Picture 2" descr="http://belarusmed.ru/wp-content/uploads/2014/09/oftalmoskopia-pryamay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6738" y="2813050"/>
            <a:ext cx="4513262" cy="33337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0903" name="Picture 4" descr="mso578A1"/>
          <p:cNvPicPr>
            <a:picLocks noChangeAspect="1" noChangeArrowheads="1"/>
          </p:cNvPicPr>
          <p:nvPr/>
        </p:nvPicPr>
        <p:blipFill>
          <a:blip r:embed="rId5" cstate="print">
            <a:lum bright="24000" contrast="6000"/>
            <a:extLst>
              <a:ext uri="{28A0092B-C50C-407E-A947-70E740481C1C}">
                <a14:useLocalDpi xmlns:a14="http://schemas.microsoft.com/office/drawing/2010/main" val="0"/>
              </a:ext>
            </a:extLst>
          </a:blip>
          <a:srcRect l="36101" t="20319" r="30241" b="9578"/>
          <a:stretch>
            <a:fillRect/>
          </a:stretch>
        </p:blipFill>
        <p:spPr bwMode="auto">
          <a:xfrm>
            <a:off x="320675" y="2246313"/>
            <a:ext cx="1281113" cy="41894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Заголовок 1"/>
          <p:cNvSpPr>
            <a:spLocks noGrp="1"/>
          </p:cNvSpPr>
          <p:nvPr>
            <p:ph type="title"/>
          </p:nvPr>
        </p:nvSpPr>
        <p:spPr>
          <a:xfrm>
            <a:off x="561975" y="274638"/>
            <a:ext cx="11285538" cy="1143000"/>
          </a:xfrm>
        </p:spPr>
        <p:txBody>
          <a:bodyPr rtlCol="0">
            <a:normAutofit/>
          </a:bodyPr>
          <a:lstStyle/>
          <a:p>
            <a:pPr algn="ctr" eaLnBrk="1" fontAlgn="auto" hangingPunct="1">
              <a:spcAft>
                <a:spcPts val="0"/>
              </a:spcAft>
              <a:defRPr/>
            </a:pPr>
            <a:r>
              <a:rPr lang="ru-RU" altLang="ru-RU" sz="36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Глаукомная оптическая </a:t>
            </a:r>
            <a:r>
              <a:rPr lang="ru-RU" altLang="ru-RU" sz="36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нейропатия</a:t>
            </a:r>
            <a:r>
              <a:rPr lang="ru-RU" altLang="ru-RU" sz="36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(ГОН) при офтальмоскопии</a:t>
            </a:r>
          </a:p>
        </p:txBody>
      </p:sp>
      <p:pic>
        <p:nvPicPr>
          <p:cNvPr id="82947"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52126" t="7291" r="7819" b="6635"/>
          <a:stretch>
            <a:fillRect/>
          </a:stretch>
        </p:blipFill>
        <p:spPr>
          <a:xfrm>
            <a:off x="5053013" y="1419225"/>
            <a:ext cx="2835275" cy="2613025"/>
          </a:xfrm>
        </p:spPr>
      </p:pic>
      <p:graphicFrame>
        <p:nvGraphicFramePr>
          <p:cNvPr id="82948" name="Object 3"/>
          <p:cNvGraphicFramePr>
            <a:graphicFrameLocks noChangeAspect="1"/>
          </p:cNvGraphicFramePr>
          <p:nvPr/>
        </p:nvGraphicFramePr>
        <p:xfrm>
          <a:off x="7700963" y="1414463"/>
          <a:ext cx="3100387" cy="3086100"/>
        </p:xfrm>
        <a:graphic>
          <a:graphicData uri="http://schemas.openxmlformats.org/presentationml/2006/ole">
            <mc:AlternateContent xmlns:mc="http://schemas.openxmlformats.org/markup-compatibility/2006">
              <mc:Choice xmlns:v="urn:schemas-microsoft-com:vml" Requires="v">
                <p:oleObj spid="_x0000_s82965" name="Image" r:id="rId5" imgW="2218761" imgH="2206570" progId="">
                  <p:embed/>
                </p:oleObj>
              </mc:Choice>
              <mc:Fallback>
                <p:oleObj name="Image" r:id="rId5" imgW="2218761" imgH="2206570"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0963" y="1414463"/>
                        <a:ext cx="3100387"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2949" name="Picture 3"/>
          <p:cNvPicPr>
            <a:picLocks noChangeAspect="1" noChangeArrowheads="1"/>
          </p:cNvPicPr>
          <p:nvPr/>
        </p:nvPicPr>
        <p:blipFill>
          <a:blip r:embed="rId7">
            <a:extLst>
              <a:ext uri="{28A0092B-C50C-407E-A947-70E740481C1C}">
                <a14:useLocalDpi xmlns:a14="http://schemas.microsoft.com/office/drawing/2010/main" val="0"/>
              </a:ext>
            </a:extLst>
          </a:blip>
          <a:srcRect l="7774" r="5432"/>
          <a:stretch>
            <a:fillRect/>
          </a:stretch>
        </p:blipFill>
        <p:spPr bwMode="auto">
          <a:xfrm>
            <a:off x="5053013" y="4024313"/>
            <a:ext cx="2835275"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9" descr="http://vera-72.com/temp/c/8/c8d82126be4ff548e5c8f439a853afd6e5e78ad9.jpg?v=13747215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975" y="2097088"/>
            <a:ext cx="386715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TextBox 1"/>
          <p:cNvSpPr txBox="1">
            <a:spLocks noChangeArrowheads="1"/>
          </p:cNvSpPr>
          <p:nvPr/>
        </p:nvSpPr>
        <p:spPr bwMode="auto">
          <a:xfrm>
            <a:off x="998538" y="5676900"/>
            <a:ext cx="2994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400" b="1">
                <a:solidFill>
                  <a:srgbClr val="FFFF00"/>
                </a:solidFill>
                <a:latin typeface="Times New Roman" panose="02020603050405020304" pitchFamily="18" charset="0"/>
              </a:rPr>
              <a:t>Глазное дно в норме</a:t>
            </a:r>
          </a:p>
        </p:txBody>
      </p:sp>
      <p:pic>
        <p:nvPicPr>
          <p:cNvPr id="82952" name="Picture 2" descr="10"/>
          <p:cNvPicPr>
            <a:picLocks noChangeAspect="1" noChangeArrowheads="1"/>
          </p:cNvPicPr>
          <p:nvPr/>
        </p:nvPicPr>
        <p:blipFill>
          <a:blip r:embed="rId9">
            <a:extLst>
              <a:ext uri="{28A0092B-C50C-407E-A947-70E740481C1C}">
                <a14:useLocalDpi xmlns:a14="http://schemas.microsoft.com/office/drawing/2010/main" val="0"/>
              </a:ext>
            </a:extLst>
          </a:blip>
          <a:srcRect r="2914" b="21577"/>
          <a:stretch>
            <a:fillRect/>
          </a:stretch>
        </p:blipFill>
        <p:spPr bwMode="auto">
          <a:xfrm>
            <a:off x="7569200" y="4022725"/>
            <a:ext cx="3232150"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8" name="Picture 6" descr="http://www.gb40.ru/sites/default/files/dzn_retin.jpg"/>
          <p:cNvPicPr>
            <a:picLocks noChangeAspect="1" noChangeArrowheads="1"/>
          </p:cNvPicPr>
          <p:nvPr/>
        </p:nvPicPr>
        <p:blipFill>
          <a:blip r:embed="rId3">
            <a:extLst>
              <a:ext uri="{28A0092B-C50C-407E-A947-70E740481C1C}">
                <a14:useLocalDpi xmlns:a14="http://schemas.microsoft.com/office/drawing/2010/main" val="0"/>
              </a:ext>
            </a:extLst>
          </a:blip>
          <a:srcRect l="2525" t="5733" r="1508" b="6824"/>
          <a:stretch>
            <a:fillRect/>
          </a:stretch>
        </p:blipFill>
        <p:spPr bwMode="auto">
          <a:xfrm>
            <a:off x="5164178" y="4122293"/>
            <a:ext cx="3267640" cy="19619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960438" y="504825"/>
            <a:ext cx="9418637" cy="1143000"/>
          </a:xfrm>
        </p:spPr>
        <p:txBody>
          <a:bodyPr rtlCol="0">
            <a:normAutofit fontScale="90000"/>
          </a:bodyPr>
          <a:lstStyle/>
          <a:p>
            <a:pPr eaLnBrk="1" fontAlgn="auto" hangingPunct="1">
              <a:spcAft>
                <a:spcPts val="0"/>
              </a:spcAft>
              <a:defRPr/>
            </a:pPr>
            <a:r>
              <a:rPr lang="ru-RU" altLang="ru-RU"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Глаукомная </a:t>
            </a:r>
            <a:br>
              <a:rPr lang="ru-RU" altLang="ru-RU"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altLang="ru-RU"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оптическая </a:t>
            </a:r>
            <a:r>
              <a:rPr lang="ru-RU" altLang="ru-RU" b="1" dirty="0" err="1"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нейропатия</a:t>
            </a:r>
            <a:endParaRPr lang="ru-RU"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0115" name="Picture 2" descr="http://www.gb40.ru/sites/default/files/3d.jpg"/>
          <p:cNvPicPr>
            <a:picLocks noChangeAspect="1" noChangeArrowheads="1"/>
          </p:cNvPicPr>
          <p:nvPr/>
        </p:nvPicPr>
        <p:blipFill>
          <a:blip r:embed="rId4"/>
          <a:srcRect/>
          <a:stretch>
            <a:fillRect/>
          </a:stretch>
        </p:blipFill>
        <p:spPr bwMode="auto">
          <a:xfrm>
            <a:off x="603250" y="1992313"/>
            <a:ext cx="4064000" cy="30495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Box 3"/>
          <p:cNvSpPr txBox="1">
            <a:spLocks noChangeArrowheads="1"/>
          </p:cNvSpPr>
          <p:nvPr/>
        </p:nvSpPr>
        <p:spPr bwMode="auto">
          <a:xfrm>
            <a:off x="660400" y="5103813"/>
            <a:ext cx="3949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200" b="1">
                <a:solidFill>
                  <a:srgbClr val="FFFF00"/>
                </a:solidFill>
                <a:latin typeface="Times New Roman" panose="02020603050405020304" pitchFamily="18" charset="0"/>
              </a:rPr>
              <a:t>ОКТ - картина ГОН</a:t>
            </a:r>
          </a:p>
        </p:txBody>
      </p:sp>
      <p:pic>
        <p:nvPicPr>
          <p:cNvPr id="84998" name="Picture 4" descr="http://www.gb40.ru/sites/default/files/protoko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1863" y="1252538"/>
            <a:ext cx="3470275"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Box 7"/>
          <p:cNvSpPr txBox="1">
            <a:spLocks noChangeArrowheads="1"/>
          </p:cNvSpPr>
          <p:nvPr/>
        </p:nvSpPr>
        <p:spPr bwMode="auto">
          <a:xfrm>
            <a:off x="5280025" y="2878138"/>
            <a:ext cx="30368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ru-RU" sz="3200" b="1">
                <a:solidFill>
                  <a:srgbClr val="FFFF00"/>
                </a:solidFill>
                <a:latin typeface="Times New Roman" panose="02020603050405020304" pitchFamily="18" charset="0"/>
              </a:rPr>
              <a:t>HRT</a:t>
            </a:r>
            <a:r>
              <a:rPr lang="ru-RU" altLang="ru-RU" sz="3200" b="1">
                <a:solidFill>
                  <a:srgbClr val="FFFF00"/>
                </a:solidFill>
                <a:latin typeface="Times New Roman" panose="02020603050405020304" pitchFamily="18" charset="0"/>
              </a:rPr>
              <a:t> - картина </a:t>
            </a:r>
          </a:p>
          <a:p>
            <a:pPr algn="ctr">
              <a:lnSpc>
                <a:spcPct val="100000"/>
              </a:lnSpc>
              <a:spcBef>
                <a:spcPct val="0"/>
              </a:spcBef>
              <a:buFontTx/>
              <a:buNone/>
            </a:pPr>
            <a:r>
              <a:rPr lang="ru-RU" altLang="ru-RU" sz="3200" b="1">
                <a:solidFill>
                  <a:srgbClr val="FFFF00"/>
                </a:solidFill>
                <a:latin typeface="Times New Roman" panose="02020603050405020304" pitchFamily="18" charset="0"/>
              </a:rPr>
              <a:t>ГОН</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algn="ctr" eaLnBrk="1" hangingPunct="1"/>
            <a:r>
              <a:rPr lang="ru-RU" altLang="ru-RU" b="1" smtClean="0">
                <a:solidFill>
                  <a:srgbClr val="FFCC66"/>
                </a:solidFill>
                <a:latin typeface="Arial" panose="020B0604020202020204" pitchFamily="34" charset="0"/>
                <a:cs typeface="Arial" panose="020B0604020202020204" pitchFamily="34" charset="0"/>
              </a:rPr>
              <a:t>Пальпаторное измерение внутриглазного давления</a:t>
            </a:r>
          </a:p>
        </p:txBody>
      </p:sp>
      <p:pic>
        <p:nvPicPr>
          <p:cNvPr id="8704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1787" t="8337" r="5089" b="12036"/>
          <a:stretch>
            <a:fillRect/>
          </a:stretch>
        </p:blipFill>
        <p:spPr>
          <a:xfrm>
            <a:off x="446088" y="1976438"/>
            <a:ext cx="5788025" cy="4511675"/>
          </a:xfrm>
          <a:ln w="38100">
            <a:solidFill>
              <a:schemeClr val="bg1"/>
            </a:solidFill>
            <a:miter lim="800000"/>
            <a:headEnd/>
            <a:tailEnd/>
          </a:ln>
        </p:spPr>
      </p:pic>
      <p:pic>
        <p:nvPicPr>
          <p:cNvPr id="87044" name="Picture 5" descr="http://zreni.ru/uploads/posts/2011-10/1319944864_44.jpg"/>
          <p:cNvPicPr>
            <a:picLocks noChangeAspect="1" noChangeArrowheads="1"/>
          </p:cNvPicPr>
          <p:nvPr/>
        </p:nvPicPr>
        <p:blipFill>
          <a:blip r:embed="rId4">
            <a:extLst>
              <a:ext uri="{28A0092B-C50C-407E-A947-70E740481C1C}">
                <a14:useLocalDpi xmlns:a14="http://schemas.microsoft.com/office/drawing/2010/main" val="0"/>
              </a:ext>
            </a:extLst>
          </a:blip>
          <a:srcRect l="3668" r="1360" b="15709"/>
          <a:stretch>
            <a:fillRect/>
          </a:stretch>
        </p:blipFill>
        <p:spPr bwMode="auto">
          <a:xfrm>
            <a:off x="6632575" y="2482850"/>
            <a:ext cx="5237163"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Заголовок 1"/>
          <p:cNvSpPr>
            <a:spLocks noGrp="1"/>
          </p:cNvSpPr>
          <p:nvPr>
            <p:ph type="title"/>
          </p:nvPr>
        </p:nvSpPr>
        <p:spPr>
          <a:xfrm>
            <a:off x="612775" y="431800"/>
            <a:ext cx="9221788" cy="858838"/>
          </a:xfrm>
        </p:spPr>
        <p:txBody>
          <a:bodyPr rtlCol="0">
            <a:noAutofit/>
          </a:bodyPr>
          <a:lstStyle/>
          <a:p>
            <a:pPr eaLnBrk="1" fontAlgn="auto" hangingPunct="1">
              <a:spcAft>
                <a:spcPts val="0"/>
              </a:spcAft>
              <a:defRPr/>
            </a:pPr>
            <a:r>
              <a:rPr lang="ru-RU" altLang="ru-RU" sz="4800"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Тонометрия по А.Н. </a:t>
            </a:r>
            <a:r>
              <a:rPr lang="ru-RU" altLang="ru-RU" sz="4800" b="1" dirty="0" err="1">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Маклакову</a:t>
            </a:r>
            <a:endParaRPr lang="ru-RU" altLang="ru-RU" sz="4800"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9091" name="Picture 4" descr="http://2.bp.blogspot.com/-3TA1PS-iXYQ/UhjFwjKIB9I/AAAAAAAAEC0/piaQ3P6WHOA/s1600/tonometriya+maklak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873250"/>
            <a:ext cx="2782888" cy="205898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9092" name="Oval 3"/>
          <p:cNvSpPr>
            <a:spLocks noChangeArrowheads="1"/>
          </p:cNvSpPr>
          <p:nvPr/>
        </p:nvSpPr>
        <p:spPr bwMode="auto">
          <a:xfrm>
            <a:off x="5924550" y="3095625"/>
            <a:ext cx="1919288" cy="1998663"/>
          </a:xfrm>
          <a:prstGeom prst="ellipse">
            <a:avLst/>
          </a:prstGeom>
          <a:solidFill>
            <a:srgbClr val="663300"/>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1800">
              <a:solidFill>
                <a:schemeClr val="bg1"/>
              </a:solidFill>
              <a:latin typeface="Times New Roman" panose="02020603050405020304" pitchFamily="18" charset="0"/>
            </a:endParaRPr>
          </a:p>
        </p:txBody>
      </p:sp>
      <p:sp>
        <p:nvSpPr>
          <p:cNvPr id="89093" name="Oval 4"/>
          <p:cNvSpPr>
            <a:spLocks noChangeArrowheads="1"/>
          </p:cNvSpPr>
          <p:nvPr/>
        </p:nvSpPr>
        <p:spPr bwMode="auto">
          <a:xfrm>
            <a:off x="6105525" y="3265488"/>
            <a:ext cx="1538288" cy="1663700"/>
          </a:xfrm>
          <a:prstGeom prst="ellipse">
            <a:avLst/>
          </a:prstGeom>
          <a:solidFill>
            <a:srgbClr val="FFCC66"/>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1800">
              <a:solidFill>
                <a:schemeClr val="bg1"/>
              </a:solidFill>
              <a:latin typeface="Times New Roman" panose="02020603050405020304" pitchFamily="18" charset="0"/>
            </a:endParaRPr>
          </a:p>
        </p:txBody>
      </p:sp>
      <p:sp>
        <p:nvSpPr>
          <p:cNvPr id="89094" name="Oval 5"/>
          <p:cNvSpPr>
            <a:spLocks noChangeArrowheads="1"/>
          </p:cNvSpPr>
          <p:nvPr/>
        </p:nvSpPr>
        <p:spPr bwMode="auto">
          <a:xfrm>
            <a:off x="8115300" y="4200525"/>
            <a:ext cx="1847850" cy="1960563"/>
          </a:xfrm>
          <a:prstGeom prst="ellipse">
            <a:avLst/>
          </a:prstGeom>
          <a:solidFill>
            <a:srgbClr val="663300"/>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1800">
              <a:solidFill>
                <a:schemeClr val="bg1"/>
              </a:solidFill>
              <a:latin typeface="Times New Roman" panose="02020603050405020304" pitchFamily="18" charset="0"/>
            </a:endParaRPr>
          </a:p>
        </p:txBody>
      </p:sp>
      <p:sp>
        <p:nvSpPr>
          <p:cNvPr id="89095" name="Oval 6"/>
          <p:cNvSpPr>
            <a:spLocks noChangeArrowheads="1"/>
          </p:cNvSpPr>
          <p:nvPr/>
        </p:nvSpPr>
        <p:spPr bwMode="auto">
          <a:xfrm>
            <a:off x="8426450" y="4541838"/>
            <a:ext cx="1295400" cy="1298575"/>
          </a:xfrm>
          <a:prstGeom prst="ellipse">
            <a:avLst/>
          </a:prstGeom>
          <a:solidFill>
            <a:srgbClr val="FFCC66"/>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1800">
              <a:solidFill>
                <a:schemeClr val="bg1"/>
              </a:solidFill>
              <a:latin typeface="Times New Roman" panose="02020603050405020304" pitchFamily="18" charset="0"/>
            </a:endParaRPr>
          </a:p>
        </p:txBody>
      </p:sp>
      <p:sp>
        <p:nvSpPr>
          <p:cNvPr id="89096" name="AutoShape 7"/>
          <p:cNvSpPr>
            <a:spLocks noChangeArrowheads="1"/>
          </p:cNvSpPr>
          <p:nvPr/>
        </p:nvSpPr>
        <p:spPr bwMode="auto">
          <a:xfrm rot="1718571">
            <a:off x="8153400" y="3654425"/>
            <a:ext cx="1841500" cy="30559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89097" name="AutoShape 8"/>
          <p:cNvSpPr>
            <a:spLocks noChangeArrowheads="1"/>
          </p:cNvSpPr>
          <p:nvPr/>
        </p:nvSpPr>
        <p:spPr bwMode="auto">
          <a:xfrm rot="1718571">
            <a:off x="5953125" y="1563688"/>
            <a:ext cx="2427288" cy="40322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89098" name="Picture 6"/>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l="9074" t="5449" r="5617" b="5743"/>
          <a:stretch>
            <a:fillRect/>
          </a:stretch>
        </p:blipFill>
        <p:spPr bwMode="auto">
          <a:xfrm>
            <a:off x="3348038" y="1873250"/>
            <a:ext cx="1876425" cy="3816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9099" name="Picture 12" descr="http://vmede.org/sait/content/Oftalmologija_uschebnik_egorov_2010/1_files/mb4_004.jpeg"/>
          <p:cNvPicPr>
            <a:picLocks noChangeAspect="1" noChangeArrowheads="1"/>
          </p:cNvPicPr>
          <p:nvPr/>
        </p:nvPicPr>
        <p:blipFill>
          <a:blip r:embed="rId5">
            <a:extLst>
              <a:ext uri="{28A0092B-C50C-407E-A947-70E740481C1C}">
                <a14:useLocalDpi xmlns:a14="http://schemas.microsoft.com/office/drawing/2010/main" val="0"/>
              </a:ext>
            </a:extLst>
          </a:blip>
          <a:srcRect t="30794" b="42485"/>
          <a:stretch>
            <a:fillRect/>
          </a:stretch>
        </p:blipFill>
        <p:spPr bwMode="auto">
          <a:xfrm>
            <a:off x="9469438" y="271463"/>
            <a:ext cx="250825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0" name="Picture 13" descr="http://vmede.org/sait/content/Oftalmologiya_osnov_des_kopaeva_2012/img/1093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925" y="4094163"/>
            <a:ext cx="1849438"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000" y="330200"/>
            <a:ext cx="12560300" cy="1143000"/>
          </a:xfrm>
        </p:spPr>
        <p:txBody>
          <a:bodyPr rtlCol="0">
            <a:noAutofit/>
          </a:bodyPr>
          <a:lstStyle/>
          <a:p>
            <a:pPr algn="ctr" eaLnBrk="1" fontAlgn="auto" hangingPunct="1">
              <a:spcAft>
                <a:spcPts val="0"/>
              </a:spcAft>
              <a:defRPr/>
            </a:pPr>
            <a:r>
              <a:rPr lang="ru-RU" altLang="ru-RU" sz="4200" b="1" dirty="0" err="1">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Тонограммы</a:t>
            </a:r>
            <a:r>
              <a:rPr lang="ru-RU" altLang="ru-RU" sz="4200"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ru-RU" altLang="ru-RU" sz="4200"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altLang="ru-RU" sz="4200"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(результаты тонометрии по А.Н. </a:t>
            </a:r>
            <a:r>
              <a:rPr lang="ru-RU" altLang="ru-RU" sz="4200" b="1" dirty="0" err="1">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Маклакову</a:t>
            </a:r>
            <a:r>
              <a:rPr lang="ru-RU" altLang="ru-RU" sz="4200"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ru-RU" sz="4200"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1139" name="Picture 2" descr="http://3.bp.blogspot.com/-nHfFIR38WTQ/UgfstSjxHLI/AAAAAAAABS0/igKYCMkyORc/s1600/01+%D0%B2%D0%B3%D0%B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538" y="1719263"/>
            <a:ext cx="5486400" cy="48196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Autofit/>
          </a:bodyPr>
          <a:lstStyle/>
          <a:p>
            <a:pPr algn="ctr" eaLnBrk="1" fontAlgn="auto" hangingPunct="1">
              <a:spcAft>
                <a:spcPts val="0"/>
              </a:spcAft>
              <a:defRPr/>
            </a:pPr>
            <a:r>
              <a:rPr lang="ru-RU" sz="5400"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Определение истинного ВГД (</a:t>
            </a:r>
            <a:r>
              <a:rPr lang="ru-RU" sz="5400" b="1" dirty="0" err="1">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пневмотонометрия</a:t>
            </a:r>
            <a:r>
              <a:rPr lang="ru-RU" sz="5400"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93187" name="Picture 2" descr="http://alternativa-mc.ru/files/images/tonometriya0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88" y="2051050"/>
            <a:ext cx="5241925"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Овал 4"/>
          <p:cNvSpPr>
            <a:spLocks noChangeArrowheads="1"/>
          </p:cNvSpPr>
          <p:nvPr/>
        </p:nvSpPr>
        <p:spPr bwMode="auto">
          <a:xfrm>
            <a:off x="9067800" y="4983163"/>
            <a:ext cx="914400" cy="5207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Char char="•"/>
            </a:pPr>
            <a:endParaRPr lang="ru-RU" altLang="ru-RU" sz="1800">
              <a:solidFill>
                <a:schemeClr val="bg1"/>
              </a:solidFill>
              <a:latin typeface="Times New Roman" panose="02020603050405020304" pitchFamily="18" charset="0"/>
            </a:endParaRPr>
          </a:p>
        </p:txBody>
      </p:sp>
      <p:pic>
        <p:nvPicPr>
          <p:cNvPr id="93189" name="Рисунок 2"/>
          <p:cNvPicPr>
            <a:picLocks noChangeAspect="1"/>
          </p:cNvPicPr>
          <p:nvPr/>
        </p:nvPicPr>
        <p:blipFill>
          <a:blip r:embed="rId4">
            <a:extLst>
              <a:ext uri="{28A0092B-C50C-407E-A947-70E740481C1C}">
                <a14:useLocalDpi xmlns:a14="http://schemas.microsoft.com/office/drawing/2010/main" val="0"/>
              </a:ext>
            </a:extLst>
          </a:blip>
          <a:srcRect l="7542" t="19099" r="10277" b="18919"/>
          <a:stretch>
            <a:fillRect/>
          </a:stretch>
        </p:blipFill>
        <p:spPr bwMode="auto">
          <a:xfrm>
            <a:off x="6826250" y="2046288"/>
            <a:ext cx="4157663" cy="41989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3190" name="Овал 5"/>
          <p:cNvSpPr>
            <a:spLocks noChangeArrowheads="1"/>
          </p:cNvSpPr>
          <p:nvPr/>
        </p:nvSpPr>
        <p:spPr bwMode="auto">
          <a:xfrm>
            <a:off x="9525000" y="5303838"/>
            <a:ext cx="950913" cy="5207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Char char="•"/>
            </a:pPr>
            <a:endParaRPr lang="ru-RU" altLang="ru-RU" sz="1800">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Заголовок 1"/>
          <p:cNvSpPr>
            <a:spLocks noGrp="1"/>
          </p:cNvSpPr>
          <p:nvPr>
            <p:ph type="title"/>
          </p:nvPr>
        </p:nvSpPr>
        <p:spPr>
          <a:xfrm>
            <a:off x="1995488" y="544513"/>
            <a:ext cx="8491537" cy="766762"/>
          </a:xfrm>
        </p:spPr>
        <p:txBody>
          <a:bodyPr/>
          <a:lstStyle/>
          <a:p>
            <a:pPr algn="ctr" eaLnBrk="1" hangingPunct="1"/>
            <a:r>
              <a:rPr lang="ru-RU" altLang="ru-RU" sz="5400" b="1" smtClean="0">
                <a:solidFill>
                  <a:srgbClr val="FFC000"/>
                </a:solidFill>
                <a:latin typeface="Arial" panose="020B0604020202020204" pitchFamily="34" charset="0"/>
                <a:cs typeface="Arial" panose="020B0604020202020204" pitchFamily="34" charset="0"/>
              </a:rPr>
              <a:t>Методы </a:t>
            </a:r>
            <a:br>
              <a:rPr lang="ru-RU" altLang="ru-RU" sz="5400" b="1" smtClean="0">
                <a:solidFill>
                  <a:srgbClr val="FFC000"/>
                </a:solidFill>
                <a:latin typeface="Arial" panose="020B0604020202020204" pitchFamily="34" charset="0"/>
                <a:cs typeface="Arial" panose="020B0604020202020204" pitchFamily="34" charset="0"/>
              </a:rPr>
            </a:br>
            <a:r>
              <a:rPr lang="ru-RU" altLang="ru-RU" sz="5400" b="1" smtClean="0">
                <a:solidFill>
                  <a:srgbClr val="FFC000"/>
                </a:solidFill>
                <a:latin typeface="Arial" panose="020B0604020202020204" pitchFamily="34" charset="0"/>
                <a:cs typeface="Arial" panose="020B0604020202020204" pitchFamily="34" charset="0"/>
              </a:rPr>
              <a:t>периметрии</a:t>
            </a:r>
          </a:p>
        </p:txBody>
      </p:sp>
      <p:pic>
        <p:nvPicPr>
          <p:cNvPr id="95235" name="Picture 4" descr="http://yaviju.com/wp-content/uploads/2014/09/perimetrij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 y="1089025"/>
            <a:ext cx="3492500" cy="26193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5236" name="Picture 6" descr="http://vmede.org/sait/content/Oftalmologija_uschebnik_egorov_2010/3_files/mb4_00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25" y="3870325"/>
            <a:ext cx="3492500" cy="22082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5237" name="Picture 8" descr="http://proglaza.ru/images/stories/Pictures/Diagnostica/computernaya-perimetriy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5963" y="3255963"/>
            <a:ext cx="3751262" cy="282257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5238" name="TextBox 2"/>
          <p:cNvSpPr txBox="1">
            <a:spLocks noChangeArrowheads="1"/>
          </p:cNvSpPr>
          <p:nvPr/>
        </p:nvSpPr>
        <p:spPr bwMode="auto">
          <a:xfrm>
            <a:off x="346075" y="6248400"/>
            <a:ext cx="39290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400" b="1">
                <a:solidFill>
                  <a:srgbClr val="FFFF00"/>
                </a:solidFill>
                <a:latin typeface="Times New Roman" panose="02020603050405020304" pitchFamily="18" charset="0"/>
              </a:rPr>
              <a:t>Кинетическая периметрия</a:t>
            </a:r>
          </a:p>
        </p:txBody>
      </p:sp>
      <p:pic>
        <p:nvPicPr>
          <p:cNvPr id="95239" name="Picture 10" descr="http://www.mif-ua.com/frmtext/NMIF/____________________________2010____________________________/NMiF-9-2010/07_klin_issl/klin_iss_2_11.jpg"/>
          <p:cNvPicPr>
            <a:picLocks noChangeAspect="1" noChangeArrowheads="1"/>
          </p:cNvPicPr>
          <p:nvPr/>
        </p:nvPicPr>
        <p:blipFill>
          <a:blip r:embed="rId6">
            <a:extLst>
              <a:ext uri="{28A0092B-C50C-407E-A947-70E740481C1C}">
                <a14:useLocalDpi xmlns:a14="http://schemas.microsoft.com/office/drawing/2010/main" val="0"/>
              </a:ext>
            </a:extLst>
          </a:blip>
          <a:srcRect l="5975" r="7007" b="7497"/>
          <a:stretch>
            <a:fillRect/>
          </a:stretch>
        </p:blipFill>
        <p:spPr bwMode="auto">
          <a:xfrm>
            <a:off x="8499475" y="1371600"/>
            <a:ext cx="3540125"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0" name="TextBox 7"/>
          <p:cNvSpPr txBox="1">
            <a:spLocks noChangeArrowheads="1"/>
          </p:cNvSpPr>
          <p:nvPr/>
        </p:nvSpPr>
        <p:spPr bwMode="auto">
          <a:xfrm>
            <a:off x="4675188" y="255905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400" b="1">
                <a:solidFill>
                  <a:srgbClr val="FFFF00"/>
                </a:solidFill>
                <a:latin typeface="Times New Roman" panose="02020603050405020304" pitchFamily="18" charset="0"/>
              </a:rPr>
              <a:t>Статическая периметрия</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Заголовок 1"/>
          <p:cNvSpPr>
            <a:spLocks noGrp="1"/>
          </p:cNvSpPr>
          <p:nvPr>
            <p:ph type="title"/>
          </p:nvPr>
        </p:nvSpPr>
        <p:spPr/>
        <p:txBody>
          <a:bodyPr/>
          <a:lstStyle/>
          <a:p>
            <a:pPr algn="ctr" eaLnBrk="1" hangingPunct="1"/>
            <a:r>
              <a:rPr lang="ru-RU" altLang="ru-RU" b="1" smtClean="0">
                <a:solidFill>
                  <a:srgbClr val="FFC000"/>
                </a:solidFill>
                <a:latin typeface="Arial" panose="020B0604020202020204" pitchFamily="34" charset="0"/>
                <a:cs typeface="Arial" panose="020B0604020202020204" pitchFamily="34" charset="0"/>
              </a:rPr>
              <a:t>Ориентировочный метод исследования поля зрения</a:t>
            </a:r>
          </a:p>
        </p:txBody>
      </p:sp>
      <p:pic>
        <p:nvPicPr>
          <p:cNvPr id="97283" name="Picture 2" descr="http://konspekta.net/studopediaorg/baza1/198726937999.files/image5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050" y="1957388"/>
            <a:ext cx="6105525" cy="45878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Рисунок 1"/>
          <p:cNvPicPr>
            <a:picLocks noChangeAspect="1"/>
          </p:cNvPicPr>
          <p:nvPr/>
        </p:nvPicPr>
        <p:blipFill>
          <a:blip r:embed="rId3">
            <a:extLst>
              <a:ext uri="{28A0092B-C50C-407E-A947-70E740481C1C}">
                <a14:useLocalDpi xmlns:a14="http://schemas.microsoft.com/office/drawing/2010/main" val="0"/>
              </a:ext>
            </a:extLst>
          </a:blip>
          <a:srcRect b="476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Заголовок 1"/>
          <p:cNvSpPr>
            <a:spLocks noGrp="1"/>
          </p:cNvSpPr>
          <p:nvPr>
            <p:ph type="title"/>
          </p:nvPr>
        </p:nvSpPr>
        <p:spPr>
          <a:xfrm>
            <a:off x="482600" y="187325"/>
            <a:ext cx="11082338" cy="1143000"/>
          </a:xfrm>
        </p:spPr>
        <p:txBody>
          <a:bodyPr/>
          <a:lstStyle/>
          <a:p>
            <a:pPr algn="ctr" eaLnBrk="1" hangingPunct="1"/>
            <a:r>
              <a:rPr lang="ru-RU" altLang="ru-RU" sz="6000" b="1" smtClean="0">
                <a:solidFill>
                  <a:srgbClr val="FFC000"/>
                </a:solidFill>
                <a:latin typeface="Arial" panose="020B0604020202020204" pitchFamily="34" charset="0"/>
                <a:cs typeface="Arial" panose="020B0604020202020204" pitchFamily="34" charset="0"/>
              </a:rPr>
              <a:t>Поля зрения в норме</a:t>
            </a:r>
          </a:p>
        </p:txBody>
      </p:sp>
      <p:sp>
        <p:nvSpPr>
          <p:cNvPr id="99331" name="Прямоугольник 5"/>
          <p:cNvSpPr>
            <a:spLocks noChangeArrowheads="1"/>
          </p:cNvSpPr>
          <p:nvPr/>
        </p:nvSpPr>
        <p:spPr bwMode="auto">
          <a:xfrm>
            <a:off x="2079625" y="6256338"/>
            <a:ext cx="29083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sz="2400" b="1">
                <a:solidFill>
                  <a:schemeClr val="bg1"/>
                </a:solidFill>
                <a:latin typeface="Times New Roman" panose="02020603050405020304" pitchFamily="18" charset="0"/>
              </a:rPr>
              <a:t>Правый глаз</a:t>
            </a:r>
          </a:p>
          <a:p>
            <a:pPr>
              <a:lnSpc>
                <a:spcPct val="100000"/>
              </a:lnSpc>
              <a:spcBef>
                <a:spcPct val="20000"/>
              </a:spcBef>
              <a:buFontTx/>
              <a:buNone/>
            </a:pPr>
            <a:endParaRPr lang="ru-RU" altLang="ru-RU" sz="1800" b="1">
              <a:solidFill>
                <a:schemeClr val="bg1"/>
              </a:solidFill>
              <a:latin typeface="Times New Roman" panose="02020603050405020304" pitchFamily="18" charset="0"/>
            </a:endParaRPr>
          </a:p>
        </p:txBody>
      </p:sp>
      <p:sp>
        <p:nvSpPr>
          <p:cNvPr id="99332" name="Прямоугольник 6"/>
          <p:cNvSpPr>
            <a:spLocks noChangeArrowheads="1"/>
          </p:cNvSpPr>
          <p:nvPr/>
        </p:nvSpPr>
        <p:spPr bwMode="auto">
          <a:xfrm>
            <a:off x="6873875" y="6248400"/>
            <a:ext cx="27082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sz="2400" b="1">
                <a:solidFill>
                  <a:schemeClr val="bg1"/>
                </a:solidFill>
                <a:latin typeface="Times New Roman" panose="02020603050405020304" pitchFamily="18" charset="0"/>
              </a:rPr>
              <a:t>Левый глаз</a:t>
            </a:r>
          </a:p>
          <a:p>
            <a:pPr>
              <a:lnSpc>
                <a:spcPct val="100000"/>
              </a:lnSpc>
              <a:spcBef>
                <a:spcPct val="20000"/>
              </a:spcBef>
              <a:buFontTx/>
              <a:buNone/>
            </a:pPr>
            <a:endParaRPr lang="ru-RU" altLang="ru-RU" sz="1800" b="1">
              <a:solidFill>
                <a:schemeClr val="bg1"/>
              </a:solidFill>
              <a:latin typeface="Times New Roman" panose="02020603050405020304" pitchFamily="18" charset="0"/>
            </a:endParaRPr>
          </a:p>
        </p:txBody>
      </p:sp>
      <p:pic>
        <p:nvPicPr>
          <p:cNvPr id="99333" name="Picture 7" descr="http://eyesfor.me/assets/content/images/id780-1.jpg"/>
          <p:cNvPicPr>
            <a:picLocks noChangeAspect="1" noChangeArrowheads="1"/>
          </p:cNvPicPr>
          <p:nvPr/>
        </p:nvPicPr>
        <p:blipFill>
          <a:blip r:embed="rId3">
            <a:extLst>
              <a:ext uri="{28A0092B-C50C-407E-A947-70E740481C1C}">
                <a14:useLocalDpi xmlns:a14="http://schemas.microsoft.com/office/drawing/2010/main" val="0"/>
              </a:ext>
            </a:extLst>
          </a:blip>
          <a:srcRect t="11261"/>
          <a:stretch>
            <a:fillRect/>
          </a:stretch>
        </p:blipFill>
        <p:spPr bwMode="auto">
          <a:xfrm>
            <a:off x="1660525" y="1487488"/>
            <a:ext cx="887095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Заголовок 1"/>
          <p:cNvSpPr>
            <a:spLocks noGrp="1"/>
          </p:cNvSpPr>
          <p:nvPr>
            <p:ph type="title"/>
          </p:nvPr>
        </p:nvSpPr>
        <p:spPr>
          <a:xfrm>
            <a:off x="617538" y="427038"/>
            <a:ext cx="10782300" cy="1325562"/>
          </a:xfrm>
        </p:spPr>
        <p:txBody>
          <a:bodyPr/>
          <a:lstStyle/>
          <a:p>
            <a:pPr algn="ctr" eaLnBrk="1" hangingPunct="1"/>
            <a:r>
              <a:rPr lang="ru-RU" altLang="ru-RU" b="1" smtClean="0">
                <a:solidFill>
                  <a:srgbClr val="FFC000"/>
                </a:solidFill>
                <a:latin typeface="Arial" panose="020B0604020202020204" pitchFamily="34" charset="0"/>
                <a:cs typeface="Arial" panose="020B0604020202020204" pitchFamily="34" charset="0"/>
              </a:rPr>
              <a:t>Результаты периметрии при глаукоме</a:t>
            </a:r>
          </a:p>
        </p:txBody>
      </p:sp>
      <p:sp>
        <p:nvSpPr>
          <p:cNvPr id="101379" name="TextBox 3"/>
          <p:cNvSpPr txBox="1">
            <a:spLocks noChangeArrowheads="1"/>
          </p:cNvSpPr>
          <p:nvPr/>
        </p:nvSpPr>
        <p:spPr bwMode="auto">
          <a:xfrm>
            <a:off x="2951163" y="5500688"/>
            <a:ext cx="6534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600" b="1">
                <a:solidFill>
                  <a:srgbClr val="FFFF00"/>
                </a:solidFill>
                <a:latin typeface="Times New Roman" panose="02020603050405020304" pitchFamily="18" charset="0"/>
              </a:rPr>
              <a:t>Развитая стадия ГЛАУКОМЫ</a:t>
            </a:r>
          </a:p>
        </p:txBody>
      </p:sp>
      <p:pic>
        <p:nvPicPr>
          <p:cNvPr id="101380" name="Picture 7" descr="http://medbe.ru/upload/medialibrary/f2b/%D0%A1%D0%BD%D0%B8%D0%BC%D0%BE%D0%BA.JPG"/>
          <p:cNvPicPr>
            <a:picLocks noChangeAspect="1" noChangeArrowheads="1"/>
          </p:cNvPicPr>
          <p:nvPr/>
        </p:nvPicPr>
        <p:blipFill>
          <a:blip r:embed="rId3">
            <a:extLst>
              <a:ext uri="{28A0092B-C50C-407E-A947-70E740481C1C}">
                <a14:useLocalDpi xmlns:a14="http://schemas.microsoft.com/office/drawing/2010/main" val="0"/>
              </a:ext>
            </a:extLst>
          </a:blip>
          <a:srcRect l="1244" t="4630" r="53827" b="54179"/>
          <a:stretch>
            <a:fillRect/>
          </a:stretch>
        </p:blipFill>
        <p:spPr bwMode="auto">
          <a:xfrm>
            <a:off x="6218238" y="2009775"/>
            <a:ext cx="4646612"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7" descr="http://medbe.ru/upload/medialibrary/f2b/%D0%A1%D0%BD%D0%B8%D0%BC%D0%BE%D0%BA.JPG"/>
          <p:cNvPicPr>
            <a:picLocks noChangeAspect="1" noChangeArrowheads="1"/>
          </p:cNvPicPr>
          <p:nvPr/>
        </p:nvPicPr>
        <p:blipFill>
          <a:blip r:embed="rId3">
            <a:extLst>
              <a:ext uri="{28A0092B-C50C-407E-A947-70E740481C1C}">
                <a14:useLocalDpi xmlns:a14="http://schemas.microsoft.com/office/drawing/2010/main" val="0"/>
              </a:ext>
            </a:extLst>
          </a:blip>
          <a:srcRect l="51868" t="4630" r="458" b="54179"/>
          <a:stretch>
            <a:fillRect/>
          </a:stretch>
        </p:blipFill>
        <p:spPr bwMode="auto">
          <a:xfrm>
            <a:off x="1427163" y="2009775"/>
            <a:ext cx="4932362"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Заголовок 1"/>
          <p:cNvSpPr>
            <a:spLocks noGrp="1"/>
          </p:cNvSpPr>
          <p:nvPr>
            <p:ph type="title"/>
          </p:nvPr>
        </p:nvSpPr>
        <p:spPr>
          <a:xfrm>
            <a:off x="652463" y="263525"/>
            <a:ext cx="10782300" cy="1143000"/>
          </a:xfrm>
        </p:spPr>
        <p:txBody>
          <a:bodyPr rtlCol="0">
            <a:normAutofit/>
          </a:bodyPr>
          <a:lstStyle/>
          <a:p>
            <a:pPr algn="ctr" eaLnBrk="1" fontAlgn="auto" hangingPunct="1">
              <a:spcAft>
                <a:spcPts val="0"/>
              </a:spcAft>
              <a:defRPr/>
            </a:pPr>
            <a:r>
              <a:rPr lang="ru-RU" altLang="ru-RU" sz="40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Результаты периметрии при глаукоме</a:t>
            </a:r>
          </a:p>
        </p:txBody>
      </p:sp>
      <p:sp>
        <p:nvSpPr>
          <p:cNvPr id="103427" name="TextBox 4"/>
          <p:cNvSpPr txBox="1">
            <a:spLocks noChangeArrowheads="1"/>
          </p:cNvSpPr>
          <p:nvPr/>
        </p:nvSpPr>
        <p:spPr bwMode="auto">
          <a:xfrm>
            <a:off x="2033588" y="6003925"/>
            <a:ext cx="8339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600" b="1">
                <a:solidFill>
                  <a:srgbClr val="FFFF00"/>
                </a:solidFill>
                <a:latin typeface="Times New Roman" panose="02020603050405020304" pitchFamily="18" charset="0"/>
              </a:rPr>
              <a:t>Далеко зашедшая стадия ГЛАУКОМЫ</a:t>
            </a:r>
          </a:p>
        </p:txBody>
      </p:sp>
      <p:pic>
        <p:nvPicPr>
          <p:cNvPr id="103428" name="Picture 5" descr="http://zreni.ru/uploads/posts/2012-12/1355331326_36.png"/>
          <p:cNvPicPr>
            <a:picLocks noChangeAspect="1" noChangeArrowheads="1"/>
          </p:cNvPicPr>
          <p:nvPr/>
        </p:nvPicPr>
        <p:blipFill>
          <a:blip r:embed="rId3">
            <a:extLst>
              <a:ext uri="{28A0092B-C50C-407E-A947-70E740481C1C}">
                <a14:useLocalDpi xmlns:a14="http://schemas.microsoft.com/office/drawing/2010/main" val="0"/>
              </a:ext>
            </a:extLst>
          </a:blip>
          <a:srcRect l="2151" t="3340" b="3848"/>
          <a:stretch>
            <a:fillRect/>
          </a:stretch>
        </p:blipFill>
        <p:spPr bwMode="auto">
          <a:xfrm>
            <a:off x="3554413" y="1295400"/>
            <a:ext cx="4978400"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txBox="1">
            <a:spLocks noChangeArrowheads="1"/>
          </p:cNvSpPr>
          <p:nvPr/>
        </p:nvSpPr>
        <p:spPr bwMode="auto">
          <a:xfrm>
            <a:off x="1816100" y="131763"/>
            <a:ext cx="8674100" cy="1143000"/>
          </a:xfrm>
          <a:prstGeom prst="rect">
            <a:avLst/>
          </a:prstGeom>
          <a:noFill/>
          <a:ln>
            <a:noFill/>
          </a:ln>
          <a:extLst/>
        </p:spPr>
        <p:txBody>
          <a:bodyPr/>
          <a:lstStyle>
            <a:lvl1pPr defTabSz="762000">
              <a:spcBef>
                <a:spcPct val="20000"/>
              </a:spcBef>
              <a:buChar char="•"/>
              <a:defRPr sz="3200">
                <a:solidFill>
                  <a:schemeClr val="bg1"/>
                </a:solidFill>
                <a:latin typeface="Times New Roman" panose="02020603050405020304" pitchFamily="18" charset="0"/>
              </a:defRPr>
            </a:lvl1pPr>
            <a:lvl2pPr marL="742950" indent="-285750" defTabSz="762000">
              <a:spcBef>
                <a:spcPct val="20000"/>
              </a:spcBef>
              <a:buChar char="–"/>
              <a:defRPr sz="2800">
                <a:solidFill>
                  <a:schemeClr val="bg1"/>
                </a:solidFill>
                <a:latin typeface="Times New Roman" panose="02020603050405020304" pitchFamily="18" charset="0"/>
              </a:defRPr>
            </a:lvl2pPr>
            <a:lvl3pPr marL="1143000" indent="-228600" defTabSz="762000">
              <a:spcBef>
                <a:spcPct val="20000"/>
              </a:spcBef>
              <a:buChar char="•"/>
              <a:defRPr sz="2400">
                <a:solidFill>
                  <a:schemeClr val="bg1"/>
                </a:solidFill>
                <a:latin typeface="Times New Roman" panose="02020603050405020304" pitchFamily="18" charset="0"/>
              </a:defRPr>
            </a:lvl3pPr>
            <a:lvl4pPr marL="1600200" indent="-228600" defTabSz="762000">
              <a:spcBef>
                <a:spcPct val="20000"/>
              </a:spcBef>
              <a:buChar char="–"/>
              <a:defRPr sz="2000">
                <a:solidFill>
                  <a:schemeClr val="bg1"/>
                </a:solidFill>
                <a:latin typeface="Times New Roman" panose="02020603050405020304" pitchFamily="18" charset="0"/>
              </a:defRPr>
            </a:lvl4pPr>
            <a:lvl5pPr marL="2057400" indent="-228600" defTabSz="762000">
              <a:spcBef>
                <a:spcPct val="20000"/>
              </a:spcBef>
              <a:buChar char="•"/>
              <a:defRPr sz="2000">
                <a:solidFill>
                  <a:schemeClr val="bg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spcBef>
                <a:spcPct val="0"/>
              </a:spcBef>
              <a:buFontTx/>
              <a:buNone/>
              <a:defRPr/>
            </a:pPr>
            <a:r>
              <a:rPr lang="ru-RU" altLang="ru-RU" sz="4400" b="1" dirty="0" err="1">
                <a:solidFill>
                  <a:srgbClr val="FFCC66"/>
                </a:solidFill>
                <a:effectLst>
                  <a:outerShdw blurRad="38100" dist="38100" dir="2700000" algn="tl">
                    <a:srgbClr val="000000">
                      <a:alpha val="43137"/>
                    </a:srgbClr>
                  </a:outerShdw>
                </a:effectLst>
                <a:latin typeface="Arial" panose="020B0604020202020204" pitchFamily="34" charset="0"/>
              </a:rPr>
              <a:t>Гониоскопия</a:t>
            </a:r>
            <a:r>
              <a:rPr lang="ru-RU" altLang="ru-RU" sz="4400" b="1" dirty="0">
                <a:solidFill>
                  <a:srgbClr val="FFCC66"/>
                </a:solidFill>
                <a:effectLst>
                  <a:outerShdw blurRad="38100" dist="38100" dir="2700000" algn="tl">
                    <a:srgbClr val="000000">
                      <a:alpha val="43137"/>
                    </a:srgbClr>
                  </a:outerShdw>
                </a:effectLst>
                <a:latin typeface="Arial" panose="020B0604020202020204" pitchFamily="34" charset="0"/>
              </a:rPr>
              <a:t>- </a:t>
            </a:r>
            <a:r>
              <a:rPr lang="ru-RU" altLang="ru-RU" b="1" dirty="0">
                <a:solidFill>
                  <a:srgbClr val="FFCC66"/>
                </a:solidFill>
                <a:effectLst>
                  <a:outerShdw blurRad="38100" dist="38100" dir="2700000" algn="tl">
                    <a:srgbClr val="000000">
                      <a:alpha val="43137"/>
                    </a:srgbClr>
                  </a:outerShdw>
                </a:effectLst>
                <a:latin typeface="Arial" panose="020B0604020202020204" pitchFamily="34" charset="0"/>
              </a:rPr>
              <a:t>осмотр угла передней камеры с помощью помещаемой на глаз линзы</a:t>
            </a:r>
          </a:p>
          <a:p>
            <a:pPr>
              <a:spcBef>
                <a:spcPct val="0"/>
              </a:spcBef>
              <a:buFontTx/>
              <a:buNone/>
              <a:defRPr/>
            </a:pPr>
            <a:endParaRPr lang="en-US" altLang="ru-RU" sz="4400" b="1" dirty="0">
              <a:solidFill>
                <a:srgbClr val="FFCC66"/>
              </a:solidFill>
              <a:latin typeface="Arial" panose="020B0604020202020204" pitchFamily="34" charset="0"/>
            </a:endParaRPr>
          </a:p>
        </p:txBody>
      </p:sp>
      <p:sp>
        <p:nvSpPr>
          <p:cNvPr id="105475" name="Rectangle 3"/>
          <p:cNvSpPr txBox="1">
            <a:spLocks noChangeArrowheads="1"/>
          </p:cNvSpPr>
          <p:nvPr/>
        </p:nvSpPr>
        <p:spPr bwMode="auto">
          <a:xfrm>
            <a:off x="1719263" y="29083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sz="3200">
                <a:solidFill>
                  <a:schemeClr val="bg1"/>
                </a:solidFill>
                <a:latin typeface="Times New Roman" panose="02020603050405020304" pitchFamily="18" charset="0"/>
              </a:rPr>
              <a:t>                                                                                                                            </a:t>
            </a:r>
            <a:endParaRPr lang="ru-RU" altLang="ru-RU">
              <a:solidFill>
                <a:schemeClr val="bg1"/>
              </a:solidFill>
              <a:latin typeface="Times New Roman" panose="02020603050405020304" pitchFamily="18" charset="0"/>
            </a:endParaRPr>
          </a:p>
          <a:p>
            <a:pPr>
              <a:lnSpc>
                <a:spcPct val="100000"/>
              </a:lnSpc>
              <a:spcBef>
                <a:spcPct val="20000"/>
              </a:spcBef>
              <a:buFontTx/>
              <a:buNone/>
            </a:pPr>
            <a:r>
              <a:rPr lang="ru-RU" altLang="ru-RU">
                <a:solidFill>
                  <a:schemeClr val="bg1"/>
                </a:solidFill>
                <a:latin typeface="Times New Roman" panose="02020603050405020304" pitchFamily="18" charset="0"/>
              </a:rPr>
              <a:t> </a:t>
            </a:r>
            <a:endParaRPr lang="en-US" altLang="ru-RU">
              <a:solidFill>
                <a:schemeClr val="bg1"/>
              </a:solidFill>
              <a:latin typeface="Times New Roman" panose="02020603050405020304" pitchFamily="18" charset="0"/>
            </a:endParaRPr>
          </a:p>
          <a:p>
            <a:pPr>
              <a:lnSpc>
                <a:spcPct val="100000"/>
              </a:lnSpc>
              <a:spcBef>
                <a:spcPct val="20000"/>
              </a:spcBef>
              <a:buFontTx/>
              <a:buNone/>
            </a:pPr>
            <a:endParaRPr lang="ru-RU" altLang="ru-RU">
              <a:solidFill>
                <a:schemeClr val="bg1"/>
              </a:solidFill>
              <a:latin typeface="Times New Roman" panose="02020603050405020304" pitchFamily="18" charset="0"/>
            </a:endParaRPr>
          </a:p>
          <a:p>
            <a:pPr>
              <a:lnSpc>
                <a:spcPct val="100000"/>
              </a:lnSpc>
              <a:spcBef>
                <a:spcPct val="20000"/>
              </a:spcBef>
              <a:buFontTx/>
              <a:buNone/>
            </a:pPr>
            <a:endParaRPr lang="en-US" altLang="ru-RU">
              <a:solidFill>
                <a:schemeClr val="bg1"/>
              </a:solidFill>
              <a:latin typeface="Times New Roman" panose="02020603050405020304" pitchFamily="18" charset="0"/>
            </a:endParaRPr>
          </a:p>
        </p:txBody>
      </p:sp>
      <p:sp>
        <p:nvSpPr>
          <p:cNvPr id="105476" name="Text Box 4"/>
          <p:cNvSpPr txBox="1">
            <a:spLocks noChangeArrowheads="1"/>
          </p:cNvSpPr>
          <p:nvPr/>
        </p:nvSpPr>
        <p:spPr bwMode="auto">
          <a:xfrm>
            <a:off x="1060450" y="1265238"/>
            <a:ext cx="88503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a:solidFill>
                  <a:schemeClr val="bg1"/>
                </a:solidFill>
                <a:latin typeface="Times New Roman" panose="02020603050405020304" pitchFamily="18" charset="0"/>
              </a:rPr>
              <a:t> </a:t>
            </a:r>
          </a:p>
        </p:txBody>
      </p:sp>
      <p:graphicFrame>
        <p:nvGraphicFramePr>
          <p:cNvPr id="105477" name="Object 5"/>
          <p:cNvGraphicFramePr>
            <a:graphicFrameLocks noChangeAspect="1"/>
          </p:cNvGraphicFramePr>
          <p:nvPr/>
        </p:nvGraphicFramePr>
        <p:xfrm>
          <a:off x="558800" y="2122488"/>
          <a:ext cx="4629150" cy="3789362"/>
        </p:xfrm>
        <a:graphic>
          <a:graphicData uri="http://schemas.openxmlformats.org/presentationml/2006/ole">
            <mc:AlternateContent xmlns:mc="http://schemas.openxmlformats.org/markup-compatibility/2006">
              <mc:Choice xmlns:v="urn:schemas-microsoft-com:vml" Requires="v">
                <p:oleObj spid="_x0000_s105494" name="Photo Editor Photo" r:id="rId4" imgW="8888066" imgH="7276190" progId="MSPhotoEd.3">
                  <p:embed/>
                </p:oleObj>
              </mc:Choice>
              <mc:Fallback>
                <p:oleObj name="Photo Editor Photo" r:id="rId4" imgW="8888066" imgH="7276190"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0" y="2122488"/>
                        <a:ext cx="4629150" cy="378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54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3150" y="1614488"/>
            <a:ext cx="4514850"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Text Box 7"/>
          <p:cNvSpPr txBox="1">
            <a:spLocks noChangeArrowheads="1"/>
          </p:cNvSpPr>
          <p:nvPr/>
        </p:nvSpPr>
        <p:spPr bwMode="auto">
          <a:xfrm>
            <a:off x="6359525" y="5307013"/>
            <a:ext cx="3775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None/>
            </a:pPr>
            <a:r>
              <a:rPr lang="ru-RU" altLang="ru-RU" sz="4000" b="1">
                <a:solidFill>
                  <a:srgbClr val="FFFF00"/>
                </a:solidFill>
                <a:latin typeface="Arial" panose="020B0604020202020204" pitchFamily="34" charset="0"/>
                <a:cs typeface="Arial" panose="020B0604020202020204" pitchFamily="34" charset="0"/>
              </a:rPr>
              <a:t>Гониоскоп</a:t>
            </a:r>
          </a:p>
        </p:txBody>
      </p:sp>
      <p:sp>
        <p:nvSpPr>
          <p:cNvPr id="105480" name="Line 8"/>
          <p:cNvSpPr>
            <a:spLocks noChangeShapeType="1"/>
          </p:cNvSpPr>
          <p:nvPr/>
        </p:nvSpPr>
        <p:spPr bwMode="auto">
          <a:xfrm flipV="1">
            <a:off x="7610475" y="3344863"/>
            <a:ext cx="561975" cy="203200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lIns="92075" tIns="46038" rIns="92075" bIns="46038"/>
          <a:lstStyle/>
          <a:p>
            <a:endParaRPr lang="ru-RU"/>
          </a:p>
        </p:txBody>
      </p:sp>
      <p:sp>
        <p:nvSpPr>
          <p:cNvPr id="105481" name="Line 9"/>
          <p:cNvSpPr>
            <a:spLocks noChangeShapeType="1"/>
          </p:cNvSpPr>
          <p:nvPr/>
        </p:nvSpPr>
        <p:spPr bwMode="auto">
          <a:xfrm>
            <a:off x="3325813" y="3175000"/>
            <a:ext cx="4284662" cy="2201863"/>
          </a:xfrm>
          <a:prstGeom prst="line">
            <a:avLst/>
          </a:prstGeom>
          <a:noFill/>
          <a:ln w="25400">
            <a:solidFill>
              <a:srgbClr val="3366FF"/>
            </a:solidFill>
            <a:round/>
            <a:headEnd/>
            <a:tailEnd/>
          </a:ln>
          <a:extLst>
            <a:ext uri="{909E8E84-426E-40DD-AFC4-6F175D3DCCD1}">
              <a14:hiddenFill xmlns:a14="http://schemas.microsoft.com/office/drawing/2010/main">
                <a:noFill/>
              </a14:hiddenFill>
            </a:ext>
          </a:extLst>
        </p:spPr>
        <p:txBody>
          <a:bodyPr lIns="92075" tIns="46038" rIns="92075" bIns="46038"/>
          <a:lstStyle/>
          <a:p>
            <a:endParaRPr lang="ru-RU"/>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Заголовок 1"/>
          <p:cNvSpPr>
            <a:spLocks noGrp="1"/>
          </p:cNvSpPr>
          <p:nvPr>
            <p:ph type="title"/>
          </p:nvPr>
        </p:nvSpPr>
        <p:spPr>
          <a:xfrm>
            <a:off x="392113" y="379413"/>
            <a:ext cx="11183937" cy="1143000"/>
          </a:xfrm>
        </p:spPr>
        <p:txBody>
          <a:bodyPr rtlCol="0">
            <a:noAutofit/>
          </a:bodyPr>
          <a:lstStyle/>
          <a:p>
            <a:pPr algn="ctr" eaLnBrk="1" fontAlgn="auto" hangingPunct="1">
              <a:spcAft>
                <a:spcPts val="0"/>
              </a:spcAft>
              <a:defRPr/>
            </a:pPr>
            <a:r>
              <a:rPr lang="ru-RU" alt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Вид угла передней камеры </a:t>
            </a:r>
            <a:br>
              <a:rPr lang="ru-RU" alt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alt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при </a:t>
            </a:r>
            <a:r>
              <a:rPr lang="ru-RU" altLang="ru-RU" sz="48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гониоскопии</a:t>
            </a:r>
            <a:endParaRPr lang="ru-RU" alt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7523" name="Picture 2" descr="http://ic.pics.livejournal.com/heck_aitomix/15812156/93692/93692_orig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1884363"/>
            <a:ext cx="5334000" cy="37528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7524" name="Picture 4" descr="http://i.ytimg.com/vi/e9c1nyvIz1c/0.jpg"/>
          <p:cNvPicPr>
            <a:picLocks noChangeAspect="1" noChangeArrowheads="1"/>
          </p:cNvPicPr>
          <p:nvPr/>
        </p:nvPicPr>
        <p:blipFill>
          <a:blip r:embed="rId4">
            <a:extLst>
              <a:ext uri="{28A0092B-C50C-407E-A947-70E740481C1C}">
                <a14:useLocalDpi xmlns:a14="http://schemas.microsoft.com/office/drawing/2010/main" val="0"/>
              </a:ext>
            </a:extLst>
          </a:blip>
          <a:srcRect b="15562"/>
          <a:stretch>
            <a:fillRect/>
          </a:stretch>
        </p:blipFill>
        <p:spPr bwMode="auto">
          <a:xfrm>
            <a:off x="5983288" y="1884363"/>
            <a:ext cx="5926137" cy="37528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179638" y="168275"/>
            <a:ext cx="7772400" cy="1143000"/>
          </a:xfrm>
        </p:spPr>
        <p:txBody>
          <a:bodyPr rtlCol="0">
            <a:normAutofit/>
          </a:bodyPr>
          <a:lstStyle/>
          <a:p>
            <a:pPr algn="ctr" eaLnBrk="1" fontAlgn="auto" hangingPunct="1">
              <a:spcAft>
                <a:spcPts val="0"/>
              </a:spcAft>
              <a:defRPr/>
            </a:pPr>
            <a:r>
              <a:rPr lang="ru-RU" altLang="ru-RU" sz="6000" b="1" dirty="0" smtClean="0">
                <a:solidFill>
                  <a:srgbClr val="FFC000"/>
                </a:solidFill>
                <a:effectLst>
                  <a:outerShdw blurRad="38100" dist="38100" dir="2700000" algn="tl">
                    <a:srgbClr val="000000">
                      <a:alpha val="43137"/>
                    </a:srgbClr>
                  </a:outerShdw>
                </a:effectLst>
                <a:latin typeface="+mn-lt"/>
              </a:rPr>
              <a:t>Лечение глауком</a:t>
            </a:r>
          </a:p>
        </p:txBody>
      </p:sp>
      <p:sp>
        <p:nvSpPr>
          <p:cNvPr id="110595" name="Rectangle 3"/>
          <p:cNvSpPr>
            <a:spLocks noGrp="1" noChangeArrowheads="1"/>
          </p:cNvSpPr>
          <p:nvPr>
            <p:ph idx="1"/>
          </p:nvPr>
        </p:nvSpPr>
        <p:spPr>
          <a:xfrm>
            <a:off x="498475" y="1652588"/>
            <a:ext cx="11134725" cy="4867275"/>
          </a:xfrm>
        </p:spPr>
        <p:txBody>
          <a:bodyPr/>
          <a:lstStyle/>
          <a:p>
            <a:pPr eaLnBrk="1" hangingPunct="1"/>
            <a:r>
              <a:rPr lang="ru-RU" altLang="ru-RU" sz="3600" b="1" smtClean="0">
                <a:solidFill>
                  <a:srgbClr val="FFFF00"/>
                </a:solidFill>
                <a:latin typeface="Arial" panose="020B0604020202020204" pitchFamily="34" charset="0"/>
                <a:cs typeface="Arial" panose="020B0604020202020204" pitchFamily="34" charset="0"/>
              </a:rPr>
              <a:t>Консервативное</a:t>
            </a:r>
            <a:r>
              <a:rPr lang="ru-RU" altLang="ru-RU" sz="3600" smtClean="0">
                <a:latin typeface="Arial" panose="020B0604020202020204" pitchFamily="34" charset="0"/>
                <a:cs typeface="Arial" panose="020B0604020202020204" pitchFamily="34" charset="0"/>
              </a:rPr>
              <a:t> </a:t>
            </a:r>
            <a:r>
              <a:rPr lang="ru-RU" altLang="ru-RU" sz="3600" smtClean="0">
                <a:solidFill>
                  <a:schemeClr val="bg1"/>
                </a:solidFill>
                <a:latin typeface="Arial" panose="020B0604020202020204" pitchFamily="34" charset="0"/>
                <a:cs typeface="Arial" panose="020B0604020202020204" pitchFamily="34" charset="0"/>
              </a:rPr>
              <a:t>– гипотензивная терапия, улучшение трофики сетчатки и зрительного нерва</a:t>
            </a:r>
          </a:p>
          <a:p>
            <a:pPr eaLnBrk="1" hangingPunct="1"/>
            <a:endParaRPr lang="ru-RU" altLang="ru-RU" smtClean="0">
              <a:latin typeface="Arial" panose="020B0604020202020204" pitchFamily="34" charset="0"/>
              <a:cs typeface="Arial" panose="020B0604020202020204" pitchFamily="34" charset="0"/>
            </a:endParaRPr>
          </a:p>
          <a:p>
            <a:pPr eaLnBrk="1" hangingPunct="1"/>
            <a:r>
              <a:rPr lang="ru-RU" altLang="ru-RU" sz="3600" b="1" smtClean="0">
                <a:solidFill>
                  <a:srgbClr val="FFFF00"/>
                </a:solidFill>
                <a:latin typeface="Arial" panose="020B0604020202020204" pitchFamily="34" charset="0"/>
                <a:cs typeface="Arial" panose="020B0604020202020204" pitchFamily="34" charset="0"/>
              </a:rPr>
              <a:t>Лазерное</a:t>
            </a:r>
            <a:r>
              <a:rPr lang="ru-RU" altLang="ru-RU" sz="3600" smtClean="0">
                <a:latin typeface="Arial" panose="020B0604020202020204" pitchFamily="34" charset="0"/>
                <a:cs typeface="Arial" panose="020B0604020202020204" pitchFamily="34" charset="0"/>
              </a:rPr>
              <a:t> </a:t>
            </a:r>
            <a:r>
              <a:rPr lang="ru-RU" altLang="ru-RU" sz="3600" smtClean="0">
                <a:solidFill>
                  <a:schemeClr val="bg1"/>
                </a:solidFill>
                <a:latin typeface="Arial" panose="020B0604020202020204" pitchFamily="34" charset="0"/>
                <a:cs typeface="Arial" panose="020B0604020202020204" pitchFamily="34" charset="0"/>
              </a:rPr>
              <a:t>– на образованиях угла передней камеры </a:t>
            </a:r>
          </a:p>
          <a:p>
            <a:pPr eaLnBrk="1" hangingPunct="1"/>
            <a:endParaRPr lang="ru-RU" altLang="ru-RU" smtClean="0">
              <a:latin typeface="Arial" panose="020B0604020202020204" pitchFamily="34" charset="0"/>
              <a:cs typeface="Arial" panose="020B0604020202020204" pitchFamily="34" charset="0"/>
            </a:endParaRPr>
          </a:p>
          <a:p>
            <a:pPr eaLnBrk="1" hangingPunct="1"/>
            <a:r>
              <a:rPr lang="ru-RU" altLang="ru-RU" sz="3600" b="1" smtClean="0">
                <a:solidFill>
                  <a:srgbClr val="FFFF00"/>
                </a:solidFill>
                <a:latin typeface="Arial" panose="020B0604020202020204" pitchFamily="34" charset="0"/>
                <a:cs typeface="Arial" panose="020B0604020202020204" pitchFamily="34" charset="0"/>
              </a:rPr>
              <a:t>Оперативное</a:t>
            </a:r>
            <a:r>
              <a:rPr lang="ru-RU" altLang="ru-RU" sz="3600" smtClean="0">
                <a:latin typeface="Arial" panose="020B0604020202020204" pitchFamily="34" charset="0"/>
                <a:cs typeface="Arial" panose="020B0604020202020204" pitchFamily="34" charset="0"/>
              </a:rPr>
              <a:t> </a:t>
            </a:r>
            <a:r>
              <a:rPr lang="ru-RU" altLang="ru-RU" sz="3600" smtClean="0">
                <a:solidFill>
                  <a:schemeClr val="bg1"/>
                </a:solidFill>
                <a:latin typeface="Arial" panose="020B0604020202020204" pitchFamily="34" charset="0"/>
                <a:cs typeface="Arial" panose="020B0604020202020204" pitchFamily="34" charset="0"/>
              </a:rPr>
              <a:t>– гипотензивные операции</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0713" y="890588"/>
            <a:ext cx="10461625" cy="1143000"/>
          </a:xfrm>
        </p:spPr>
        <p:txBody>
          <a:bodyPr rtlCol="0">
            <a:normAutofit fontScale="90000"/>
          </a:bodyPr>
          <a:lstStyle/>
          <a:p>
            <a:pPr eaLnBrk="1" fontAlgn="auto" hangingPunct="1">
              <a:spcAft>
                <a:spcPts val="0"/>
              </a:spcAft>
              <a:defRPr/>
            </a:pPr>
            <a:r>
              <a:rPr lang="ru-RU" sz="5300" b="1" dirty="0">
                <a:solidFill>
                  <a:srgbClr val="FFC000"/>
                </a:solidFill>
                <a:latin typeface="Arial" panose="020B0604020202020204" pitchFamily="34" charset="0"/>
                <a:cs typeface="Arial" panose="020B0604020202020204" pitchFamily="34" charset="0"/>
              </a:rPr>
              <a:t>Гипотензивное </a:t>
            </a:r>
            <a:br>
              <a:rPr lang="ru-RU" sz="5300" b="1" dirty="0">
                <a:solidFill>
                  <a:srgbClr val="FFC000"/>
                </a:solidFill>
                <a:latin typeface="Arial" panose="020B0604020202020204" pitchFamily="34" charset="0"/>
                <a:cs typeface="Arial" panose="020B0604020202020204" pitchFamily="34" charset="0"/>
              </a:rPr>
            </a:br>
            <a:r>
              <a:rPr lang="ru-RU" sz="5300" b="1" dirty="0">
                <a:solidFill>
                  <a:srgbClr val="FFC000"/>
                </a:solidFill>
                <a:latin typeface="Arial" panose="020B0604020202020204" pitchFamily="34" charset="0"/>
                <a:cs typeface="Arial" panose="020B0604020202020204" pitchFamily="34" charset="0"/>
              </a:rPr>
              <a:t>лечение открытоугольной глаукомы ?</a:t>
            </a:r>
            <a:r>
              <a:rPr lang="ru-RU" sz="4000" dirty="0">
                <a:solidFill>
                  <a:srgbClr val="FFC000"/>
                </a:solidFill>
              </a:rPr>
              <a:t/>
            </a:r>
            <a:br>
              <a:rPr lang="ru-RU" sz="4000" dirty="0">
                <a:solidFill>
                  <a:srgbClr val="FFC000"/>
                </a:solidFill>
              </a:rPr>
            </a:br>
            <a:endParaRPr lang="ru-RU" sz="4000" dirty="0">
              <a:solidFill>
                <a:srgbClr val="FFC000"/>
              </a:solidFill>
            </a:endParaRPr>
          </a:p>
        </p:txBody>
      </p:sp>
      <p:pic>
        <p:nvPicPr>
          <p:cNvPr id="112643" name="Picture 4" descr="http://900igr.net/datas/matematika/Zadachi-v-kartinkakh/0020-020-V-bassejn-podvedeny-tri-truby.jpg"/>
          <p:cNvPicPr>
            <a:picLocks noChangeAspect="1" noChangeArrowheads="1"/>
          </p:cNvPicPr>
          <p:nvPr/>
        </p:nvPicPr>
        <p:blipFill>
          <a:blip r:embed="rId3">
            <a:extLst>
              <a:ext uri="{28A0092B-C50C-407E-A947-70E740481C1C}">
                <a14:useLocalDpi xmlns:a14="http://schemas.microsoft.com/office/drawing/2010/main" val="0"/>
              </a:ext>
            </a:extLst>
          </a:blip>
          <a:srcRect t="28572"/>
          <a:stretch>
            <a:fillRect/>
          </a:stretch>
        </p:blipFill>
        <p:spPr bwMode="auto">
          <a:xfrm>
            <a:off x="1447800" y="2338388"/>
            <a:ext cx="6208713"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Box 3"/>
          <p:cNvSpPr txBox="1">
            <a:spLocks noChangeArrowheads="1"/>
          </p:cNvSpPr>
          <p:nvPr/>
        </p:nvSpPr>
        <p:spPr bwMode="auto">
          <a:xfrm>
            <a:off x="1241425" y="5829300"/>
            <a:ext cx="99996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4400" b="1">
                <a:solidFill>
                  <a:srgbClr val="FFFF00"/>
                </a:solidFill>
                <a:latin typeface="Times New Roman" panose="02020603050405020304" pitchFamily="18" charset="0"/>
              </a:rPr>
              <a:t>Задача про «бассейн с двумя трубами»</a:t>
            </a:r>
          </a:p>
        </p:txBody>
      </p:sp>
      <p:pic>
        <p:nvPicPr>
          <p:cNvPr id="112645" name="Picture 8" descr="Первоклассник думает. Решает задачу., фото № 801166, снято 7 апреля 2009 г. (c) Федор Королевский / Фотобанк Лори"/>
          <p:cNvPicPr>
            <a:picLocks noChangeAspect="1" noChangeArrowheads="1"/>
          </p:cNvPicPr>
          <p:nvPr/>
        </p:nvPicPr>
        <p:blipFill>
          <a:blip r:embed="rId4">
            <a:extLst>
              <a:ext uri="{28A0092B-C50C-407E-A947-70E740481C1C}">
                <a14:useLocalDpi xmlns:a14="http://schemas.microsoft.com/office/drawing/2010/main" val="0"/>
              </a:ext>
            </a:extLst>
          </a:blip>
          <a:srcRect l="6216" t="1839" r="12912" b="9410"/>
          <a:stretch>
            <a:fillRect/>
          </a:stretch>
        </p:blipFill>
        <p:spPr bwMode="auto">
          <a:xfrm>
            <a:off x="8115300" y="2314575"/>
            <a:ext cx="2236788" cy="335121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46088" y="381000"/>
            <a:ext cx="11310937" cy="1143000"/>
          </a:xfrm>
          <a:prstGeom prst="rect">
            <a:avLst/>
          </a:prstGeom>
        </p:spPr>
        <p:txBody>
          <a:bodyPr>
            <a:normAutofit fontScale="90000" lnSpcReduction="20000"/>
          </a:bodyPr>
          <a:lstStyle/>
          <a:p>
            <a:pPr algn="ctr" defTabSz="762000">
              <a:defRPr/>
            </a:pPr>
            <a:r>
              <a:rPr lang="ru-RU" sz="4400" b="1" dirty="0">
                <a:solidFill>
                  <a:srgbClr val="FFCC66"/>
                </a:solidFill>
                <a:effectLst>
                  <a:outerShdw blurRad="38100" dist="38100" dir="2700000" algn="tl">
                    <a:srgbClr val="000000"/>
                  </a:outerShdw>
                </a:effectLst>
                <a:latin typeface="Arial" panose="020B0604020202020204" pitchFamily="34" charset="0"/>
                <a:ea typeface="+mj-ea"/>
                <a:cs typeface="Arial" panose="020B0604020202020204" pitchFamily="34" charset="0"/>
              </a:rPr>
              <a:t>Медикаментозное гипотензивное </a:t>
            </a:r>
            <a:br>
              <a:rPr lang="ru-RU" sz="4400" b="1" dirty="0">
                <a:solidFill>
                  <a:srgbClr val="FFCC66"/>
                </a:solidFill>
                <a:effectLst>
                  <a:outerShdw blurRad="38100" dist="38100" dir="2700000" algn="tl">
                    <a:srgbClr val="000000"/>
                  </a:outerShdw>
                </a:effectLst>
                <a:latin typeface="Arial" panose="020B0604020202020204" pitchFamily="34" charset="0"/>
                <a:ea typeface="+mj-ea"/>
                <a:cs typeface="Arial" panose="020B0604020202020204" pitchFamily="34" charset="0"/>
              </a:rPr>
            </a:br>
            <a:r>
              <a:rPr lang="ru-RU" sz="4400" b="1" dirty="0">
                <a:solidFill>
                  <a:srgbClr val="FFCC66"/>
                </a:solidFill>
                <a:effectLst>
                  <a:outerShdw blurRad="38100" dist="38100" dir="2700000" algn="tl">
                    <a:srgbClr val="000000"/>
                  </a:outerShdw>
                </a:effectLst>
                <a:latin typeface="Arial" panose="020B0604020202020204" pitchFamily="34" charset="0"/>
                <a:ea typeface="+mj-ea"/>
                <a:cs typeface="Arial" panose="020B0604020202020204" pitchFamily="34" charset="0"/>
              </a:rPr>
              <a:t>лечение открытоугольной глаукомы</a:t>
            </a:r>
          </a:p>
        </p:txBody>
      </p:sp>
      <p:sp>
        <p:nvSpPr>
          <p:cNvPr id="3" name="Овал 2"/>
          <p:cNvSpPr/>
          <p:nvPr/>
        </p:nvSpPr>
        <p:spPr>
          <a:xfrm>
            <a:off x="2381250" y="1866900"/>
            <a:ext cx="3614738" cy="32861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ru-RU" sz="2800" dirty="0">
                <a:solidFill>
                  <a:schemeClr val="tx1"/>
                </a:solidFill>
              </a:rPr>
              <a:t>Средства, снижающие продукцию внутриглазной жидкости</a:t>
            </a:r>
          </a:p>
        </p:txBody>
      </p:sp>
      <p:sp>
        <p:nvSpPr>
          <p:cNvPr id="4" name="Овал 3"/>
          <p:cNvSpPr/>
          <p:nvPr/>
        </p:nvSpPr>
        <p:spPr>
          <a:xfrm>
            <a:off x="6524625" y="1866900"/>
            <a:ext cx="3429000" cy="3286125"/>
          </a:xfrm>
          <a:prstGeom prst="ellipse">
            <a:avLst/>
          </a:prstGeom>
          <a:solidFill>
            <a:srgbClr val="FF505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ru-RU" sz="2800" dirty="0">
                <a:solidFill>
                  <a:schemeClr val="tx1"/>
                </a:solidFill>
              </a:rPr>
              <a:t>Средства, повышающие отток внутриглазной жидкости</a:t>
            </a:r>
          </a:p>
        </p:txBody>
      </p:sp>
      <p:sp>
        <p:nvSpPr>
          <p:cNvPr id="5" name="Овал 4"/>
          <p:cNvSpPr/>
          <p:nvPr/>
        </p:nvSpPr>
        <p:spPr>
          <a:xfrm>
            <a:off x="3952875" y="5286375"/>
            <a:ext cx="4500563" cy="142875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ru-RU" sz="2800" dirty="0">
                <a:solidFill>
                  <a:schemeClr val="tx1"/>
                </a:solidFill>
              </a:rPr>
              <a:t>Комбинированные препараты</a:t>
            </a:r>
          </a:p>
        </p:txBody>
      </p:sp>
      <p:sp>
        <p:nvSpPr>
          <p:cNvPr id="6" name="Выгнутая вправо стрелка 5"/>
          <p:cNvSpPr/>
          <p:nvPr/>
        </p:nvSpPr>
        <p:spPr>
          <a:xfrm>
            <a:off x="8739188" y="5286375"/>
            <a:ext cx="731837" cy="1216025"/>
          </a:xfrm>
          <a:prstGeom prst="curved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chemeClr val="tx1"/>
              </a:solidFill>
            </a:endParaRPr>
          </a:p>
        </p:txBody>
      </p:sp>
      <p:sp>
        <p:nvSpPr>
          <p:cNvPr id="7" name="Выгнутая влево стрелка 6"/>
          <p:cNvSpPr/>
          <p:nvPr/>
        </p:nvSpPr>
        <p:spPr>
          <a:xfrm>
            <a:off x="2881313" y="5286375"/>
            <a:ext cx="731837" cy="1216025"/>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chemeClr val="tx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3225" y="157163"/>
            <a:ext cx="11407775" cy="1325562"/>
          </a:xfrm>
        </p:spPr>
        <p:txBody>
          <a:bodyPr rtlCol="0">
            <a:normAutofit/>
          </a:bodyPr>
          <a:lstStyle/>
          <a:p>
            <a:pPr algn="ctr" eaLnBrk="1" fontAlgn="auto" hangingPunct="1">
              <a:spcAft>
                <a:spcPts val="0"/>
              </a:spcAft>
              <a:defRPr/>
            </a:pPr>
            <a:r>
              <a:rPr lang="ru-RU"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Средства, повышающие отток внутриглазной </a:t>
            </a:r>
            <a:r>
              <a:rPr lang="ru-RU"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жидкости</a:t>
            </a:r>
            <a:endParaRPr lang="ru-RU" b="1" dirty="0">
              <a:solidFill>
                <a:srgbClr val="FFC000"/>
              </a:solidFill>
              <a:latin typeface="Arial" panose="020B0604020202020204" pitchFamily="34" charset="0"/>
              <a:cs typeface="Arial" panose="020B0604020202020204" pitchFamily="34" charset="0"/>
            </a:endParaRPr>
          </a:p>
        </p:txBody>
      </p:sp>
      <p:pic>
        <p:nvPicPr>
          <p:cNvPr id="116739" name="Picture 3" descr="TRAVATA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573838" y="1631950"/>
            <a:ext cx="2613025" cy="4591050"/>
          </a:xfrm>
        </p:spPr>
      </p:pic>
      <p:sp>
        <p:nvSpPr>
          <p:cNvPr id="116740" name="Прямоугольник 3"/>
          <p:cNvSpPr>
            <a:spLocks noChangeArrowheads="1"/>
          </p:cNvSpPr>
          <p:nvPr/>
        </p:nvSpPr>
        <p:spPr bwMode="auto">
          <a:xfrm>
            <a:off x="666750" y="1631950"/>
            <a:ext cx="58118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ru-RU" altLang="ru-RU" sz="2400" b="1">
                <a:solidFill>
                  <a:srgbClr val="FFFF00"/>
                </a:solidFill>
                <a:latin typeface="Arial" panose="020B0604020202020204" pitchFamily="34" charset="0"/>
                <a:cs typeface="Arial" panose="020B0604020202020204" pitchFamily="34" charset="0"/>
              </a:rPr>
              <a:t>Травопрост</a:t>
            </a:r>
            <a:r>
              <a:rPr lang="ru-RU" altLang="ru-RU" sz="2400">
                <a:solidFill>
                  <a:schemeClr val="bg1"/>
                </a:solidFill>
                <a:latin typeface="Arial" panose="020B0604020202020204" pitchFamily="34" charset="0"/>
                <a:cs typeface="Arial" panose="020B0604020202020204" pitchFamily="34" charset="0"/>
              </a:rPr>
              <a:t> – аналог простагландина х 1 раз в день</a:t>
            </a:r>
          </a:p>
          <a:p>
            <a:pPr>
              <a:spcBef>
                <a:spcPct val="0"/>
              </a:spcBef>
              <a:buFontTx/>
              <a:buNone/>
            </a:pPr>
            <a:r>
              <a:rPr lang="ru-RU" altLang="ru-RU" sz="2400" b="1">
                <a:solidFill>
                  <a:srgbClr val="FFFF00"/>
                </a:solidFill>
                <a:latin typeface="Arial" panose="020B0604020202020204" pitchFamily="34" charset="0"/>
                <a:cs typeface="Arial" panose="020B0604020202020204" pitchFamily="34" charset="0"/>
              </a:rPr>
              <a:t>Латанопрост </a:t>
            </a:r>
            <a:r>
              <a:rPr lang="ru-RU" altLang="ru-RU" sz="2400">
                <a:solidFill>
                  <a:schemeClr val="bg1"/>
                </a:solidFill>
                <a:latin typeface="Arial" panose="020B0604020202020204" pitchFamily="34" charset="0"/>
                <a:cs typeface="Arial" panose="020B0604020202020204" pitchFamily="34" charset="0"/>
              </a:rPr>
              <a:t>– аналог простагландина х 1 раз в день</a:t>
            </a:r>
          </a:p>
          <a:p>
            <a:pPr>
              <a:spcBef>
                <a:spcPct val="0"/>
              </a:spcBef>
              <a:buFontTx/>
              <a:buNone/>
            </a:pPr>
            <a:r>
              <a:rPr lang="ru-RU" altLang="ru-RU" sz="2400" b="1">
                <a:solidFill>
                  <a:srgbClr val="FFFF00"/>
                </a:solidFill>
                <a:latin typeface="Arial" panose="020B0604020202020204" pitchFamily="34" charset="0"/>
                <a:cs typeface="Arial" panose="020B0604020202020204" pitchFamily="34" charset="0"/>
              </a:rPr>
              <a:t>Тафлупрост</a:t>
            </a:r>
            <a:r>
              <a:rPr lang="ru-RU" altLang="ru-RU" sz="2400">
                <a:solidFill>
                  <a:schemeClr val="bg1"/>
                </a:solidFill>
                <a:latin typeface="Arial" panose="020B0604020202020204" pitchFamily="34" charset="0"/>
                <a:cs typeface="Arial" panose="020B0604020202020204" pitchFamily="34" charset="0"/>
              </a:rPr>
              <a:t> – аналог простагландина х 1 раз в день</a:t>
            </a:r>
          </a:p>
        </p:txBody>
      </p:sp>
      <p:sp>
        <p:nvSpPr>
          <p:cNvPr id="116741" name="TextBox 5"/>
          <p:cNvSpPr txBox="1">
            <a:spLocks noChangeArrowheads="1"/>
          </p:cNvSpPr>
          <p:nvPr/>
        </p:nvSpPr>
        <p:spPr bwMode="auto">
          <a:xfrm>
            <a:off x="2035175" y="6270625"/>
            <a:ext cx="5503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400" b="1">
                <a:solidFill>
                  <a:schemeClr val="bg1"/>
                </a:solidFill>
                <a:latin typeface="Arial" panose="020B0604020202020204" pitchFamily="34" charset="0"/>
                <a:cs typeface="Arial" panose="020B0604020202020204" pitchFamily="34" charset="0"/>
              </a:rPr>
              <a:t>Улучшают увеосклеральный отток</a:t>
            </a:r>
          </a:p>
        </p:txBody>
      </p:sp>
      <p:pic>
        <p:nvPicPr>
          <p:cNvPr id="116742" name="Picture 2" descr="http://im0-tub-ru.yandex.net/i?id=537418d6021f30e60e915509c83bab2f-10-144&amp;n=21"/>
          <p:cNvPicPr>
            <a:picLocks noChangeAspect="1" noChangeArrowheads="1"/>
          </p:cNvPicPr>
          <p:nvPr/>
        </p:nvPicPr>
        <p:blipFill>
          <a:blip r:embed="rId4">
            <a:extLst>
              <a:ext uri="{28A0092B-C50C-407E-A947-70E740481C1C}">
                <a14:useLocalDpi xmlns:a14="http://schemas.microsoft.com/office/drawing/2010/main" val="0"/>
              </a:ext>
            </a:extLst>
          </a:blip>
          <a:srcRect l="8965" t="7748" r="10565" b="10670"/>
          <a:stretch>
            <a:fillRect/>
          </a:stretch>
        </p:blipFill>
        <p:spPr bwMode="auto">
          <a:xfrm>
            <a:off x="2757488" y="3868738"/>
            <a:ext cx="3349625" cy="225266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6743" name="Picture 8" descr="http://oblepiha.com/uploads/posts/2013-09/1380592774_2.jpg"/>
          <p:cNvPicPr>
            <a:picLocks noChangeAspect="1" noChangeArrowheads="1"/>
          </p:cNvPicPr>
          <p:nvPr/>
        </p:nvPicPr>
        <p:blipFill>
          <a:blip r:embed="rId5">
            <a:extLst>
              <a:ext uri="{28A0092B-C50C-407E-A947-70E740481C1C}">
                <a14:useLocalDpi xmlns:a14="http://schemas.microsoft.com/office/drawing/2010/main" val="0"/>
              </a:ext>
            </a:extLst>
          </a:blip>
          <a:srcRect l="28088" t="3268" r="26212" b="3165"/>
          <a:stretch>
            <a:fillRect/>
          </a:stretch>
        </p:blipFill>
        <p:spPr bwMode="auto">
          <a:xfrm>
            <a:off x="771525" y="3786188"/>
            <a:ext cx="1125538"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4" name="TextBox 2"/>
          <p:cNvSpPr txBox="1">
            <a:spLocks noChangeArrowheads="1"/>
          </p:cNvSpPr>
          <p:nvPr/>
        </p:nvSpPr>
        <p:spPr bwMode="auto">
          <a:xfrm>
            <a:off x="9280525" y="2354263"/>
            <a:ext cx="2743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r>
              <a:rPr lang="ru-RU" altLang="ru-RU" sz="2400"/>
              <a:t>Предшественники простагландина F2 альфа, оказывают высокоселективное действие на FP простаноидные рецепторы, расположенные в цилиарном теле.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5913" y="317500"/>
            <a:ext cx="11537950" cy="1143000"/>
          </a:xfrm>
        </p:spPr>
        <p:txBody>
          <a:bodyPr rtlCol="0">
            <a:noAutofit/>
          </a:bodyPr>
          <a:lstStyle/>
          <a:p>
            <a:pPr algn="ctr" eaLnBrk="1" fontAlgn="auto" hangingPunct="1">
              <a:spcAft>
                <a:spcPts val="0"/>
              </a:spcAft>
              <a:defRPr/>
            </a:pPr>
            <a:r>
              <a:rPr 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Средства, повышающие отток внутриглазной жидкости</a:t>
            </a:r>
          </a:p>
        </p:txBody>
      </p:sp>
      <p:sp>
        <p:nvSpPr>
          <p:cNvPr id="81923" name="Содержимое 2"/>
          <p:cNvSpPr>
            <a:spLocks noGrp="1"/>
          </p:cNvSpPr>
          <p:nvPr>
            <p:ph idx="1"/>
          </p:nvPr>
        </p:nvSpPr>
        <p:spPr>
          <a:xfrm>
            <a:off x="434975" y="1906588"/>
            <a:ext cx="10777538" cy="2300287"/>
          </a:xfrm>
        </p:spPr>
        <p:txBody>
          <a:bodyPr rtlCol="0">
            <a:normAutofit/>
          </a:bodyPr>
          <a:lstStyle/>
          <a:p>
            <a:pPr algn="ctr" eaLnBrk="1" fontAlgn="auto" hangingPunct="1">
              <a:spcAft>
                <a:spcPts val="0"/>
              </a:spcAft>
              <a:buFontTx/>
              <a:buNone/>
              <a:defRPr/>
            </a:pPr>
            <a:r>
              <a:rPr lang="ru-RU" altLang="ru-RU" sz="3600" b="1" dirty="0" smtClean="0">
                <a:solidFill>
                  <a:srgbClr val="FFFF00"/>
                </a:solidFill>
                <a:latin typeface="Arial" panose="020B0604020202020204" pitchFamily="34" charset="0"/>
                <a:cs typeface="Arial" panose="020B0604020202020204" pitchFamily="34" charset="0"/>
              </a:rPr>
              <a:t>Пилокарпин – </a:t>
            </a:r>
            <a:r>
              <a:rPr lang="ru-RU" altLang="ru-RU" sz="3600" dirty="0" err="1" smtClean="0">
                <a:solidFill>
                  <a:schemeClr val="bg1"/>
                </a:solidFill>
                <a:latin typeface="Arial" panose="020B0604020202020204" pitchFamily="34" charset="0"/>
                <a:cs typeface="Arial" panose="020B0604020202020204" pitchFamily="34" charset="0"/>
              </a:rPr>
              <a:t>холиномиметик</a:t>
            </a:r>
            <a:r>
              <a:rPr lang="ru-RU" altLang="ru-RU" sz="3600" dirty="0" smtClean="0">
                <a:solidFill>
                  <a:schemeClr val="bg1"/>
                </a:solidFill>
                <a:latin typeface="Arial" panose="020B0604020202020204" pitchFamily="34" charset="0"/>
                <a:cs typeface="Arial" panose="020B0604020202020204" pitchFamily="34" charset="0"/>
              </a:rPr>
              <a:t> </a:t>
            </a:r>
            <a:r>
              <a:rPr lang="ru-RU" altLang="ru-RU" sz="3600" b="1" dirty="0" smtClean="0">
                <a:solidFill>
                  <a:srgbClr val="FFFF00"/>
                </a:solidFill>
                <a:latin typeface="Arial" panose="020B0604020202020204" pitchFamily="34" charset="0"/>
                <a:cs typeface="Arial" panose="020B0604020202020204" pitchFamily="34" charset="0"/>
              </a:rPr>
              <a:t>х </a:t>
            </a:r>
          </a:p>
          <a:p>
            <a:pPr marL="0" indent="0" algn="ctr" eaLnBrk="1" fontAlgn="auto" hangingPunct="1">
              <a:spcAft>
                <a:spcPts val="0"/>
              </a:spcAft>
              <a:buFont typeface="Arial" panose="020B0604020202020204" pitchFamily="34" charset="0"/>
              <a:buNone/>
              <a:defRPr/>
            </a:pPr>
            <a:r>
              <a:rPr lang="ru-RU" altLang="ru-RU" sz="3600" dirty="0" smtClean="0">
                <a:solidFill>
                  <a:schemeClr val="bg1"/>
                </a:solidFill>
                <a:latin typeface="Arial" panose="020B0604020202020204" pitchFamily="34" charset="0"/>
                <a:cs typeface="Arial" panose="020B0604020202020204" pitchFamily="34" charset="0"/>
              </a:rPr>
              <a:t>2-3 раза в день</a:t>
            </a:r>
          </a:p>
        </p:txBody>
      </p:sp>
      <p:pic>
        <p:nvPicPr>
          <p:cNvPr id="118788" name="Picture 5" descr="http://24farm.ru/images/preparat/pilokarpina_gidrohlorid_belmed_673.jpg"/>
          <p:cNvPicPr>
            <a:picLocks noChangeAspect="1" noChangeArrowheads="1"/>
          </p:cNvPicPr>
          <p:nvPr/>
        </p:nvPicPr>
        <p:blipFill>
          <a:blip r:embed="rId3">
            <a:extLst>
              <a:ext uri="{28A0092B-C50C-407E-A947-70E740481C1C}">
                <a14:useLocalDpi xmlns:a14="http://schemas.microsoft.com/office/drawing/2010/main" val="0"/>
              </a:ext>
            </a:extLst>
          </a:blip>
          <a:srcRect l="6062" t="11592" r="10051" b="6328"/>
          <a:stretch>
            <a:fillRect/>
          </a:stretch>
        </p:blipFill>
        <p:spPr bwMode="auto">
          <a:xfrm>
            <a:off x="4202113" y="3252788"/>
            <a:ext cx="3036887" cy="25019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8789" name="Picture 6" descr="http://glazkakalmaz.ru/wp-content/uploads/2015/06/Miosis_1.jpg"/>
          <p:cNvPicPr>
            <a:picLocks noChangeAspect="1" noChangeArrowheads="1"/>
          </p:cNvPicPr>
          <p:nvPr/>
        </p:nvPicPr>
        <p:blipFill>
          <a:blip r:embed="rId4">
            <a:extLst>
              <a:ext uri="{28A0092B-C50C-407E-A947-70E740481C1C}">
                <a14:useLocalDpi xmlns:a14="http://schemas.microsoft.com/office/drawing/2010/main" val="0"/>
              </a:ext>
            </a:extLst>
          </a:blip>
          <a:srcRect l="6258" r="5095"/>
          <a:stretch>
            <a:fillRect/>
          </a:stretch>
        </p:blipFill>
        <p:spPr bwMode="auto">
          <a:xfrm>
            <a:off x="7597775" y="3114675"/>
            <a:ext cx="4148138" cy="30416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8790" name="Прямоугольник 2"/>
          <p:cNvSpPr>
            <a:spLocks noChangeArrowheads="1"/>
          </p:cNvSpPr>
          <p:nvPr/>
        </p:nvSpPr>
        <p:spPr bwMode="auto">
          <a:xfrm>
            <a:off x="795338" y="5916613"/>
            <a:ext cx="609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pPr algn="just"/>
            <a:r>
              <a:rPr lang="ru-RU" altLang="ru-RU" sz="2000">
                <a:solidFill>
                  <a:srgbClr val="FFFF00"/>
                </a:solidFill>
                <a:latin typeface="Arial" panose="020B0604020202020204" pitchFamily="34" charset="0"/>
              </a:rPr>
              <a:t>Rp.: Sol. Pilocarpini hydrochloridi 1 % 5 ml</a:t>
            </a:r>
          </a:p>
          <a:p>
            <a:pPr algn="just"/>
            <a:r>
              <a:rPr lang="ru-RU" altLang="ru-RU" sz="2000">
                <a:solidFill>
                  <a:srgbClr val="FFFF00"/>
                </a:solidFill>
                <a:latin typeface="Arial" panose="020B0604020202020204" pitchFamily="34" charset="0"/>
              </a:rPr>
              <a:t>D. S. Глазные капли. По 1-2 капли 2 раза в день.</a:t>
            </a:r>
          </a:p>
        </p:txBody>
      </p:sp>
      <p:pic>
        <p:nvPicPr>
          <p:cNvPr id="118791" name="Picture 8" descr="http://zrenie100.com/media/lekarstvennye-sredstva-dlya-glaz-retsepty-primenenie/pilokarpin_2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25" y="3186113"/>
            <a:ext cx="3186113"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Рисунок 1"/>
          <p:cNvPicPr>
            <a:picLocks noChangeAspect="1"/>
          </p:cNvPicPr>
          <p:nvPr/>
        </p:nvPicPr>
        <p:blipFill>
          <a:blip r:embed="rId3">
            <a:extLst>
              <a:ext uri="{28A0092B-C50C-407E-A947-70E740481C1C}">
                <a14:useLocalDpi xmlns:a14="http://schemas.microsoft.com/office/drawing/2010/main" val="0"/>
              </a:ext>
            </a:extLst>
          </a:blip>
          <a:srcRect b="4469"/>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4" name="Rectangle 2"/>
          <p:cNvSpPr>
            <a:spLocks noGrp="1" noChangeArrowheads="1"/>
          </p:cNvSpPr>
          <p:nvPr>
            <p:ph type="title"/>
          </p:nvPr>
        </p:nvSpPr>
        <p:spPr>
          <a:xfrm>
            <a:off x="327025" y="314325"/>
            <a:ext cx="11647488" cy="1143000"/>
          </a:xfrm>
        </p:spPr>
        <p:txBody>
          <a:bodyPr rtlCol="0">
            <a:noAutofit/>
          </a:bodyPr>
          <a:lstStyle/>
          <a:p>
            <a:pPr algn="ctr" eaLnBrk="1" fontAlgn="auto" hangingPunct="1">
              <a:spcAft>
                <a:spcPts val="0"/>
              </a:spcAft>
              <a:defRPr/>
            </a:pPr>
            <a:r>
              <a:rPr 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Средства, снижающие продукцию внутриглазной жидкости </a:t>
            </a:r>
            <a:endParaRPr lang="ru-RU" alt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1619" name="Rectangle 3"/>
          <p:cNvSpPr>
            <a:spLocks noGrp="1" noChangeArrowheads="1"/>
          </p:cNvSpPr>
          <p:nvPr>
            <p:ph idx="1"/>
          </p:nvPr>
        </p:nvSpPr>
        <p:spPr>
          <a:xfrm>
            <a:off x="250825" y="1674813"/>
            <a:ext cx="11636375" cy="3854450"/>
          </a:xfrm>
        </p:spPr>
        <p:txBody>
          <a:bodyPr rtlCol="0">
            <a:normAutofit fontScale="85000" lnSpcReduction="20000"/>
          </a:bodyPr>
          <a:lstStyle/>
          <a:p>
            <a:pPr eaLnBrk="1" fontAlgn="auto" hangingPunct="1">
              <a:spcAft>
                <a:spcPts val="0"/>
              </a:spcAft>
              <a:defRPr/>
            </a:pPr>
            <a:r>
              <a:rPr lang="el-GR" altLang="ru-RU" sz="3600" b="1" dirty="0">
                <a:solidFill>
                  <a:srgbClr val="FFFF00"/>
                </a:solidFill>
                <a:latin typeface="Arial" panose="020B0604020202020204" pitchFamily="34" charset="0"/>
                <a:cs typeface="Arial" panose="020B0604020202020204" pitchFamily="34" charset="0"/>
              </a:rPr>
              <a:t>β</a:t>
            </a:r>
            <a:r>
              <a:rPr lang="ru-RU" altLang="ru-RU" sz="3600" b="1" dirty="0">
                <a:solidFill>
                  <a:srgbClr val="FFFF00"/>
                </a:solidFill>
                <a:latin typeface="Arial" panose="020B0604020202020204" pitchFamily="34" charset="0"/>
                <a:cs typeface="Arial" panose="020B0604020202020204" pitchFamily="34" charset="0"/>
              </a:rPr>
              <a:t>-блокаторы </a:t>
            </a:r>
          </a:p>
          <a:p>
            <a:pPr eaLnBrk="1" fontAlgn="auto" hangingPunct="1">
              <a:spcAft>
                <a:spcPts val="0"/>
              </a:spcAft>
              <a:buFontTx/>
              <a:buNone/>
              <a:defRPr/>
            </a:pPr>
            <a:r>
              <a:rPr lang="ru-RU" altLang="ru-RU" sz="3600" dirty="0">
                <a:latin typeface="Arial" panose="020B0604020202020204" pitchFamily="34" charset="0"/>
                <a:cs typeface="Arial" panose="020B0604020202020204" pitchFamily="34" charset="0"/>
              </a:rPr>
              <a:t> </a:t>
            </a:r>
            <a:r>
              <a:rPr lang="ru-RU" altLang="ru-RU" sz="3600" dirty="0">
                <a:solidFill>
                  <a:schemeClr val="bg1"/>
                </a:solidFill>
                <a:latin typeface="Arial" panose="020B0604020202020204" pitchFamily="34" charset="0"/>
                <a:cs typeface="Arial" panose="020B0604020202020204" pitchFamily="34" charset="0"/>
              </a:rPr>
              <a:t>неселективные и </a:t>
            </a:r>
            <a:r>
              <a:rPr lang="ru-RU" altLang="ru-RU" sz="3600" dirty="0" smtClean="0">
                <a:solidFill>
                  <a:schemeClr val="bg1"/>
                </a:solidFill>
                <a:latin typeface="Arial" panose="020B0604020202020204" pitchFamily="34" charset="0"/>
                <a:cs typeface="Arial" panose="020B0604020202020204" pitchFamily="34" charset="0"/>
              </a:rPr>
              <a:t>селективные – по 1 капле 1 – 2 раза в день</a:t>
            </a:r>
            <a:endParaRPr lang="ru-RU" altLang="ru-RU" sz="3600" dirty="0">
              <a:solidFill>
                <a:schemeClr val="bg1"/>
              </a:solidFill>
              <a:latin typeface="Arial" panose="020B0604020202020204" pitchFamily="34" charset="0"/>
              <a:cs typeface="Arial" panose="020B0604020202020204" pitchFamily="34" charset="0"/>
            </a:endParaRPr>
          </a:p>
          <a:p>
            <a:pPr eaLnBrk="1" fontAlgn="auto" hangingPunct="1">
              <a:spcAft>
                <a:spcPts val="0"/>
              </a:spcAft>
              <a:defRPr/>
            </a:pPr>
            <a:endParaRPr lang="ru-RU" altLang="ru-RU" sz="3600" dirty="0">
              <a:latin typeface="Arial" panose="020B0604020202020204" pitchFamily="34" charset="0"/>
              <a:cs typeface="Arial" panose="020B0604020202020204" pitchFamily="34" charset="0"/>
            </a:endParaRPr>
          </a:p>
          <a:p>
            <a:pPr eaLnBrk="1" fontAlgn="auto" hangingPunct="1">
              <a:spcAft>
                <a:spcPts val="0"/>
              </a:spcAft>
              <a:defRPr/>
            </a:pPr>
            <a:endParaRPr lang="ru-RU" altLang="ru-RU" sz="3600" dirty="0">
              <a:latin typeface="Arial" panose="020B0604020202020204" pitchFamily="34" charset="0"/>
              <a:cs typeface="Arial" panose="020B0604020202020204" pitchFamily="34" charset="0"/>
            </a:endParaRPr>
          </a:p>
          <a:p>
            <a:pPr eaLnBrk="1" fontAlgn="auto" hangingPunct="1">
              <a:spcAft>
                <a:spcPts val="0"/>
              </a:spcAft>
              <a:defRPr/>
            </a:pPr>
            <a:endParaRPr lang="ru-RU" altLang="ru-RU" sz="3600" dirty="0">
              <a:latin typeface="Arial" panose="020B0604020202020204" pitchFamily="34" charset="0"/>
              <a:cs typeface="Arial" panose="020B0604020202020204" pitchFamily="34" charset="0"/>
            </a:endParaRPr>
          </a:p>
          <a:p>
            <a:pPr eaLnBrk="1" fontAlgn="auto" hangingPunct="1">
              <a:spcAft>
                <a:spcPts val="0"/>
              </a:spcAft>
              <a:defRPr/>
            </a:pPr>
            <a:endParaRPr lang="ru-RU" altLang="ru-RU" sz="1400" dirty="0">
              <a:latin typeface="Arial" panose="020B0604020202020204" pitchFamily="34" charset="0"/>
              <a:cs typeface="Arial" panose="020B0604020202020204" pitchFamily="34" charset="0"/>
            </a:endParaRPr>
          </a:p>
          <a:p>
            <a:pPr eaLnBrk="1" fontAlgn="auto" hangingPunct="1">
              <a:spcAft>
                <a:spcPts val="0"/>
              </a:spcAft>
              <a:buFontTx/>
              <a:buNone/>
              <a:defRPr/>
            </a:pPr>
            <a:r>
              <a:rPr lang="ru-RU" altLang="ru-RU" dirty="0">
                <a:latin typeface="Arial" panose="020B0604020202020204" pitchFamily="34" charset="0"/>
                <a:cs typeface="Arial" panose="020B0604020202020204" pitchFamily="34" charset="0"/>
              </a:rPr>
              <a:t>		</a:t>
            </a:r>
          </a:p>
          <a:p>
            <a:pPr eaLnBrk="1" fontAlgn="auto" hangingPunct="1">
              <a:spcAft>
                <a:spcPts val="0"/>
              </a:spcAft>
              <a:buFontTx/>
              <a:buNone/>
              <a:defRPr/>
            </a:pPr>
            <a:r>
              <a:rPr lang="ru-RU" altLang="ru-RU" dirty="0">
                <a:latin typeface="Arial" panose="020B0604020202020204" pitchFamily="34" charset="0"/>
                <a:cs typeface="Arial" panose="020B0604020202020204" pitchFamily="34" charset="0"/>
              </a:rPr>
              <a:t>	</a:t>
            </a:r>
          </a:p>
          <a:p>
            <a:pPr eaLnBrk="1" fontAlgn="auto" hangingPunct="1">
              <a:spcAft>
                <a:spcPts val="0"/>
              </a:spcAft>
              <a:buFontTx/>
              <a:buNone/>
              <a:defRPr/>
            </a:pPr>
            <a:r>
              <a:rPr lang="ru-RU" altLang="ru-RU" dirty="0">
                <a:latin typeface="Arial" panose="020B0604020202020204" pitchFamily="34" charset="0"/>
                <a:cs typeface="Arial" panose="020B0604020202020204" pitchFamily="34" charset="0"/>
              </a:rPr>
              <a:t>			</a:t>
            </a:r>
          </a:p>
        </p:txBody>
      </p:sp>
      <p:pic>
        <p:nvPicPr>
          <p:cNvPr id="120836" name="Picture 3" descr="alconA5_02"/>
          <p:cNvPicPr>
            <a:picLocks noChangeAspect="1" noChangeArrowheads="1"/>
          </p:cNvPicPr>
          <p:nvPr/>
        </p:nvPicPr>
        <p:blipFill>
          <a:blip r:embed="rId3">
            <a:extLst>
              <a:ext uri="{28A0092B-C50C-407E-A947-70E740481C1C}">
                <a14:useLocalDpi xmlns:a14="http://schemas.microsoft.com/office/drawing/2010/main" val="0"/>
              </a:ext>
            </a:extLst>
          </a:blip>
          <a:srcRect l="5928" t="67200" r="62604" b="5347"/>
          <a:stretch>
            <a:fillRect/>
          </a:stretch>
        </p:blipFill>
        <p:spPr bwMode="auto">
          <a:xfrm>
            <a:off x="3471863" y="3094038"/>
            <a:ext cx="2319337"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3"/>
          <p:cNvPicPr>
            <a:picLocks noChangeAspect="1" noChangeArrowheads="1"/>
          </p:cNvPicPr>
          <p:nvPr/>
        </p:nvPicPr>
        <p:blipFill>
          <a:blip r:embed="rId4">
            <a:extLst>
              <a:ext uri="{28A0092B-C50C-407E-A947-70E740481C1C}">
                <a14:useLocalDpi xmlns:a14="http://schemas.microsoft.com/office/drawing/2010/main" val="0"/>
              </a:ext>
            </a:extLst>
          </a:blip>
          <a:srcRect l="32674" t="13635" r="27817" b="12772"/>
          <a:stretch>
            <a:fillRect/>
          </a:stretch>
        </p:blipFill>
        <p:spPr bwMode="auto">
          <a:xfrm>
            <a:off x="903288" y="3094038"/>
            <a:ext cx="1598612"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Прямоугольник 2"/>
          <p:cNvSpPr>
            <a:spLocks noChangeArrowheads="1"/>
          </p:cNvSpPr>
          <p:nvPr/>
        </p:nvSpPr>
        <p:spPr bwMode="auto">
          <a:xfrm>
            <a:off x="6069013" y="3094038"/>
            <a:ext cx="60960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r>
              <a:rPr lang="ru-RU" altLang="ru-RU"/>
              <a:t>Неселективный бета-блокатор тимолол хорошо снижает ВГД, но обладает неприятными побочными эффектами: урежает сердечный ритм, вызывает бронхоспазм, может маскировать явления острой гипогликемии, тиреотоксикоза. </a:t>
            </a:r>
          </a:p>
          <a:p>
            <a:endParaRPr lang="ru-RU" altLang="ru-RU"/>
          </a:p>
          <a:p>
            <a:r>
              <a:rPr lang="ru-RU" altLang="ru-RU"/>
              <a:t>В таких случаях предпочтение отдают селективному β-блокатору – бетаксолола., который за счет своего избирательного действия лишен побочных эффектов, присущих тимололу.</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4" name="Rectangle 2"/>
          <p:cNvSpPr>
            <a:spLocks noGrp="1" noChangeArrowheads="1"/>
          </p:cNvSpPr>
          <p:nvPr>
            <p:ph type="title" idx="4294967295"/>
          </p:nvPr>
        </p:nvSpPr>
        <p:spPr>
          <a:xfrm>
            <a:off x="804863" y="425450"/>
            <a:ext cx="11082337" cy="1143000"/>
          </a:xfrm>
        </p:spPr>
        <p:txBody>
          <a:bodyPr rtlCol="0">
            <a:noAutofit/>
          </a:bodyPr>
          <a:lstStyle/>
          <a:p>
            <a:pPr algn="ctr" eaLnBrk="1" fontAlgn="auto" hangingPunct="1">
              <a:spcAft>
                <a:spcPts val="0"/>
              </a:spcAft>
              <a:defRPr/>
            </a:pPr>
            <a:r>
              <a:rPr lang="ru-RU"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Средства, снижающие продукцию внутриглазной жидкости </a:t>
            </a:r>
            <a:endParaRPr lang="ru-RU" altLang="ru-RU" b="1" dirty="0">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2883" name="Rectangle 3"/>
          <p:cNvSpPr>
            <a:spLocks noGrp="1" noChangeArrowheads="1"/>
          </p:cNvSpPr>
          <p:nvPr>
            <p:ph type="body" idx="4294967295"/>
          </p:nvPr>
        </p:nvSpPr>
        <p:spPr>
          <a:xfrm>
            <a:off x="284163" y="1347788"/>
            <a:ext cx="8455025" cy="1684337"/>
          </a:xfrm>
        </p:spPr>
        <p:txBody>
          <a:bodyPr/>
          <a:lstStyle/>
          <a:p>
            <a:pPr eaLnBrk="1" hangingPunct="1">
              <a:buFontTx/>
              <a:buNone/>
            </a:pPr>
            <a:endParaRPr lang="ru-RU" altLang="ru-RU" smtClean="0">
              <a:latin typeface="Arial" panose="020B0604020202020204" pitchFamily="34" charset="0"/>
              <a:cs typeface="Arial" panose="020B0604020202020204" pitchFamily="34" charset="0"/>
            </a:endParaRPr>
          </a:p>
          <a:p>
            <a:pPr eaLnBrk="1" hangingPunct="1"/>
            <a:r>
              <a:rPr lang="ru-RU" altLang="ru-RU" sz="3600" b="1" smtClean="0">
                <a:solidFill>
                  <a:srgbClr val="FFFF00"/>
                </a:solidFill>
                <a:latin typeface="Arial" panose="020B0604020202020204" pitchFamily="34" charset="0"/>
                <a:cs typeface="Arial" panose="020B0604020202020204" pitchFamily="34" charset="0"/>
              </a:rPr>
              <a:t>Ингибиторы карбоангидразы</a:t>
            </a:r>
          </a:p>
          <a:p>
            <a:pPr eaLnBrk="1" hangingPunct="1">
              <a:buFontTx/>
              <a:buNone/>
            </a:pPr>
            <a:r>
              <a:rPr lang="ru-RU" altLang="ru-RU" smtClean="0">
                <a:latin typeface="Arial" panose="020B0604020202020204" pitchFamily="34" charset="0"/>
                <a:cs typeface="Arial" panose="020B0604020202020204" pitchFamily="34" charset="0"/>
              </a:rPr>
              <a:t>		</a:t>
            </a:r>
            <a:r>
              <a:rPr lang="ru-RU" altLang="ru-RU" smtClean="0">
                <a:solidFill>
                  <a:schemeClr val="bg1"/>
                </a:solidFill>
                <a:latin typeface="Arial" panose="020B0604020202020204" pitchFamily="34" charset="0"/>
                <a:cs typeface="Arial" panose="020B0604020202020204" pitchFamily="34" charset="0"/>
              </a:rPr>
              <a:t>по 1 капле 2 раза в день</a:t>
            </a:r>
          </a:p>
        </p:txBody>
      </p:sp>
      <p:pic>
        <p:nvPicPr>
          <p:cNvPr id="122884" name="Picture 3" descr="alconA5_01"/>
          <p:cNvPicPr>
            <a:picLocks noChangeAspect="1" noChangeArrowheads="1"/>
          </p:cNvPicPr>
          <p:nvPr/>
        </p:nvPicPr>
        <p:blipFill>
          <a:blip r:embed="rId3">
            <a:extLst>
              <a:ext uri="{28A0092B-C50C-407E-A947-70E740481C1C}">
                <a14:useLocalDpi xmlns:a14="http://schemas.microsoft.com/office/drawing/2010/main" val="0"/>
              </a:ext>
            </a:extLst>
          </a:blip>
          <a:srcRect l="58261" t="68442" r="23495" b="7060"/>
          <a:stretch>
            <a:fillRect/>
          </a:stretch>
        </p:blipFill>
        <p:spPr bwMode="auto">
          <a:xfrm>
            <a:off x="5632450" y="2625725"/>
            <a:ext cx="17589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 Box 7"/>
          <p:cNvSpPr txBox="1">
            <a:spLocks noChangeArrowheads="1"/>
          </p:cNvSpPr>
          <p:nvPr/>
        </p:nvSpPr>
        <p:spPr bwMode="auto">
          <a:xfrm>
            <a:off x="5327650" y="6102350"/>
            <a:ext cx="23685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b="1">
                <a:solidFill>
                  <a:schemeClr val="bg1"/>
                </a:solidFill>
                <a:latin typeface="Times New Roman" panose="02020603050405020304" pitchFamily="18" charset="0"/>
              </a:rPr>
              <a:t>Бринзоламид</a:t>
            </a:r>
          </a:p>
        </p:txBody>
      </p:sp>
      <p:sp>
        <p:nvSpPr>
          <p:cNvPr id="122886" name="Text Box 9"/>
          <p:cNvSpPr txBox="1">
            <a:spLocks noChangeArrowheads="1"/>
          </p:cNvSpPr>
          <p:nvPr/>
        </p:nvSpPr>
        <p:spPr bwMode="auto">
          <a:xfrm>
            <a:off x="1517650" y="6102350"/>
            <a:ext cx="21463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b="1">
                <a:solidFill>
                  <a:schemeClr val="bg1"/>
                </a:solidFill>
                <a:latin typeface="Times New Roman" panose="02020603050405020304" pitchFamily="18" charset="0"/>
              </a:rPr>
              <a:t>Дорзоламид</a:t>
            </a:r>
          </a:p>
        </p:txBody>
      </p:sp>
      <p:pic>
        <p:nvPicPr>
          <p:cNvPr id="122887" name="Picture 11" descr="https://health.mail.ru/pic/medicaments/2015/04/06/36/2c/362cc84d3d4a3c72a8b668db144cdd9f.jpg"/>
          <p:cNvPicPr>
            <a:picLocks noChangeAspect="1" noChangeArrowheads="1"/>
          </p:cNvPicPr>
          <p:nvPr/>
        </p:nvPicPr>
        <p:blipFill>
          <a:blip r:embed="rId4">
            <a:extLst>
              <a:ext uri="{28A0092B-C50C-407E-A947-70E740481C1C}">
                <a14:useLocalDpi xmlns:a14="http://schemas.microsoft.com/office/drawing/2010/main" val="0"/>
              </a:ext>
            </a:extLst>
          </a:blip>
          <a:srcRect l="8302" r="10927"/>
          <a:stretch>
            <a:fillRect/>
          </a:stretch>
        </p:blipFill>
        <p:spPr bwMode="auto">
          <a:xfrm>
            <a:off x="557213" y="3124200"/>
            <a:ext cx="226377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8" name="Picture 13" descr="http://24farm.ru/images/preparat/trusopt_santen_57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4525" y="3124200"/>
            <a:ext cx="1185863"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7"/>
          <p:cNvSpPr txBox="1">
            <a:spLocks noChangeArrowheads="1"/>
          </p:cNvSpPr>
          <p:nvPr/>
        </p:nvSpPr>
        <p:spPr bwMode="auto">
          <a:xfrm>
            <a:off x="7707313" y="2659063"/>
            <a:ext cx="4233862" cy="38163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spcBef>
                <a:spcPct val="0"/>
              </a:spcBef>
              <a:buFontTx/>
              <a:buNone/>
              <a:defRPr/>
            </a:pPr>
            <a:r>
              <a:rPr lang="ru-RU" altLang="ru-RU"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Противопоказания:</a:t>
            </a:r>
          </a:p>
          <a:p>
            <a:pPr marL="457200" indent="-457200">
              <a:spcBef>
                <a:spcPct val="0"/>
              </a:spcBef>
              <a:defRPr/>
            </a:pPr>
            <a:r>
              <a:rPr lang="ru-RU" altLang="ru-RU" dirty="0" smtClean="0">
                <a:latin typeface="Arial" panose="020B0604020202020204" pitchFamily="34" charset="0"/>
                <a:cs typeface="Arial" panose="020B0604020202020204" pitchFamily="34" charset="0"/>
              </a:rPr>
              <a:t>Аллергия на сульфаниламиды</a:t>
            </a:r>
          </a:p>
          <a:p>
            <a:pPr>
              <a:spcBef>
                <a:spcPct val="0"/>
              </a:spcBef>
              <a:buFontTx/>
              <a:buNone/>
              <a:defRPr/>
            </a:pPr>
            <a:endParaRPr lang="ru-RU" altLang="ru-RU" sz="2400" dirty="0" smtClean="0">
              <a:latin typeface="Arial" panose="020B0604020202020204" pitchFamily="34" charset="0"/>
              <a:cs typeface="Arial" panose="020B0604020202020204" pitchFamily="34" charset="0"/>
            </a:endParaRPr>
          </a:p>
          <a:p>
            <a:pPr marL="457200" indent="-457200">
              <a:spcBef>
                <a:spcPct val="0"/>
              </a:spcBef>
              <a:defRPr/>
            </a:pPr>
            <a:r>
              <a:rPr lang="ru-RU" altLang="ru-RU" dirty="0" smtClean="0">
                <a:latin typeface="Arial" panose="020B0604020202020204" pitchFamily="34" charset="0"/>
                <a:cs typeface="Arial" panose="020B0604020202020204" pitchFamily="34" charset="0"/>
              </a:rPr>
              <a:t>Тяжелые нарушения функции почек</a:t>
            </a:r>
          </a:p>
          <a:p>
            <a:pPr>
              <a:spcBef>
                <a:spcPct val="0"/>
              </a:spcBef>
              <a:buFontTx/>
              <a:buNone/>
              <a:defRPr/>
            </a:pPr>
            <a:endParaRPr lang="ru-RU" altLang="ru-RU" sz="1800"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Заголовок 1"/>
          <p:cNvSpPr>
            <a:spLocks noGrp="1"/>
          </p:cNvSpPr>
          <p:nvPr>
            <p:ph type="title"/>
          </p:nvPr>
        </p:nvSpPr>
        <p:spPr>
          <a:xfrm>
            <a:off x="2209800" y="360363"/>
            <a:ext cx="7772400" cy="1143000"/>
          </a:xfrm>
        </p:spPr>
        <p:txBody>
          <a:bodyPr/>
          <a:lstStyle/>
          <a:p>
            <a:pPr algn="ctr" eaLnBrk="1" hangingPunct="1"/>
            <a:r>
              <a:rPr lang="ru-RU" altLang="ru-RU" sz="3600" smtClean="0"/>
              <a:t>Лазерное лечение глаукомы</a:t>
            </a:r>
          </a:p>
        </p:txBody>
      </p:sp>
      <p:pic>
        <p:nvPicPr>
          <p:cNvPr id="124931" name="Picture 4" descr="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8229600" y="0"/>
            <a:ext cx="1901825" cy="584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3200" b="1">
                <a:solidFill>
                  <a:srgbClr val="800000"/>
                </a:solidFill>
                <a:latin typeface="Times New Roman" panose="02020603050405020304" pitchFamily="18" charset="0"/>
              </a:rPr>
              <a:t>Роговица</a:t>
            </a:r>
          </a:p>
        </p:txBody>
      </p:sp>
      <p:sp>
        <p:nvSpPr>
          <p:cNvPr id="6" name="Line 6"/>
          <p:cNvSpPr>
            <a:spLocks noChangeShapeType="1"/>
          </p:cNvSpPr>
          <p:nvPr/>
        </p:nvSpPr>
        <p:spPr bwMode="auto">
          <a:xfrm flipH="1">
            <a:off x="5257800" y="1371600"/>
            <a:ext cx="1371600" cy="533400"/>
          </a:xfrm>
          <a:prstGeom prst="line">
            <a:avLst/>
          </a:prstGeom>
          <a:noFill/>
          <a:ln w="38100">
            <a:solidFill>
              <a:srgbClr val="CC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ru-RU"/>
          </a:p>
        </p:txBody>
      </p:sp>
      <p:sp>
        <p:nvSpPr>
          <p:cNvPr id="7" name="Rectangle 7"/>
          <p:cNvSpPr>
            <a:spLocks noChangeArrowheads="1"/>
          </p:cNvSpPr>
          <p:nvPr/>
        </p:nvSpPr>
        <p:spPr bwMode="auto">
          <a:xfrm>
            <a:off x="8001000" y="2057400"/>
            <a:ext cx="2120900" cy="584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3200" b="1">
                <a:solidFill>
                  <a:srgbClr val="800000"/>
                </a:solidFill>
                <a:latin typeface="Times New Roman" panose="02020603050405020304" pitchFamily="18" charset="0"/>
              </a:rPr>
              <a:t>Трабекула</a:t>
            </a:r>
          </a:p>
        </p:txBody>
      </p:sp>
      <p:sp>
        <p:nvSpPr>
          <p:cNvPr id="8" name="Line 8"/>
          <p:cNvSpPr>
            <a:spLocks noChangeShapeType="1"/>
          </p:cNvSpPr>
          <p:nvPr/>
        </p:nvSpPr>
        <p:spPr bwMode="auto">
          <a:xfrm>
            <a:off x="2743200" y="2209800"/>
            <a:ext cx="381000" cy="533400"/>
          </a:xfrm>
          <a:prstGeom prst="line">
            <a:avLst/>
          </a:prstGeom>
          <a:noFill/>
          <a:ln w="38100">
            <a:solidFill>
              <a:srgbClr val="CC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ru-RU"/>
          </a:p>
        </p:txBody>
      </p:sp>
      <p:sp>
        <p:nvSpPr>
          <p:cNvPr id="9" name="Rectangle 9"/>
          <p:cNvSpPr>
            <a:spLocks noChangeArrowheads="1"/>
          </p:cNvSpPr>
          <p:nvPr/>
        </p:nvSpPr>
        <p:spPr bwMode="auto">
          <a:xfrm>
            <a:off x="1752600" y="5638800"/>
            <a:ext cx="3233738" cy="584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3200" b="1">
                <a:solidFill>
                  <a:srgbClr val="800000"/>
                </a:solidFill>
                <a:latin typeface="Times New Roman" panose="02020603050405020304" pitchFamily="18" charset="0"/>
              </a:rPr>
              <a:t>Шлеммов канал</a:t>
            </a:r>
          </a:p>
        </p:txBody>
      </p:sp>
      <p:sp>
        <p:nvSpPr>
          <p:cNvPr id="10" name="Line 10"/>
          <p:cNvSpPr>
            <a:spLocks noChangeShapeType="1"/>
          </p:cNvSpPr>
          <p:nvPr/>
        </p:nvSpPr>
        <p:spPr bwMode="auto">
          <a:xfrm flipV="1">
            <a:off x="3505200" y="2971800"/>
            <a:ext cx="609600" cy="2667000"/>
          </a:xfrm>
          <a:prstGeom prst="line">
            <a:avLst/>
          </a:prstGeom>
          <a:noFill/>
          <a:ln w="38100">
            <a:solidFill>
              <a:srgbClr val="CC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ru-RU"/>
          </a:p>
        </p:txBody>
      </p:sp>
      <p:sp>
        <p:nvSpPr>
          <p:cNvPr id="11" name="Rectangle 11"/>
          <p:cNvSpPr>
            <a:spLocks noChangeArrowheads="1"/>
          </p:cNvSpPr>
          <p:nvPr/>
        </p:nvSpPr>
        <p:spPr bwMode="auto">
          <a:xfrm>
            <a:off x="6207125" y="5715000"/>
            <a:ext cx="4460875" cy="5794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3200" b="1">
                <a:solidFill>
                  <a:srgbClr val="800000"/>
                </a:solidFill>
                <a:latin typeface="Times New Roman" panose="02020603050405020304" pitchFamily="18" charset="0"/>
              </a:rPr>
              <a:t>Цилиарные отростки</a:t>
            </a:r>
          </a:p>
        </p:txBody>
      </p:sp>
      <p:grpSp>
        <p:nvGrpSpPr>
          <p:cNvPr id="2" name="Group 12"/>
          <p:cNvGrpSpPr>
            <a:grpSpLocks/>
          </p:cNvGrpSpPr>
          <p:nvPr/>
        </p:nvGrpSpPr>
        <p:grpSpPr bwMode="auto">
          <a:xfrm>
            <a:off x="5105400" y="3429000"/>
            <a:ext cx="2514600" cy="2362200"/>
            <a:chOff x="2256" y="2160"/>
            <a:chExt cx="1584" cy="1488"/>
          </a:xfrm>
        </p:grpSpPr>
        <p:sp>
          <p:nvSpPr>
            <p:cNvPr id="124973" name="Line 13"/>
            <p:cNvSpPr>
              <a:spLocks noChangeShapeType="1"/>
            </p:cNvSpPr>
            <p:nvPr/>
          </p:nvSpPr>
          <p:spPr bwMode="auto">
            <a:xfrm flipH="1" flipV="1">
              <a:off x="2256" y="2256"/>
              <a:ext cx="1584" cy="1392"/>
            </a:xfrm>
            <a:prstGeom prst="line">
              <a:avLst/>
            </a:prstGeom>
            <a:noFill/>
            <a:ln w="38100">
              <a:solidFill>
                <a:srgbClr val="CC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ru-RU"/>
            </a:p>
          </p:txBody>
        </p:sp>
        <p:sp>
          <p:nvSpPr>
            <p:cNvPr id="124974" name="Line 14"/>
            <p:cNvSpPr>
              <a:spLocks noChangeShapeType="1"/>
            </p:cNvSpPr>
            <p:nvPr/>
          </p:nvSpPr>
          <p:spPr bwMode="auto">
            <a:xfrm flipV="1">
              <a:off x="2736" y="2160"/>
              <a:ext cx="336" cy="480"/>
            </a:xfrm>
            <a:prstGeom prst="line">
              <a:avLst/>
            </a:prstGeom>
            <a:noFill/>
            <a:ln w="38100">
              <a:solidFill>
                <a:srgbClr val="CC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ru-RU"/>
            </a:p>
          </p:txBody>
        </p:sp>
      </p:grpSp>
      <p:sp>
        <p:nvSpPr>
          <p:cNvPr id="15" name="Line 15"/>
          <p:cNvSpPr>
            <a:spLocks noChangeShapeType="1"/>
          </p:cNvSpPr>
          <p:nvPr/>
        </p:nvSpPr>
        <p:spPr bwMode="auto">
          <a:xfrm flipH="1">
            <a:off x="6781800" y="381000"/>
            <a:ext cx="1447800" cy="228600"/>
          </a:xfrm>
          <a:prstGeom prst="line">
            <a:avLst/>
          </a:prstGeom>
          <a:noFill/>
          <a:ln w="38100">
            <a:solidFill>
              <a:srgbClr val="CC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ru-RU"/>
          </a:p>
        </p:txBody>
      </p:sp>
      <p:sp>
        <p:nvSpPr>
          <p:cNvPr id="16" name="Rectangle 16"/>
          <p:cNvSpPr>
            <a:spLocks noChangeArrowheads="1"/>
          </p:cNvSpPr>
          <p:nvPr/>
        </p:nvSpPr>
        <p:spPr bwMode="auto">
          <a:xfrm>
            <a:off x="6096000" y="762000"/>
            <a:ext cx="4572000"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ru-RU" altLang="ru-RU" sz="3200" b="1">
                <a:solidFill>
                  <a:srgbClr val="800000"/>
                </a:solidFill>
                <a:latin typeface="Times New Roman" panose="02020603050405020304" pitchFamily="18" charset="0"/>
              </a:rPr>
              <a:t>Пограничное кольцо Швальбе</a:t>
            </a:r>
          </a:p>
        </p:txBody>
      </p:sp>
      <p:sp>
        <p:nvSpPr>
          <p:cNvPr id="17" name="Oval 17"/>
          <p:cNvSpPr>
            <a:spLocks noChangeArrowheads="1"/>
          </p:cNvSpPr>
          <p:nvPr/>
        </p:nvSpPr>
        <p:spPr bwMode="auto">
          <a:xfrm>
            <a:off x="3657600" y="2895600"/>
            <a:ext cx="228600" cy="152400"/>
          </a:xfrm>
          <a:prstGeom prst="ellipse">
            <a:avLst/>
          </a:prstGeom>
          <a:solidFill>
            <a:srgbClr val="FFFFFF"/>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solidFill>
                <a:schemeClr val="bg1"/>
              </a:solidFill>
              <a:latin typeface="Times New Roman" panose="02020603050405020304" pitchFamily="18" charset="0"/>
            </a:endParaRPr>
          </a:p>
        </p:txBody>
      </p:sp>
      <p:sp>
        <p:nvSpPr>
          <p:cNvPr id="18" name="Oval 18"/>
          <p:cNvSpPr>
            <a:spLocks noChangeArrowheads="1"/>
          </p:cNvSpPr>
          <p:nvPr/>
        </p:nvSpPr>
        <p:spPr bwMode="auto">
          <a:xfrm>
            <a:off x="3124200" y="2819400"/>
            <a:ext cx="228600" cy="152400"/>
          </a:xfrm>
          <a:prstGeom prst="ellipse">
            <a:avLst/>
          </a:prstGeom>
          <a:solidFill>
            <a:srgbClr val="FFFFFF"/>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solidFill>
                <a:schemeClr val="bg1"/>
              </a:solidFill>
              <a:latin typeface="Times New Roman" panose="02020603050405020304" pitchFamily="18" charset="0"/>
            </a:endParaRPr>
          </a:p>
        </p:txBody>
      </p:sp>
      <p:sp>
        <p:nvSpPr>
          <p:cNvPr id="19" name="Oval 19"/>
          <p:cNvSpPr>
            <a:spLocks noChangeArrowheads="1"/>
          </p:cNvSpPr>
          <p:nvPr/>
        </p:nvSpPr>
        <p:spPr bwMode="auto">
          <a:xfrm>
            <a:off x="4191000" y="2438400"/>
            <a:ext cx="228600" cy="152400"/>
          </a:xfrm>
          <a:prstGeom prst="ellipse">
            <a:avLst/>
          </a:prstGeom>
          <a:solidFill>
            <a:srgbClr val="FFFFFF"/>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solidFill>
                <a:schemeClr val="bg1"/>
              </a:solidFill>
              <a:latin typeface="Times New Roman" panose="02020603050405020304" pitchFamily="18" charset="0"/>
            </a:endParaRPr>
          </a:p>
        </p:txBody>
      </p:sp>
      <p:sp>
        <p:nvSpPr>
          <p:cNvPr id="20" name="Oval 20"/>
          <p:cNvSpPr>
            <a:spLocks noChangeArrowheads="1"/>
          </p:cNvSpPr>
          <p:nvPr/>
        </p:nvSpPr>
        <p:spPr bwMode="auto">
          <a:xfrm>
            <a:off x="4724400" y="2590800"/>
            <a:ext cx="228600" cy="152400"/>
          </a:xfrm>
          <a:prstGeom prst="ellipse">
            <a:avLst/>
          </a:prstGeom>
          <a:solidFill>
            <a:srgbClr val="FFFFFF"/>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solidFill>
                <a:schemeClr val="bg1"/>
              </a:solidFill>
              <a:latin typeface="Times New Roman" panose="02020603050405020304" pitchFamily="18" charset="0"/>
            </a:endParaRPr>
          </a:p>
        </p:txBody>
      </p:sp>
      <p:sp>
        <p:nvSpPr>
          <p:cNvPr id="21" name="Oval 21"/>
          <p:cNvSpPr>
            <a:spLocks noChangeArrowheads="1"/>
          </p:cNvSpPr>
          <p:nvPr/>
        </p:nvSpPr>
        <p:spPr bwMode="auto">
          <a:xfrm>
            <a:off x="5334000" y="2286000"/>
            <a:ext cx="228600" cy="152400"/>
          </a:xfrm>
          <a:prstGeom prst="ellipse">
            <a:avLst/>
          </a:prstGeom>
          <a:solidFill>
            <a:srgbClr val="FFFFFF"/>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solidFill>
                <a:schemeClr val="bg1"/>
              </a:solidFill>
              <a:latin typeface="Times New Roman" panose="02020603050405020304" pitchFamily="18" charset="0"/>
            </a:endParaRPr>
          </a:p>
        </p:txBody>
      </p:sp>
      <p:sp>
        <p:nvSpPr>
          <p:cNvPr id="22" name="Oval 22"/>
          <p:cNvSpPr>
            <a:spLocks noChangeArrowheads="1"/>
          </p:cNvSpPr>
          <p:nvPr/>
        </p:nvSpPr>
        <p:spPr bwMode="auto">
          <a:xfrm>
            <a:off x="5867400" y="2362200"/>
            <a:ext cx="228600" cy="152400"/>
          </a:xfrm>
          <a:prstGeom prst="ellipse">
            <a:avLst/>
          </a:prstGeom>
          <a:solidFill>
            <a:srgbClr val="FFFFFF"/>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solidFill>
                <a:schemeClr val="bg1"/>
              </a:solidFill>
              <a:latin typeface="Times New Roman" panose="02020603050405020304" pitchFamily="18" charset="0"/>
            </a:endParaRPr>
          </a:p>
        </p:txBody>
      </p:sp>
      <p:grpSp>
        <p:nvGrpSpPr>
          <p:cNvPr id="3" name="Group 24"/>
          <p:cNvGrpSpPr>
            <a:grpSpLocks/>
          </p:cNvGrpSpPr>
          <p:nvPr/>
        </p:nvGrpSpPr>
        <p:grpSpPr bwMode="auto">
          <a:xfrm>
            <a:off x="4286250" y="1828800"/>
            <a:ext cx="3619500" cy="1066800"/>
            <a:chOff x="1740" y="1152"/>
            <a:chExt cx="2280" cy="672"/>
          </a:xfrm>
        </p:grpSpPr>
        <p:sp>
          <p:nvSpPr>
            <p:cNvPr id="124971" name="Line 25"/>
            <p:cNvSpPr>
              <a:spLocks noChangeShapeType="1"/>
            </p:cNvSpPr>
            <p:nvPr/>
          </p:nvSpPr>
          <p:spPr bwMode="auto">
            <a:xfrm flipH="1">
              <a:off x="1740" y="1584"/>
              <a:ext cx="2280" cy="240"/>
            </a:xfrm>
            <a:prstGeom prst="line">
              <a:avLst/>
            </a:prstGeom>
            <a:noFill/>
            <a:ln w="38100">
              <a:solidFill>
                <a:srgbClr val="CC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ru-RU"/>
            </a:p>
          </p:txBody>
        </p:sp>
        <p:sp>
          <p:nvSpPr>
            <p:cNvPr id="124972" name="Line 26"/>
            <p:cNvSpPr>
              <a:spLocks noChangeShapeType="1"/>
            </p:cNvSpPr>
            <p:nvPr/>
          </p:nvSpPr>
          <p:spPr bwMode="auto">
            <a:xfrm flipH="1" flipV="1">
              <a:off x="3360" y="1152"/>
              <a:ext cx="624" cy="288"/>
            </a:xfrm>
            <a:prstGeom prst="line">
              <a:avLst/>
            </a:prstGeom>
            <a:noFill/>
            <a:ln w="38100">
              <a:solidFill>
                <a:srgbClr val="CC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ru-RU"/>
            </a:p>
          </p:txBody>
        </p:sp>
      </p:grpSp>
      <p:sp>
        <p:nvSpPr>
          <p:cNvPr id="27" name="Line 27"/>
          <p:cNvSpPr>
            <a:spLocks noChangeShapeType="1"/>
          </p:cNvSpPr>
          <p:nvPr/>
        </p:nvSpPr>
        <p:spPr bwMode="auto">
          <a:xfrm>
            <a:off x="2971800" y="2133600"/>
            <a:ext cx="1143000" cy="304800"/>
          </a:xfrm>
          <a:prstGeom prst="line">
            <a:avLst/>
          </a:prstGeom>
          <a:noFill/>
          <a:ln w="38100">
            <a:solidFill>
              <a:srgbClr val="CC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ru-RU"/>
          </a:p>
        </p:txBody>
      </p:sp>
      <p:grpSp>
        <p:nvGrpSpPr>
          <p:cNvPr id="4" name="Group 28"/>
          <p:cNvGrpSpPr>
            <a:grpSpLocks/>
          </p:cNvGrpSpPr>
          <p:nvPr/>
        </p:nvGrpSpPr>
        <p:grpSpPr bwMode="auto">
          <a:xfrm>
            <a:off x="1524000" y="0"/>
            <a:ext cx="3435350" cy="2819400"/>
            <a:chOff x="0" y="0"/>
            <a:chExt cx="2164" cy="1776"/>
          </a:xfrm>
        </p:grpSpPr>
        <p:sp>
          <p:nvSpPr>
            <p:cNvPr id="124969" name="Line 29"/>
            <p:cNvSpPr>
              <a:spLocks noChangeShapeType="1"/>
            </p:cNvSpPr>
            <p:nvPr/>
          </p:nvSpPr>
          <p:spPr bwMode="auto">
            <a:xfrm>
              <a:off x="0" y="0"/>
              <a:ext cx="1056" cy="1776"/>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4970" name="Text Box 30"/>
            <p:cNvSpPr txBox="1">
              <a:spLocks noChangeArrowheads="1"/>
            </p:cNvSpPr>
            <p:nvPr/>
          </p:nvSpPr>
          <p:spPr bwMode="auto">
            <a:xfrm>
              <a:off x="0" y="0"/>
              <a:ext cx="2164" cy="33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b="1">
                  <a:solidFill>
                    <a:srgbClr val="009900"/>
                  </a:solidFill>
                  <a:latin typeface="Times New Roman" panose="02020603050405020304" pitchFamily="18" charset="0"/>
                </a:rPr>
                <a:t>Лазерное излучение</a:t>
              </a:r>
            </a:p>
          </p:txBody>
        </p:sp>
      </p:grpSp>
      <p:grpSp>
        <p:nvGrpSpPr>
          <p:cNvPr id="12" name="Group 31"/>
          <p:cNvGrpSpPr>
            <a:grpSpLocks/>
          </p:cNvGrpSpPr>
          <p:nvPr/>
        </p:nvGrpSpPr>
        <p:grpSpPr bwMode="auto">
          <a:xfrm>
            <a:off x="1524000" y="0"/>
            <a:ext cx="3435350" cy="2971800"/>
            <a:chOff x="0" y="0"/>
            <a:chExt cx="2164" cy="1872"/>
          </a:xfrm>
        </p:grpSpPr>
        <p:sp>
          <p:nvSpPr>
            <p:cNvPr id="124967" name="Line 32"/>
            <p:cNvSpPr>
              <a:spLocks noChangeShapeType="1"/>
            </p:cNvSpPr>
            <p:nvPr/>
          </p:nvSpPr>
          <p:spPr bwMode="auto">
            <a:xfrm>
              <a:off x="0" y="0"/>
              <a:ext cx="1392" cy="1872"/>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4968" name="Text Box 33"/>
            <p:cNvSpPr txBox="1">
              <a:spLocks noChangeArrowheads="1"/>
            </p:cNvSpPr>
            <p:nvPr/>
          </p:nvSpPr>
          <p:spPr bwMode="auto">
            <a:xfrm>
              <a:off x="0" y="0"/>
              <a:ext cx="2164" cy="33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b="1">
                  <a:solidFill>
                    <a:srgbClr val="009900"/>
                  </a:solidFill>
                  <a:latin typeface="Times New Roman" panose="02020603050405020304" pitchFamily="18" charset="0"/>
                </a:rPr>
                <a:t>Лазерное излучение</a:t>
              </a:r>
            </a:p>
          </p:txBody>
        </p:sp>
      </p:grpSp>
      <p:grpSp>
        <p:nvGrpSpPr>
          <p:cNvPr id="13" name="Group 34"/>
          <p:cNvGrpSpPr>
            <a:grpSpLocks/>
          </p:cNvGrpSpPr>
          <p:nvPr/>
        </p:nvGrpSpPr>
        <p:grpSpPr bwMode="auto">
          <a:xfrm>
            <a:off x="1524000" y="0"/>
            <a:ext cx="3435350" cy="2514600"/>
            <a:chOff x="0" y="0"/>
            <a:chExt cx="2164" cy="1584"/>
          </a:xfrm>
        </p:grpSpPr>
        <p:sp>
          <p:nvSpPr>
            <p:cNvPr id="124965" name="Line 35"/>
            <p:cNvSpPr>
              <a:spLocks noChangeShapeType="1"/>
            </p:cNvSpPr>
            <p:nvPr/>
          </p:nvSpPr>
          <p:spPr bwMode="auto">
            <a:xfrm>
              <a:off x="0" y="0"/>
              <a:ext cx="1776" cy="1584"/>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4966" name="Text Box 36"/>
            <p:cNvSpPr txBox="1">
              <a:spLocks noChangeArrowheads="1"/>
            </p:cNvSpPr>
            <p:nvPr/>
          </p:nvSpPr>
          <p:spPr bwMode="auto">
            <a:xfrm>
              <a:off x="0" y="0"/>
              <a:ext cx="2164" cy="33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b="1">
                  <a:solidFill>
                    <a:srgbClr val="009900"/>
                  </a:solidFill>
                  <a:latin typeface="Times New Roman" panose="02020603050405020304" pitchFamily="18" charset="0"/>
                </a:rPr>
                <a:t>Лазерное излучение</a:t>
              </a:r>
            </a:p>
          </p:txBody>
        </p:sp>
      </p:grpSp>
      <p:grpSp>
        <p:nvGrpSpPr>
          <p:cNvPr id="14" name="Group 37"/>
          <p:cNvGrpSpPr>
            <a:grpSpLocks/>
          </p:cNvGrpSpPr>
          <p:nvPr/>
        </p:nvGrpSpPr>
        <p:grpSpPr bwMode="auto">
          <a:xfrm>
            <a:off x="1524000" y="0"/>
            <a:ext cx="3435350" cy="2667000"/>
            <a:chOff x="0" y="0"/>
            <a:chExt cx="2164" cy="1680"/>
          </a:xfrm>
        </p:grpSpPr>
        <p:sp>
          <p:nvSpPr>
            <p:cNvPr id="124963" name="Line 38"/>
            <p:cNvSpPr>
              <a:spLocks noChangeShapeType="1"/>
            </p:cNvSpPr>
            <p:nvPr/>
          </p:nvSpPr>
          <p:spPr bwMode="auto">
            <a:xfrm>
              <a:off x="0" y="0"/>
              <a:ext cx="2064" cy="168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4964" name="Text Box 39"/>
            <p:cNvSpPr txBox="1">
              <a:spLocks noChangeArrowheads="1"/>
            </p:cNvSpPr>
            <p:nvPr/>
          </p:nvSpPr>
          <p:spPr bwMode="auto">
            <a:xfrm>
              <a:off x="0" y="0"/>
              <a:ext cx="2164" cy="33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b="1">
                  <a:solidFill>
                    <a:srgbClr val="009900"/>
                  </a:solidFill>
                  <a:latin typeface="Times New Roman" panose="02020603050405020304" pitchFamily="18" charset="0"/>
                </a:rPr>
                <a:t>Лазерное излучение</a:t>
              </a:r>
            </a:p>
          </p:txBody>
        </p:sp>
      </p:grpSp>
      <p:grpSp>
        <p:nvGrpSpPr>
          <p:cNvPr id="24" name="Group 40"/>
          <p:cNvGrpSpPr>
            <a:grpSpLocks/>
          </p:cNvGrpSpPr>
          <p:nvPr/>
        </p:nvGrpSpPr>
        <p:grpSpPr bwMode="auto">
          <a:xfrm>
            <a:off x="1524000" y="0"/>
            <a:ext cx="3962400" cy="2362200"/>
            <a:chOff x="0" y="0"/>
            <a:chExt cx="2496" cy="1488"/>
          </a:xfrm>
        </p:grpSpPr>
        <p:sp>
          <p:nvSpPr>
            <p:cNvPr id="124961" name="Line 41"/>
            <p:cNvSpPr>
              <a:spLocks noChangeShapeType="1"/>
            </p:cNvSpPr>
            <p:nvPr/>
          </p:nvSpPr>
          <p:spPr bwMode="auto">
            <a:xfrm>
              <a:off x="0" y="0"/>
              <a:ext cx="2496" cy="1488"/>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4962" name="Text Box 42"/>
            <p:cNvSpPr txBox="1">
              <a:spLocks noChangeArrowheads="1"/>
            </p:cNvSpPr>
            <p:nvPr/>
          </p:nvSpPr>
          <p:spPr bwMode="auto">
            <a:xfrm>
              <a:off x="0" y="0"/>
              <a:ext cx="2164" cy="33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b="1">
                  <a:solidFill>
                    <a:srgbClr val="009900"/>
                  </a:solidFill>
                  <a:latin typeface="Times New Roman" panose="02020603050405020304" pitchFamily="18" charset="0"/>
                </a:rPr>
                <a:t>Лазерное излучение</a:t>
              </a:r>
            </a:p>
          </p:txBody>
        </p:sp>
      </p:grpSp>
      <p:grpSp>
        <p:nvGrpSpPr>
          <p:cNvPr id="25" name="Group 43"/>
          <p:cNvGrpSpPr>
            <a:grpSpLocks/>
          </p:cNvGrpSpPr>
          <p:nvPr/>
        </p:nvGrpSpPr>
        <p:grpSpPr bwMode="auto">
          <a:xfrm>
            <a:off x="1524000" y="0"/>
            <a:ext cx="4419600" cy="2438400"/>
            <a:chOff x="0" y="0"/>
            <a:chExt cx="2784" cy="1536"/>
          </a:xfrm>
        </p:grpSpPr>
        <p:sp>
          <p:nvSpPr>
            <p:cNvPr id="124959" name="Line 44"/>
            <p:cNvSpPr>
              <a:spLocks noChangeShapeType="1"/>
            </p:cNvSpPr>
            <p:nvPr/>
          </p:nvSpPr>
          <p:spPr bwMode="auto">
            <a:xfrm>
              <a:off x="0" y="0"/>
              <a:ext cx="2784" cy="1536"/>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4960" name="Text Box 45"/>
            <p:cNvSpPr txBox="1">
              <a:spLocks noChangeArrowheads="1"/>
            </p:cNvSpPr>
            <p:nvPr/>
          </p:nvSpPr>
          <p:spPr bwMode="auto">
            <a:xfrm>
              <a:off x="0" y="0"/>
              <a:ext cx="2164" cy="33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b="1">
                  <a:solidFill>
                    <a:srgbClr val="009900"/>
                  </a:solidFill>
                  <a:latin typeface="Times New Roman" panose="02020603050405020304" pitchFamily="18" charset="0"/>
                </a:rPr>
                <a:t>Лазерное излучение</a:t>
              </a:r>
            </a:p>
          </p:txBody>
        </p:sp>
      </p:grpSp>
      <p:sp>
        <p:nvSpPr>
          <p:cNvPr id="23" name="Rectangle 23"/>
          <p:cNvSpPr>
            <a:spLocks noChangeArrowheads="1"/>
          </p:cNvSpPr>
          <p:nvPr/>
        </p:nvSpPr>
        <p:spPr bwMode="auto">
          <a:xfrm>
            <a:off x="1524000" y="1524000"/>
            <a:ext cx="2230438" cy="584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3200" b="1">
                <a:solidFill>
                  <a:srgbClr val="800000"/>
                </a:solidFill>
                <a:latin typeface="Times New Roman" panose="02020603050405020304" pitchFamily="18" charset="0"/>
              </a:rPr>
              <a:t>Коагуляты</a:t>
            </a:r>
          </a:p>
        </p:txBody>
      </p:sp>
      <p:sp>
        <p:nvSpPr>
          <p:cNvPr id="26" name="TextBox 25"/>
          <p:cNvSpPr txBox="1"/>
          <p:nvPr/>
        </p:nvSpPr>
        <p:spPr>
          <a:xfrm>
            <a:off x="225871" y="708992"/>
            <a:ext cx="853182" cy="5440015"/>
          </a:xfrm>
          <a:prstGeom prst="rect">
            <a:avLst/>
          </a:prstGeom>
          <a:noFill/>
        </p:spPr>
        <p:txBody>
          <a:bodyPr vert="wordArtVert" wrap="none">
            <a:spAutoFit/>
          </a:bodyPr>
          <a:lstStyle/>
          <a:p>
            <a:pPr>
              <a:defRPr/>
            </a:pPr>
            <a:r>
              <a:rPr lang="ru-RU" sz="4000" b="1" dirty="0">
                <a:solidFill>
                  <a:srgbClr val="FFC000"/>
                </a:solidFill>
                <a:latin typeface="Arial" panose="020B0604020202020204" pitchFamily="34" charset="0"/>
                <a:cs typeface="Arial" panose="020B0604020202020204" pitchFamily="34" charset="0"/>
              </a:rPr>
              <a:t>лазерная</a:t>
            </a:r>
          </a:p>
        </p:txBody>
      </p:sp>
      <p:sp>
        <p:nvSpPr>
          <p:cNvPr id="28" name="TextBox 27"/>
          <p:cNvSpPr txBox="1"/>
          <p:nvPr/>
        </p:nvSpPr>
        <p:spPr>
          <a:xfrm>
            <a:off x="11149954" y="0"/>
            <a:ext cx="582211" cy="6833602"/>
          </a:xfrm>
          <a:prstGeom prst="rect">
            <a:avLst/>
          </a:prstGeom>
          <a:noFill/>
        </p:spPr>
        <p:txBody>
          <a:bodyPr vert="wordArtVert" wrap="none">
            <a:spAutoFit/>
          </a:bodyPr>
          <a:lstStyle/>
          <a:p>
            <a:pPr>
              <a:defRPr/>
            </a:pPr>
            <a:r>
              <a:rPr lang="ru-RU" sz="2400" b="1" dirty="0" err="1">
                <a:solidFill>
                  <a:srgbClr val="FFC000"/>
                </a:solidFill>
              </a:rPr>
              <a:t>трабекулопластика</a:t>
            </a:r>
            <a:endParaRPr lang="ru-RU" sz="2400" b="1"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par>
                          <p:cTn id="13" fill="hold" nodeType="afterGroup">
                            <p:stCondLst>
                              <p:cond delay="1000"/>
                            </p:stCondLst>
                            <p:childTnLst>
                              <p:par>
                                <p:cTn id="14" presetID="17"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500"/>
                            </p:stCondLst>
                            <p:childTnLst>
                              <p:par>
                                <p:cTn id="19" presetID="2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right)">
                                      <p:cBhvr>
                                        <p:cTn id="21" dur="500"/>
                                        <p:tgtEl>
                                          <p:spTgt spid="3"/>
                                        </p:tgtEl>
                                      </p:cBhvr>
                                    </p:animEffect>
                                  </p:childTnLst>
                                </p:cTn>
                              </p:par>
                            </p:childTnLst>
                          </p:cTn>
                        </p:par>
                        <p:par>
                          <p:cTn id="22" fill="hold" nodeType="afterGroup">
                            <p:stCondLst>
                              <p:cond delay="2000"/>
                            </p:stCondLst>
                            <p:childTnLst>
                              <p:par>
                                <p:cTn id="23" presetID="17" presetClass="entr" presetSubtype="1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strVal val="#ppt_h"/>
                                          </p:val>
                                        </p:tav>
                                        <p:tav tm="100000">
                                          <p:val>
                                            <p:strVal val="#ppt_h"/>
                                          </p:val>
                                        </p:tav>
                                      </p:tavLst>
                                    </p:anim>
                                  </p:childTnLst>
                                </p:cTn>
                              </p:par>
                            </p:childTnLst>
                          </p:cTn>
                        </p:par>
                        <p:par>
                          <p:cTn id="27" fill="hold" nodeType="afterGroup">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par>
                          <p:cTn id="31" fill="hold" nodeType="afterGroup">
                            <p:stCondLst>
                              <p:cond delay="3000"/>
                            </p:stCondLst>
                            <p:childTnLst>
                              <p:par>
                                <p:cTn id="32" presetID="17"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strVal val="#ppt_h"/>
                                          </p:val>
                                        </p:tav>
                                        <p:tav tm="100000">
                                          <p:val>
                                            <p:strVal val="#ppt_h"/>
                                          </p:val>
                                        </p:tav>
                                      </p:tavLst>
                                    </p:anim>
                                  </p:childTnLst>
                                </p:cTn>
                              </p:par>
                            </p:childTnLst>
                          </p:cTn>
                        </p:par>
                        <p:par>
                          <p:cTn id="36" fill="hold" nodeType="afterGroup">
                            <p:stCondLst>
                              <p:cond delay="3500"/>
                            </p:stCondLst>
                            <p:childTnLst>
                              <p:par>
                                <p:cTn id="37" presetID="22" presetClass="entr" presetSubtype="4"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par>
                          <p:cTn id="40" fill="hold" nodeType="afterGroup">
                            <p:stCondLst>
                              <p:cond delay="4000"/>
                            </p:stCondLst>
                            <p:childTnLst>
                              <p:par>
                                <p:cTn id="41" presetID="17" presetClass="entr" presetSubtype="1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4500"/>
                            </p:stCondLst>
                            <p:childTnLst>
                              <p:par>
                                <p:cTn id="46" presetID="22" presetClass="entr" presetSubtype="1"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par>
                          <p:cTn id="49" fill="hold" nodeType="afterGroup">
                            <p:stCondLst>
                              <p:cond delay="5000"/>
                            </p:stCondLst>
                            <p:childTnLst>
                              <p:par>
                                <p:cTn id="50" presetID="22" presetClass="entr" presetSubtype="1"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up)">
                                      <p:cBhvr>
                                        <p:cTn id="52" dur="500"/>
                                        <p:tgtEl>
                                          <p:spTgt spid="4"/>
                                        </p:tgtEl>
                                      </p:cBhvr>
                                    </p:animEffect>
                                  </p:childTnLst>
                                  <p:subTnLst>
                                    <p:set>
                                      <p:cBhvr override="childStyle">
                                        <p:cTn dur="1" fill="hold" display="0" masterRel="sameClick" afterEffect="1">
                                          <p:stCondLst>
                                            <p:cond evt="end" delay="0">
                                              <p:tn val="50"/>
                                            </p:cond>
                                          </p:stCondLst>
                                        </p:cTn>
                                        <p:tgtEl>
                                          <p:spTgt spid="4"/>
                                        </p:tgtEl>
                                        <p:attrNameLst>
                                          <p:attrName>style.visibility</p:attrName>
                                        </p:attrNameLst>
                                      </p:cBhvr>
                                      <p:to>
                                        <p:strVal val="hidden"/>
                                      </p:to>
                                    </p:set>
                                  </p:subTnLst>
                                </p:cTn>
                              </p:par>
                            </p:childTnLst>
                          </p:cTn>
                        </p:par>
                        <p:par>
                          <p:cTn id="53" fill="hold" nodeType="afterGroup">
                            <p:stCondLst>
                              <p:cond delay="5500"/>
                            </p:stCondLst>
                            <p:childTnLst>
                              <p:par>
                                <p:cTn id="54" presetID="4" presetClass="entr" presetSubtype="32"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ox(out)">
                                      <p:cBhvr>
                                        <p:cTn id="56" dur="500"/>
                                        <p:tgtEl>
                                          <p:spTgt spid="18"/>
                                        </p:tgtEl>
                                      </p:cBhvr>
                                    </p:animEffect>
                                  </p:childTnLst>
                                </p:cTn>
                              </p:par>
                            </p:childTnLst>
                          </p:cTn>
                        </p:par>
                        <p:par>
                          <p:cTn id="57" fill="hold" nodeType="afterGroup">
                            <p:stCondLst>
                              <p:cond delay="6000"/>
                            </p:stCondLst>
                            <p:childTnLst>
                              <p:par>
                                <p:cTn id="58" presetID="22" presetClass="entr" presetSubtype="1"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up)">
                                      <p:cBhvr>
                                        <p:cTn id="60" dur="500"/>
                                        <p:tgtEl>
                                          <p:spTgt spid="12"/>
                                        </p:tgtEl>
                                      </p:cBhvr>
                                    </p:animEffect>
                                  </p:childTnLst>
                                  <p:subTnLst>
                                    <p:set>
                                      <p:cBhvr override="childStyle">
                                        <p:cTn dur="1" fill="hold" display="0" masterRel="sameClick" afterEffect="1">
                                          <p:stCondLst>
                                            <p:cond evt="end" delay="0">
                                              <p:tn val="58"/>
                                            </p:cond>
                                          </p:stCondLst>
                                        </p:cTn>
                                        <p:tgtEl>
                                          <p:spTgt spid="12"/>
                                        </p:tgtEl>
                                        <p:attrNameLst>
                                          <p:attrName>style.visibility</p:attrName>
                                        </p:attrNameLst>
                                      </p:cBhvr>
                                      <p:to>
                                        <p:strVal val="hidden"/>
                                      </p:to>
                                    </p:set>
                                  </p:subTnLst>
                                </p:cTn>
                              </p:par>
                            </p:childTnLst>
                          </p:cTn>
                        </p:par>
                        <p:par>
                          <p:cTn id="61" fill="hold" nodeType="afterGroup">
                            <p:stCondLst>
                              <p:cond delay="6500"/>
                            </p:stCondLst>
                            <p:childTnLst>
                              <p:par>
                                <p:cTn id="62" presetID="4" presetClass="entr" presetSubtype="32"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ox(out)">
                                      <p:cBhvr>
                                        <p:cTn id="64" dur="500"/>
                                        <p:tgtEl>
                                          <p:spTgt spid="17"/>
                                        </p:tgtEl>
                                      </p:cBhvr>
                                    </p:animEffect>
                                  </p:childTnLst>
                                </p:cTn>
                              </p:par>
                            </p:childTnLst>
                          </p:cTn>
                        </p:par>
                        <p:par>
                          <p:cTn id="65" fill="hold" nodeType="afterGroup">
                            <p:stCondLst>
                              <p:cond delay="7000"/>
                            </p:stCondLst>
                            <p:childTnLst>
                              <p:par>
                                <p:cTn id="66" presetID="22" presetClass="entr" presetSubtype="1"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up)">
                                      <p:cBhvr>
                                        <p:cTn id="68" dur="500"/>
                                        <p:tgtEl>
                                          <p:spTgt spid="13"/>
                                        </p:tgtEl>
                                      </p:cBhvr>
                                    </p:animEffect>
                                  </p:childTnLst>
                                  <p:subTnLst>
                                    <p:set>
                                      <p:cBhvr override="childStyle">
                                        <p:cTn dur="1" fill="hold" display="0" masterRel="sameClick" afterEffect="1">
                                          <p:stCondLst>
                                            <p:cond evt="end" delay="0">
                                              <p:tn val="66"/>
                                            </p:cond>
                                          </p:stCondLst>
                                        </p:cTn>
                                        <p:tgtEl>
                                          <p:spTgt spid="13"/>
                                        </p:tgtEl>
                                        <p:attrNameLst>
                                          <p:attrName>style.visibility</p:attrName>
                                        </p:attrNameLst>
                                      </p:cBhvr>
                                      <p:to>
                                        <p:strVal val="hidden"/>
                                      </p:to>
                                    </p:set>
                                  </p:subTnLst>
                                </p:cTn>
                              </p:par>
                            </p:childTnLst>
                          </p:cTn>
                        </p:par>
                        <p:par>
                          <p:cTn id="69" fill="hold" nodeType="afterGroup">
                            <p:stCondLst>
                              <p:cond delay="7500"/>
                            </p:stCondLst>
                            <p:childTnLst>
                              <p:par>
                                <p:cTn id="70" presetID="4" presetClass="entr" presetSubtype="32"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ox(out)">
                                      <p:cBhvr>
                                        <p:cTn id="72" dur="500"/>
                                        <p:tgtEl>
                                          <p:spTgt spid="19"/>
                                        </p:tgtEl>
                                      </p:cBhvr>
                                    </p:animEffect>
                                  </p:childTnLst>
                                </p:cTn>
                              </p:par>
                            </p:childTnLst>
                          </p:cTn>
                        </p:par>
                        <p:par>
                          <p:cTn id="73" fill="hold" nodeType="afterGroup">
                            <p:stCondLst>
                              <p:cond delay="8000"/>
                            </p:stCondLst>
                            <p:childTnLst>
                              <p:par>
                                <p:cTn id="74" presetID="22" presetClass="entr" presetSubtype="1" fill="hold"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up)">
                                      <p:cBhvr>
                                        <p:cTn id="76" dur="500"/>
                                        <p:tgtEl>
                                          <p:spTgt spid="14"/>
                                        </p:tgtEl>
                                      </p:cBhvr>
                                    </p:animEffect>
                                  </p:childTnLst>
                                  <p:subTnLst>
                                    <p:set>
                                      <p:cBhvr override="childStyle">
                                        <p:cTn dur="1" fill="hold" display="0" masterRel="sameClick" afterEffect="1">
                                          <p:stCondLst>
                                            <p:cond evt="end" delay="0">
                                              <p:tn val="74"/>
                                            </p:cond>
                                          </p:stCondLst>
                                        </p:cTn>
                                        <p:tgtEl>
                                          <p:spTgt spid="14"/>
                                        </p:tgtEl>
                                        <p:attrNameLst>
                                          <p:attrName>style.visibility</p:attrName>
                                        </p:attrNameLst>
                                      </p:cBhvr>
                                      <p:to>
                                        <p:strVal val="hidden"/>
                                      </p:to>
                                    </p:set>
                                  </p:subTnLst>
                                </p:cTn>
                              </p:par>
                            </p:childTnLst>
                          </p:cTn>
                        </p:par>
                        <p:par>
                          <p:cTn id="77" fill="hold" nodeType="afterGroup">
                            <p:stCondLst>
                              <p:cond delay="8500"/>
                            </p:stCondLst>
                            <p:childTnLst>
                              <p:par>
                                <p:cTn id="78" presetID="4" presetClass="entr" presetSubtype="32"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ox(out)">
                                      <p:cBhvr>
                                        <p:cTn id="80" dur="500"/>
                                        <p:tgtEl>
                                          <p:spTgt spid="20"/>
                                        </p:tgtEl>
                                      </p:cBhvr>
                                    </p:animEffect>
                                  </p:childTnLst>
                                </p:cTn>
                              </p:par>
                            </p:childTnLst>
                          </p:cTn>
                        </p:par>
                        <p:par>
                          <p:cTn id="81" fill="hold" nodeType="afterGroup">
                            <p:stCondLst>
                              <p:cond delay="9000"/>
                            </p:stCondLst>
                            <p:childTnLst>
                              <p:par>
                                <p:cTn id="82" presetID="22" presetClass="entr" presetSubtype="1" fill="hold" nodeType="after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wipe(up)">
                                      <p:cBhvr>
                                        <p:cTn id="84" dur="500"/>
                                        <p:tgtEl>
                                          <p:spTgt spid="24"/>
                                        </p:tgtEl>
                                      </p:cBhvr>
                                    </p:animEffect>
                                  </p:childTnLst>
                                  <p:subTnLst>
                                    <p:set>
                                      <p:cBhvr override="childStyle">
                                        <p:cTn dur="1" fill="hold" display="0" masterRel="sameClick" afterEffect="1">
                                          <p:stCondLst>
                                            <p:cond evt="end" delay="0">
                                              <p:tn val="82"/>
                                            </p:cond>
                                          </p:stCondLst>
                                        </p:cTn>
                                        <p:tgtEl>
                                          <p:spTgt spid="24"/>
                                        </p:tgtEl>
                                        <p:attrNameLst>
                                          <p:attrName>style.visibility</p:attrName>
                                        </p:attrNameLst>
                                      </p:cBhvr>
                                      <p:to>
                                        <p:strVal val="hidden"/>
                                      </p:to>
                                    </p:set>
                                  </p:subTnLst>
                                </p:cTn>
                              </p:par>
                            </p:childTnLst>
                          </p:cTn>
                        </p:par>
                        <p:par>
                          <p:cTn id="85" fill="hold" nodeType="afterGroup">
                            <p:stCondLst>
                              <p:cond delay="9500"/>
                            </p:stCondLst>
                            <p:childTnLst>
                              <p:par>
                                <p:cTn id="86" presetID="4" presetClass="entr" presetSubtype="32" fill="hold" grpId="0" nodeType="after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box(out)">
                                      <p:cBhvr>
                                        <p:cTn id="88" dur="500"/>
                                        <p:tgtEl>
                                          <p:spTgt spid="21"/>
                                        </p:tgtEl>
                                      </p:cBhvr>
                                    </p:animEffect>
                                  </p:childTnLst>
                                </p:cTn>
                              </p:par>
                            </p:childTnLst>
                          </p:cTn>
                        </p:par>
                        <p:par>
                          <p:cTn id="89" fill="hold" nodeType="afterGroup">
                            <p:stCondLst>
                              <p:cond delay="10000"/>
                            </p:stCondLst>
                            <p:childTnLst>
                              <p:par>
                                <p:cTn id="90" presetID="22" presetClass="entr" presetSubtype="1" fill="hold" nodeType="after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wipe(up)">
                                      <p:cBhvr>
                                        <p:cTn id="92" dur="500"/>
                                        <p:tgtEl>
                                          <p:spTgt spid="25"/>
                                        </p:tgtEl>
                                      </p:cBhvr>
                                    </p:animEffect>
                                  </p:childTnLst>
                                  <p:subTnLst>
                                    <p:set>
                                      <p:cBhvr override="childStyle">
                                        <p:cTn dur="1" fill="hold" display="0" masterRel="sameClick" afterEffect="1">
                                          <p:stCondLst>
                                            <p:cond evt="end" delay="0">
                                              <p:tn val="90"/>
                                            </p:cond>
                                          </p:stCondLst>
                                        </p:cTn>
                                        <p:tgtEl>
                                          <p:spTgt spid="25"/>
                                        </p:tgtEl>
                                        <p:attrNameLst>
                                          <p:attrName>style.visibility</p:attrName>
                                        </p:attrNameLst>
                                      </p:cBhvr>
                                      <p:to>
                                        <p:strVal val="hidden"/>
                                      </p:to>
                                    </p:set>
                                  </p:subTnLst>
                                </p:cTn>
                              </p:par>
                            </p:childTnLst>
                          </p:cTn>
                        </p:par>
                        <p:par>
                          <p:cTn id="93" fill="hold" nodeType="afterGroup">
                            <p:stCondLst>
                              <p:cond delay="10500"/>
                            </p:stCondLst>
                            <p:childTnLst>
                              <p:par>
                                <p:cTn id="94" presetID="4" presetClass="entr" presetSubtype="32"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box(out)">
                                      <p:cBhvr>
                                        <p:cTn id="96" dur="500"/>
                                        <p:tgtEl>
                                          <p:spTgt spid="22"/>
                                        </p:tgtEl>
                                      </p:cBhvr>
                                    </p:animEffect>
                                  </p:childTnLst>
                                </p:cTn>
                              </p:par>
                            </p:childTnLst>
                          </p:cTn>
                        </p:par>
                        <p:par>
                          <p:cTn id="97" fill="hold" nodeType="afterGroup">
                            <p:stCondLst>
                              <p:cond delay="11000"/>
                            </p:stCondLst>
                            <p:childTnLst>
                              <p:par>
                                <p:cTn id="98" presetID="17" presetClass="entr" presetSubtype="10" fill="hold" grpId="0" nodeType="afterEffect">
                                  <p:stCondLst>
                                    <p:cond delay="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500" fill="hold"/>
                                        <p:tgtEl>
                                          <p:spTgt spid="23"/>
                                        </p:tgtEl>
                                        <p:attrNameLst>
                                          <p:attrName>ppt_w</p:attrName>
                                        </p:attrNameLst>
                                      </p:cBhvr>
                                      <p:tavLst>
                                        <p:tav tm="0">
                                          <p:val>
                                            <p:fltVal val="0"/>
                                          </p:val>
                                        </p:tav>
                                        <p:tav tm="100000">
                                          <p:val>
                                            <p:strVal val="#ppt_w"/>
                                          </p:val>
                                        </p:tav>
                                      </p:tavLst>
                                    </p:anim>
                                    <p:anim calcmode="lin" valueType="num">
                                      <p:cBhvr>
                                        <p:cTn id="101" dur="500" fill="hold"/>
                                        <p:tgtEl>
                                          <p:spTgt spid="23"/>
                                        </p:tgtEl>
                                        <p:attrNameLst>
                                          <p:attrName>ppt_h</p:attrName>
                                        </p:attrNameLst>
                                      </p:cBhvr>
                                      <p:tavLst>
                                        <p:tav tm="0">
                                          <p:val>
                                            <p:strVal val="#ppt_h"/>
                                          </p:val>
                                        </p:tav>
                                        <p:tav tm="100000">
                                          <p:val>
                                            <p:strVal val="#ppt_h"/>
                                          </p:val>
                                        </p:tav>
                                      </p:tavLst>
                                    </p:anim>
                                  </p:childTnLst>
                                </p:cTn>
                              </p:par>
                            </p:childTnLst>
                          </p:cTn>
                        </p:par>
                        <p:par>
                          <p:cTn id="102" fill="hold" nodeType="afterGroup">
                            <p:stCondLst>
                              <p:cond delay="11500"/>
                            </p:stCondLst>
                            <p:childTnLst>
                              <p:par>
                                <p:cTn id="103" presetID="22" presetClass="entr" presetSubtype="1" fill="hold" grpId="0" nodeType="after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wipe(up)">
                                      <p:cBhvr>
                                        <p:cTn id="105" dur="500"/>
                                        <p:tgtEl>
                                          <p:spTgt spid="27"/>
                                        </p:tgtEl>
                                      </p:cBhvr>
                                    </p:animEffect>
                                  </p:childTnLst>
                                </p:cTn>
                              </p:par>
                            </p:childTnLst>
                          </p:cTn>
                        </p:par>
                        <p:par>
                          <p:cTn id="106" fill="hold" nodeType="afterGroup">
                            <p:stCondLst>
                              <p:cond delay="12000"/>
                            </p:stCondLst>
                            <p:childTnLst>
                              <p:par>
                                <p:cTn id="107" presetID="22" presetClass="entr" presetSubtype="1" fill="hold" grpId="0" nodeType="after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wipe(up)">
                                      <p:cBhvr>
                                        <p:cTn id="10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nimBg="1"/>
      <p:bldP spid="7" grpId="0" autoUpdateAnimBg="0"/>
      <p:bldP spid="8" grpId="0" animBg="1"/>
      <p:bldP spid="9" grpId="0" autoUpdateAnimBg="0"/>
      <p:bldP spid="10" grpId="0" animBg="1"/>
      <p:bldP spid="11" grpId="0" autoUpdateAnimBg="0"/>
      <p:bldP spid="15" grpId="0" animBg="1"/>
      <p:bldP spid="16" grpId="0" autoUpdateAnimBg="0"/>
      <p:bldP spid="17" grpId="0" animBg="1"/>
      <p:bldP spid="18" grpId="0" animBg="1"/>
      <p:bldP spid="19" grpId="0" animBg="1"/>
      <p:bldP spid="20" grpId="0" animBg="1"/>
      <p:bldP spid="21" grpId="0" animBg="1"/>
      <p:bldP spid="22" grpId="0" animBg="1"/>
      <p:bldP spid="27" grpId="0" animBg="1"/>
      <p:bldP spid="23"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Заголовок 1"/>
          <p:cNvSpPr txBox="1">
            <a:spLocks/>
          </p:cNvSpPr>
          <p:nvPr/>
        </p:nvSpPr>
        <p:spPr bwMode="auto">
          <a:xfrm>
            <a:off x="674688" y="166688"/>
            <a:ext cx="11136312"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ru-RU" altLang="ru-RU" sz="4800" b="1">
                <a:solidFill>
                  <a:srgbClr val="FFC000"/>
                </a:solidFill>
                <a:latin typeface="Arial" panose="020B0604020202020204" pitchFamily="34" charset="0"/>
                <a:cs typeface="Arial" panose="020B0604020202020204" pitchFamily="34" charset="0"/>
              </a:rPr>
              <a:t>Хирургическое лечение глауком</a:t>
            </a:r>
          </a:p>
        </p:txBody>
      </p:sp>
      <p:pic>
        <p:nvPicPr>
          <p:cNvPr id="126979" name="Picture 2" descr="msotw9_temp0"/>
          <p:cNvPicPr>
            <a:picLocks noChangeAspect="1" noChangeArrowheads="1"/>
          </p:cNvPicPr>
          <p:nvPr/>
        </p:nvPicPr>
        <p:blipFill>
          <a:blip r:embed="rId2">
            <a:extLst>
              <a:ext uri="{28A0092B-C50C-407E-A947-70E740481C1C}">
                <a14:useLocalDpi xmlns:a14="http://schemas.microsoft.com/office/drawing/2010/main" val="0"/>
              </a:ext>
            </a:extLst>
          </a:blip>
          <a:srcRect t="2026"/>
          <a:stretch>
            <a:fillRect/>
          </a:stretch>
        </p:blipFill>
        <p:spPr bwMode="auto">
          <a:xfrm>
            <a:off x="4727575" y="1033463"/>
            <a:ext cx="2260600" cy="3060700"/>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26980" name="Picture 3" descr="msotw9_temp0"/>
          <p:cNvPicPr>
            <a:picLocks noChangeAspect="1" noChangeArrowheads="1"/>
          </p:cNvPicPr>
          <p:nvPr/>
        </p:nvPicPr>
        <p:blipFill>
          <a:blip r:embed="rId3">
            <a:extLst>
              <a:ext uri="{28A0092B-C50C-407E-A947-70E740481C1C}">
                <a14:useLocalDpi xmlns:a14="http://schemas.microsoft.com/office/drawing/2010/main" val="0"/>
              </a:ext>
            </a:extLst>
          </a:blip>
          <a:srcRect t="2570"/>
          <a:stretch>
            <a:fillRect/>
          </a:stretch>
        </p:blipFill>
        <p:spPr bwMode="auto">
          <a:xfrm>
            <a:off x="8697913" y="1304925"/>
            <a:ext cx="2468562" cy="3341688"/>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26981" name="Picture 4" descr="msotw9_temp0"/>
          <p:cNvPicPr>
            <a:picLocks noChangeAspect="1" noChangeArrowheads="1"/>
          </p:cNvPicPr>
          <p:nvPr/>
        </p:nvPicPr>
        <p:blipFill>
          <a:blip r:embed="rId4">
            <a:extLst>
              <a:ext uri="{28A0092B-C50C-407E-A947-70E740481C1C}">
                <a14:useLocalDpi xmlns:a14="http://schemas.microsoft.com/office/drawing/2010/main" val="0"/>
              </a:ext>
            </a:extLst>
          </a:blip>
          <a:srcRect t="1587"/>
          <a:stretch>
            <a:fillRect/>
          </a:stretch>
        </p:blipFill>
        <p:spPr bwMode="auto">
          <a:xfrm>
            <a:off x="1038225" y="1304925"/>
            <a:ext cx="2470150" cy="3375025"/>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26982" name="Text Box 5"/>
          <p:cNvSpPr txBox="1">
            <a:spLocks noChangeArrowheads="1"/>
          </p:cNvSpPr>
          <p:nvPr/>
        </p:nvSpPr>
        <p:spPr bwMode="auto">
          <a:xfrm>
            <a:off x="4562475" y="4264025"/>
            <a:ext cx="2743200" cy="2230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a:solidFill>
                  <a:srgbClr val="FFFF00"/>
                </a:solidFill>
                <a:latin typeface="Times New Roman" panose="02020603050405020304" pitchFamily="18" charset="0"/>
              </a:rPr>
              <a:t>А. Грефе</a:t>
            </a:r>
          </a:p>
          <a:p>
            <a:pPr algn="ctr" eaLnBrk="1" hangingPunct="1">
              <a:lnSpc>
                <a:spcPct val="100000"/>
              </a:lnSpc>
              <a:spcBef>
                <a:spcPct val="0"/>
              </a:spcBef>
              <a:buFontTx/>
              <a:buNone/>
            </a:pPr>
            <a:r>
              <a:rPr lang="ru-RU" altLang="ru-RU" sz="1600">
                <a:solidFill>
                  <a:schemeClr val="bg1"/>
                </a:solidFill>
                <a:latin typeface="Times New Roman" panose="02020603050405020304" pitchFamily="18" charset="0"/>
              </a:rPr>
              <a:t>Предложил антиглаукоматзную иридэктомию (1856, 1857), ознаменовавшую</a:t>
            </a:r>
          </a:p>
          <a:p>
            <a:pPr algn="ctr" eaLnBrk="1" hangingPunct="1">
              <a:lnSpc>
                <a:spcPct val="100000"/>
              </a:lnSpc>
              <a:spcBef>
                <a:spcPct val="0"/>
              </a:spcBef>
              <a:buFontTx/>
              <a:buNone/>
            </a:pPr>
            <a:r>
              <a:rPr lang="ru-RU" altLang="ru-RU" sz="1600">
                <a:solidFill>
                  <a:schemeClr val="bg1"/>
                </a:solidFill>
                <a:latin typeface="Times New Roman" panose="02020603050405020304" pitchFamily="18" charset="0"/>
              </a:rPr>
              <a:t>первые успехи в хирургическом лечении глауком</a:t>
            </a:r>
          </a:p>
        </p:txBody>
      </p:sp>
      <p:sp>
        <p:nvSpPr>
          <p:cNvPr id="126983" name="Text Box 6"/>
          <p:cNvSpPr txBox="1">
            <a:spLocks noChangeArrowheads="1"/>
          </p:cNvSpPr>
          <p:nvPr/>
        </p:nvSpPr>
        <p:spPr bwMode="auto">
          <a:xfrm>
            <a:off x="8589963" y="4722813"/>
            <a:ext cx="2684462" cy="19081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a:solidFill>
                  <a:srgbClr val="FFFF00"/>
                </a:solidFill>
                <a:latin typeface="Times New Roman" panose="02020603050405020304" pitchFamily="18" charset="0"/>
              </a:rPr>
              <a:t>А. Маклаков</a:t>
            </a:r>
          </a:p>
          <a:p>
            <a:pPr algn="ctr" eaLnBrk="1" hangingPunct="1">
              <a:lnSpc>
                <a:spcPct val="100000"/>
              </a:lnSpc>
              <a:spcBef>
                <a:spcPct val="0"/>
              </a:spcBef>
              <a:buFontTx/>
              <a:buNone/>
            </a:pPr>
            <a:r>
              <a:rPr lang="ru-RU" altLang="ru-RU" sz="1800">
                <a:solidFill>
                  <a:schemeClr val="bg1"/>
                </a:solidFill>
                <a:latin typeface="Times New Roman" panose="02020603050405020304" pitchFamily="18" charset="0"/>
              </a:rPr>
              <a:t>Разработал «косую склерэктомию (1886 г.), положившую начало фистулизирующим операциям</a:t>
            </a:r>
          </a:p>
        </p:txBody>
      </p:sp>
      <p:sp>
        <p:nvSpPr>
          <p:cNvPr id="126984" name="Text Box 7"/>
          <p:cNvSpPr txBox="1">
            <a:spLocks noChangeArrowheads="1"/>
          </p:cNvSpPr>
          <p:nvPr/>
        </p:nvSpPr>
        <p:spPr bwMode="auto">
          <a:xfrm>
            <a:off x="917575" y="4867275"/>
            <a:ext cx="2590800" cy="16176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a:solidFill>
                  <a:srgbClr val="FFFF00"/>
                </a:solidFill>
                <a:latin typeface="Times New Roman" panose="02020603050405020304" pitchFamily="18" charset="0"/>
              </a:rPr>
              <a:t>Ф. Лагранж</a:t>
            </a:r>
          </a:p>
          <a:p>
            <a:pPr algn="ctr" eaLnBrk="1" hangingPunct="1">
              <a:lnSpc>
                <a:spcPct val="100000"/>
              </a:lnSpc>
              <a:spcBef>
                <a:spcPct val="0"/>
              </a:spcBef>
              <a:buFontTx/>
              <a:buNone/>
            </a:pPr>
            <a:r>
              <a:rPr lang="ru-RU" altLang="ru-RU" sz="1800">
                <a:solidFill>
                  <a:schemeClr val="bg1"/>
                </a:solidFill>
                <a:latin typeface="Times New Roman" panose="02020603050405020304" pitchFamily="18" charset="0"/>
              </a:rPr>
              <a:t>Внедрение фистулизирующих</a:t>
            </a:r>
          </a:p>
          <a:p>
            <a:pPr algn="ctr" eaLnBrk="1" hangingPunct="1">
              <a:lnSpc>
                <a:spcPct val="100000"/>
              </a:lnSpc>
              <a:spcBef>
                <a:spcPct val="0"/>
              </a:spcBef>
              <a:buFontTx/>
              <a:buNone/>
            </a:pPr>
            <a:r>
              <a:rPr lang="ru-RU" altLang="ru-RU" sz="1800">
                <a:solidFill>
                  <a:schemeClr val="bg1"/>
                </a:solidFill>
                <a:latin typeface="Times New Roman" panose="02020603050405020304" pitchFamily="18" charset="0"/>
              </a:rPr>
              <a:t>операций в широкую клиническую практику</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Заголовок 1"/>
          <p:cNvSpPr>
            <a:spLocks noGrp="1"/>
          </p:cNvSpPr>
          <p:nvPr>
            <p:ph type="title"/>
          </p:nvPr>
        </p:nvSpPr>
        <p:spPr>
          <a:xfrm>
            <a:off x="838200" y="365125"/>
            <a:ext cx="10798175" cy="1325563"/>
          </a:xfrm>
        </p:spPr>
        <p:txBody>
          <a:bodyPr/>
          <a:lstStyle/>
          <a:p>
            <a:pPr algn="ctr" eaLnBrk="1" hangingPunct="1"/>
            <a:r>
              <a:rPr lang="ru-RU" altLang="ru-RU" b="1" smtClean="0">
                <a:solidFill>
                  <a:srgbClr val="FFC000"/>
                </a:solidFill>
                <a:latin typeface="Arial" panose="020B0604020202020204" pitchFamily="34" charset="0"/>
                <a:cs typeface="Arial" panose="020B0604020202020204" pitchFamily="34" charset="0"/>
              </a:rPr>
              <a:t>Субсклеральная склериридэктомия </a:t>
            </a:r>
          </a:p>
        </p:txBody>
      </p:sp>
      <p:pic>
        <p:nvPicPr>
          <p:cNvPr id="2" name="ССИЭ быстрый">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35200" y="1825625"/>
            <a:ext cx="7723188" cy="43513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90538" y="103188"/>
            <a:ext cx="11015662" cy="1143000"/>
          </a:xfrm>
          <a:extLst/>
        </p:spPr>
        <p:txBody>
          <a:bodyPr rtlCol="0">
            <a:noAutofit/>
          </a:bodyPr>
          <a:lstStyle/>
          <a:p>
            <a:pPr algn="ctr" eaLnBrk="1" fontAlgn="auto" hangingPunct="1">
              <a:spcAft>
                <a:spcPts val="0"/>
              </a:spcAft>
              <a:defRPr/>
            </a:pPr>
            <a:r>
              <a:rPr lang="ru-RU" alt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Хирургическое лечение глаукомы (основные этапы)</a:t>
            </a:r>
          </a:p>
        </p:txBody>
      </p:sp>
      <p:pic>
        <p:nvPicPr>
          <p:cNvPr id="4" name="9.avi">
            <a:hlinkClick r:id="" action="ppaction://media"/>
          </p:cNvPr>
          <p:cNvPicPr>
            <a:picLocks noGrp="1" noRot="1" noChangeAspect="1" noChangeArrowheads="1"/>
          </p:cNvPicPr>
          <p:nvPr>
            <p:ph idx="1"/>
            <a:videoFile r:link="rId1"/>
          </p:nvPr>
        </p:nvPicPr>
        <p:blipFill>
          <a:blip r:embed="rId8">
            <a:extLst>
              <a:ext uri="{28A0092B-C50C-407E-A947-70E740481C1C}">
                <a14:useLocalDpi xmlns:a14="http://schemas.microsoft.com/office/drawing/2010/main" val="0"/>
              </a:ext>
            </a:extLst>
          </a:blip>
          <a:srcRect/>
          <a:stretch>
            <a:fillRect/>
          </a:stretch>
        </p:blipFill>
        <p:spPr>
          <a:xfrm>
            <a:off x="2012950" y="1495425"/>
            <a:ext cx="2501900" cy="1876425"/>
          </a:xfrm>
          <a:ln>
            <a:solidFill>
              <a:schemeClr val="bg1"/>
            </a:solidFill>
            <a:miter lim="800000"/>
            <a:headEnd/>
            <a:tailEnd/>
          </a:ln>
        </p:spPr>
      </p:pic>
      <p:sp>
        <p:nvSpPr>
          <p:cNvPr id="129028" name="TextBox 1"/>
          <p:cNvSpPr txBox="1">
            <a:spLocks noChangeArrowheads="1"/>
          </p:cNvSpPr>
          <p:nvPr/>
        </p:nvSpPr>
        <p:spPr bwMode="auto">
          <a:xfrm>
            <a:off x="2149475" y="3475038"/>
            <a:ext cx="2228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800">
                <a:solidFill>
                  <a:schemeClr val="bg1"/>
                </a:solidFill>
                <a:latin typeface="Times New Roman" panose="02020603050405020304" pitchFamily="18" charset="0"/>
              </a:rPr>
              <a:t>Разрез конъюнктивы</a:t>
            </a:r>
          </a:p>
        </p:txBody>
      </p:sp>
      <p:pic>
        <p:nvPicPr>
          <p:cNvPr id="6" name="9а.avi">
            <a:hlinkClick r:id="" action="ppaction://media"/>
          </p:cNvPr>
          <p:cNvPicPr>
            <a:picLocks noRot="1" noChangeAspect="1" noChangeArrowheads="1"/>
          </p:cNvPicPr>
          <p:nvPr>
            <a:videoFile r:link="rId2"/>
          </p:nvPr>
        </p:nvPicPr>
        <p:blipFill>
          <a:blip r:embed="rId9">
            <a:extLst>
              <a:ext uri="{28A0092B-C50C-407E-A947-70E740481C1C}">
                <a14:useLocalDpi xmlns:a14="http://schemas.microsoft.com/office/drawing/2010/main" val="0"/>
              </a:ext>
            </a:extLst>
          </a:blip>
          <a:srcRect/>
          <a:stretch>
            <a:fillRect/>
          </a:stretch>
        </p:blipFill>
        <p:spPr bwMode="auto">
          <a:xfrm>
            <a:off x="4799013" y="1447800"/>
            <a:ext cx="2536825" cy="20304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9030" name="TextBox 2"/>
          <p:cNvSpPr txBox="1">
            <a:spLocks noChangeArrowheads="1"/>
          </p:cNvSpPr>
          <p:nvPr/>
        </p:nvSpPr>
        <p:spPr bwMode="auto">
          <a:xfrm>
            <a:off x="4976813" y="3476625"/>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800">
                <a:solidFill>
                  <a:schemeClr val="bg1"/>
                </a:solidFill>
                <a:latin typeface="Times New Roman" panose="02020603050405020304" pitchFamily="18" charset="0"/>
              </a:rPr>
              <a:t>Коагуляция сосудов</a:t>
            </a:r>
          </a:p>
        </p:txBody>
      </p:sp>
      <p:pic>
        <p:nvPicPr>
          <p:cNvPr id="8" name="5а.avi">
            <a:hlinkClick r:id="" action="ppaction://media"/>
          </p:cNvPr>
          <p:cNvPicPr>
            <a:picLocks noRot="1" noChangeAspect="1" noChangeArrowheads="1"/>
          </p:cNvPicPr>
          <p:nvPr>
            <a:videoFile r:link="rId3"/>
          </p:nvPr>
        </p:nvPicPr>
        <p:blipFill>
          <a:blip r:embed="rId10">
            <a:extLst>
              <a:ext uri="{28A0092B-C50C-407E-A947-70E740481C1C}">
                <a14:useLocalDpi xmlns:a14="http://schemas.microsoft.com/office/drawing/2010/main" val="0"/>
              </a:ext>
            </a:extLst>
          </a:blip>
          <a:srcRect/>
          <a:stretch>
            <a:fillRect/>
          </a:stretch>
        </p:blipFill>
        <p:spPr bwMode="auto">
          <a:xfrm>
            <a:off x="7718425" y="1447800"/>
            <a:ext cx="2530475" cy="2024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9032" name="TextBox 4"/>
          <p:cNvSpPr txBox="1">
            <a:spLocks noChangeArrowheads="1"/>
          </p:cNvSpPr>
          <p:nvPr/>
        </p:nvSpPr>
        <p:spPr bwMode="auto">
          <a:xfrm>
            <a:off x="7335838" y="3471863"/>
            <a:ext cx="3282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1800">
                <a:solidFill>
                  <a:schemeClr val="bg1"/>
                </a:solidFill>
                <a:latin typeface="Times New Roman" panose="02020603050405020304" pitchFamily="18" charset="0"/>
              </a:rPr>
              <a:t>Формирование поверхностного</a:t>
            </a:r>
          </a:p>
          <a:p>
            <a:pPr algn="ctr">
              <a:lnSpc>
                <a:spcPct val="100000"/>
              </a:lnSpc>
              <a:spcBef>
                <a:spcPct val="0"/>
              </a:spcBef>
              <a:buFontTx/>
              <a:buNone/>
            </a:pPr>
            <a:r>
              <a:rPr lang="ru-RU" altLang="ru-RU" sz="1800">
                <a:solidFill>
                  <a:schemeClr val="bg1"/>
                </a:solidFill>
                <a:latin typeface="Times New Roman" panose="02020603050405020304" pitchFamily="18" charset="0"/>
              </a:rPr>
              <a:t> лоскута склеры</a:t>
            </a:r>
          </a:p>
        </p:txBody>
      </p:sp>
      <p:pic>
        <p:nvPicPr>
          <p:cNvPr id="10" name="10.avi">
            <a:hlinkClick r:id="" action="ppaction://media"/>
          </p:cNvPr>
          <p:cNvPicPr>
            <a:picLocks noRot="1" noChangeAspect="1" noChangeArrowheads="1"/>
          </p:cNvPicPr>
          <p:nvPr>
            <a:videoFile r:link="rId4"/>
          </p:nvPr>
        </p:nvPicPr>
        <p:blipFill>
          <a:blip r:embed="rId11">
            <a:extLst>
              <a:ext uri="{28A0092B-C50C-407E-A947-70E740481C1C}">
                <a14:useLocalDpi xmlns:a14="http://schemas.microsoft.com/office/drawing/2010/main" val="0"/>
              </a:ext>
            </a:extLst>
          </a:blip>
          <a:srcRect/>
          <a:stretch>
            <a:fillRect/>
          </a:stretch>
        </p:blipFill>
        <p:spPr bwMode="auto">
          <a:xfrm>
            <a:off x="1984375" y="3940175"/>
            <a:ext cx="2500313" cy="2001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9034" name="TextBox 6"/>
          <p:cNvSpPr txBox="1">
            <a:spLocks noChangeArrowheads="1"/>
          </p:cNvSpPr>
          <p:nvPr/>
        </p:nvSpPr>
        <p:spPr bwMode="auto">
          <a:xfrm>
            <a:off x="2117725" y="5978525"/>
            <a:ext cx="2233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1800">
                <a:solidFill>
                  <a:schemeClr val="bg1"/>
                </a:solidFill>
                <a:latin typeface="Times New Roman" panose="02020603050405020304" pitchFamily="18" charset="0"/>
              </a:rPr>
              <a:t>Формирование </a:t>
            </a:r>
          </a:p>
          <a:p>
            <a:pPr algn="ctr">
              <a:lnSpc>
                <a:spcPct val="100000"/>
              </a:lnSpc>
              <a:spcBef>
                <a:spcPct val="0"/>
              </a:spcBef>
              <a:buFontTx/>
              <a:buNone/>
            </a:pPr>
            <a:r>
              <a:rPr lang="ru-RU" altLang="ru-RU" sz="1800">
                <a:solidFill>
                  <a:schemeClr val="bg1"/>
                </a:solidFill>
                <a:latin typeface="Times New Roman" panose="02020603050405020304" pitchFamily="18" charset="0"/>
              </a:rPr>
              <a:t>внутренней фистулы</a:t>
            </a:r>
          </a:p>
        </p:txBody>
      </p:sp>
      <p:pic>
        <p:nvPicPr>
          <p:cNvPr id="13" name="11.avi">
            <a:hlinkClick r:id="" action="ppaction://media"/>
          </p:cNvPr>
          <p:cNvPicPr>
            <a:picLocks noRot="1" noChangeAspect="1" noChangeArrowheads="1"/>
          </p:cNvPicPr>
          <p:nvPr>
            <a:videoFile r:link="rId5"/>
          </p:nvPr>
        </p:nvPicPr>
        <p:blipFill>
          <a:blip r:embed="rId12">
            <a:extLst>
              <a:ext uri="{28A0092B-C50C-407E-A947-70E740481C1C}">
                <a14:useLocalDpi xmlns:a14="http://schemas.microsoft.com/office/drawing/2010/main" val="0"/>
              </a:ext>
            </a:extLst>
          </a:blip>
          <a:srcRect l="13637"/>
          <a:stretch>
            <a:fillRect/>
          </a:stretch>
        </p:blipFill>
        <p:spPr bwMode="auto">
          <a:xfrm>
            <a:off x="5081588" y="3900488"/>
            <a:ext cx="214630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6" name="TextBox 8"/>
          <p:cNvSpPr txBox="1">
            <a:spLocks noChangeArrowheads="1"/>
          </p:cNvSpPr>
          <p:nvPr/>
        </p:nvSpPr>
        <p:spPr bwMode="auto">
          <a:xfrm>
            <a:off x="5081588" y="5957888"/>
            <a:ext cx="2146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1800">
                <a:solidFill>
                  <a:schemeClr val="bg1"/>
                </a:solidFill>
                <a:latin typeface="Times New Roman" panose="02020603050405020304" pitchFamily="18" charset="0"/>
              </a:rPr>
              <a:t>Герметизация </a:t>
            </a:r>
          </a:p>
          <a:p>
            <a:pPr algn="ctr">
              <a:lnSpc>
                <a:spcPct val="100000"/>
              </a:lnSpc>
              <a:spcBef>
                <a:spcPct val="0"/>
              </a:spcBef>
              <a:buFontTx/>
              <a:buNone/>
            </a:pPr>
            <a:r>
              <a:rPr lang="ru-RU" altLang="ru-RU" sz="1800">
                <a:solidFill>
                  <a:schemeClr val="bg1"/>
                </a:solidFill>
                <a:latin typeface="Times New Roman" panose="02020603050405020304" pitchFamily="18" charset="0"/>
              </a:rPr>
              <a:t>операционной раны</a:t>
            </a:r>
          </a:p>
        </p:txBody>
      </p:sp>
      <p:pic>
        <p:nvPicPr>
          <p:cNvPr id="129037" name="Picture 4"/>
          <p:cNvPicPr>
            <a:picLocks noChangeAspect="1" noChangeArrowheads="1"/>
          </p:cNvPicPr>
          <p:nvPr/>
        </p:nvPicPr>
        <p:blipFill>
          <a:blip r:embed="rId13">
            <a:extLst>
              <a:ext uri="{28A0092B-C50C-407E-A947-70E740481C1C}">
                <a14:useLocalDpi xmlns:a14="http://schemas.microsoft.com/office/drawing/2010/main" val="0"/>
              </a:ext>
            </a:extLst>
          </a:blip>
          <a:srcRect l="12885" t="67439" r="31046" b="6667"/>
          <a:stretch>
            <a:fillRect/>
          </a:stretch>
        </p:blipFill>
        <p:spPr bwMode="auto">
          <a:xfrm>
            <a:off x="7610475" y="4279900"/>
            <a:ext cx="2794000" cy="160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9038" name="TextBox 11"/>
          <p:cNvSpPr txBox="1">
            <a:spLocks noChangeArrowheads="1"/>
          </p:cNvSpPr>
          <p:nvPr/>
        </p:nvSpPr>
        <p:spPr bwMode="auto">
          <a:xfrm>
            <a:off x="7494588" y="5932488"/>
            <a:ext cx="2965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800">
                <a:solidFill>
                  <a:schemeClr val="bg1"/>
                </a:solidFill>
                <a:latin typeface="Times New Roman" panose="02020603050405020304" pitchFamily="18" charset="0"/>
              </a:rPr>
              <a:t>Фильтрационная подушечка</a:t>
            </a:r>
          </a:p>
        </p:txBody>
      </p:sp>
      <p:sp>
        <p:nvSpPr>
          <p:cNvPr id="129039" name="TextBox 13"/>
          <p:cNvSpPr txBox="1">
            <a:spLocks noChangeArrowheads="1"/>
          </p:cNvSpPr>
          <p:nvPr/>
        </p:nvSpPr>
        <p:spPr bwMode="auto">
          <a:xfrm>
            <a:off x="1984375" y="1447800"/>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800" b="1">
                <a:solidFill>
                  <a:srgbClr val="0000FF"/>
                </a:solidFill>
                <a:latin typeface="Times New Roman" panose="02020603050405020304" pitchFamily="18" charset="0"/>
              </a:rPr>
              <a:t>1.</a:t>
            </a:r>
          </a:p>
        </p:txBody>
      </p:sp>
      <p:sp>
        <p:nvSpPr>
          <p:cNvPr id="129040" name="TextBox 18"/>
          <p:cNvSpPr txBox="1">
            <a:spLocks noChangeArrowheads="1"/>
          </p:cNvSpPr>
          <p:nvPr/>
        </p:nvSpPr>
        <p:spPr bwMode="auto">
          <a:xfrm>
            <a:off x="4872038" y="1412875"/>
            <a:ext cx="417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800" b="1">
                <a:solidFill>
                  <a:srgbClr val="0000FF"/>
                </a:solidFill>
                <a:latin typeface="Times New Roman" panose="02020603050405020304" pitchFamily="18" charset="0"/>
              </a:rPr>
              <a:t>2.</a:t>
            </a:r>
          </a:p>
        </p:txBody>
      </p:sp>
      <p:sp>
        <p:nvSpPr>
          <p:cNvPr id="129041" name="TextBox 19"/>
          <p:cNvSpPr txBox="1">
            <a:spLocks noChangeArrowheads="1"/>
          </p:cNvSpPr>
          <p:nvPr/>
        </p:nvSpPr>
        <p:spPr bwMode="auto">
          <a:xfrm>
            <a:off x="7762875" y="1433513"/>
            <a:ext cx="415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800" b="1">
                <a:solidFill>
                  <a:srgbClr val="0000FF"/>
                </a:solidFill>
                <a:latin typeface="Times New Roman" panose="02020603050405020304" pitchFamily="18" charset="0"/>
              </a:rPr>
              <a:t>3.</a:t>
            </a:r>
          </a:p>
        </p:txBody>
      </p:sp>
      <p:sp>
        <p:nvSpPr>
          <p:cNvPr id="129042" name="TextBox 20"/>
          <p:cNvSpPr txBox="1">
            <a:spLocks noChangeArrowheads="1"/>
          </p:cNvSpPr>
          <p:nvPr/>
        </p:nvSpPr>
        <p:spPr bwMode="auto">
          <a:xfrm>
            <a:off x="2012950" y="3943350"/>
            <a:ext cx="396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800" b="1">
                <a:solidFill>
                  <a:srgbClr val="0000FF"/>
                </a:solidFill>
                <a:latin typeface="Times New Roman" panose="02020603050405020304" pitchFamily="18" charset="0"/>
              </a:rPr>
              <a:t>4.</a:t>
            </a:r>
          </a:p>
        </p:txBody>
      </p:sp>
      <p:sp>
        <p:nvSpPr>
          <p:cNvPr id="129043" name="TextBox 21"/>
          <p:cNvSpPr txBox="1">
            <a:spLocks noChangeArrowheads="1"/>
          </p:cNvSpPr>
          <p:nvPr/>
        </p:nvSpPr>
        <p:spPr bwMode="auto">
          <a:xfrm>
            <a:off x="5105400" y="3911600"/>
            <a:ext cx="417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800" b="1">
                <a:solidFill>
                  <a:srgbClr val="0000FF"/>
                </a:solidFill>
                <a:latin typeface="Times New Roman" panose="02020603050405020304"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520" fill="hold"/>
                                        <p:tgtEl>
                                          <p:spTgt spid="4"/>
                                        </p:tgtEl>
                                      </p:cBhvr>
                                    </p:cmd>
                                  </p:childTnLst>
                                </p:cTn>
                              </p:par>
                            </p:childTnLst>
                          </p:cTn>
                        </p:par>
                        <p:par>
                          <p:cTn id="7" fill="hold" nodeType="afterGroup">
                            <p:stCondLst>
                              <p:cond delay="11520"/>
                            </p:stCondLst>
                            <p:childTnLst>
                              <p:par>
                                <p:cTn id="8" presetID="1" presetClass="mediacall" presetSubtype="0" fill="hold" nodeType="afterEffect">
                                  <p:stCondLst>
                                    <p:cond delay="0"/>
                                  </p:stCondLst>
                                  <p:childTnLst>
                                    <p:cmd type="call" cmd="playFrom(0.0)">
                                      <p:cBhvr>
                                        <p:cTn id="9" dur="10080" fill="hold"/>
                                        <p:tgtEl>
                                          <p:spTgt spid="6"/>
                                        </p:tgtEl>
                                      </p:cBhvr>
                                    </p:cmd>
                                  </p:childTnLst>
                                </p:cTn>
                              </p:par>
                            </p:childTnLst>
                          </p:cTn>
                        </p:par>
                        <p:par>
                          <p:cTn id="10" fill="hold" nodeType="afterGroup">
                            <p:stCondLst>
                              <p:cond delay="21600"/>
                            </p:stCondLst>
                            <p:childTnLst>
                              <p:par>
                                <p:cTn id="11" presetID="1" presetClass="mediacall" presetSubtype="0" fill="hold" nodeType="afterEffect">
                                  <p:stCondLst>
                                    <p:cond delay="0"/>
                                  </p:stCondLst>
                                  <p:childTnLst>
                                    <p:cmd type="call" cmd="playFrom(0.0)">
                                      <p:cBhvr>
                                        <p:cTn id="12" dur="19480" fill="hold"/>
                                        <p:tgtEl>
                                          <p:spTgt spid="8"/>
                                        </p:tgtEl>
                                      </p:cBhvr>
                                    </p:cmd>
                                  </p:childTnLst>
                                </p:cTn>
                              </p:par>
                            </p:childTnLst>
                          </p:cTn>
                        </p:par>
                        <p:par>
                          <p:cTn id="13" fill="hold" nodeType="afterGroup">
                            <p:stCondLst>
                              <p:cond delay="41080"/>
                            </p:stCondLst>
                            <p:childTnLst>
                              <p:par>
                                <p:cTn id="14" presetID="1" presetClass="mediacall" presetSubtype="0" fill="hold" nodeType="afterEffect">
                                  <p:stCondLst>
                                    <p:cond delay="0"/>
                                  </p:stCondLst>
                                  <p:childTnLst>
                                    <p:cmd type="call" cmd="playFrom(0.0)">
                                      <p:cBhvr>
                                        <p:cTn id="15" dur="31680" fill="hold"/>
                                        <p:tgtEl>
                                          <p:spTgt spid="10"/>
                                        </p:tgtEl>
                                      </p:cBhvr>
                                    </p:cmd>
                                  </p:childTnLst>
                                </p:cTn>
                              </p:par>
                            </p:childTnLst>
                          </p:cTn>
                        </p:par>
                        <p:par>
                          <p:cTn id="16" fill="hold" nodeType="afterGroup">
                            <p:stCondLst>
                              <p:cond delay="72760"/>
                            </p:stCondLst>
                            <p:childTnLst>
                              <p:par>
                                <p:cTn id="17" presetID="1" presetClass="mediacall" presetSubtype="0" fill="hold" nodeType="afterEffect">
                                  <p:stCondLst>
                                    <p:cond delay="0"/>
                                  </p:stCondLst>
                                  <p:childTnLst>
                                    <p:cmd type="call" cmd="playFrom(0.0)">
                                      <p:cBhvr>
                                        <p:cTn id="18" dur="111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2" presetClass="mediacall" presetSubtype="0" fill="hold" nodeType="clickEffect">
                                  <p:stCondLst>
                                    <p:cond delay="0"/>
                                  </p:stCondLst>
                                  <p:childTnLst>
                                    <p:cmd type="call" cmd="togglePause">
                                      <p:cBhvr>
                                        <p:cTn id="23" dur="1" fill="hold"/>
                                        <p:tgtEl>
                                          <p:spTgt spid="4"/>
                                        </p:tgtEl>
                                      </p:cBhvr>
                                    </p:cmd>
                                  </p:childTnLst>
                                </p:cTn>
                              </p:par>
                            </p:childTnLst>
                          </p:cTn>
                        </p:par>
                      </p:childTnLst>
                    </p:cTn>
                  </p:par>
                </p:childTnLst>
              </p:cTn>
              <p:nextCondLst>
                <p:cond evt="onClick" delay="0">
                  <p:tgtEl>
                    <p:spTgt spid="4"/>
                  </p:tgtEl>
                </p:cond>
              </p:nextCondLst>
            </p:seq>
            <p:video>
              <p:cMediaNode>
                <p:cTn id="24" fill="hold" display="0">
                  <p:stCondLst>
                    <p:cond delay="indefinite"/>
                  </p:stCondLst>
                  <p:endCondLst>
                    <p:cond evt="onNext" delay="0">
                      <p:tgtEl>
                        <p:sldTgt/>
                      </p:tgtEl>
                    </p:cond>
                    <p:cond evt="onPrev" delay="0">
                      <p:tgtEl>
                        <p:sldTgt/>
                      </p:tgtEl>
                    </p:cond>
                  </p:endCondLst>
                </p:cTn>
                <p:tgtEl>
                  <p:spTgt spid="4"/>
                </p:tgtEl>
              </p:cMediaNode>
            </p:video>
            <p:seq concurrent="1" nextAc="seek">
              <p:cTn id="25" restart="whenNotActive" fill="hold" evtFilter="cancelBubble" nodeType="interactiveSeq">
                <p:stCondLst>
                  <p:cond evt="onClick" delay="0">
                    <p:tgtEl>
                      <p:spTgt spid="6"/>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2" presetClass="mediacall" presetSubtype="0" fill="hold" nodeType="clickEffect">
                                  <p:stCondLst>
                                    <p:cond delay="0"/>
                                  </p:stCondLst>
                                  <p:childTnLst>
                                    <p:cmd type="call" cmd="togglePause">
                                      <p:cBhvr>
                                        <p:cTn id="29" dur="1" fill="hold"/>
                                        <p:tgtEl>
                                          <p:spTgt spid="6"/>
                                        </p:tgtEl>
                                      </p:cBhvr>
                                    </p:cmd>
                                  </p:childTnLst>
                                </p:cTn>
                              </p:par>
                            </p:childTnLst>
                          </p:cTn>
                        </p:par>
                      </p:childTnLst>
                    </p:cTn>
                  </p:par>
                </p:childTnLst>
              </p:cTn>
              <p:nextCondLst>
                <p:cond evt="onClick" delay="0">
                  <p:tgtEl>
                    <p:spTgt spid="6"/>
                  </p:tgtEl>
                </p:cond>
              </p:nextCondLst>
            </p:seq>
            <p:video>
              <p:cMediaNode>
                <p:cTn id="30" fill="hold" display="0">
                  <p:stCondLst>
                    <p:cond delay="indefinite"/>
                  </p:stCondLst>
                  <p:endCondLst>
                    <p:cond evt="onNext" delay="0">
                      <p:tgtEl>
                        <p:sldTgt/>
                      </p:tgtEl>
                    </p:cond>
                    <p:cond evt="onPrev" delay="0">
                      <p:tgtEl>
                        <p:sldTgt/>
                      </p:tgtEl>
                    </p:cond>
                  </p:endCondLst>
                </p:cTn>
                <p:tgtEl>
                  <p:spTgt spid="6"/>
                </p:tgtEl>
              </p:cMediaNode>
            </p:video>
            <p:seq concurrent="1" nextAc="seek">
              <p:cTn id="31" restart="whenNotActive" fill="hold" evtFilter="cancelBubble" nodeType="interactiveSeq">
                <p:stCondLst>
                  <p:cond evt="onClick" delay="0">
                    <p:tgtEl>
                      <p:spTgt spid="8"/>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2" presetClass="mediacall" presetSubtype="0" fill="hold" nodeType="clickEffect">
                                  <p:stCondLst>
                                    <p:cond delay="0"/>
                                  </p:stCondLst>
                                  <p:childTnLst>
                                    <p:cmd type="call" cmd="togglePause">
                                      <p:cBhvr>
                                        <p:cTn id="35" dur="1" fill="hold"/>
                                        <p:tgtEl>
                                          <p:spTgt spid="8"/>
                                        </p:tgtEl>
                                      </p:cBhvr>
                                    </p:cmd>
                                  </p:childTnLst>
                                </p:cTn>
                              </p:par>
                            </p:childTnLst>
                          </p:cTn>
                        </p:par>
                      </p:childTnLst>
                    </p:cTn>
                  </p:par>
                </p:childTnLst>
              </p:cTn>
              <p:nextCondLst>
                <p:cond evt="onClick" delay="0">
                  <p:tgtEl>
                    <p:spTgt spid="8"/>
                  </p:tgtEl>
                </p:cond>
              </p:nextCondLst>
            </p:seq>
            <p:video>
              <p:cMediaNode>
                <p:cTn id="36" fill="hold" display="0">
                  <p:stCondLst>
                    <p:cond delay="indefinite"/>
                  </p:stCondLst>
                  <p:endCondLst>
                    <p:cond evt="onNext" delay="0">
                      <p:tgtEl>
                        <p:sldTgt/>
                      </p:tgtEl>
                    </p:cond>
                    <p:cond evt="onPrev" delay="0">
                      <p:tgtEl>
                        <p:sldTgt/>
                      </p:tgtEl>
                    </p:cond>
                  </p:endCondLst>
                </p:cTn>
                <p:tgtEl>
                  <p:spTgt spid="8"/>
                </p:tgtEl>
              </p:cMediaNode>
            </p:video>
            <p:seq concurrent="1" nextAc="seek">
              <p:cTn id="37" restart="whenNotActive" fill="hold" evtFilter="cancelBubble" nodeType="interactiveSeq">
                <p:stCondLst>
                  <p:cond evt="onClick" delay="0">
                    <p:tgtEl>
                      <p:spTgt spid="10"/>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2" presetClass="mediacall" presetSubtype="0" fill="hold" nodeType="clickEffect">
                                  <p:stCondLst>
                                    <p:cond delay="0"/>
                                  </p:stCondLst>
                                  <p:childTnLst>
                                    <p:cmd type="call" cmd="togglePause">
                                      <p:cBhvr>
                                        <p:cTn id="41" dur="1" fill="hold"/>
                                        <p:tgtEl>
                                          <p:spTgt spid="10"/>
                                        </p:tgtEl>
                                      </p:cBhvr>
                                    </p:cmd>
                                  </p:childTnLst>
                                </p:cTn>
                              </p:par>
                            </p:childTnLst>
                          </p:cTn>
                        </p:par>
                      </p:childTnLst>
                    </p:cTn>
                  </p:par>
                </p:childTnLst>
              </p:cTn>
              <p:nextCondLst>
                <p:cond evt="onClick" delay="0">
                  <p:tgtEl>
                    <p:spTgt spid="10"/>
                  </p:tgtEl>
                </p:cond>
              </p:nextCondLst>
            </p:seq>
            <p:video>
              <p:cMediaNode>
                <p:cTn id="42" fill="hold" display="0">
                  <p:stCondLst>
                    <p:cond delay="indefinite"/>
                  </p:stCondLst>
                  <p:endCondLst>
                    <p:cond evt="onNext" delay="0">
                      <p:tgtEl>
                        <p:sldTgt/>
                      </p:tgtEl>
                    </p:cond>
                    <p:cond evt="onPrev" delay="0">
                      <p:tgtEl>
                        <p:sldTgt/>
                      </p:tgtEl>
                    </p:cond>
                  </p:endCondLst>
                </p:cTn>
                <p:tgtEl>
                  <p:spTgt spid="10"/>
                </p:tgtEl>
              </p:cMediaNode>
            </p:video>
            <p:seq concurrent="1" nextAc="seek">
              <p:cTn id="43" restart="whenNotActive" fill="hold" evtFilter="cancelBubble" nodeType="interactiveSeq">
                <p:stCondLst>
                  <p:cond evt="onClick" delay="0">
                    <p:tgtEl>
                      <p:spTgt spid="13"/>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2" presetClass="mediacall" presetSubtype="0" fill="hold" nodeType="clickEffect">
                                  <p:stCondLst>
                                    <p:cond delay="0"/>
                                  </p:stCondLst>
                                  <p:childTnLst>
                                    <p:cmd type="call" cmd="togglePause">
                                      <p:cBhvr>
                                        <p:cTn id="47" dur="1" fill="hold"/>
                                        <p:tgtEl>
                                          <p:spTgt spid="13"/>
                                        </p:tgtEl>
                                      </p:cBhvr>
                                    </p:cmd>
                                  </p:childTnLst>
                                </p:cTn>
                              </p:par>
                            </p:childTnLst>
                          </p:cTn>
                        </p:par>
                      </p:childTnLst>
                    </p:cTn>
                  </p:par>
                </p:childTnLst>
              </p:cTn>
              <p:nextCondLst>
                <p:cond evt="onClick" delay="0">
                  <p:tgtEl>
                    <p:spTgt spid="13"/>
                  </p:tgtEl>
                </p:cond>
              </p:nextCondLst>
            </p:seq>
            <p:video>
              <p:cMediaNode>
                <p:cTn id="48"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84188" y="239713"/>
            <a:ext cx="11223625" cy="1143000"/>
          </a:xfrm>
          <a:prstGeom prst="rect">
            <a:avLst/>
          </a:prstGeom>
        </p:spPr>
        <p:txBody>
          <a:bodyPr/>
          <a:lstStyle/>
          <a:p>
            <a:pPr algn="ctr" defTabSz="762000">
              <a:defRPr/>
            </a:pPr>
            <a:r>
              <a:rPr lang="ru-RU" altLang="ru-RU" sz="4400" b="1" dirty="0">
                <a:solidFill>
                  <a:srgbClr val="FFCC00"/>
                </a:solidFill>
                <a:effectLst>
                  <a:outerShdw blurRad="38100" dist="38100" dir="2700000" algn="tl">
                    <a:srgbClr val="000000"/>
                  </a:outerShdw>
                </a:effectLst>
                <a:latin typeface="Arial" panose="020B0604020202020204" pitchFamily="34" charset="0"/>
                <a:ea typeface="+mj-ea"/>
                <a:cs typeface="Arial" panose="020B0604020202020204" pitchFamily="34" charset="0"/>
              </a:rPr>
              <a:t>Пути стабилизации зрительных функций у больных глаукомой</a:t>
            </a:r>
            <a:r>
              <a:rPr lang="ru-RU" altLang="ru-RU" sz="4400" b="1" dirty="0">
                <a:solidFill>
                  <a:srgbClr val="FFCC66"/>
                </a:solidFill>
                <a:effectLst>
                  <a:outerShdw blurRad="38100" dist="38100" dir="2700000" algn="tl">
                    <a:srgbClr val="000000"/>
                  </a:outerShdw>
                </a:effectLst>
                <a:latin typeface="Arial" panose="020B0604020202020204" pitchFamily="34" charset="0"/>
                <a:ea typeface="+mj-ea"/>
                <a:cs typeface="Arial" panose="020B0604020202020204" pitchFamily="34" charset="0"/>
              </a:rPr>
              <a:t> </a:t>
            </a:r>
          </a:p>
        </p:txBody>
      </p:sp>
      <p:sp>
        <p:nvSpPr>
          <p:cNvPr id="3" name="Rectangle 3"/>
          <p:cNvSpPr txBox="1">
            <a:spLocks noChangeArrowheads="1"/>
          </p:cNvSpPr>
          <p:nvPr/>
        </p:nvSpPr>
        <p:spPr>
          <a:xfrm>
            <a:off x="484188" y="2082800"/>
            <a:ext cx="11522075" cy="4114800"/>
          </a:xfrm>
          <a:prstGeom prst="rect">
            <a:avLst/>
          </a:prstGeom>
        </p:spPr>
        <p:txBody>
          <a:bodyPr/>
          <a:lstStyle/>
          <a:p>
            <a:pPr marL="342900" indent="-342900" defTabSz="762000">
              <a:spcBef>
                <a:spcPct val="20000"/>
              </a:spcBef>
              <a:buFontTx/>
              <a:buChar char="•"/>
              <a:defRPr/>
            </a:pPr>
            <a:r>
              <a:rPr lang="ru-RU" altLang="ru-RU" sz="4400" dirty="0">
                <a:latin typeface="Arial" charset="0"/>
                <a:cs typeface="Arial" charset="0"/>
              </a:rPr>
              <a:t>Нормализация внутриглазного давления</a:t>
            </a:r>
          </a:p>
          <a:p>
            <a:pPr defTabSz="762000">
              <a:spcBef>
                <a:spcPct val="20000"/>
              </a:spcBef>
              <a:defRPr/>
            </a:pPr>
            <a:endParaRPr lang="ru-RU" altLang="ru-RU" sz="1600" dirty="0">
              <a:latin typeface="Arial" charset="0"/>
              <a:cs typeface="Arial" charset="0"/>
            </a:endParaRPr>
          </a:p>
          <a:p>
            <a:pPr marL="342900" indent="-342900" defTabSz="762000">
              <a:spcBef>
                <a:spcPct val="20000"/>
              </a:spcBef>
              <a:buFontTx/>
              <a:buChar char="•"/>
              <a:defRPr/>
            </a:pPr>
            <a:r>
              <a:rPr lang="ru-RU" altLang="ru-RU" sz="4400" dirty="0">
                <a:solidFill>
                  <a:srgbClr val="FFFF00"/>
                </a:solidFill>
                <a:latin typeface="Arial" charset="0"/>
                <a:cs typeface="Arial" charset="0"/>
              </a:rPr>
              <a:t>Терапия гемодинамических расстройств</a:t>
            </a:r>
          </a:p>
          <a:p>
            <a:pPr defTabSz="762000">
              <a:spcBef>
                <a:spcPct val="20000"/>
              </a:spcBef>
              <a:defRPr/>
            </a:pPr>
            <a:endParaRPr lang="ru-RU" altLang="ru-RU" sz="1600" dirty="0">
              <a:solidFill>
                <a:srgbClr val="FFFF00"/>
              </a:solidFill>
              <a:latin typeface="Arial" charset="0"/>
              <a:cs typeface="Arial" charset="0"/>
            </a:endParaRPr>
          </a:p>
          <a:p>
            <a:pPr marL="342900" indent="-342900" defTabSz="762000">
              <a:spcBef>
                <a:spcPct val="20000"/>
              </a:spcBef>
              <a:buFontTx/>
              <a:buChar char="•"/>
              <a:defRPr/>
            </a:pPr>
            <a:r>
              <a:rPr lang="ru-RU" altLang="ru-RU" sz="4400" dirty="0">
                <a:solidFill>
                  <a:srgbClr val="FFFF00"/>
                </a:solidFill>
                <a:latin typeface="Arial" charset="0"/>
                <a:cs typeface="Arial" charset="0"/>
              </a:rPr>
              <a:t>Коррекция метаболических нарушений</a:t>
            </a:r>
          </a:p>
          <a:p>
            <a:pPr marL="342900" indent="-342900" defTabSz="762000">
              <a:spcBef>
                <a:spcPct val="20000"/>
              </a:spcBef>
              <a:buFontTx/>
              <a:buChar char="•"/>
              <a:defRPr/>
            </a:pPr>
            <a:endParaRPr lang="ru-RU" altLang="ru-RU" sz="4400" dirty="0">
              <a:solidFill>
                <a:srgbClr val="FFFF00"/>
              </a:solidFill>
              <a:latin typeface="Arial" charset="0"/>
              <a:cs typeface="Arial" charset="0"/>
            </a:endParaRPr>
          </a:p>
          <a:p>
            <a:pPr marL="342900" indent="-342900" defTabSz="762000">
              <a:spcBef>
                <a:spcPct val="20000"/>
              </a:spcBef>
              <a:buFontTx/>
              <a:buChar char="•"/>
              <a:defRPr/>
            </a:pPr>
            <a:r>
              <a:rPr lang="ru-RU" altLang="ru-RU" sz="4400" dirty="0" err="1">
                <a:solidFill>
                  <a:srgbClr val="FFFF00"/>
                </a:solidFill>
                <a:latin typeface="Arial" charset="0"/>
                <a:cs typeface="Arial" charset="0"/>
              </a:rPr>
              <a:t>Нейроретинопротекция</a:t>
            </a:r>
            <a:endParaRPr lang="ru-RU" altLang="ru-RU" sz="4400" dirty="0">
              <a:solidFill>
                <a:srgbClr val="FFFF00"/>
              </a:solidFill>
              <a:latin typeface="Arial" charset="0"/>
              <a:cs typeface="Arial" charset="0"/>
            </a:endParaRPr>
          </a:p>
          <a:p>
            <a:pPr marL="342900" indent="-342900" defTabSz="762000">
              <a:spcBef>
                <a:spcPct val="20000"/>
              </a:spcBef>
              <a:buFont typeface="Wingdings" pitchFamily="2" charset="2"/>
              <a:buChar char="Ø"/>
              <a:defRPr/>
            </a:pPr>
            <a:endParaRPr lang="ru-RU" altLang="ru-RU" sz="3600" b="1" dirty="0">
              <a:latin typeface="+mn-lt"/>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Заголовок 1"/>
          <p:cNvSpPr>
            <a:spLocks noGrp="1"/>
          </p:cNvSpPr>
          <p:nvPr>
            <p:ph type="title"/>
          </p:nvPr>
        </p:nvSpPr>
        <p:spPr>
          <a:xfrm>
            <a:off x="479425" y="403225"/>
            <a:ext cx="11450638" cy="1143000"/>
          </a:xfrm>
        </p:spPr>
        <p:txBody>
          <a:bodyPr/>
          <a:lstStyle/>
          <a:p>
            <a:pPr algn="ctr" eaLnBrk="1" hangingPunct="1"/>
            <a:r>
              <a:rPr lang="ru-RU" altLang="ru-RU" sz="4800" b="1" smtClean="0">
                <a:solidFill>
                  <a:srgbClr val="FFC000"/>
                </a:solidFill>
                <a:latin typeface="Arial" panose="020B0604020202020204" pitchFamily="34" charset="0"/>
                <a:cs typeface="Arial" panose="020B0604020202020204" pitchFamily="34" charset="0"/>
              </a:rPr>
              <a:t>Первичная закрытоугольная глаукома: факторы риска</a:t>
            </a:r>
          </a:p>
        </p:txBody>
      </p:sp>
      <p:sp>
        <p:nvSpPr>
          <p:cNvPr id="133123" name="Содержимое 2"/>
          <p:cNvSpPr>
            <a:spLocks noGrp="1"/>
          </p:cNvSpPr>
          <p:nvPr>
            <p:ph idx="1"/>
          </p:nvPr>
        </p:nvSpPr>
        <p:spPr>
          <a:xfrm>
            <a:off x="327025" y="1914525"/>
            <a:ext cx="8512175" cy="4114800"/>
          </a:xfrm>
        </p:spPr>
        <p:txBody>
          <a:bodyPr/>
          <a:lstStyle/>
          <a:p>
            <a:pPr eaLnBrk="1" hangingPunct="1"/>
            <a:r>
              <a:rPr lang="ru-RU" altLang="ru-RU" sz="4000" smtClean="0">
                <a:solidFill>
                  <a:srgbClr val="FFFF00"/>
                </a:solidFill>
                <a:latin typeface="Arial" panose="020B0604020202020204" pitchFamily="34" charset="0"/>
                <a:cs typeface="Arial" panose="020B0604020202020204" pitchFamily="34" charset="0"/>
              </a:rPr>
              <a:t>Гиперметропия</a:t>
            </a:r>
            <a:r>
              <a:rPr lang="ru-RU" altLang="ru-RU" sz="4000" smtClean="0">
                <a:latin typeface="Arial" panose="020B0604020202020204" pitchFamily="34" charset="0"/>
                <a:cs typeface="Arial" panose="020B0604020202020204" pitchFamily="34" charset="0"/>
              </a:rPr>
              <a:t> </a:t>
            </a:r>
            <a:r>
              <a:rPr lang="ru-RU" altLang="ru-RU" sz="4000" smtClean="0">
                <a:solidFill>
                  <a:schemeClr val="bg1"/>
                </a:solidFill>
                <a:latin typeface="Arial" panose="020B0604020202020204" pitchFamily="34" charset="0"/>
                <a:cs typeface="Arial" panose="020B0604020202020204" pitchFamily="34" charset="0"/>
              </a:rPr>
              <a:t>(дальнозоркость)</a:t>
            </a:r>
          </a:p>
          <a:p>
            <a:pPr lvl="1" eaLnBrk="1" hangingPunct="1">
              <a:buFontTx/>
              <a:buChar char="-"/>
            </a:pPr>
            <a:r>
              <a:rPr lang="ru-RU" altLang="ru-RU" sz="3600" smtClean="0">
                <a:solidFill>
                  <a:schemeClr val="bg1"/>
                </a:solidFill>
              </a:rPr>
              <a:t>мелкая передняя камера</a:t>
            </a:r>
          </a:p>
          <a:p>
            <a:pPr lvl="1" eaLnBrk="1" hangingPunct="1">
              <a:buFontTx/>
              <a:buChar char="-"/>
            </a:pPr>
            <a:r>
              <a:rPr lang="ru-RU" altLang="ru-RU" sz="3600" smtClean="0">
                <a:solidFill>
                  <a:schemeClr val="bg1"/>
                </a:solidFill>
              </a:rPr>
              <a:t>узкий угол передней камеры</a:t>
            </a:r>
          </a:p>
          <a:p>
            <a:pPr lvl="1" eaLnBrk="1" hangingPunct="1">
              <a:buFontTx/>
              <a:buChar char="-"/>
            </a:pPr>
            <a:r>
              <a:rPr lang="ru-RU" altLang="ru-RU" sz="3600" smtClean="0">
                <a:solidFill>
                  <a:schemeClr val="bg1"/>
                </a:solidFill>
              </a:rPr>
              <a:t>большой хрусталик</a:t>
            </a:r>
          </a:p>
          <a:p>
            <a:pPr lvl="1" eaLnBrk="1" hangingPunct="1">
              <a:buFontTx/>
              <a:buNone/>
            </a:pPr>
            <a:endParaRPr lang="ru-RU" altLang="ru-RU" smtClean="0">
              <a:latin typeface="Arial" panose="020B0604020202020204" pitchFamily="34" charset="0"/>
              <a:cs typeface="Arial" panose="020B0604020202020204" pitchFamily="34" charset="0"/>
            </a:endParaRPr>
          </a:p>
          <a:p>
            <a:pPr eaLnBrk="1" hangingPunct="1"/>
            <a:r>
              <a:rPr lang="ru-RU" altLang="ru-RU" sz="4000" b="1" smtClean="0">
                <a:solidFill>
                  <a:srgbClr val="FFFF00"/>
                </a:solidFill>
                <a:latin typeface="Arial" panose="020B0604020202020204" pitchFamily="34" charset="0"/>
                <a:cs typeface="Arial" panose="020B0604020202020204" pitchFamily="34" charset="0"/>
              </a:rPr>
              <a:t>Женский пол</a:t>
            </a:r>
          </a:p>
        </p:txBody>
      </p:sp>
      <p:pic>
        <p:nvPicPr>
          <p:cNvPr id="133124" name="Picture 6" descr="http://forum.awd.ru/gallery/images/upload/f59/d97/f59d979d65afc1e987aa56f24a40c775.jpg"/>
          <p:cNvPicPr>
            <a:picLocks noChangeAspect="1" noChangeArrowheads="1"/>
          </p:cNvPicPr>
          <p:nvPr/>
        </p:nvPicPr>
        <p:blipFill>
          <a:blip r:embed="rId3">
            <a:extLst>
              <a:ext uri="{28A0092B-C50C-407E-A947-70E740481C1C}">
                <a14:useLocalDpi xmlns:a14="http://schemas.microsoft.com/office/drawing/2010/main" val="0"/>
              </a:ext>
            </a:extLst>
          </a:blip>
          <a:srcRect r="32214"/>
          <a:stretch>
            <a:fillRect/>
          </a:stretch>
        </p:blipFill>
        <p:spPr bwMode="auto">
          <a:xfrm>
            <a:off x="7986713" y="2692400"/>
            <a:ext cx="3409950" cy="3771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Рисунок 1"/>
          <p:cNvPicPr>
            <a:picLocks noChangeAspect="1"/>
          </p:cNvPicPr>
          <p:nvPr/>
        </p:nvPicPr>
        <p:blipFill>
          <a:blip r:embed="rId2">
            <a:extLst>
              <a:ext uri="{28A0092B-C50C-407E-A947-70E740481C1C}">
                <a14:useLocalDpi xmlns:a14="http://schemas.microsoft.com/office/drawing/2010/main" val="0"/>
              </a:ext>
            </a:extLst>
          </a:blip>
          <a:srcRect b="5495"/>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Заголовок 1"/>
          <p:cNvSpPr>
            <a:spLocks noGrp="1"/>
          </p:cNvSpPr>
          <p:nvPr>
            <p:ph type="title"/>
          </p:nvPr>
        </p:nvSpPr>
        <p:spPr>
          <a:xfrm>
            <a:off x="369888" y="419100"/>
            <a:ext cx="11398250" cy="1143000"/>
          </a:xfrm>
        </p:spPr>
        <p:txBody>
          <a:bodyPr/>
          <a:lstStyle/>
          <a:p>
            <a:pPr algn="ctr" eaLnBrk="1" hangingPunct="1"/>
            <a:r>
              <a:rPr lang="ru-RU" altLang="ru-RU" b="1" smtClean="0">
                <a:solidFill>
                  <a:srgbClr val="FFC000"/>
                </a:solidFill>
                <a:latin typeface="Arial" panose="020B0604020202020204" pitchFamily="34" charset="0"/>
                <a:cs typeface="Arial" panose="020B0604020202020204" pitchFamily="34" charset="0"/>
              </a:rPr>
              <a:t>Острый приступ закрытоугольной глаукомы</a:t>
            </a:r>
          </a:p>
        </p:txBody>
      </p:sp>
      <p:pic>
        <p:nvPicPr>
          <p:cNvPr id="136195" name="Picture 4" descr="http://www.medicus.ru/images/upload/741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688" y="2868613"/>
            <a:ext cx="3963987" cy="265588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6196" name="Прямоугольник 1"/>
          <p:cNvSpPr>
            <a:spLocks noChangeArrowheads="1"/>
          </p:cNvSpPr>
          <p:nvPr/>
        </p:nvSpPr>
        <p:spPr bwMode="auto">
          <a:xfrm>
            <a:off x="1989138" y="1776413"/>
            <a:ext cx="8275637"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b="1">
                <a:solidFill>
                  <a:srgbClr val="FFFF00"/>
                </a:solidFill>
                <a:latin typeface="Arial" panose="020B0604020202020204" pitchFamily="34" charset="0"/>
                <a:cs typeface="Arial" panose="020B0604020202020204" pitchFamily="34" charset="0"/>
              </a:rPr>
              <a:t>Жалобы</a:t>
            </a:r>
            <a:r>
              <a:rPr lang="ru-RU" altLang="ru-RU">
                <a:solidFill>
                  <a:schemeClr val="bg1"/>
                </a:solidFill>
                <a:latin typeface="Arial" panose="020B0604020202020204" pitchFamily="34" charset="0"/>
                <a:cs typeface="Arial" panose="020B0604020202020204" pitchFamily="34" charset="0"/>
              </a:rPr>
              <a:t> на боль (нередко с иррадиацией), затуманивание зрения, «радугу» при взгляде на источник света.</a:t>
            </a:r>
          </a:p>
          <a:p>
            <a:pPr>
              <a:lnSpc>
                <a:spcPct val="100000"/>
              </a:lnSpc>
              <a:spcBef>
                <a:spcPct val="0"/>
              </a:spcBef>
              <a:buFontTx/>
              <a:buNone/>
            </a:pPr>
            <a:endParaRPr lang="ru-RU" altLang="ru-RU" sz="2000">
              <a:solidFill>
                <a:schemeClr val="bg1"/>
              </a:solidFill>
              <a:latin typeface="Arial" panose="020B0604020202020204" pitchFamily="34" charset="0"/>
              <a:cs typeface="Arial" panose="020B0604020202020204" pitchFamily="34" charset="0"/>
            </a:endParaRPr>
          </a:p>
          <a:p>
            <a:pPr>
              <a:lnSpc>
                <a:spcPct val="100000"/>
              </a:lnSpc>
              <a:spcBef>
                <a:spcPct val="0"/>
              </a:spcBef>
              <a:buFontTx/>
              <a:buNone/>
            </a:pPr>
            <a:r>
              <a:rPr lang="ru-RU" altLang="ru-RU" b="1">
                <a:solidFill>
                  <a:srgbClr val="FFFF00"/>
                </a:solidFill>
                <a:latin typeface="Arial" panose="020B0604020202020204" pitchFamily="34" charset="0"/>
                <a:cs typeface="Arial" panose="020B0604020202020204" pitchFamily="34" charset="0"/>
              </a:rPr>
              <a:t>Тошнота, рвота</a:t>
            </a:r>
          </a:p>
        </p:txBody>
      </p:sp>
      <p:sp>
        <p:nvSpPr>
          <p:cNvPr id="136197" name="Rectangle 6"/>
          <p:cNvSpPr>
            <a:spLocks noChangeArrowheads="1"/>
          </p:cNvSpPr>
          <p:nvPr/>
        </p:nvSpPr>
        <p:spPr bwMode="auto">
          <a:xfrm>
            <a:off x="0" y="5724525"/>
            <a:ext cx="11941175"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3400">
                <a:solidFill>
                  <a:schemeClr val="bg1"/>
                </a:solidFill>
                <a:latin typeface="Times New Roman" panose="02020603050405020304" pitchFamily="18" charset="0"/>
              </a:rPr>
              <a:t>Основным фактором, провоцирующим повышение ВГД, является </a:t>
            </a:r>
            <a:r>
              <a:rPr lang="ru-RU" altLang="ru-RU" sz="3400" b="1">
                <a:solidFill>
                  <a:srgbClr val="FF5050"/>
                </a:solidFill>
                <a:latin typeface="Times New Roman" panose="02020603050405020304" pitchFamily="18" charset="0"/>
              </a:rPr>
              <a:t>расширение зрачка !!!!!</a:t>
            </a:r>
          </a:p>
        </p:txBody>
      </p:sp>
      <p:pic>
        <p:nvPicPr>
          <p:cNvPr id="63496" name="Picture 8" descr="http://liqmed.ru/wp-content/uploads/2015/07/midriaz-480x3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1012" y="3997830"/>
            <a:ext cx="2358739" cy="1769055"/>
          </a:xfrm>
          <a:prstGeom prst="ellipse">
            <a:avLst/>
          </a:prstGeom>
          <a:ln w="127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6199" name="Стрелка вправо 2"/>
          <p:cNvSpPr>
            <a:spLocks noChangeArrowheads="1"/>
          </p:cNvSpPr>
          <p:nvPr/>
        </p:nvSpPr>
        <p:spPr bwMode="auto">
          <a:xfrm>
            <a:off x="4589463" y="4521200"/>
            <a:ext cx="1168400" cy="735013"/>
          </a:xfrm>
          <a:prstGeom prst="rightArrow">
            <a:avLst>
              <a:gd name="adj1" fmla="val 50000"/>
              <a:gd name="adj2" fmla="val 49941"/>
            </a:avLst>
          </a:prstGeom>
          <a:solidFill>
            <a:srgbClr val="FFFF00"/>
          </a:solidFill>
          <a:ln w="9525">
            <a:solidFill>
              <a:schemeClr val="bg1"/>
            </a:solidFill>
            <a:miter lim="800000"/>
            <a:headEnd/>
            <a:tailEnd/>
          </a:ln>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Char char="•"/>
            </a:pPr>
            <a:endParaRPr lang="ru-RU" altLang="ru-RU" sz="1800">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a:xfrm>
            <a:off x="1327150" y="149225"/>
            <a:ext cx="9836150" cy="1143000"/>
          </a:xfrm>
          <a:solidFill>
            <a:srgbClr val="000099"/>
          </a:solidFill>
        </p:spPr>
        <p:txBody>
          <a:bodyPr/>
          <a:lstStyle/>
          <a:p>
            <a:pPr algn="ctr" eaLnBrk="1" hangingPunct="1"/>
            <a:r>
              <a:rPr lang="ru-RU" altLang="ru-RU" sz="5400" b="1" smtClean="0">
                <a:solidFill>
                  <a:srgbClr val="FFCC66"/>
                </a:solidFill>
                <a:latin typeface="Arial" panose="020B0604020202020204" pitchFamily="34" charset="0"/>
                <a:cs typeface="Arial" panose="020B0604020202020204" pitchFamily="34" charset="0"/>
              </a:rPr>
              <a:t>Актуальность проблемы</a:t>
            </a:r>
          </a:p>
        </p:txBody>
      </p:sp>
      <p:pic>
        <p:nvPicPr>
          <p:cNvPr id="15363" name="Picture 2" descr="https://www.unipage.net/uploads/country/united_states/usa_educ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3225" y="1152525"/>
            <a:ext cx="6332538" cy="4217988"/>
          </a:xfrm>
          <a:prstGeom prst="rect">
            <a:avLst/>
          </a:prstGeom>
          <a:solidFill>
            <a:schemeClr val="bg1"/>
          </a:solidFill>
          <a:ln w="9525">
            <a:solidFill>
              <a:schemeClr val="bg1"/>
            </a:solidFill>
            <a:miter lim="800000"/>
            <a:headEnd/>
            <a:tailEnd/>
          </a:ln>
        </p:spPr>
      </p:pic>
      <p:sp>
        <p:nvSpPr>
          <p:cNvPr id="15364" name="Прямоугольник 3"/>
          <p:cNvSpPr>
            <a:spLocks noChangeArrowheads="1"/>
          </p:cNvSpPr>
          <p:nvPr/>
        </p:nvSpPr>
        <p:spPr bwMode="auto">
          <a:xfrm>
            <a:off x="231775" y="5454650"/>
            <a:ext cx="11755438" cy="12922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2600" b="1">
                <a:solidFill>
                  <a:srgbClr val="92D050"/>
                </a:solidFill>
                <a:latin typeface="Arial" panose="020B0604020202020204" pitchFamily="34" charset="0"/>
                <a:cs typeface="Arial" panose="020B0604020202020204" pitchFamily="34" charset="0"/>
              </a:rPr>
              <a:t>США: </a:t>
            </a:r>
            <a:r>
              <a:rPr lang="ru-RU" altLang="ru-RU" sz="2600">
                <a:solidFill>
                  <a:schemeClr val="bg1"/>
                </a:solidFill>
                <a:latin typeface="Arial" panose="020B0604020202020204" pitchFamily="34" charset="0"/>
                <a:cs typeface="Arial" panose="020B0604020202020204" pitchFamily="34" charset="0"/>
              </a:rPr>
              <a:t>2,22 млн. страдают ПОУГ с нарушением зрительных функций </a:t>
            </a:r>
          </a:p>
          <a:p>
            <a:pPr algn="ctr">
              <a:lnSpc>
                <a:spcPct val="100000"/>
              </a:lnSpc>
              <a:spcBef>
                <a:spcPct val="0"/>
              </a:spcBef>
              <a:buFontTx/>
              <a:buNone/>
            </a:pPr>
            <a:r>
              <a:rPr lang="ru-RU" altLang="ru-RU" sz="2600">
                <a:solidFill>
                  <a:schemeClr val="bg1"/>
                </a:solidFill>
                <a:latin typeface="Arial" panose="020B0604020202020204" pitchFamily="34" charset="0"/>
                <a:cs typeface="Arial" panose="020B0604020202020204" pitchFamily="34" charset="0"/>
              </a:rPr>
              <a:t>(в основном полей зрения). </a:t>
            </a:r>
          </a:p>
          <a:p>
            <a:pPr algn="ctr">
              <a:lnSpc>
                <a:spcPct val="100000"/>
              </a:lnSpc>
              <a:spcBef>
                <a:spcPct val="0"/>
              </a:spcBef>
              <a:buFontTx/>
              <a:buNone/>
            </a:pPr>
            <a:r>
              <a:rPr lang="ru-RU" altLang="ru-RU" sz="2600">
                <a:solidFill>
                  <a:schemeClr val="bg1"/>
                </a:solidFill>
                <a:latin typeface="Arial" panose="020B0604020202020204" pitchFamily="34" charset="0"/>
                <a:cs typeface="Arial" panose="020B0604020202020204" pitchFamily="34" charset="0"/>
              </a:rPr>
              <a:t>К 2020 их число достигнет </a:t>
            </a:r>
            <a:r>
              <a:rPr lang="ru-RU" altLang="ru-RU" sz="2600" b="1">
                <a:solidFill>
                  <a:srgbClr val="92D050"/>
                </a:solidFill>
                <a:latin typeface="Arial" panose="020B0604020202020204" pitchFamily="34" charset="0"/>
                <a:cs typeface="Arial" panose="020B0604020202020204" pitchFamily="34" charset="0"/>
              </a:rPr>
              <a:t>3,36 млн. </a:t>
            </a:r>
            <a:r>
              <a:rPr lang="ru-RU" altLang="ru-RU" sz="2600">
                <a:solidFill>
                  <a:schemeClr val="bg1"/>
                </a:solidFill>
                <a:latin typeface="Arial" panose="020B0604020202020204" pitchFamily="34" charset="0"/>
                <a:cs typeface="Arial" panose="020B0604020202020204" pitchFamily="34" charset="0"/>
              </a:rPr>
              <a:t>человек</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Заголовок 1"/>
          <p:cNvSpPr>
            <a:spLocks noGrp="1"/>
          </p:cNvSpPr>
          <p:nvPr>
            <p:ph type="title"/>
          </p:nvPr>
        </p:nvSpPr>
        <p:spPr>
          <a:xfrm>
            <a:off x="468313" y="261938"/>
            <a:ext cx="11430000" cy="1143000"/>
          </a:xfrm>
        </p:spPr>
        <p:txBody>
          <a:bodyPr rtlCol="0">
            <a:noAutofit/>
          </a:bodyPr>
          <a:lstStyle/>
          <a:p>
            <a:pPr algn="ctr" eaLnBrk="1" fontAlgn="auto" hangingPunct="1">
              <a:spcAft>
                <a:spcPts val="0"/>
              </a:spcAft>
              <a:defRPr/>
            </a:pPr>
            <a:r>
              <a:rPr lang="ru-RU" altLang="ru-RU"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Острый приступ </a:t>
            </a:r>
            <a:r>
              <a:rPr lang="ru-RU" altLang="ru-RU"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закрытоугольной</a:t>
            </a:r>
            <a:r>
              <a:rPr lang="ru-RU" altLang="ru-RU"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глаукомы</a:t>
            </a:r>
          </a:p>
        </p:txBody>
      </p:sp>
      <p:sp>
        <p:nvSpPr>
          <p:cNvPr id="74756" name="Прямоугольник 1"/>
          <p:cNvSpPr>
            <a:spLocks noChangeArrowheads="1"/>
          </p:cNvSpPr>
          <p:nvPr/>
        </p:nvSpPr>
        <p:spPr bwMode="auto">
          <a:xfrm>
            <a:off x="468313" y="1639888"/>
            <a:ext cx="9937750" cy="4586287"/>
          </a:xfrm>
          <a:prstGeom prst="rect">
            <a:avLst/>
          </a:prstGeom>
          <a:noFill/>
          <a:ln>
            <a:noFill/>
          </a:ln>
          <a:extLst/>
        </p:spPr>
        <p:txBody>
          <a:bodyPr>
            <a:spAutoFit/>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spcBef>
                <a:spcPct val="0"/>
              </a:spcBef>
              <a:buFontTx/>
              <a:buNone/>
              <a:defRPr/>
            </a:pPr>
            <a:r>
              <a:rPr lang="ru-RU" altLang="ru-RU" sz="2800" b="1" dirty="0">
                <a:solidFill>
                  <a:srgbClr val="FFFF00"/>
                </a:solidFill>
                <a:latin typeface="Arial" panose="020B0604020202020204" pitchFamily="34" charset="0"/>
                <a:cs typeface="Arial" panose="020B0604020202020204" pitchFamily="34" charset="0"/>
              </a:rPr>
              <a:t>При осмотре:</a:t>
            </a:r>
          </a:p>
          <a:p>
            <a:pPr marL="457200" indent="-457200">
              <a:spcBef>
                <a:spcPct val="0"/>
              </a:spcBef>
              <a:defRPr/>
            </a:pPr>
            <a:r>
              <a:rPr lang="ru-RU" altLang="ru-RU" sz="2800" dirty="0">
                <a:latin typeface="Arial" panose="020B0604020202020204" pitchFamily="34" charset="0"/>
                <a:cs typeface="Arial" panose="020B0604020202020204" pitchFamily="34" charset="0"/>
              </a:rPr>
              <a:t>расширение сосудов передней поверхности глаза</a:t>
            </a:r>
          </a:p>
          <a:p>
            <a:pPr marL="171450" indent="-171450">
              <a:spcBef>
                <a:spcPct val="0"/>
              </a:spcBef>
              <a:defRPr/>
            </a:pPr>
            <a:endParaRPr lang="ru-RU" altLang="ru-RU" sz="800" dirty="0">
              <a:latin typeface="Arial" panose="020B0604020202020204" pitchFamily="34" charset="0"/>
              <a:cs typeface="Arial" panose="020B0604020202020204" pitchFamily="34" charset="0"/>
            </a:endParaRPr>
          </a:p>
          <a:p>
            <a:pPr marL="457200" indent="-457200">
              <a:spcBef>
                <a:spcPct val="0"/>
              </a:spcBef>
              <a:defRPr/>
            </a:pPr>
            <a:r>
              <a:rPr lang="ru-RU" altLang="ru-RU" sz="2800" dirty="0">
                <a:latin typeface="Arial" panose="020B0604020202020204" pitchFamily="34" charset="0"/>
                <a:cs typeface="Arial" panose="020B0604020202020204" pitchFamily="34" charset="0"/>
              </a:rPr>
              <a:t>отек роговицы и снижение ее чувствительности</a:t>
            </a:r>
          </a:p>
          <a:p>
            <a:pPr marL="457200" indent="-457200">
              <a:spcBef>
                <a:spcPct val="0"/>
              </a:spcBef>
              <a:buFontTx/>
              <a:buChar char="-"/>
              <a:defRPr/>
            </a:pPr>
            <a:endParaRPr lang="ru-RU" altLang="ru-RU" sz="800" dirty="0">
              <a:latin typeface="Arial" panose="020B0604020202020204" pitchFamily="34" charset="0"/>
              <a:cs typeface="Arial" panose="020B0604020202020204" pitchFamily="34" charset="0"/>
            </a:endParaRPr>
          </a:p>
          <a:p>
            <a:pPr marL="457200" indent="-457200">
              <a:spcBef>
                <a:spcPct val="0"/>
              </a:spcBef>
              <a:defRPr/>
            </a:pPr>
            <a:r>
              <a:rPr lang="ru-RU" altLang="ru-RU" sz="2800" dirty="0">
                <a:latin typeface="Arial" panose="020B0604020202020204" pitchFamily="34" charset="0"/>
                <a:cs typeface="Arial" panose="020B0604020202020204" pitchFamily="34" charset="0"/>
              </a:rPr>
              <a:t>мелкая передняя камера</a:t>
            </a:r>
          </a:p>
          <a:p>
            <a:pPr marL="457200" indent="-457200">
              <a:spcBef>
                <a:spcPct val="0"/>
              </a:spcBef>
              <a:buFontTx/>
              <a:buChar char="-"/>
              <a:defRPr/>
            </a:pPr>
            <a:endParaRPr lang="ru-RU" altLang="ru-RU" sz="800" dirty="0">
              <a:latin typeface="Arial" panose="020B0604020202020204" pitchFamily="34" charset="0"/>
              <a:cs typeface="Arial" panose="020B0604020202020204" pitchFamily="34" charset="0"/>
            </a:endParaRPr>
          </a:p>
          <a:p>
            <a:pPr marL="457200" indent="-457200">
              <a:spcBef>
                <a:spcPct val="0"/>
              </a:spcBef>
              <a:defRPr/>
            </a:pPr>
            <a:r>
              <a:rPr lang="ru-RU" altLang="ru-RU" sz="2800" dirty="0" err="1">
                <a:latin typeface="Arial" panose="020B0604020202020204" pitchFamily="34" charset="0"/>
                <a:cs typeface="Arial" panose="020B0604020202020204" pitchFamily="34" charset="0"/>
              </a:rPr>
              <a:t>мидриаз</a:t>
            </a:r>
            <a:endParaRPr lang="ru-RU" altLang="ru-RU" sz="2800" dirty="0">
              <a:latin typeface="Arial" panose="020B0604020202020204" pitchFamily="34" charset="0"/>
              <a:cs typeface="Arial" panose="020B0604020202020204" pitchFamily="34" charset="0"/>
            </a:endParaRPr>
          </a:p>
          <a:p>
            <a:pPr marL="457200" indent="-457200">
              <a:spcBef>
                <a:spcPct val="0"/>
              </a:spcBef>
              <a:buFontTx/>
              <a:buChar char="-"/>
              <a:defRPr/>
            </a:pPr>
            <a:endParaRPr lang="ru-RU" altLang="ru-RU" sz="800" dirty="0">
              <a:latin typeface="Arial" panose="020B0604020202020204" pitchFamily="34" charset="0"/>
              <a:cs typeface="Arial" panose="020B0604020202020204" pitchFamily="34" charset="0"/>
            </a:endParaRPr>
          </a:p>
          <a:p>
            <a:pPr marL="457200" indent="-457200">
              <a:spcBef>
                <a:spcPct val="0"/>
              </a:spcBef>
              <a:defRPr/>
            </a:pPr>
            <a:r>
              <a:rPr lang="ru-RU" altLang="ru-RU" sz="2800" dirty="0">
                <a:latin typeface="Arial" panose="020B0604020202020204" pitchFamily="34" charset="0"/>
                <a:cs typeface="Arial" panose="020B0604020202020204" pitchFamily="34" charset="0"/>
              </a:rPr>
              <a:t>бомбаж радужки</a:t>
            </a:r>
          </a:p>
          <a:p>
            <a:pPr marL="457200" indent="-457200">
              <a:spcBef>
                <a:spcPct val="0"/>
              </a:spcBef>
              <a:buFontTx/>
              <a:buChar char="-"/>
              <a:defRPr/>
            </a:pPr>
            <a:endParaRPr lang="ru-RU" altLang="ru-RU" sz="800" dirty="0">
              <a:latin typeface="Arial" panose="020B0604020202020204" pitchFamily="34" charset="0"/>
              <a:cs typeface="Arial" panose="020B0604020202020204" pitchFamily="34" charset="0"/>
            </a:endParaRPr>
          </a:p>
          <a:p>
            <a:pPr marL="457200" indent="-457200">
              <a:spcBef>
                <a:spcPct val="0"/>
              </a:spcBef>
              <a:defRPr/>
            </a:pPr>
            <a:r>
              <a:rPr lang="ru-RU" altLang="ru-RU" sz="2800" dirty="0">
                <a:latin typeface="Arial" panose="020B0604020202020204" pitchFamily="34" charset="0"/>
                <a:cs typeface="Arial" panose="020B0604020202020204" pitchFamily="34" charset="0"/>
              </a:rPr>
              <a:t>закрытый УПК – метод </a:t>
            </a:r>
            <a:r>
              <a:rPr lang="ru-RU" altLang="ru-RU" sz="2800" dirty="0" err="1">
                <a:latin typeface="Arial" panose="020B0604020202020204" pitchFamily="34" charset="0"/>
                <a:cs typeface="Arial" panose="020B0604020202020204" pitchFamily="34" charset="0"/>
              </a:rPr>
              <a:t>Вургафта</a:t>
            </a:r>
            <a:endParaRPr lang="ru-RU" altLang="ru-RU" sz="2800" dirty="0">
              <a:latin typeface="Arial" panose="020B0604020202020204" pitchFamily="34" charset="0"/>
              <a:cs typeface="Arial" panose="020B0604020202020204" pitchFamily="34" charset="0"/>
            </a:endParaRPr>
          </a:p>
          <a:p>
            <a:pPr marL="457200" indent="-457200">
              <a:spcBef>
                <a:spcPct val="0"/>
              </a:spcBef>
              <a:buFontTx/>
              <a:buChar char="-"/>
              <a:defRPr/>
            </a:pPr>
            <a:endParaRPr lang="ru-RU" altLang="ru-RU" sz="800" dirty="0">
              <a:latin typeface="Arial" panose="020B0604020202020204" pitchFamily="34" charset="0"/>
              <a:cs typeface="Arial" panose="020B0604020202020204" pitchFamily="34" charset="0"/>
            </a:endParaRPr>
          </a:p>
          <a:p>
            <a:pPr marL="457200" indent="-457200">
              <a:spcBef>
                <a:spcPct val="0"/>
              </a:spcBef>
              <a:defRPr/>
            </a:pPr>
            <a:r>
              <a:rPr lang="ru-RU" altLang="ru-RU" sz="2800" dirty="0">
                <a:latin typeface="Arial" panose="020B0604020202020204" pitchFamily="34" charset="0"/>
                <a:cs typeface="Arial" panose="020B0604020202020204" pitchFamily="34" charset="0"/>
              </a:rPr>
              <a:t>«плотный» глаз – «пальцевая» тонометрия</a:t>
            </a:r>
          </a:p>
          <a:p>
            <a:pPr>
              <a:spcBef>
                <a:spcPct val="0"/>
              </a:spcBef>
              <a:buFontTx/>
              <a:buNone/>
              <a:defRPr/>
            </a:pPr>
            <a:endParaRPr lang="ru-RU" altLang="ru-RU"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212975" y="22225"/>
            <a:ext cx="8229600" cy="1143000"/>
          </a:xfrm>
          <a:prstGeom prst="rect">
            <a:avLst/>
          </a:prstGeom>
        </p:spPr>
        <p:txBody>
          <a:bodyPr/>
          <a:lstStyle>
            <a:lvl1pPr algn="l" defTabSz="762000" rtl="0" eaLnBrk="0" fontAlgn="base" hangingPunct="0">
              <a:spcBef>
                <a:spcPct val="0"/>
              </a:spcBef>
              <a:spcAft>
                <a:spcPct val="0"/>
              </a:spcAft>
              <a:defRPr sz="4400" b="1" kern="1200">
                <a:solidFill>
                  <a:srgbClr val="FFCC66"/>
                </a:solidFill>
                <a:effectLst>
                  <a:outerShdw blurRad="38100" dist="38100" dir="2700000" algn="tl">
                    <a:srgbClr val="000000"/>
                  </a:outerShdw>
                </a:effectLst>
                <a:latin typeface="+mj-lt"/>
                <a:ea typeface="+mj-ea"/>
                <a:cs typeface="+mj-cs"/>
              </a:defRPr>
            </a:lvl1pPr>
            <a:lvl2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2pPr>
            <a:lvl3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3pPr>
            <a:lvl4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4pPr>
            <a:lvl5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5pPr>
            <a:lvl6pPr marL="4572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6pPr>
            <a:lvl7pPr marL="9144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7pPr>
            <a:lvl8pPr marL="13716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8pPr>
            <a:lvl9pPr marL="18288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9pPr>
          </a:lstStyle>
          <a:p>
            <a:pPr algn="ctr">
              <a:defRPr/>
            </a:pPr>
            <a:r>
              <a:rPr lang="ru-RU" altLang="ru-RU" sz="5400" dirty="0">
                <a:latin typeface="Arial" panose="020B0604020202020204" pitchFamily="34" charset="0"/>
                <a:cs typeface="Arial" panose="020B0604020202020204" pitchFamily="34" charset="0"/>
              </a:rPr>
              <a:t>Острый приступ ЗУГ</a:t>
            </a:r>
          </a:p>
        </p:txBody>
      </p:sp>
      <p:pic>
        <p:nvPicPr>
          <p:cNvPr id="140291" name="Picture 2" descr="https://upload.wikimedia.org/wikipedia/commons/1/13/Acute_Angle_Closure-glauco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750" y="3995738"/>
            <a:ext cx="3590925" cy="263048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0292" name="Picture 4" descr="http://eyesmaster.ru/wp-content/gallery/glaukoma/glaukoma-priznaki-prichiny-vozniknoveniy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8863" y="3995738"/>
            <a:ext cx="3998912" cy="263048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0293" name="Picture 6" descr="http://www.medclub.ru/img/work/catalog/a_2310_14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9225" y="1120775"/>
            <a:ext cx="3600450" cy="26193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0294" name="AutoShape 2" descr="data:image/jpeg;base64,/9j/4AAQSkZJRgABAQAAAQABAAD/2wCEAAkGBxQTEhUUExQWFRUWGBcYGBgXFxcUGhcYFRcYGBcYFxgYHCggGhwlHBcVITEhJSkrLi4uGB8zODMsNygtLisBCgoKDg0OGhAQGywkHyQsLCwsLCwsLCwsLCwsLCwsLCwsLCwsLCwsLCwsLCwsLCwsLCwsLCwsLCwsLCwsLCwsLP/AABEIAOAA4QMBIgACEQEDEQH/xAAbAAACAgMBAAAAAAAAAAAAAAAEBQMGAAECB//EADwQAAEDAwIEAwcCBQQCAgMAAAEAAhEDBCESMQVBUWFxgaEGEyKRscHRMvAUQlJi8RUjguFyspLSFjNT/8QAGgEAAwEBAQEAAAAAAAAAAAAAAgMEAQAFBv/EACQRAAMBAAICAgMBAAMAAAAAAAABAhEDIRIxBEETIlFhMkKB/9oADAMBAAIRAxEAPwAytckiJ8SIn1QVeqASROTz9NlGXSZlDXNwBzXkY2uz6vEmRV6zjzwgK9QCZOVDdXhJwhW27nIP8QT5FJHXuCVA1hcm9vwsnlKbWHAC4xEJscN19EvJ8yZRWadl2RIsDyCvtL2YAGVHU4c1mIVc/C/p5t/P30Ul3DnYEJpa8KHmnF1TbGImQULUrdMJ0fHiGT38mqRujZtby7IsUWwl/vDzypP4gxuqZxEt02S1aYGyidhR1LkQojcBc0YqO3VfiwN4+67jr8kOKg1KVwBHz9ClPoYq0nZUAU7KsJXTf6bqZtfks1HdjJtYKam8JMKolSsq5QvDU2OTSaVBVswhqV0ZRbK6CpGTbQBWs+oQFWy7KyOgpfe0+m5MJNJIo470rF1ZAmBmN+yXVbCeWFaH2/wwB5/dQ1bfCQ5KfPCrP4eOiCrcP6eqtbqGELUt+yxNo1WVj+Af09QsT/8AhliL8jC/IObq/wCQQjLdz054fwFzyMK58J9kSYLtuiKeCr9mcvzZjpFDteCOdyVl4f7LOMThXy34M1gwApy0BVx8eZPN5fmXXordrwJjBkKWpTDP0pjd3IEquX11vG6pWIlbb9klzfwElurmSTzK1VfPPKhrM+Gec7duv1WNs7UL7iVCXDTnfcHqMSPEb/5COruEAjcFKq7pkDAJ26Ht2WJHOjVWuRPkR4f4ysNXB8v36qOmMAHcSF37uASi3AfYPUeuabpUVfBPmurVsz4j5Fc6MwmB+Iomg6YHifooTSOfIeigDiDOcT+UummMRNVPxkclFVrkOat0Gl2XbTJ79AubgjVI/c7pTfYxHbLjdEtroJzdDO5/ZUQqZQ6Ehqy4RLa/dJGVEZTcsd4akmOm3cbrKVQOPUnft2Sh5nnzCKt7jKXT0dH6oZVWIepTUoqAhSFnQJbGJi2rbfJDVKKcObyKDuGZWYFou9wsRWlYuNPabDgzKcQE0FJSBcuK9M8oie1KuIviZTN7uuAqxxm83aDjqtQLF13XEyceCUVtRHwqSo8uPVTim2kCd3RMAgRK30ZuiwW4GXmCdp5dygby5JhhjsenbwRlzWbVGcPH6ScB39ruh7pbUtjg+IzuCM6T36HnsubOSImtO58CELeM0+BTSkCDO4dE/SUH7RU9FEneCB5OSHfYxSKqNwHSW7g5H3RtQSzHPP7+STWMio1454cOvKVarW0mZEQeeMHb991roxiG4pS2eefmMI3g1lIcfD6KWrQAxz158CEy4UBocJAAy5xwAeQWOlhnYqqCCRzz/wBIdlvIc52317IunQDC7VnJM9ZWUqjS7SMxk/vxwlK0/TDaa9kTmFrAebth0/wobSz1GTsPVH1f9x+kDfHg0bnzMoi7Y2m3cARnsFnZuiW9OSOSCZQLjjJR9qW1ydMwBM7c+iaMtAxs8yMdQOqZM6jHWCdlsGjP78ua7cyMnE8ufmjfclrdfM/p7DafFDilr5c/mgvj02eTCMnktNBCy5MOwJ6nZaoVCcKZvCqXofb1JTS0qdfJV9pcxw6JvaVdS4YmMartXJDG1lG0GypTTRI0VfwI6rEw0raPEd2euOUL34UpKW8RrgBXI8xi/i/EOQ8+/wCFVbmtqMclNxe6zAOSVnDOHkkvOw5kwEYDZJQotpjVPxEY7jwMZSjiIY7cua7uC30ITHiFMvGprwYyWjl3Cr1xWkxsecSPpgrcM04rCJBMg8++3zUAqQQH/EDieo6FarXGkw7n12+aEvXGmA5nXI5FLpBJjJ902mNTjNKCS4bg8gB3SK/4y4y1zQaZ256m+PVb4ncNOnSIa4BzgepwY8OiEbbuadJB0k47dx5Kdxr0dNYgvhNECHAg0zBBO7ecEc8qKrXe9plxPxO+xHrKP4VZim1zScTIHY8h5qO9pAGRs7bxXVh0rsP4dbio0axJjcHkCRn981nHKoDNLRpa3JA5nmSeqg4bXIaMx8JChu6heWjkTnn+9lmG4Q29F2tokwBkT2M48UVSsfdl7v6jifQfvotUK8PcebnADwESntQsgSJIO3Jd/wBtzoxr9c0VW50AnoI8+YCE9ordzgxkfqOpF8WrGA2nDS4kzO3gpb27psY1z3nW1onTnPWTzJWvxp6gEqno79nuEii0ufgnkf36JhcW7XfF/L/7f9JXwbiIrn4Wx3cZ/ZR4aQPiJ1TnmqU+id6n2TmgHDMfjp5JXVY2nInP0HX8LviPF2U2gGdTshmJjkXdPBA0/jaKrgYJODzIxnqgrNGSnmg76WqXAHTykcuSW1ZDgQIVqdQc6nGAT6BAM4UWGXmB0U3Jx72P4+TARtEkZRdCmWkHkiDRxMY2XYbyU5VNaMbSpICNAwk1jUgwnFLI7dFqY04x1CxTe5HQLFvkdiPS6r4VZ4zdASnPEK0BUL2hvc6ZXpI8tgweHv23VotrTU0MaJxtnJVe4A0OeMSNz2wvRuE2wYwEDJyUT6QC7oQO9l3fqaRPLOfwqvxSzNNx1NG+R08J816oq17aWoNMPjs7nIidvn80KrQqjF0eXV6tMugkAzEH07LK5Yxoadj8h4FZVs6b3Q6Q7vnHMTz8wi7PhgPwOILeXOPDseiygRVdWAc2no+L9YI5wSPocqW2px/tP/UMAnmExoUA2Q1sBpOn6c0p4rUIdLvnzUvJfeFPHHXYQ1+kFrtx+nuOiWX1yNLm4jcdkHd8W1DfI5qo8R46SXBueUpa19IbmdstFbiJDGEefgDBXX+qAEukGNv34lefPu3ndx+a49+7+o/Mpv46/oHlJ6ZQvhra7kBjxJ3+iPtbwuO8xz7naF5bQ4pUbGZA5H0Vk4TxsOAzpI5cySl0rn36CXjXovHvGMyTJ5uOY7DqUo4rSa4yZ0cgBJJ2HieyEbcEkF2YEtaDuTzJ6DqmtnQc/M5PMfpaDyb1PdMlv6ApL7OrbiHugKdNnx+Q0zyPfwXd/UrNZiofeHLiOX9rZ+qGuLb3B0U/1Hd27j4KdrIb8fk2Zz1PdVJauyV9PUCWmpzmh+mo/UATjAJ5kbpnxCvUcdADhpOljWQJA59l1bVWaScMA5/+xj0kp3wP3b6nvA8wdgdTcdm4B8VlwvSOm3usP4LYP920VP1bmTMA7DuUFxq3OsBv1gBWAzyMDrz+iB4sKbGjm49fuguOgpfYtvKYLN5KS9spuHuLYJAHQD7pdXeBPoo+RYyviNUsbJxZVZ3SKhXlObJwlKZShhK2tSsXGlp4tXhpK8w4hdk1D4q9+01xDSvPXMlx3Xrp4eU1o94DdQ4ctl6jwivrpDqMHy/YXiVvcOa6Z0jlz+aunDvaT3cOBBDv1DbIxsjqdQuX4s9GSTj90MMGYyfx4pb/APlmponSwHnMT1iUtvuKU9BfrDgJmPiPhhLU57Dq96Qk9qrVlNnvWjRmTpAzymPwqvacU+KGPc5/Iu2E+B6QjuK+03vMBp0jAiNvmlFi1pdIbHi3ZIsbCHdxez8LoDh5KucXvNxkd9x/hMbyt8MQCqf7QXUU3HyHmo2vornBDxfiBe4hpxzI/mP4SxYsVsypWInqnT0xYsWIgTFtro2Wli44tHBL/V+rOQD1PQeCvVjxTSIAEj0/C8ks65a7HNXrhdYkDAHWT6x+UhrxY3/kiyVPiBI/Ud3FZZ0mRLnS7YRynnKgpAafil0dMBDC/eDAGnOGt6/3O3+SZF4Iud9E7qrCdFOm92cktIBIPfkmdnVrPqMa1oaNQkkYaJ3k7nokf8RcnPvHDPku6NSqKghznvJECMevJOmm/Ypyvov1Gs6oHhrj8PPlnwUR4aYlz5PgpeHXYaNO5AEkZaHRkDr4pe+vVqPI1OaJP6Adh5QiaNQU5rWgwJwcnqkF7n+bPTCam3ONyerjslPE2NEj8fZR8klPGxbSqlroOfBWGxfMQqw+qBt6p3wSvKmaK0x973ssXUrEBpJ7WVoEKpUnSVZPa7dVSg3ScGSV6r6Z5q7RPVZHILmhVmQMA9pE8itaXat9+qJZSdvp8zMQm+XQrOxY6g8VAHGo924IENHcE7BH8PYQ7ALDz0wRjrjKaUAXtiZjpnmpKdOG6Wu0E9pPqgptG9CLjtuxoBiHumRtjr2JyouFUwQYDumJR/Exomm92t08owo6V+A0iY7SJ8MSpqpYPlPULrhoZJcqN7VXAdp0jffyV7vqmsH8flUb2ppEBvOD9UiX+6KX/wAWVxYsWKwmMWLFi44xYsWLjjYVy4bdQBme8QPoqhQZLgB1Vy4bSIA1HGBOmc+SVa1oZPSZY7KuT3HIQo7jiLWPIdTaTjffyARfD7RxBIIdHj9FDfWTy6SQB4H16LVPYt0iCtxi3dhzYHad/JNeDvpPfFNrnS0iZJ5ei1w72bDwXv0uaB0yT0kR91qre1qILKFFtMH+kEk77uhVRsvtCK8aXTHrrFxYGgBhAx/MPlhG8P4W2kJcSXx8R/Q0DpkpT7NPrvYXVmgATExJM8kYbl8wWMI5zn5HZNST7Aba607uaTXfFLdPKXTPfdJeLMBBcAD/AOOU0vXOMABun+2MdiIhI+J1y0REH5KTmRTxCljZO0eiZ8HqQ/skrZyUx4YchQ0WSW/UsQupYl4GG+1wVPoVc/sq9+1VGQV57UpmV6bPPQXd3EZHkiqVcubl2DgDMz23QdQCPqf+1NbVdBxiRzMeZA+5Rz6FX/Qrh9lJBIJ8y0eeVJfcToW9TJOvoBqAdGJ5nwUbLstMAgTk/v7ppQp68mHdyB9UVS6WAKsesqrLV9Ul7HtfkzyPeQRhH8NtAw/7jm/IBWIaW4JAnoPTqkNS3brc4kg/uIHJTfic9D/yeXZl+GgY3VP49aa2ETvnJ9YCvFxbiAc+H57qtcTpEzAxzPh3UtJlcPo8ye0gkHcYXKfca4Wf1t3PLqOqRQqovyQmpxmlixYjBMWLEVZWLqmwx1+3isdJLWak36D/AGcstbwTgbDEz1V0sLItI+EO7RE9xyPmknChoAEY7cirfwgw9rjBGw8+/I+KmTbrRtdTg6smvZEAAeAUfFAzUCahbMSIls9J5I2pRLeeI9O6ktOCsdL3H4CP09SqFXitZI1rwjr3OljW6QAOcDfrI+q3u2ciZEkR5yMR3R7BTYGtGzcRvvnI5rV2W/yAAf27/Iqrj5FWMmuGhZS4S9pBY7PMGTv0yir2k5oAzOJIH3nITK0p4JJwdyDHzadlHXxgEEcsD7IuS1CGcadMXNotDHaiC4/MnyVb4s7aCPrCtVQROrAHQ/ZVq9pt9TtiR3UvLRVxrsTMJAOxRnDDJQt8Q3mVNwcGQo6KkWZYt6ViRowtvHqEtK8y4mzS4+K9h4lSDmry/wBp7SHTC9TNR5+9iihcSMBSU2ajkY7oCjUAcm7XzGnAG61A0hpQa1wiIny28RlE0qvxaGNx1n9mUPwt7SQNO25J38giXua12oCT1mY8ANlRLJqRNRtQ53SPOOpQfGG06b9QztC7vblzg1tMH4+Qxjq93IfhBcUrYOR8IDQdiYGSOglT8/LM5o7h43XokFUOZp26k4iUBeUtRa1g+Hn3jn4JdTcQ3U7mZawbGNieZ5/MI+zuCToJ+Lmep6dgFPa16h8PxWCniFqNUHc7DoFW+IcFDnHEEnEDM/jCub7Uio5zjMgx4bT811QsAYnad+3NBn2hvlnR5zeezdVkbEHxCF/0ipAJiCvYPaixaKYwBJaB2zlILi1aAMbj9/VDPJbeaa5nNwo9nwYnJBO/ondlS0wIjsB5J7aW0biAQR9/sjrPhIMjmRy5Gd/oiuXXsxWl6FtC2EQR4cpVj4JZYJaWyOvbt91G7h2mn8Tcjfw6j6rLe5OADkRn+oH7rp94gbfQ84jR10devTHMco3jtsjeDmaDgKmsyYIMxjr9lDZ2pfaED9TXOAnbO4S72b4fUove4/C0/qHXvH3HVFzdTgqO3orvKvxkCdQ/UD1/fRMuCXLnjQRkEQTmc7B3VGcT4UyrDmkhw2IO/it21BrQNQ0uByW51EH+YbBO+HzTaz0/4K+Rxue/osevS3IjrMFBV3BxjQO8CCO/dEsuZHxEDy+64Y3X/wCO4PhtlHyy6pfwPiaU/wCinibdDYceUjoe4Kq1V2rtHqnvtJdOALZGFUTWeDl0qe3pTxrEQXbMprwClJS1pnG+VZ+BW0BT0+h6Gfu1iL9ysSOwy31WmOqpvtRZyDhXVxSjittqBXrI85njVWnD8p1YsGjJB84HYld8asdLiYS2k3qcdFjZuaMaQJMNMjmRj68kxFEEQHfDiRG+ZPj9ElZXAIPWY/KIoXha7rPoFj5cWA/i16N6s7NxMgD99kl4vbOfpGklrdwIAkbSeisFkRh2/KcZ5QPul3tIHljWU5lxzGMdzyH4U18Lqlbf/n+juPlSTjBLfVJfOnbDAM4A9Mozg9v8Yn+WC9w2wMj7fNFcO4c2mwU3fE5wILuTZ6DxKgNEMLqAdBdg6ck6ubjyx6BVQie6/gPb3Lqhc/cF2lvgOnzCLdcDU1oxJA743+pUl7QFKkfdjEb/AFI9Uqp25EOn4g0DzdufUrq4zpvR9xutrDGzzB8px9EmvaUspnnMeq5fLS8nOAG9oEfV3oui0vpjTu13jMzj0CQuPB7r0ScMgth0GBE9wSEzq1AxgdOQd/p9Eqbwt3+5pkAOLm+Mh3/2+Se0bHUWtcQQ4beO/wBk5Rol1hBX4h7wAf1D6bhC/wCjO0B7HAHMdiOv3Rf+ke7BDXgmSW9ieU+KP4GCXva9pDwJyIa7oT+QinjSAq/4OuH6vdtLhpluR0OxW7kAsIxMT/3K6uyfhMxIAPZc0X65GA5uD+D4ra4VaygJ5HL1FWt31R8TnH4Za6PR0fJD0eK1RmfeMyILcyNxjtlWurZBoIHQzI3HQ9UosOHU9Tmg4OIOwO2DvMSgjgUX5IY+XznGGWlyX0w4AiP5T0RoOimXCQd/Lp3CQ0KhpA0v5mn4e46Eom+vnOpwf1dBjCK6wZEaJ+K19Rz++ir904GIM7om+ueXRKZOpTFaQbw6jLwrxwmlgKucGtuZCtVm2Akcj+hsoMW1HKxLD8S1SVFWEhdUz8l2V6aR5zKhx7h+oFUC7tix2fJev3tDUFTeN8MGcLWujN7KbTrdd+Q/fJMGfpM/qPoEBc0S1xMZ5KKjcAdeueaTS0P0O+F3Ol3Xt0A5dkY+6Jl5/wCI79T2VeFSDM77/hTi/wBLtMEzJPjyHzhM3UK8e9HlqC54k4aAY9ZPfoirkMYKlSJe/eN/AeSA4FVk6SZcSXvjoBhv76rqwuTUqPf/ACtMNHXJE+hKfK1CK9m2RTa59wZBBAaBynCUyWVgP1McdYPVpyPoVvjVx7yuGzjWW/8AxgH6lSWZ94XN/wD5uJH/AI5a4eTs+aTbbrRsJKRVcXfvBU0H+Zo+ThPlJVi4DSbpBOAdupMkj5YSDhXBTrqnIZjP/IOMdTCb2F8HVhA+GkJIHLcgegS1TlNjaSeSWW+4tToinLNRfkgeGSVN7hj4qUttxHfdVL2suSIdGAOXKf8APomnslxGKTo+LLSJP9W6yW7TQNyoxnXEHEgkiHSJ+x8Cn3CbhtWmNWHjv8kNfWwfLQO/z/cpZTuPdvDT0we+3qn8MuVjEctKu0WPS4yDtt4dCFHTIBJdAdp0k8nRtK4o8Q+EDeR5KMNNQkHaMdkHJzNUpkLj4tnWM7cCo0iSI6mfXwQF3bhsFsCD+o4jv3Wrx76TRGwGY2SOvUL5L3E8/rsEqfl+VOczBz+JkqtJuJXALiQBtuecJDdXxM5QPE+LxIAwkp4vuCFlVpRE4Mqzi5T8PtNThKDtLsOAA3Vj4c2IQ7iGDixtgAjnUyMz5KO0eIU1aok0kxsaiLUVih94ViDxQ7S5UXqaZSizrymdGovUXZ476O3tSu/tQQmpUVSnK448641w3fCqVxakOXrPErPUFUOJ8OzsgpByyoyQ5vQZP3WXVWdR54+qKvrQ/JBgGCEl0M8fsa+zTXNNR39sekqw8KGmnsMOx5z+ZVZ4W45GwMgeGJ+aeU6/wiN2jbuTifn6JscuE/Jx6IaDnCsQ6NXvKsf8hg/MIv2UYXXOnaQ8nppHX/kUPxGiRUc9glzp267EBNuC1W21F73R7xwjwkkkDzPomPknx0zwe4G1KoD3dBsBthLBVay4cG/C14nA5kb991ALovEjuPqo3Wpc5hP6g37x+FJt7udDcn0FXtt71sTJj1aIIRPshDXCnpiA6Z3Bb9RKzhpdqJOxbq8wQD9TKdWto1tQnckQO+fwqNa9Cun0xhXvg12BtGPGFX+LH/db/cYB8R/lWGraAgk4jp0B/H0QF/bscG/1N9Y3+qDj81P7vsOvB1+iIeG1CWf0799JDtgmH8Y1rQOZj5/hJruroY4jILRqHnKGoXrXAE8hjwTFa+gXD+ywG5Dg8O2jboqxxviAbLQfsorni0k9SIP5VZvrkulTW030URPXYJf3eo5yg6LC4wF3Rt3OJVg4Vw4DxWLoaT8H4fpjqrLaUoQttRhHNMZQOtGTIUxxC064nmhKlZDVKmUA5IYe+HdYl8hYuNLBZXo6pza3kqhU6zm7j5JrY8SVc8hHfAy8sqSpZVds+IzzTWldDqnqkyZy0TV6UpJxCyEJy6uoKlOcrN05Iol/Y52VfubTTML0u9tJVb4jw6Cl1IyWU2nVIMnrhGG8kkj9XT5ZU93ZoB1uWlIqP4MJbV8VC7x9ckfNQ8YutQDW77jv2UNFpbPWCPmhZ+OTuJXJtMFyOOFuBawE5J+5n7phcf8A7BHOD8v8Equ2AILXHkf+k/rXMzH9Jg/X0KN8qTwV+NsJoVDpDu7zjppBI+cJrY3+WjmRnw6pBbV4pY3APzx9l2XmJByQB8lz5UZ+NlpubkESHcwB+exCX1amsB0HfcJfb1YZDjnf7hSf6oCC0DCB8i+w1DXom4hpYJJku5JFWqAA6Vril4XAdknL3EofPfQ1T/Th1ydZ6LhlvrKOt7AnJTi04d2XbgeAVjYRyTm3tkXRtg0LbgG55c/ygqxsQdsYua9XHZcurBBVqoJgnCDR8ych5BgldFR1HCEJUrnYSu0JrQ3WOqxLtL+hWLvJGeI/pNlTNsx4IGnV7oundGUxM2oZOxrmnBlGUbsjcIVlxKna9F54Kri0ZUL6co5t4CkJbPILkVCMSjnnwVXxtLA98oK6pgoEXLh3W/48cwUx8qYv8FIBvbHMhKq9pE4Vm9613NDXFIFC2jVLKlVtEJVswrVUtAg61mgN8SuupwsNc7ck3q2XZDGyQOUzMYt/iiFJbXpb4Il1kuP4NC0jVBHXvCdlDTc+UdTs0ZRtEHSC8GLm2xduiqNh2TOnRAUgICzzz0EuJkdvagIxhAQtSsoHXKF0x08QdWroWpcIStdIStdLPJDZ4wp1zCGa8uzt44S+4rKJgcdpKD8n0hy4ho6qwfqdPZv5UFbi7WiGtyh22T3KVnDOq7bf0EuOfsG/1l/QLaP/ANNHRbXfsF4wf//Z"/>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1800">
              <a:solidFill>
                <a:schemeClr val="bg1"/>
              </a:solidFill>
              <a:latin typeface="Times New Roman" panose="02020603050405020304" pitchFamily="18" charset="0"/>
            </a:endParaRPr>
          </a:p>
        </p:txBody>
      </p:sp>
      <p:pic>
        <p:nvPicPr>
          <p:cNvPr id="140295" name="Picture 6" descr="http://www.medclub.ru/img/work/catalog/a_4507_389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5438" y="1044575"/>
            <a:ext cx="3165475" cy="277177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73226" y="1120408"/>
            <a:ext cx="652679" cy="2422907"/>
          </a:xfrm>
          <a:prstGeom prst="rect">
            <a:avLst/>
          </a:prstGeom>
          <a:noFill/>
        </p:spPr>
        <p:txBody>
          <a:bodyPr vert="wordArtVert">
            <a:spAutoFit/>
          </a:bodyPr>
          <a:lstStyle/>
          <a:p>
            <a:pPr>
              <a:defRPr/>
            </a:pPr>
            <a:r>
              <a:rPr lang="ru-RU" sz="2800" b="1" dirty="0">
                <a:latin typeface="Arial" panose="020B0604020202020204" pitchFamily="34" charset="0"/>
                <a:cs typeface="Arial" panose="020B0604020202020204" pitchFamily="34" charset="0"/>
              </a:rPr>
              <a:t>Норма</a:t>
            </a:r>
          </a:p>
        </p:txBody>
      </p:sp>
      <p:sp>
        <p:nvSpPr>
          <p:cNvPr id="140297" name="Стрелка вправо 8"/>
          <p:cNvSpPr>
            <a:spLocks noChangeArrowheads="1"/>
          </p:cNvSpPr>
          <p:nvPr/>
        </p:nvSpPr>
        <p:spPr bwMode="auto">
          <a:xfrm>
            <a:off x="2325688" y="2125663"/>
            <a:ext cx="392112" cy="735012"/>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143000" indent="-228600"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FontTx/>
              <a:buChar char="•"/>
            </a:pPr>
            <a:endParaRPr lang="ru-RU" altLang="ru-RU" sz="1800">
              <a:solidFill>
                <a:schemeClr val="bg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altLang="ru-RU" sz="6000" b="1" dirty="0" smtClean="0">
                <a:solidFill>
                  <a:srgbClr val="FFC000"/>
                </a:solidFill>
                <a:latin typeface="Arial" panose="020B0604020202020204" pitchFamily="34" charset="0"/>
                <a:cs typeface="Arial" panose="020B0604020202020204" pitchFamily="34" charset="0"/>
              </a:rPr>
              <a:t>Острый приступ ЗУГ</a:t>
            </a:r>
            <a:endParaRPr lang="ru-RU" sz="6000" b="1" dirty="0">
              <a:solidFill>
                <a:srgbClr val="FFC000"/>
              </a:solidFill>
            </a:endParaRPr>
          </a:p>
        </p:txBody>
      </p:sp>
      <p:pic>
        <p:nvPicPr>
          <p:cNvPr id="4" name="Острый приступ глаукомы">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3331665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Заголовок 1"/>
          <p:cNvSpPr txBox="1">
            <a:spLocks/>
          </p:cNvSpPr>
          <p:nvPr/>
        </p:nvSpPr>
        <p:spPr bwMode="auto">
          <a:xfrm>
            <a:off x="1555750" y="198438"/>
            <a:ext cx="8783638"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3600" b="1">
                <a:solidFill>
                  <a:srgbClr val="FFCC66"/>
                </a:solidFill>
                <a:latin typeface="Arial" panose="020B0604020202020204" pitchFamily="34" charset="0"/>
              </a:rPr>
              <a:t>Так выглядят глаза после перенесенного острого приступа ЗУГ</a:t>
            </a:r>
          </a:p>
        </p:txBody>
      </p:sp>
      <p:pic>
        <p:nvPicPr>
          <p:cNvPr id="142339" name="Picture 2" descr="http://zreni.ru/uploads/posts/2012-07/1343356452_33-14.jpg"/>
          <p:cNvPicPr>
            <a:picLocks noChangeAspect="1" noChangeArrowheads="1"/>
          </p:cNvPicPr>
          <p:nvPr/>
        </p:nvPicPr>
        <p:blipFill>
          <a:blip r:embed="rId2">
            <a:extLst>
              <a:ext uri="{28A0092B-C50C-407E-A947-70E740481C1C}">
                <a14:useLocalDpi xmlns:a14="http://schemas.microsoft.com/office/drawing/2010/main" val="0"/>
              </a:ext>
            </a:extLst>
          </a:blip>
          <a:srcRect l="10722" t="4086" r="10640" b="28488"/>
          <a:stretch>
            <a:fillRect/>
          </a:stretch>
        </p:blipFill>
        <p:spPr bwMode="auto">
          <a:xfrm>
            <a:off x="2569710" y="4263231"/>
            <a:ext cx="3168650" cy="2376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2340" name="Picture 4" descr="http://www.eyepress.ru/obj0825/10292p01.jpg"/>
          <p:cNvPicPr>
            <a:picLocks noChangeAspect="1" noChangeArrowheads="1"/>
          </p:cNvPicPr>
          <p:nvPr/>
        </p:nvPicPr>
        <p:blipFill>
          <a:blip r:embed="rId3">
            <a:extLst>
              <a:ext uri="{28A0092B-C50C-407E-A947-70E740481C1C}">
                <a14:useLocalDpi xmlns:a14="http://schemas.microsoft.com/office/drawing/2010/main" val="0"/>
              </a:ext>
            </a:extLst>
          </a:blip>
          <a:srcRect l="52570" b="54395"/>
          <a:stretch>
            <a:fillRect/>
          </a:stretch>
        </p:blipFill>
        <p:spPr bwMode="auto">
          <a:xfrm>
            <a:off x="2525260" y="1552575"/>
            <a:ext cx="3213100" cy="2378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2341" name="Picture 4" descr="http://www.eyepress.ru/obj0825/10292p01.jpg"/>
          <p:cNvPicPr>
            <a:picLocks noChangeAspect="1" noChangeArrowheads="1"/>
          </p:cNvPicPr>
          <p:nvPr/>
        </p:nvPicPr>
        <p:blipFill>
          <a:blip r:embed="rId3">
            <a:extLst>
              <a:ext uri="{28A0092B-C50C-407E-A947-70E740481C1C}">
                <a14:useLocalDpi xmlns:a14="http://schemas.microsoft.com/office/drawing/2010/main" val="0"/>
              </a:ext>
            </a:extLst>
          </a:blip>
          <a:srcRect t="53535" r="52530"/>
          <a:stretch>
            <a:fillRect/>
          </a:stretch>
        </p:blipFill>
        <p:spPr bwMode="auto">
          <a:xfrm>
            <a:off x="6202363" y="1554163"/>
            <a:ext cx="3240087" cy="2376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2342" name="Рисунок 3"/>
          <p:cNvPicPr>
            <a:picLocks noChangeAspect="1"/>
          </p:cNvPicPr>
          <p:nvPr/>
        </p:nvPicPr>
        <p:blipFill>
          <a:blip r:embed="rId4" cstate="print">
            <a:extLst>
              <a:ext uri="{28A0092B-C50C-407E-A947-70E740481C1C}">
                <a14:useLocalDpi xmlns:a14="http://schemas.microsoft.com/office/drawing/2010/main" val="0"/>
              </a:ext>
            </a:extLst>
          </a:blip>
          <a:srcRect l="30086" t="2679" r="6578" b="36150"/>
          <a:stretch>
            <a:fillRect/>
          </a:stretch>
        </p:blipFill>
        <p:spPr bwMode="auto">
          <a:xfrm>
            <a:off x="6202363" y="4276725"/>
            <a:ext cx="3240087" cy="2349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Заголовок 1"/>
          <p:cNvSpPr>
            <a:spLocks noGrp="1"/>
          </p:cNvSpPr>
          <p:nvPr>
            <p:ph type="title"/>
          </p:nvPr>
        </p:nvSpPr>
        <p:spPr>
          <a:xfrm>
            <a:off x="446088" y="358775"/>
            <a:ext cx="11430000" cy="1143000"/>
          </a:xfrm>
        </p:spPr>
        <p:txBody>
          <a:bodyPr/>
          <a:lstStyle/>
          <a:p>
            <a:pPr algn="ctr" eaLnBrk="1" hangingPunct="1"/>
            <a:r>
              <a:rPr lang="ru-RU" altLang="ru-RU" sz="5400" b="1" smtClean="0">
                <a:solidFill>
                  <a:srgbClr val="FFC000"/>
                </a:solidFill>
                <a:latin typeface="Arial" panose="020B0604020202020204" pitchFamily="34" charset="0"/>
                <a:cs typeface="Arial" panose="020B0604020202020204" pitchFamily="34" charset="0"/>
              </a:rPr>
              <a:t>Принципы лечения острого приступа ЗУГ</a:t>
            </a:r>
          </a:p>
        </p:txBody>
      </p:sp>
      <p:graphicFrame>
        <p:nvGraphicFramePr>
          <p:cNvPr id="5" name="Схема 4"/>
          <p:cNvGraphicFramePr/>
          <p:nvPr/>
        </p:nvGraphicFramePr>
        <p:xfrm>
          <a:off x="446314" y="1850571"/>
          <a:ext cx="11429999" cy="47612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7" descr="http://www.ufaeyeinstitute.ru/upload/iblock/ba9/ba9d82ecd0c5b1b962b693bfdd478be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5589" y="3853543"/>
            <a:ext cx="2030819" cy="2860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Схема 2"/>
          <p:cNvGraphicFramePr/>
          <p:nvPr>
            <p:extLst>
              <p:ext uri="{D42A27DB-BD31-4B8C-83A1-F6EECF244321}">
                <p14:modId xmlns:p14="http://schemas.microsoft.com/office/powerpoint/2010/main" val="1462090530"/>
              </p:ext>
            </p:extLst>
          </p:nvPr>
        </p:nvGraphicFramePr>
        <p:xfrm>
          <a:off x="-152399" y="28469"/>
          <a:ext cx="12507685" cy="68295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652463" y="336550"/>
            <a:ext cx="11268075" cy="1143000"/>
          </a:xfrm>
        </p:spPr>
        <p:txBody>
          <a:bodyPr/>
          <a:lstStyle/>
          <a:p>
            <a:pPr algn="ctr" eaLnBrk="1" hangingPunct="1"/>
            <a:r>
              <a:rPr lang="ru-RU" altLang="ru-RU" sz="4000" b="1" smtClean="0">
                <a:solidFill>
                  <a:srgbClr val="FFC000"/>
                </a:solidFill>
                <a:latin typeface="Arial" panose="020B0604020202020204" pitchFamily="34" charset="0"/>
                <a:cs typeface="Arial" panose="020B0604020202020204" pitchFamily="34" charset="0"/>
              </a:rPr>
              <a:t>Лазерное лечение глаукомы.</a:t>
            </a:r>
            <a:br>
              <a:rPr lang="ru-RU" altLang="ru-RU" sz="4000" b="1" smtClean="0">
                <a:solidFill>
                  <a:srgbClr val="FFC000"/>
                </a:solidFill>
                <a:latin typeface="Arial" panose="020B0604020202020204" pitchFamily="34" charset="0"/>
                <a:cs typeface="Arial" panose="020B0604020202020204" pitchFamily="34" charset="0"/>
              </a:rPr>
            </a:br>
            <a:r>
              <a:rPr lang="ru-RU" altLang="ru-RU" sz="4000" b="1" smtClean="0">
                <a:solidFill>
                  <a:srgbClr val="FFC000"/>
                </a:solidFill>
                <a:latin typeface="Arial" panose="020B0604020202020204" pitchFamily="34" charset="0"/>
                <a:cs typeface="Arial" panose="020B0604020202020204" pitchFamily="34" charset="0"/>
              </a:rPr>
              <a:t>Вид глаза после лазерной иридэктомии </a:t>
            </a:r>
          </a:p>
        </p:txBody>
      </p:sp>
      <p:pic>
        <p:nvPicPr>
          <p:cNvPr id="14745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2432" t="10258" r="3616" b="6747"/>
          <a:stretch>
            <a:fillRect/>
          </a:stretch>
        </p:blipFill>
        <p:spPr>
          <a:xfrm rot="10800000">
            <a:off x="2696029" y="1802721"/>
            <a:ext cx="6665913" cy="4500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Заголовок 1"/>
          <p:cNvSpPr>
            <a:spLocks noGrp="1"/>
          </p:cNvSpPr>
          <p:nvPr>
            <p:ph type="title"/>
          </p:nvPr>
        </p:nvSpPr>
        <p:spPr>
          <a:xfrm>
            <a:off x="522288" y="312738"/>
            <a:ext cx="11179175" cy="1143000"/>
          </a:xfrm>
        </p:spPr>
        <p:txBody>
          <a:bodyPr rtlCol="0">
            <a:noAutofit/>
          </a:bodyPr>
          <a:lstStyle/>
          <a:p>
            <a:pPr algn="ctr" eaLnBrk="1" fontAlgn="auto" hangingPunct="1">
              <a:spcAft>
                <a:spcPts val="0"/>
              </a:spcAft>
              <a:defRPr/>
            </a:pPr>
            <a:r>
              <a:rPr lang="ru-RU" alt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Неотложные мероприятия при остром приступе ЗУГ</a:t>
            </a:r>
          </a:p>
        </p:txBody>
      </p:sp>
      <p:sp>
        <p:nvSpPr>
          <p:cNvPr id="149507" name="Содержимое 2"/>
          <p:cNvSpPr>
            <a:spLocks noGrp="1"/>
          </p:cNvSpPr>
          <p:nvPr>
            <p:ph idx="1"/>
          </p:nvPr>
        </p:nvSpPr>
        <p:spPr>
          <a:xfrm>
            <a:off x="881063" y="1765300"/>
            <a:ext cx="10647362" cy="949325"/>
          </a:xfrm>
        </p:spPr>
        <p:txBody>
          <a:bodyPr/>
          <a:lstStyle/>
          <a:p>
            <a:pPr eaLnBrk="1" hangingPunct="1"/>
            <a:r>
              <a:rPr lang="ru-RU" altLang="ru-RU" sz="4000" b="1" smtClean="0">
                <a:solidFill>
                  <a:srgbClr val="FFFF00"/>
                </a:solidFill>
                <a:latin typeface="Arial" panose="020B0604020202020204" pitchFamily="34" charset="0"/>
                <a:cs typeface="Arial" panose="020B0604020202020204" pitchFamily="34" charset="0"/>
              </a:rPr>
              <a:t>горячие ножные  ванны </a:t>
            </a:r>
            <a:r>
              <a:rPr lang="ru-RU" altLang="ru-RU" sz="4000" smtClean="0">
                <a:solidFill>
                  <a:schemeClr val="bg1"/>
                </a:solidFill>
                <a:latin typeface="Arial" panose="020B0604020202020204" pitchFamily="34" charset="0"/>
                <a:cs typeface="Arial" panose="020B0604020202020204" pitchFamily="34" charset="0"/>
              </a:rPr>
              <a:t>(погрузить конечности </a:t>
            </a:r>
            <a:r>
              <a:rPr lang="ru-RU" altLang="ru-RU" sz="4000" u="sng" smtClean="0">
                <a:solidFill>
                  <a:schemeClr val="bg1"/>
                </a:solidFill>
                <a:latin typeface="Arial" panose="020B0604020202020204" pitchFamily="34" charset="0"/>
                <a:cs typeface="Arial" panose="020B0604020202020204" pitchFamily="34" charset="0"/>
              </a:rPr>
              <a:t>до колена</a:t>
            </a:r>
            <a:r>
              <a:rPr lang="ru-RU" altLang="ru-RU" sz="4000" smtClean="0">
                <a:solidFill>
                  <a:schemeClr val="bg1"/>
                </a:solidFill>
                <a:latin typeface="Arial" panose="020B0604020202020204" pitchFamily="34" charset="0"/>
                <a:cs typeface="Arial" panose="020B0604020202020204" pitchFamily="34" charset="0"/>
              </a:rPr>
              <a:t>!!!)</a:t>
            </a:r>
          </a:p>
          <a:p>
            <a:pPr eaLnBrk="1" hangingPunct="1"/>
            <a:endParaRPr lang="ru-RU" altLang="ru-RU" sz="900" smtClean="0">
              <a:latin typeface="Arial" panose="020B0604020202020204" pitchFamily="34" charset="0"/>
              <a:cs typeface="Arial" panose="020B0604020202020204" pitchFamily="34" charset="0"/>
            </a:endParaRPr>
          </a:p>
          <a:p>
            <a:pPr eaLnBrk="1" hangingPunct="1"/>
            <a:endParaRPr lang="ru-RU" altLang="ru-RU" smtClean="0"/>
          </a:p>
        </p:txBody>
      </p:sp>
      <p:pic>
        <p:nvPicPr>
          <p:cNvPr id="149508" name="Picture 2" descr="http://wlady.ru/images/wl/6/vanna-nognaya-ceramicheskaya.jpg"/>
          <p:cNvPicPr>
            <a:picLocks noChangeAspect="1" noChangeArrowheads="1"/>
          </p:cNvPicPr>
          <p:nvPr/>
        </p:nvPicPr>
        <p:blipFill>
          <a:blip r:embed="rId3">
            <a:extLst>
              <a:ext uri="{28A0092B-C50C-407E-A947-70E740481C1C}">
                <a14:useLocalDpi xmlns:a14="http://schemas.microsoft.com/office/drawing/2010/main" val="0"/>
              </a:ext>
            </a:extLst>
          </a:blip>
          <a:srcRect l="36597" b="14281"/>
          <a:stretch>
            <a:fillRect/>
          </a:stretch>
        </p:blipFill>
        <p:spPr bwMode="auto">
          <a:xfrm>
            <a:off x="2322513" y="3305175"/>
            <a:ext cx="3006725" cy="270351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9509" name="Picture 6" descr="http://mjusli.ru/wp-content/uploads/2015/03/dcfc3474196f3dd-340x2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863" y="3305175"/>
            <a:ext cx="3829050" cy="270351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9510" name="TextBox 1"/>
          <p:cNvSpPr txBox="1">
            <a:spLocks noChangeArrowheads="1"/>
          </p:cNvSpPr>
          <p:nvPr/>
        </p:nvSpPr>
        <p:spPr bwMode="auto">
          <a:xfrm>
            <a:off x="9459913" y="2840038"/>
            <a:ext cx="585787"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2000" b="1">
                <a:solidFill>
                  <a:srgbClr val="FFFF00"/>
                </a:solidFill>
                <a:latin typeface="Times New Roman" panose="02020603050405020304" pitchFamily="18" charset="0"/>
              </a:rPr>
              <a:t>!</a:t>
            </a:r>
          </a:p>
        </p:txBody>
      </p:sp>
      <p:sp>
        <p:nvSpPr>
          <p:cNvPr id="2" name="Арка 1"/>
          <p:cNvSpPr/>
          <p:nvPr/>
        </p:nvSpPr>
        <p:spPr bwMode="auto">
          <a:xfrm rot="18766738">
            <a:off x="1530350" y="4289425"/>
            <a:ext cx="4519613" cy="735013"/>
          </a:xfrm>
          <a:prstGeom prst="blockArc">
            <a:avLst/>
          </a:prstGeom>
          <a:solidFill>
            <a:srgbClr val="FF0000"/>
          </a:solidFill>
          <a:ln>
            <a:noFill/>
          </a:ln>
          <a:effectLst/>
          <a:extLst/>
        </p:spPr>
        <p:txBody>
          <a:bodyPr lIns="92075" tIns="46038" rIns="92075" bIns="46038">
            <a:spAutoFit/>
          </a:bodyPr>
          <a:lstStyle/>
          <a:p>
            <a:pPr marL="1143000" indent="-228600" defTabSz="762000">
              <a:spcBef>
                <a:spcPct val="20000"/>
              </a:spcBef>
              <a:buFontTx/>
              <a:buChar char="•"/>
              <a:defRPr/>
            </a:pPr>
            <a:endParaRPr lang="ru-RU"/>
          </a:p>
        </p:txBody>
      </p:sp>
      <p:sp>
        <p:nvSpPr>
          <p:cNvPr id="10" name="Арка 9"/>
          <p:cNvSpPr/>
          <p:nvPr/>
        </p:nvSpPr>
        <p:spPr bwMode="auto">
          <a:xfrm rot="3036469">
            <a:off x="1696244" y="4687094"/>
            <a:ext cx="4521200" cy="735012"/>
          </a:xfrm>
          <a:prstGeom prst="blockArc">
            <a:avLst/>
          </a:prstGeom>
          <a:solidFill>
            <a:srgbClr val="FF0000"/>
          </a:solidFill>
          <a:ln>
            <a:noFill/>
          </a:ln>
          <a:effectLst/>
          <a:extLst/>
        </p:spPr>
        <p:txBody>
          <a:bodyPr lIns="92075" tIns="46038" rIns="92075" bIns="46038">
            <a:spAutoFit/>
          </a:bodyPr>
          <a:lstStyle/>
          <a:p>
            <a:pPr marL="1143000" indent="-228600" defTabSz="762000">
              <a:spcBef>
                <a:spcPct val="20000"/>
              </a:spcBef>
              <a:buFontTx/>
              <a:buChar char="•"/>
              <a:defRPr/>
            </a:pPr>
            <a:endParaRPr lang="ru-RU"/>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Заголовок 1"/>
          <p:cNvSpPr>
            <a:spLocks noGrp="1"/>
          </p:cNvSpPr>
          <p:nvPr>
            <p:ph type="title"/>
          </p:nvPr>
        </p:nvSpPr>
        <p:spPr>
          <a:xfrm>
            <a:off x="631825" y="312738"/>
            <a:ext cx="11179175" cy="1143000"/>
          </a:xfrm>
        </p:spPr>
        <p:txBody>
          <a:bodyPr rtlCol="0">
            <a:noAutofit/>
          </a:bodyPr>
          <a:lstStyle/>
          <a:p>
            <a:pPr algn="ctr" eaLnBrk="1" fontAlgn="auto" hangingPunct="1">
              <a:spcAft>
                <a:spcPts val="0"/>
              </a:spcAft>
              <a:defRPr/>
            </a:pPr>
            <a:r>
              <a:rPr lang="ru-RU" altLang="ru-RU"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Неотложные мероприятия </a:t>
            </a:r>
            <a:r>
              <a:rPr lang="ru-RU" altLang="ru-RU"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ru-RU" altLang="ru-RU"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altLang="ru-RU"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при </a:t>
            </a:r>
            <a:r>
              <a:rPr lang="ru-RU" altLang="ru-RU"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остром приступе ЗУГ</a:t>
            </a:r>
          </a:p>
        </p:txBody>
      </p:sp>
      <p:sp>
        <p:nvSpPr>
          <p:cNvPr id="151555" name="Содержимое 2"/>
          <p:cNvSpPr>
            <a:spLocks noGrp="1"/>
          </p:cNvSpPr>
          <p:nvPr>
            <p:ph idx="1"/>
          </p:nvPr>
        </p:nvSpPr>
        <p:spPr>
          <a:xfrm>
            <a:off x="631825" y="1673225"/>
            <a:ext cx="11179175" cy="1109663"/>
          </a:xfrm>
        </p:spPr>
        <p:txBody>
          <a:bodyPr/>
          <a:lstStyle/>
          <a:p>
            <a:pPr eaLnBrk="1" hangingPunct="1"/>
            <a:endParaRPr lang="ru-RU" altLang="ru-RU" sz="900" smtClean="0">
              <a:latin typeface="Arial" panose="020B0604020202020204" pitchFamily="34" charset="0"/>
              <a:cs typeface="Arial" panose="020B0604020202020204" pitchFamily="34" charset="0"/>
            </a:endParaRPr>
          </a:p>
          <a:p>
            <a:pPr eaLnBrk="1" hangingPunct="1"/>
            <a:r>
              <a:rPr lang="ru-RU" altLang="ru-RU" sz="3600" smtClean="0">
                <a:solidFill>
                  <a:schemeClr val="bg1"/>
                </a:solidFill>
                <a:latin typeface="Arial" panose="020B0604020202020204" pitchFamily="34" charset="0"/>
                <a:cs typeface="Arial" panose="020B0604020202020204" pitchFamily="34" charset="0"/>
              </a:rPr>
              <a:t>поставить 2-3 </a:t>
            </a:r>
            <a:r>
              <a:rPr lang="ru-RU" altLang="ru-RU" sz="3600" b="1" smtClean="0">
                <a:solidFill>
                  <a:srgbClr val="FFFF00"/>
                </a:solidFill>
                <a:latin typeface="Arial" panose="020B0604020202020204" pitchFamily="34" charset="0"/>
                <a:cs typeface="Arial" panose="020B0604020202020204" pitchFamily="34" charset="0"/>
              </a:rPr>
              <a:t>пиявки</a:t>
            </a:r>
            <a:r>
              <a:rPr lang="ru-RU" altLang="ru-RU" sz="3600" smtClean="0">
                <a:latin typeface="Arial" panose="020B0604020202020204" pitchFamily="34" charset="0"/>
                <a:cs typeface="Arial" panose="020B0604020202020204" pitchFamily="34" charset="0"/>
              </a:rPr>
              <a:t> </a:t>
            </a:r>
            <a:r>
              <a:rPr lang="ru-RU" altLang="ru-RU" sz="3600" smtClean="0">
                <a:solidFill>
                  <a:schemeClr val="bg1"/>
                </a:solidFill>
                <a:latin typeface="Arial" panose="020B0604020202020204" pitchFamily="34" charset="0"/>
                <a:cs typeface="Arial" panose="020B0604020202020204" pitchFamily="34" charset="0"/>
              </a:rPr>
              <a:t>на висок (у больных глаукомой они часто есть) </a:t>
            </a:r>
          </a:p>
          <a:p>
            <a:pPr eaLnBrk="1" hangingPunct="1"/>
            <a:endParaRPr lang="ru-RU" altLang="ru-RU" sz="900" smtClean="0">
              <a:latin typeface="Arial" panose="020B0604020202020204" pitchFamily="34" charset="0"/>
              <a:cs typeface="Arial" panose="020B0604020202020204" pitchFamily="34" charset="0"/>
            </a:endParaRPr>
          </a:p>
          <a:p>
            <a:pPr eaLnBrk="1" hangingPunct="1"/>
            <a:endParaRPr lang="ru-RU" altLang="ru-RU" smtClean="0"/>
          </a:p>
        </p:txBody>
      </p:sp>
      <p:pic>
        <p:nvPicPr>
          <p:cNvPr id="151556" name="Picture 6" descr="http://lib.rus.ec/i/98/397998/i_172.jpg"/>
          <p:cNvPicPr>
            <a:picLocks noChangeAspect="1" noChangeArrowheads="1"/>
          </p:cNvPicPr>
          <p:nvPr/>
        </p:nvPicPr>
        <p:blipFill>
          <a:blip r:embed="rId3">
            <a:extLst>
              <a:ext uri="{28A0092B-C50C-407E-A947-70E740481C1C}">
                <a14:useLocalDpi xmlns:a14="http://schemas.microsoft.com/office/drawing/2010/main" val="0"/>
              </a:ext>
            </a:extLst>
          </a:blip>
          <a:srcRect l="20642"/>
          <a:stretch>
            <a:fillRect/>
          </a:stretch>
        </p:blipFill>
        <p:spPr bwMode="auto">
          <a:xfrm>
            <a:off x="631825" y="3313113"/>
            <a:ext cx="3616325" cy="32527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1557" name="Picture 8" descr="http://www.nkj.ru/upload/iblock/f34/f343b7dc39c1c9aa5f4fae0e66094732.jpg"/>
          <p:cNvPicPr>
            <a:picLocks noChangeAspect="1" noChangeArrowheads="1"/>
          </p:cNvPicPr>
          <p:nvPr/>
        </p:nvPicPr>
        <p:blipFill>
          <a:blip r:embed="rId4">
            <a:extLst>
              <a:ext uri="{28A0092B-C50C-407E-A947-70E740481C1C}">
                <a14:useLocalDpi xmlns:a14="http://schemas.microsoft.com/office/drawing/2010/main" val="0"/>
              </a:ext>
            </a:extLst>
          </a:blip>
          <a:srcRect l="7237" b="4140"/>
          <a:stretch>
            <a:fillRect/>
          </a:stretch>
        </p:blipFill>
        <p:spPr bwMode="auto">
          <a:xfrm>
            <a:off x="4794250" y="3313113"/>
            <a:ext cx="3081338" cy="32527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1558" name="Picture 6" descr="http://www.girudin.com/images/stories/slides/girudo-jaw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6700" y="3313113"/>
            <a:ext cx="4090988" cy="32527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Заголовок 1"/>
          <p:cNvSpPr>
            <a:spLocks noGrp="1"/>
          </p:cNvSpPr>
          <p:nvPr>
            <p:ph type="title"/>
          </p:nvPr>
        </p:nvSpPr>
        <p:spPr>
          <a:xfrm>
            <a:off x="1225550" y="366713"/>
            <a:ext cx="9856788" cy="1143000"/>
          </a:xfrm>
        </p:spPr>
        <p:txBody>
          <a:bodyPr rtlCol="0">
            <a:noAutofit/>
          </a:bodyPr>
          <a:lstStyle/>
          <a:p>
            <a:pPr algn="ctr" eaLnBrk="1" fontAlgn="auto" hangingPunct="1">
              <a:spcAft>
                <a:spcPts val="0"/>
              </a:spcAft>
              <a:defRPr/>
            </a:pPr>
            <a:r>
              <a:rPr lang="ru-RU" alt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Неотложные мероприятия </a:t>
            </a:r>
            <a:br>
              <a:rPr lang="ru-RU" alt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alt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при остром </a:t>
            </a:r>
            <a:r>
              <a:rPr lang="ru-RU" altLang="ru-RU" sz="4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приступе ЗУГ</a:t>
            </a:r>
            <a:endParaRPr lang="ru-RU" altLang="ru-RU" sz="4800" dirty="0">
              <a:effectLst>
                <a:outerShdw blurRad="38100" dist="38100" dir="2700000" algn="tl">
                  <a:srgbClr val="000000">
                    <a:alpha val="43137"/>
                  </a:srgbClr>
                </a:outerShdw>
              </a:effectLst>
            </a:endParaRPr>
          </a:p>
        </p:txBody>
      </p:sp>
      <p:sp>
        <p:nvSpPr>
          <p:cNvPr id="140291" name="Содержимое 2"/>
          <p:cNvSpPr>
            <a:spLocks noGrp="1"/>
          </p:cNvSpPr>
          <p:nvPr>
            <p:ph idx="1"/>
          </p:nvPr>
        </p:nvSpPr>
        <p:spPr>
          <a:xfrm>
            <a:off x="871538" y="1833563"/>
            <a:ext cx="5607050" cy="4114800"/>
          </a:xfrm>
        </p:spPr>
        <p:txBody>
          <a:bodyPr rtlCol="0">
            <a:normAutofit fontScale="92500" lnSpcReduction="20000"/>
          </a:bodyPr>
          <a:lstStyle/>
          <a:p>
            <a:pPr eaLnBrk="1" fontAlgn="auto" hangingPunct="1">
              <a:spcAft>
                <a:spcPts val="0"/>
              </a:spcAft>
              <a:defRPr/>
            </a:pPr>
            <a:endParaRPr lang="ru-RU" altLang="ru-RU" sz="900" dirty="0">
              <a:latin typeface="Arial" panose="020B0604020202020204" pitchFamily="34" charset="0"/>
              <a:cs typeface="Arial" panose="020B0604020202020204" pitchFamily="34" charset="0"/>
            </a:endParaRPr>
          </a:p>
          <a:p>
            <a:pPr eaLnBrk="1" fontAlgn="auto" hangingPunct="1">
              <a:spcAft>
                <a:spcPts val="0"/>
              </a:spcAft>
              <a:defRPr/>
            </a:pPr>
            <a:endParaRPr lang="ru-RU" altLang="ru-RU" sz="900" dirty="0">
              <a:latin typeface="Arial" panose="020B0604020202020204" pitchFamily="34" charset="0"/>
              <a:cs typeface="Arial" panose="020B0604020202020204" pitchFamily="34" charset="0"/>
            </a:endParaRPr>
          </a:p>
          <a:p>
            <a:pPr eaLnBrk="1" fontAlgn="auto" hangingPunct="1">
              <a:spcAft>
                <a:spcPts val="0"/>
              </a:spcAft>
              <a:defRPr/>
            </a:pPr>
            <a:r>
              <a:rPr lang="ru-RU" altLang="ru-RU" sz="3600" dirty="0" smtClean="0">
                <a:solidFill>
                  <a:schemeClr val="bg1"/>
                </a:solidFill>
                <a:latin typeface="Arial" panose="020B0604020202020204" pitchFamily="34" charset="0"/>
                <a:cs typeface="Arial" panose="020B0604020202020204" pitchFamily="34" charset="0"/>
              </a:rPr>
              <a:t>дать выпить </a:t>
            </a:r>
            <a:r>
              <a:rPr lang="ru-RU" altLang="ru-RU" sz="3600" b="1" dirty="0" smtClean="0">
                <a:solidFill>
                  <a:srgbClr val="FFFF00"/>
                </a:solidFill>
                <a:latin typeface="Arial" panose="020B0604020202020204" pitchFamily="34" charset="0"/>
                <a:cs typeface="Arial" panose="020B0604020202020204" pitchFamily="34" charset="0"/>
              </a:rPr>
              <a:t>гипертонический раствор </a:t>
            </a:r>
          </a:p>
          <a:p>
            <a:pPr marL="0" indent="0" eaLnBrk="1" fontAlgn="auto" hangingPunct="1">
              <a:spcAft>
                <a:spcPts val="0"/>
              </a:spcAft>
              <a:buFont typeface="Arial" panose="020B0604020202020204" pitchFamily="34" charset="0"/>
              <a:buNone/>
              <a:defRPr/>
            </a:pPr>
            <a:endParaRPr lang="ru-RU" altLang="ru-RU" sz="1700" b="1" dirty="0" smtClean="0">
              <a:solidFill>
                <a:srgbClr val="FFFF00"/>
              </a:solidFill>
              <a:latin typeface="Arial" panose="020B0604020202020204" pitchFamily="34" charset="0"/>
              <a:cs typeface="Arial" panose="020B0604020202020204" pitchFamily="34" charset="0"/>
            </a:endParaRPr>
          </a:p>
          <a:p>
            <a:pPr marL="0" indent="0" eaLnBrk="1" fontAlgn="auto" hangingPunct="1">
              <a:spcAft>
                <a:spcPts val="0"/>
              </a:spcAft>
              <a:buFont typeface="Arial" panose="020B0604020202020204" pitchFamily="34" charset="0"/>
              <a:buNone/>
              <a:defRPr/>
            </a:pPr>
            <a:r>
              <a:rPr lang="ru-RU" altLang="ru-RU" sz="3600" dirty="0" smtClean="0">
                <a:solidFill>
                  <a:schemeClr val="bg1"/>
                </a:solidFill>
                <a:latin typeface="Arial" panose="020B0604020202020204" pitchFamily="34" charset="0"/>
                <a:cs typeface="Arial" panose="020B0604020202020204" pitchFamily="34" charset="0"/>
              </a:rPr>
              <a:t>	(1 столовую ложку  	поваренной соли  	растворить в 1 	стакане теплой воды) </a:t>
            </a:r>
          </a:p>
          <a:p>
            <a:pPr eaLnBrk="1" fontAlgn="auto" hangingPunct="1">
              <a:spcAft>
                <a:spcPts val="0"/>
              </a:spcAft>
              <a:buFontTx/>
              <a:buNone/>
              <a:defRPr/>
            </a:pPr>
            <a:r>
              <a:rPr lang="ru-RU" altLang="ru-RU" dirty="0" smtClean="0">
                <a:latin typeface="Arial" panose="020B0604020202020204" pitchFamily="34" charset="0"/>
                <a:cs typeface="Arial" panose="020B0604020202020204" pitchFamily="34" charset="0"/>
              </a:rPr>
              <a:t> </a:t>
            </a:r>
          </a:p>
          <a:p>
            <a:pPr eaLnBrk="1" fontAlgn="auto" hangingPunct="1">
              <a:spcAft>
                <a:spcPts val="0"/>
              </a:spcAft>
              <a:defRPr/>
            </a:pPr>
            <a:endParaRPr lang="ru-RU" altLang="ru-RU" dirty="0" smtClean="0"/>
          </a:p>
        </p:txBody>
      </p:sp>
      <p:pic>
        <p:nvPicPr>
          <p:cNvPr id="153604" name="Picture 5" descr="http://proinsultmozga.ru/wp-content/uploads/2015/04/sostav-smes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1163" y="1833563"/>
            <a:ext cx="3776662" cy="4478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a:xfrm>
            <a:off x="814388" y="187325"/>
            <a:ext cx="10450512" cy="1143000"/>
          </a:xfrm>
        </p:spPr>
        <p:txBody>
          <a:bodyPr/>
          <a:lstStyle/>
          <a:p>
            <a:pPr algn="ctr" eaLnBrk="1" hangingPunct="1"/>
            <a:r>
              <a:rPr lang="ru-RU" altLang="ru-RU" sz="5400" b="1" smtClean="0">
                <a:solidFill>
                  <a:srgbClr val="FFCC66"/>
                </a:solidFill>
                <a:latin typeface="Arial" panose="020B0604020202020204" pitchFamily="34" charset="0"/>
                <a:cs typeface="Arial" panose="020B0604020202020204" pitchFamily="34" charset="0"/>
              </a:rPr>
              <a:t>Актуальность проблемы</a:t>
            </a:r>
          </a:p>
        </p:txBody>
      </p:sp>
      <p:pic>
        <p:nvPicPr>
          <p:cNvPr id="17411" name="Picture 4" descr="http://sibirtranzit.com/wp-content/uploads/2015/08/0_71944_350b5b98_XL.jpg"/>
          <p:cNvPicPr>
            <a:picLocks noChangeAspect="1" noChangeArrowheads="1"/>
          </p:cNvPicPr>
          <p:nvPr/>
        </p:nvPicPr>
        <p:blipFill>
          <a:blip r:embed="rId3">
            <a:extLst>
              <a:ext uri="{28A0092B-C50C-407E-A947-70E740481C1C}">
                <a14:useLocalDpi xmlns:a14="http://schemas.microsoft.com/office/drawing/2010/main" val="0"/>
              </a:ext>
            </a:extLst>
          </a:blip>
          <a:srcRect t="9219" b="5634"/>
          <a:stretch>
            <a:fillRect/>
          </a:stretch>
        </p:blipFill>
        <p:spPr bwMode="auto">
          <a:xfrm>
            <a:off x="2286000" y="1330325"/>
            <a:ext cx="7620000" cy="43307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2" name="Прямоугольник 3"/>
          <p:cNvSpPr>
            <a:spLocks noChangeArrowheads="1"/>
          </p:cNvSpPr>
          <p:nvPr/>
        </p:nvSpPr>
        <p:spPr bwMode="auto">
          <a:xfrm>
            <a:off x="649288" y="5726113"/>
            <a:ext cx="108934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3200">
                <a:solidFill>
                  <a:schemeClr val="bg1"/>
                </a:solidFill>
                <a:latin typeface="Arial" panose="020B0604020202020204" pitchFamily="34" charset="0"/>
                <a:cs typeface="Arial" panose="020B0604020202020204" pitchFamily="34" charset="0"/>
              </a:rPr>
              <a:t>В</a:t>
            </a:r>
            <a:r>
              <a:rPr lang="ru-RU" altLang="ru-RU" sz="3200">
                <a:latin typeface="Arial" panose="020B0604020202020204" pitchFamily="34" charset="0"/>
                <a:cs typeface="Arial" panose="020B0604020202020204" pitchFamily="34" charset="0"/>
              </a:rPr>
              <a:t> </a:t>
            </a:r>
            <a:r>
              <a:rPr lang="ru-RU" altLang="ru-RU" sz="3200" b="1">
                <a:solidFill>
                  <a:srgbClr val="92D050"/>
                </a:solidFill>
                <a:latin typeface="Arial" panose="020B0604020202020204" pitchFamily="34" charset="0"/>
                <a:cs typeface="Arial" panose="020B0604020202020204" pitchFamily="34" charset="0"/>
              </a:rPr>
              <a:t>Российской Федерации</a:t>
            </a:r>
            <a:r>
              <a:rPr lang="ru-RU" altLang="ru-RU" sz="3200">
                <a:latin typeface="Arial" panose="020B0604020202020204" pitchFamily="34" charset="0"/>
                <a:cs typeface="Arial" panose="020B0604020202020204" pitchFamily="34" charset="0"/>
              </a:rPr>
              <a:t> </a:t>
            </a:r>
            <a:r>
              <a:rPr lang="ru-RU" altLang="ru-RU" sz="3200" b="1">
                <a:solidFill>
                  <a:srgbClr val="92D050"/>
                </a:solidFill>
                <a:latin typeface="Arial" panose="020B0604020202020204" pitchFamily="34" charset="0"/>
                <a:cs typeface="Arial" panose="020B0604020202020204" pitchFamily="34" charset="0"/>
              </a:rPr>
              <a:t>1,114 млн. </a:t>
            </a:r>
            <a:r>
              <a:rPr lang="ru-RU" altLang="ru-RU" sz="3200">
                <a:solidFill>
                  <a:schemeClr val="bg1"/>
                </a:solidFill>
                <a:latin typeface="Arial" panose="020B0604020202020204" pitchFamily="34" charset="0"/>
                <a:cs typeface="Arial" panose="020B0604020202020204" pitchFamily="34" charset="0"/>
              </a:rPr>
              <a:t>больных глаукомой  (на 01.01.2011 г.)</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Заголовок 1"/>
          <p:cNvSpPr>
            <a:spLocks noGrp="1"/>
          </p:cNvSpPr>
          <p:nvPr>
            <p:ph type="title"/>
          </p:nvPr>
        </p:nvSpPr>
        <p:spPr>
          <a:xfrm>
            <a:off x="1225550" y="366713"/>
            <a:ext cx="9856788" cy="1143000"/>
          </a:xfrm>
        </p:spPr>
        <p:txBody>
          <a:bodyPr rtlCol="0">
            <a:noAutofit/>
          </a:bodyPr>
          <a:lstStyle/>
          <a:p>
            <a:pPr algn="ctr" eaLnBrk="1" fontAlgn="auto" hangingPunct="1">
              <a:spcAft>
                <a:spcPts val="0"/>
              </a:spcAft>
              <a:defRPr/>
            </a:pPr>
            <a:r>
              <a:rPr lang="ru-RU" alt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Неотложные мероприятия </a:t>
            </a:r>
            <a:br>
              <a:rPr lang="ru-RU" alt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alt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при остром </a:t>
            </a:r>
            <a:r>
              <a:rPr lang="ru-RU" altLang="ru-RU" sz="48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приступе ЗУГ</a:t>
            </a:r>
            <a:endParaRPr lang="ru-RU" altLang="ru-RU" sz="4800" dirty="0">
              <a:effectLst>
                <a:outerShdw blurRad="38100" dist="38100" dir="2700000" algn="tl">
                  <a:srgbClr val="000000">
                    <a:alpha val="43137"/>
                  </a:srgbClr>
                </a:outerShdw>
              </a:effectLst>
            </a:endParaRPr>
          </a:p>
        </p:txBody>
      </p:sp>
      <p:sp>
        <p:nvSpPr>
          <p:cNvPr id="140291" name="Содержимое 2"/>
          <p:cNvSpPr>
            <a:spLocks noGrp="1"/>
          </p:cNvSpPr>
          <p:nvPr>
            <p:ph idx="1"/>
          </p:nvPr>
        </p:nvSpPr>
        <p:spPr>
          <a:xfrm>
            <a:off x="751795" y="2560184"/>
            <a:ext cx="5607050" cy="2912608"/>
          </a:xfrm>
        </p:spPr>
        <p:txBody>
          <a:bodyPr rtlCol="0">
            <a:normAutofit lnSpcReduction="10000"/>
          </a:bodyPr>
          <a:lstStyle/>
          <a:p>
            <a:pPr eaLnBrk="1" fontAlgn="auto" hangingPunct="1">
              <a:spcAft>
                <a:spcPts val="0"/>
              </a:spcAft>
              <a:defRPr/>
            </a:pPr>
            <a:endParaRPr lang="ru-RU" altLang="ru-RU" sz="900" dirty="0">
              <a:latin typeface="Arial" panose="020B0604020202020204" pitchFamily="34" charset="0"/>
              <a:cs typeface="Arial" panose="020B0604020202020204" pitchFamily="34" charset="0"/>
            </a:endParaRPr>
          </a:p>
          <a:p>
            <a:pPr eaLnBrk="1" fontAlgn="auto" hangingPunct="1">
              <a:spcAft>
                <a:spcPts val="0"/>
              </a:spcAft>
              <a:defRPr/>
            </a:pPr>
            <a:endParaRPr lang="ru-RU" altLang="ru-RU" sz="900" dirty="0">
              <a:latin typeface="Arial" panose="020B0604020202020204" pitchFamily="34" charset="0"/>
              <a:cs typeface="Arial" panose="020B0604020202020204" pitchFamily="34" charset="0"/>
            </a:endParaRPr>
          </a:p>
          <a:p>
            <a:pPr marL="0" indent="0" eaLnBrk="1" fontAlgn="auto" hangingPunct="1">
              <a:spcBef>
                <a:spcPts val="0"/>
              </a:spcBef>
              <a:spcAft>
                <a:spcPts val="0"/>
              </a:spcAft>
              <a:buNone/>
              <a:defRPr/>
            </a:pPr>
            <a:r>
              <a:rPr lang="ru-RU" altLang="ru-RU" sz="3600" dirty="0" smtClean="0">
                <a:solidFill>
                  <a:schemeClr val="bg1"/>
                </a:solidFill>
                <a:latin typeface="Arial" panose="020B0604020202020204" pitchFamily="34" charset="0"/>
                <a:cs typeface="Arial" panose="020B0604020202020204" pitchFamily="34" charset="0"/>
              </a:rPr>
              <a:t>Прием </a:t>
            </a:r>
            <a:r>
              <a:rPr lang="ru-RU" altLang="ru-RU" sz="3600" b="1" dirty="0" smtClean="0">
                <a:solidFill>
                  <a:srgbClr val="FFFF00"/>
                </a:solidFill>
                <a:latin typeface="Arial" panose="020B0604020202020204" pitchFamily="34" charset="0"/>
                <a:cs typeface="Arial" panose="020B0604020202020204" pitchFamily="34" charset="0"/>
              </a:rPr>
              <a:t>алкоголя</a:t>
            </a:r>
          </a:p>
          <a:p>
            <a:pPr marL="0" indent="0" eaLnBrk="1" fontAlgn="auto" hangingPunct="1">
              <a:spcBef>
                <a:spcPts val="0"/>
              </a:spcBef>
              <a:spcAft>
                <a:spcPts val="0"/>
              </a:spcAft>
              <a:buFont typeface="Arial" panose="020B0604020202020204" pitchFamily="34" charset="0"/>
              <a:buNone/>
              <a:defRPr/>
            </a:pPr>
            <a:endParaRPr lang="ru-RU" altLang="ru-RU" sz="800" b="1" dirty="0" smtClean="0">
              <a:solidFill>
                <a:srgbClr val="FFFF00"/>
              </a:solidFill>
              <a:latin typeface="Arial" panose="020B0604020202020204" pitchFamily="34" charset="0"/>
              <a:cs typeface="Arial" panose="020B0604020202020204" pitchFamily="34" charset="0"/>
            </a:endParaRPr>
          </a:p>
          <a:p>
            <a:pPr marL="0" indent="0" eaLnBrk="1" fontAlgn="auto" hangingPunct="1">
              <a:spcBef>
                <a:spcPts val="0"/>
              </a:spcBef>
              <a:spcAft>
                <a:spcPts val="0"/>
              </a:spcAft>
              <a:buFont typeface="Arial" panose="020B0604020202020204" pitchFamily="34" charset="0"/>
              <a:buNone/>
              <a:defRPr/>
            </a:pPr>
            <a:r>
              <a:rPr lang="ru-RU" altLang="ru-RU" sz="3600" dirty="0" smtClean="0">
                <a:solidFill>
                  <a:schemeClr val="bg1"/>
                </a:solidFill>
                <a:latin typeface="Arial" panose="020B0604020202020204" pitchFamily="34" charset="0"/>
                <a:cs typeface="Arial" panose="020B0604020202020204" pitchFamily="34" charset="0"/>
              </a:rPr>
              <a:t>	(50 мл снижает ВГД 	на 10-15 мм рт. ст. 	через 1,5 – 2 часа ) </a:t>
            </a:r>
          </a:p>
          <a:p>
            <a:pPr eaLnBrk="1" fontAlgn="auto" hangingPunct="1">
              <a:spcAft>
                <a:spcPts val="0"/>
              </a:spcAft>
              <a:buFontTx/>
              <a:buNone/>
              <a:defRPr/>
            </a:pPr>
            <a:r>
              <a:rPr lang="ru-RU" altLang="ru-RU" dirty="0" smtClean="0">
                <a:latin typeface="Arial" panose="020B0604020202020204" pitchFamily="34" charset="0"/>
                <a:cs typeface="Arial" panose="020B0604020202020204" pitchFamily="34" charset="0"/>
              </a:rPr>
              <a:t> </a:t>
            </a:r>
          </a:p>
          <a:p>
            <a:pPr eaLnBrk="1" fontAlgn="auto" hangingPunct="1">
              <a:spcAft>
                <a:spcPts val="0"/>
              </a:spcAft>
              <a:defRPr/>
            </a:pPr>
            <a:endParaRPr lang="ru-RU" altLang="ru-RU" dirty="0" smtClean="0"/>
          </a:p>
        </p:txBody>
      </p:sp>
      <p:pic>
        <p:nvPicPr>
          <p:cNvPr id="193538" name="Picture 2" descr="http://narodnymisredstvami.ru/wp-content/uploads/2015/01/vodka-znamenitoe-sredstvo-narodnoj-mediciny.jpg"/>
          <p:cNvPicPr>
            <a:picLocks noChangeAspect="1" noChangeArrowheads="1"/>
          </p:cNvPicPr>
          <p:nvPr/>
        </p:nvPicPr>
        <p:blipFill rotWithShape="1">
          <a:blip r:embed="rId3">
            <a:extLst>
              <a:ext uri="{28A0092B-C50C-407E-A947-70E740481C1C}">
                <a14:useLocalDpi xmlns:a14="http://schemas.microsoft.com/office/drawing/2010/main" val="0"/>
              </a:ext>
            </a:extLst>
          </a:blip>
          <a:srcRect r="18378"/>
          <a:stretch/>
        </p:blipFill>
        <p:spPr bwMode="auto">
          <a:xfrm>
            <a:off x="6974567" y="1887386"/>
            <a:ext cx="4325485" cy="39745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8846" y="5916465"/>
            <a:ext cx="11582786" cy="646331"/>
          </a:xfrm>
          <a:prstGeom prst="rect">
            <a:avLst/>
          </a:prstGeom>
          <a:noFill/>
        </p:spPr>
        <p:txBody>
          <a:bodyPr wrap="none" rtlCol="0">
            <a:spAutoFit/>
          </a:bodyPr>
          <a:lstStyle/>
          <a:p>
            <a:r>
              <a:rPr lang="ru-RU" sz="2800" b="1" dirty="0" smtClean="0"/>
              <a:t>Можно рекомендовать </a:t>
            </a:r>
            <a:r>
              <a:rPr lang="ru-RU" sz="3600" b="1" dirty="0" smtClean="0">
                <a:solidFill>
                  <a:srgbClr val="FF0000"/>
                </a:solidFill>
              </a:rPr>
              <a:t>только в экстремальной </a:t>
            </a:r>
            <a:r>
              <a:rPr lang="ru-RU" sz="2800" b="1" dirty="0" smtClean="0"/>
              <a:t>ситуации !!!!!!!</a:t>
            </a:r>
            <a:endParaRPr lang="ru-RU" sz="2800" b="1" dirty="0"/>
          </a:p>
        </p:txBody>
      </p:sp>
    </p:spTree>
    <p:extLst>
      <p:ext uri="{BB962C8B-B14F-4D97-AF65-F5344CB8AC3E}">
        <p14:creationId xmlns:p14="http://schemas.microsoft.com/office/powerpoint/2010/main" val="152002406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Заголовок 1"/>
          <p:cNvSpPr>
            <a:spLocks noGrp="1"/>
          </p:cNvSpPr>
          <p:nvPr>
            <p:ph type="title"/>
          </p:nvPr>
        </p:nvSpPr>
        <p:spPr>
          <a:xfrm>
            <a:off x="576263" y="312738"/>
            <a:ext cx="11212512" cy="1143000"/>
          </a:xfrm>
        </p:spPr>
        <p:txBody>
          <a:bodyPr rtlCol="0">
            <a:noAutofit/>
          </a:bodyPr>
          <a:lstStyle/>
          <a:p>
            <a:pPr algn="ctr" eaLnBrk="1" fontAlgn="auto" hangingPunct="1">
              <a:spcAft>
                <a:spcPts val="0"/>
              </a:spcAft>
              <a:defRPr/>
            </a:pPr>
            <a:r>
              <a:rPr lang="ru-RU" alt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Неотложные мероприятия при остром приступе ЗУГ</a:t>
            </a:r>
          </a:p>
        </p:txBody>
      </p:sp>
      <p:sp>
        <p:nvSpPr>
          <p:cNvPr id="155651" name="Содержимое 2"/>
          <p:cNvSpPr>
            <a:spLocks noGrp="1"/>
          </p:cNvSpPr>
          <p:nvPr>
            <p:ph idx="1"/>
          </p:nvPr>
        </p:nvSpPr>
        <p:spPr>
          <a:xfrm>
            <a:off x="403225" y="2035175"/>
            <a:ext cx="5283200" cy="4114800"/>
          </a:xfrm>
        </p:spPr>
        <p:txBody>
          <a:bodyPr/>
          <a:lstStyle/>
          <a:p>
            <a:pPr eaLnBrk="1" hangingPunct="1"/>
            <a:endParaRPr lang="ru-RU" altLang="ru-RU" sz="900" smtClean="0">
              <a:latin typeface="Arial" panose="020B0604020202020204" pitchFamily="34" charset="0"/>
              <a:cs typeface="Arial" panose="020B0604020202020204" pitchFamily="34" charset="0"/>
            </a:endParaRPr>
          </a:p>
          <a:p>
            <a:pPr eaLnBrk="1" hangingPunct="1"/>
            <a:r>
              <a:rPr lang="ru-RU" altLang="ru-RU" sz="2400" smtClean="0">
                <a:solidFill>
                  <a:schemeClr val="bg1"/>
                </a:solidFill>
                <a:latin typeface="Arial" panose="020B0604020202020204" pitchFamily="34" charset="0"/>
                <a:cs typeface="Arial" panose="020B0604020202020204" pitchFamily="34" charset="0"/>
              </a:rPr>
              <a:t>больного срочно направить в отделение  неотложной офтальмологической помощи  (если через 24 часа медикаментозным лечением  приступ не удалось приостановить,  больному показано хирургическое вмешательство  - иридэктомия)</a:t>
            </a:r>
          </a:p>
          <a:p>
            <a:pPr eaLnBrk="1" hangingPunct="1"/>
            <a:endParaRPr lang="ru-RU" altLang="ru-RU" smtClean="0"/>
          </a:p>
        </p:txBody>
      </p:sp>
      <p:pic>
        <p:nvPicPr>
          <p:cNvPr id="155652" name="Picture 5" descr="https://i.ytimg.com/vi/EivuySDvUUA/maxresdefault.jpg"/>
          <p:cNvPicPr>
            <a:picLocks noChangeAspect="1" noChangeArrowheads="1"/>
          </p:cNvPicPr>
          <p:nvPr/>
        </p:nvPicPr>
        <p:blipFill>
          <a:blip r:embed="rId3">
            <a:extLst>
              <a:ext uri="{28A0092B-C50C-407E-A947-70E740481C1C}">
                <a14:useLocalDpi xmlns:a14="http://schemas.microsoft.com/office/drawing/2010/main" val="0"/>
              </a:ext>
            </a:extLst>
          </a:blip>
          <a:srcRect r="17603"/>
          <a:stretch>
            <a:fillRect/>
          </a:stretch>
        </p:blipFill>
        <p:spPr bwMode="auto">
          <a:xfrm>
            <a:off x="5902325" y="1882775"/>
            <a:ext cx="5613400" cy="3832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6" name="Picture 10" descr="http://meduniver.com/Medical/ophtalmologia/Img/537.jpg"/>
          <p:cNvPicPr>
            <a:picLocks noChangeAspect="1" noChangeArrowheads="1"/>
          </p:cNvPicPr>
          <p:nvPr/>
        </p:nvPicPr>
        <p:blipFill rotWithShape="1">
          <a:blip r:embed="rId3">
            <a:extLst/>
          </a:blip>
          <a:srcRect l="7032" r="15632" b="17621"/>
          <a:stretch/>
        </p:blipFill>
        <p:spPr bwMode="auto">
          <a:xfrm>
            <a:off x="5044385" y="1156717"/>
            <a:ext cx="2666791" cy="20464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57699" name="Заголовок 1"/>
          <p:cNvSpPr>
            <a:spLocks noGrp="1"/>
          </p:cNvSpPr>
          <p:nvPr>
            <p:ph type="title"/>
          </p:nvPr>
        </p:nvSpPr>
        <p:spPr>
          <a:xfrm>
            <a:off x="2168525" y="115888"/>
            <a:ext cx="7772400" cy="954087"/>
          </a:xfrm>
        </p:spPr>
        <p:txBody>
          <a:bodyPr/>
          <a:lstStyle/>
          <a:p>
            <a:pPr algn="ctr" eaLnBrk="1" hangingPunct="1"/>
            <a:r>
              <a:rPr lang="ru-RU" altLang="ru-RU" sz="5400" b="1" smtClean="0">
                <a:solidFill>
                  <a:srgbClr val="FFC000"/>
                </a:solidFill>
                <a:latin typeface="Arial" panose="020B0604020202020204" pitchFamily="34" charset="0"/>
                <a:cs typeface="Arial" panose="020B0604020202020204" pitchFamily="34" charset="0"/>
              </a:rPr>
              <a:t>Вторичные глаукомы</a:t>
            </a:r>
          </a:p>
        </p:txBody>
      </p:sp>
      <p:pic>
        <p:nvPicPr>
          <p:cNvPr id="137218" name="Picture 2" descr="http://konspekta.net/studopediaorg/baza1/198726937999.files/image1270.jpg"/>
          <p:cNvPicPr>
            <a:picLocks noChangeAspect="1" noChangeArrowheads="1"/>
          </p:cNvPicPr>
          <p:nvPr/>
        </p:nvPicPr>
        <p:blipFill>
          <a:blip r:embed="rId4">
            <a:extLst/>
          </a:blip>
          <a:srcRect/>
          <a:stretch>
            <a:fillRect/>
          </a:stretch>
        </p:blipFill>
        <p:spPr bwMode="auto">
          <a:xfrm>
            <a:off x="962304" y="1164567"/>
            <a:ext cx="2565533" cy="19541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57701" name="TextBox 3"/>
          <p:cNvSpPr txBox="1">
            <a:spLocks noChangeArrowheads="1"/>
          </p:cNvSpPr>
          <p:nvPr/>
        </p:nvSpPr>
        <p:spPr bwMode="auto">
          <a:xfrm>
            <a:off x="5295900" y="3271838"/>
            <a:ext cx="2414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1800">
                <a:solidFill>
                  <a:schemeClr val="bg1"/>
                </a:solidFill>
                <a:latin typeface="Times New Roman" panose="02020603050405020304" pitchFamily="18" charset="0"/>
              </a:rPr>
              <a:t>Факотопическая глаукома</a:t>
            </a:r>
          </a:p>
        </p:txBody>
      </p:sp>
      <p:pic>
        <p:nvPicPr>
          <p:cNvPr id="137220" name="Picture 4" descr="http://eyesfor.me/assets/content/images/id1084-1.jpg"/>
          <p:cNvPicPr>
            <a:picLocks noChangeAspect="1" noChangeArrowheads="1"/>
          </p:cNvPicPr>
          <p:nvPr/>
        </p:nvPicPr>
        <p:blipFill rotWithShape="1">
          <a:blip r:embed="rId5">
            <a:extLst/>
          </a:blip>
          <a:srcRect l="3701" t="5731" r="12638"/>
          <a:stretch/>
        </p:blipFill>
        <p:spPr bwMode="auto">
          <a:xfrm>
            <a:off x="5296589" y="3985878"/>
            <a:ext cx="2788241" cy="2364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57703" name="TextBox 6"/>
          <p:cNvSpPr txBox="1">
            <a:spLocks noChangeArrowheads="1"/>
          </p:cNvSpPr>
          <p:nvPr/>
        </p:nvSpPr>
        <p:spPr bwMode="auto">
          <a:xfrm>
            <a:off x="8266113" y="5167313"/>
            <a:ext cx="241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1800">
                <a:solidFill>
                  <a:schemeClr val="bg1"/>
                </a:solidFill>
                <a:latin typeface="Times New Roman" panose="02020603050405020304" pitchFamily="18" charset="0"/>
              </a:rPr>
              <a:t>Постувеальная глаукома</a:t>
            </a:r>
          </a:p>
        </p:txBody>
      </p:sp>
      <p:pic>
        <p:nvPicPr>
          <p:cNvPr id="137222" name="Picture 6" descr="http://alllinz.ru/oftalmolog/282.png"/>
          <p:cNvPicPr>
            <a:picLocks noChangeAspect="1" noChangeArrowheads="1"/>
          </p:cNvPicPr>
          <p:nvPr/>
        </p:nvPicPr>
        <p:blipFill>
          <a:blip r:embed="rId6">
            <a:extLst/>
          </a:blip>
          <a:srcRect/>
          <a:stretch>
            <a:fillRect/>
          </a:stretch>
        </p:blipFill>
        <p:spPr bwMode="auto">
          <a:xfrm>
            <a:off x="570648" y="3917569"/>
            <a:ext cx="3338769" cy="21486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57705" name="TextBox 8"/>
          <p:cNvSpPr txBox="1">
            <a:spLocks noChangeArrowheads="1"/>
          </p:cNvSpPr>
          <p:nvPr/>
        </p:nvSpPr>
        <p:spPr bwMode="auto">
          <a:xfrm>
            <a:off x="879475" y="6161088"/>
            <a:ext cx="241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1800">
                <a:solidFill>
                  <a:schemeClr val="bg1"/>
                </a:solidFill>
                <a:latin typeface="Times New Roman" panose="02020603050405020304" pitchFamily="18" charset="0"/>
              </a:rPr>
              <a:t>Неоваскулярная глаукома</a:t>
            </a:r>
          </a:p>
        </p:txBody>
      </p:sp>
      <p:sp>
        <p:nvSpPr>
          <p:cNvPr id="157706" name="TextBox 11"/>
          <p:cNvSpPr txBox="1">
            <a:spLocks noChangeArrowheads="1"/>
          </p:cNvSpPr>
          <p:nvPr/>
        </p:nvSpPr>
        <p:spPr bwMode="auto">
          <a:xfrm>
            <a:off x="962025" y="3213100"/>
            <a:ext cx="241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1800">
                <a:solidFill>
                  <a:schemeClr val="bg1"/>
                </a:solidFill>
                <a:latin typeface="Times New Roman" panose="02020603050405020304" pitchFamily="18" charset="0"/>
              </a:rPr>
              <a:t>Факоморфическая глаукома</a:t>
            </a:r>
          </a:p>
        </p:txBody>
      </p:sp>
      <p:pic>
        <p:nvPicPr>
          <p:cNvPr id="137228" name="Picture 12" descr="http://www.medicalj.ru/images/glaza/glaukoma03.jpg"/>
          <p:cNvPicPr>
            <a:picLocks noChangeAspect="1" noChangeArrowheads="1"/>
          </p:cNvPicPr>
          <p:nvPr/>
        </p:nvPicPr>
        <p:blipFill>
          <a:blip r:embed="rId7">
            <a:extLst/>
          </a:blip>
          <a:srcRect/>
          <a:stretch>
            <a:fillRect/>
          </a:stretch>
        </p:blipFill>
        <p:spPr bwMode="auto">
          <a:xfrm>
            <a:off x="8735161" y="1156717"/>
            <a:ext cx="2410340" cy="21279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57708" name="TextBox 13"/>
          <p:cNvSpPr txBox="1">
            <a:spLocks noChangeArrowheads="1"/>
          </p:cNvSpPr>
          <p:nvPr/>
        </p:nvSpPr>
        <p:spPr bwMode="auto">
          <a:xfrm>
            <a:off x="8775700" y="3536950"/>
            <a:ext cx="241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1800">
                <a:solidFill>
                  <a:schemeClr val="bg1"/>
                </a:solidFill>
                <a:latin typeface="Times New Roman" panose="02020603050405020304" pitchFamily="18" charset="0"/>
              </a:rPr>
              <a:t>Факолитическая глаукома</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Заголовок 1"/>
          <p:cNvSpPr>
            <a:spLocks noGrp="1"/>
          </p:cNvSpPr>
          <p:nvPr>
            <p:ph type="title"/>
          </p:nvPr>
        </p:nvSpPr>
        <p:spPr>
          <a:xfrm>
            <a:off x="2198688" y="168275"/>
            <a:ext cx="7772400" cy="1143000"/>
          </a:xfrm>
        </p:spPr>
        <p:txBody>
          <a:bodyPr/>
          <a:lstStyle/>
          <a:p>
            <a:pPr algn="ctr" eaLnBrk="1" hangingPunct="1"/>
            <a:r>
              <a:rPr lang="ru-RU" altLang="ru-RU" b="1" smtClean="0">
                <a:solidFill>
                  <a:srgbClr val="FFC000"/>
                </a:solidFill>
                <a:latin typeface="Arial" panose="020B0604020202020204" pitchFamily="34" charset="0"/>
                <a:cs typeface="Arial" panose="020B0604020202020204" pitchFamily="34" charset="0"/>
              </a:rPr>
              <a:t>Врожденная глаукома</a:t>
            </a:r>
          </a:p>
        </p:txBody>
      </p:sp>
      <p:sp>
        <p:nvSpPr>
          <p:cNvPr id="148483" name="Содержимое 2"/>
          <p:cNvSpPr>
            <a:spLocks noGrp="1"/>
          </p:cNvSpPr>
          <p:nvPr>
            <p:ph idx="1"/>
          </p:nvPr>
        </p:nvSpPr>
        <p:spPr>
          <a:xfrm>
            <a:off x="674688" y="1423988"/>
            <a:ext cx="4430712" cy="5227637"/>
          </a:xfrm>
        </p:spPr>
        <p:txBody>
          <a:bodyPr rtlCol="0">
            <a:normAutofit fontScale="92500" lnSpcReduction="10000"/>
          </a:bodyPr>
          <a:lstStyle/>
          <a:p>
            <a:pPr eaLnBrk="1" fontAlgn="auto" hangingPunct="1">
              <a:spcAft>
                <a:spcPts val="0"/>
              </a:spcAft>
              <a:defRPr/>
            </a:pPr>
            <a:r>
              <a:rPr lang="ru-RU" altLang="ru-RU" sz="3400" dirty="0">
                <a:solidFill>
                  <a:schemeClr val="bg1"/>
                </a:solidFill>
                <a:latin typeface="Arial" panose="020B0604020202020204" pitchFamily="34" charset="0"/>
                <a:cs typeface="Arial" panose="020B0604020202020204" pitchFamily="34" charset="0"/>
              </a:rPr>
              <a:t>Наследование спорадическое </a:t>
            </a:r>
          </a:p>
          <a:p>
            <a:pPr eaLnBrk="1" fontAlgn="auto" hangingPunct="1">
              <a:spcAft>
                <a:spcPts val="0"/>
              </a:spcAft>
              <a:buFontTx/>
              <a:buNone/>
              <a:defRPr/>
            </a:pPr>
            <a:endParaRPr lang="ru-RU" altLang="ru-RU" sz="1200" dirty="0">
              <a:solidFill>
                <a:schemeClr val="bg1"/>
              </a:solidFill>
              <a:latin typeface="Arial" panose="020B0604020202020204" pitchFamily="34" charset="0"/>
              <a:cs typeface="Arial" panose="020B0604020202020204" pitchFamily="34" charset="0"/>
            </a:endParaRPr>
          </a:p>
          <a:p>
            <a:pPr eaLnBrk="1" fontAlgn="auto" hangingPunct="1">
              <a:spcAft>
                <a:spcPts val="0"/>
              </a:spcAft>
              <a:defRPr/>
            </a:pPr>
            <a:r>
              <a:rPr lang="ru-RU" altLang="ru-RU" sz="3400" dirty="0">
                <a:solidFill>
                  <a:schemeClr val="bg1"/>
                </a:solidFill>
                <a:latin typeface="Arial" panose="020B0604020202020204" pitchFamily="34" charset="0"/>
                <a:cs typeface="Arial" panose="020B0604020202020204" pitchFamily="34" charset="0"/>
              </a:rPr>
              <a:t>Чаще у мальчиков</a:t>
            </a:r>
          </a:p>
          <a:p>
            <a:pPr marL="0" indent="0" eaLnBrk="1" fontAlgn="auto" hangingPunct="1">
              <a:spcAft>
                <a:spcPts val="0"/>
              </a:spcAft>
              <a:buFont typeface="Arial" panose="020B0604020202020204" pitchFamily="34" charset="0"/>
              <a:buNone/>
              <a:defRPr/>
            </a:pPr>
            <a:endParaRPr lang="ru-RU" altLang="ru-RU" sz="1200" dirty="0">
              <a:solidFill>
                <a:schemeClr val="bg1"/>
              </a:solidFill>
              <a:latin typeface="Arial" panose="020B0604020202020204" pitchFamily="34" charset="0"/>
              <a:cs typeface="Arial" panose="020B0604020202020204" pitchFamily="34" charset="0"/>
            </a:endParaRPr>
          </a:p>
          <a:p>
            <a:pPr eaLnBrk="1" fontAlgn="auto" hangingPunct="1">
              <a:spcAft>
                <a:spcPts val="0"/>
              </a:spcAft>
              <a:defRPr/>
            </a:pPr>
            <a:r>
              <a:rPr lang="ru-RU" sz="3600" dirty="0">
                <a:solidFill>
                  <a:schemeClr val="bg1"/>
                </a:solidFill>
                <a:latin typeface="Arial" panose="020B0604020202020204" pitchFamily="34" charset="0"/>
                <a:cs typeface="Arial" panose="020B0604020202020204" pitchFamily="34" charset="0"/>
              </a:rPr>
              <a:t>Более чем в половине случаев врожденная глаукома проявляет себя в первые полгода жизни ребенка</a:t>
            </a:r>
            <a:endParaRPr lang="ru-RU" altLang="ru-RU" sz="3400" dirty="0">
              <a:solidFill>
                <a:schemeClr val="bg1"/>
              </a:solidFill>
              <a:latin typeface="Arial" panose="020B0604020202020204" pitchFamily="34" charset="0"/>
              <a:cs typeface="Arial" panose="020B0604020202020204" pitchFamily="34" charset="0"/>
            </a:endParaRPr>
          </a:p>
          <a:p>
            <a:pPr eaLnBrk="1" fontAlgn="auto" hangingPunct="1">
              <a:spcAft>
                <a:spcPts val="0"/>
              </a:spcAft>
              <a:buFontTx/>
              <a:buNone/>
              <a:defRPr/>
            </a:pPr>
            <a:endParaRPr lang="ru-RU" altLang="ru-RU" sz="1400" dirty="0">
              <a:latin typeface="Arial" panose="020B0604020202020204" pitchFamily="34" charset="0"/>
              <a:cs typeface="Arial" panose="020B0604020202020204" pitchFamily="34" charset="0"/>
            </a:endParaRPr>
          </a:p>
        </p:txBody>
      </p:sp>
      <p:pic>
        <p:nvPicPr>
          <p:cNvPr id="159748" name="Picture 5" descr="http://poglazam.ru/wp-content/uploads/2016/01/vrozhdennaja-glaukom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488" y="1685925"/>
            <a:ext cx="6261100" cy="4702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46088" y="290513"/>
            <a:ext cx="11539537" cy="1143000"/>
          </a:xfrm>
        </p:spPr>
        <p:txBody>
          <a:bodyPr rtlCol="0">
            <a:noAutofit/>
          </a:bodyPr>
          <a:lstStyle/>
          <a:p>
            <a:pPr algn="ctr" eaLnBrk="1" fontAlgn="auto" hangingPunct="1">
              <a:spcAft>
                <a:spcPts val="0"/>
              </a:spcAft>
              <a:defRPr/>
            </a:pPr>
            <a:r>
              <a:rPr lang="ru-RU" altLang="ru-RU"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Нормальный угол передней камеры</a:t>
            </a:r>
          </a:p>
        </p:txBody>
      </p:sp>
      <p:pic>
        <p:nvPicPr>
          <p:cNvPr id="1617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6168" t="8978" r="3191" b="3391"/>
          <a:stretch>
            <a:fillRect/>
          </a:stretch>
        </p:blipFill>
        <p:spPr>
          <a:xfrm>
            <a:off x="1393825" y="1550988"/>
            <a:ext cx="9175750" cy="4365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1796" name="TextBox 1"/>
          <p:cNvSpPr txBox="1">
            <a:spLocks noChangeArrowheads="1"/>
          </p:cNvSpPr>
          <p:nvPr/>
        </p:nvSpPr>
        <p:spPr bwMode="auto">
          <a:xfrm>
            <a:off x="2441575" y="6130925"/>
            <a:ext cx="2716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800" b="1">
                <a:solidFill>
                  <a:schemeClr val="bg1"/>
                </a:solidFill>
                <a:latin typeface="Arial" panose="020B0604020202020204" pitchFamily="34" charset="0"/>
                <a:cs typeface="Arial" panose="020B0604020202020204" pitchFamily="34" charset="0"/>
              </a:rPr>
              <a:t>Гистологический срез</a:t>
            </a:r>
          </a:p>
        </p:txBody>
      </p:sp>
      <p:sp>
        <p:nvSpPr>
          <p:cNvPr id="161797" name="TextBox 2"/>
          <p:cNvSpPr txBox="1">
            <a:spLocks noChangeArrowheads="1"/>
          </p:cNvSpPr>
          <p:nvPr/>
        </p:nvSpPr>
        <p:spPr bwMode="auto">
          <a:xfrm>
            <a:off x="7269163" y="6130925"/>
            <a:ext cx="2941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800" b="1">
                <a:solidFill>
                  <a:schemeClr val="bg1"/>
                </a:solidFill>
                <a:latin typeface="Arial" panose="020B0604020202020204" pitchFamily="34" charset="0"/>
                <a:cs typeface="Arial" panose="020B0604020202020204" pitchFamily="34" charset="0"/>
              </a:rPr>
              <a:t>Схематический рисунок</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555625" y="0"/>
            <a:ext cx="11244263" cy="1419225"/>
          </a:xfrm>
        </p:spPr>
        <p:txBody>
          <a:bodyPr/>
          <a:lstStyle/>
          <a:p>
            <a:pPr algn="ctr" eaLnBrk="1" hangingPunct="1"/>
            <a:r>
              <a:rPr lang="ru-RU" altLang="ru-RU" sz="4000" b="1" smtClean="0">
                <a:solidFill>
                  <a:srgbClr val="FFC000"/>
                </a:solidFill>
                <a:latin typeface="Arial" panose="020B0604020202020204" pitchFamily="34" charset="0"/>
                <a:cs typeface="Arial" panose="020B0604020202020204" pitchFamily="34" charset="0"/>
              </a:rPr>
              <a:t>Недоразвитый угол передней камеры </a:t>
            </a:r>
            <a:br>
              <a:rPr lang="ru-RU" altLang="ru-RU" sz="4000" b="1" smtClean="0">
                <a:solidFill>
                  <a:srgbClr val="FFC000"/>
                </a:solidFill>
                <a:latin typeface="Arial" panose="020B0604020202020204" pitchFamily="34" charset="0"/>
                <a:cs typeface="Arial" panose="020B0604020202020204" pitchFamily="34" charset="0"/>
              </a:rPr>
            </a:br>
            <a:r>
              <a:rPr lang="ru-RU" altLang="ru-RU" sz="4000" b="1" smtClean="0">
                <a:solidFill>
                  <a:srgbClr val="FFC000"/>
                </a:solidFill>
                <a:latin typeface="Arial" panose="020B0604020202020204" pitchFamily="34" charset="0"/>
                <a:cs typeface="Arial" panose="020B0604020202020204" pitchFamily="34" charset="0"/>
              </a:rPr>
              <a:t>(видна нерассосавшаяся ткань)</a:t>
            </a:r>
          </a:p>
        </p:txBody>
      </p:sp>
      <p:pic>
        <p:nvPicPr>
          <p:cNvPr id="16384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7771" r="3084" b="4733"/>
          <a:stretch>
            <a:fillRect/>
          </a:stretch>
        </p:blipFill>
        <p:spPr>
          <a:xfrm>
            <a:off x="1911350" y="1493838"/>
            <a:ext cx="8477250" cy="5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434975" y="438150"/>
            <a:ext cx="11463338" cy="1143000"/>
          </a:xfrm>
        </p:spPr>
        <p:txBody>
          <a:bodyPr/>
          <a:lstStyle/>
          <a:p>
            <a:pPr algn="ctr" eaLnBrk="1" hangingPunct="1"/>
            <a:r>
              <a:rPr lang="ru-RU" altLang="ru-RU" sz="4000" b="1" smtClean="0">
                <a:solidFill>
                  <a:srgbClr val="FFC000"/>
                </a:solidFill>
                <a:latin typeface="Arial" panose="020B0604020202020204" pitchFamily="34" charset="0"/>
                <a:cs typeface="Arial" panose="020B0604020202020204" pitchFamily="34" charset="0"/>
              </a:rPr>
              <a:t>Внешний вид ребенка с врожденной глаукомой – буфтальмом или гидрофтальмом</a:t>
            </a:r>
          </a:p>
        </p:txBody>
      </p:sp>
      <p:pic>
        <p:nvPicPr>
          <p:cNvPr id="16589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553" t="2441" r="1775" b="1944"/>
          <a:stretch>
            <a:fillRect/>
          </a:stretch>
        </p:blipFill>
        <p:spPr>
          <a:xfrm>
            <a:off x="5116513" y="2308225"/>
            <a:ext cx="6149975" cy="40592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5892" name="Прямоугольник 1"/>
          <p:cNvSpPr>
            <a:spLocks noChangeArrowheads="1"/>
          </p:cNvSpPr>
          <p:nvPr/>
        </p:nvSpPr>
        <p:spPr bwMode="auto">
          <a:xfrm>
            <a:off x="598488" y="2127250"/>
            <a:ext cx="4205287"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200">
                <a:solidFill>
                  <a:srgbClr val="FFFF00"/>
                </a:solidFill>
                <a:latin typeface="Arial" panose="020B0604020202020204" pitchFamily="34" charset="0"/>
                <a:cs typeface="Arial" panose="020B0604020202020204" pitchFamily="34" charset="0"/>
              </a:rPr>
              <a:t>Жалобы на: </a:t>
            </a:r>
            <a:r>
              <a:rPr lang="ru-RU" altLang="ru-RU" sz="3200">
                <a:solidFill>
                  <a:schemeClr val="bg1"/>
                </a:solidFill>
                <a:latin typeface="Arial" panose="020B0604020202020204" pitchFamily="34" charset="0"/>
                <a:cs typeface="Arial" panose="020B0604020202020204" pitchFamily="34" charset="0"/>
              </a:rPr>
              <a:t>светобоязнь, слезотечение, блефароспазм (ребенок трет глаза)</a:t>
            </a:r>
          </a:p>
          <a:p>
            <a:pPr>
              <a:lnSpc>
                <a:spcPct val="100000"/>
              </a:lnSpc>
              <a:spcBef>
                <a:spcPct val="0"/>
              </a:spcBef>
              <a:buFontTx/>
              <a:buNone/>
            </a:pPr>
            <a:endParaRPr lang="ru-RU" altLang="ru-RU" sz="2400">
              <a:solidFill>
                <a:schemeClr val="bg1"/>
              </a:solidFill>
              <a:latin typeface="Arial" panose="020B0604020202020204" pitchFamily="34" charset="0"/>
              <a:cs typeface="Arial" panose="020B0604020202020204" pitchFamily="34" charset="0"/>
            </a:endParaRPr>
          </a:p>
          <a:p>
            <a:pPr>
              <a:lnSpc>
                <a:spcPct val="100000"/>
              </a:lnSpc>
              <a:spcBef>
                <a:spcPct val="0"/>
              </a:spcBef>
              <a:buFontTx/>
              <a:buNone/>
            </a:pPr>
            <a:r>
              <a:rPr lang="ru-RU" altLang="ru-RU" sz="3200">
                <a:solidFill>
                  <a:srgbClr val="FFFF00"/>
                </a:solidFill>
                <a:latin typeface="Arial" panose="020B0604020202020204" pitchFamily="34" charset="0"/>
                <a:cs typeface="Arial" panose="020B0604020202020204" pitchFamily="34" charset="0"/>
              </a:rPr>
              <a:t>При осмотре: </a:t>
            </a:r>
            <a:r>
              <a:rPr lang="ru-RU" altLang="ru-RU" sz="3200">
                <a:solidFill>
                  <a:schemeClr val="bg1"/>
                </a:solidFill>
                <a:latin typeface="Arial" panose="020B0604020202020204" pitchFamily="34" charset="0"/>
                <a:cs typeface="Arial" panose="020B0604020202020204" pitchFamily="34" charset="0"/>
              </a:rPr>
              <a:t>большая роговица, отек роговицы</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47700" y="414338"/>
            <a:ext cx="11039475" cy="1143000"/>
          </a:xfrm>
          <a:prstGeom prst="rect">
            <a:avLst/>
          </a:prstGeom>
        </p:spPr>
        <p:txBody>
          <a:bodyPr/>
          <a:lstStyle>
            <a:lvl1pPr algn="l" defTabSz="762000" rtl="0" eaLnBrk="0" fontAlgn="base" hangingPunct="0">
              <a:spcBef>
                <a:spcPct val="0"/>
              </a:spcBef>
              <a:spcAft>
                <a:spcPct val="0"/>
              </a:spcAft>
              <a:defRPr sz="4400" b="1" kern="1200">
                <a:solidFill>
                  <a:srgbClr val="FFCC66"/>
                </a:solidFill>
                <a:effectLst>
                  <a:outerShdw blurRad="38100" dist="38100" dir="2700000" algn="tl">
                    <a:srgbClr val="000000"/>
                  </a:outerShdw>
                </a:effectLst>
                <a:latin typeface="+mj-lt"/>
                <a:ea typeface="+mj-ea"/>
                <a:cs typeface="+mj-cs"/>
              </a:defRPr>
            </a:lvl1pPr>
            <a:lvl2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2pPr>
            <a:lvl3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3pPr>
            <a:lvl4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4pPr>
            <a:lvl5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5pPr>
            <a:lvl6pPr marL="4572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6pPr>
            <a:lvl7pPr marL="9144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7pPr>
            <a:lvl8pPr marL="13716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8pPr>
            <a:lvl9pPr marL="18288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9pPr>
          </a:lstStyle>
          <a:p>
            <a:pPr algn="ctr">
              <a:defRPr/>
            </a:pPr>
            <a:r>
              <a:rPr lang="ru-RU" altLang="ru-RU" sz="4800" dirty="0">
                <a:latin typeface="Arial" panose="020B0604020202020204" pitchFamily="34" charset="0"/>
                <a:cs typeface="Arial" panose="020B0604020202020204" pitchFamily="34" charset="0"/>
              </a:rPr>
              <a:t>Лечение врожденной глаукомы</a:t>
            </a:r>
          </a:p>
        </p:txBody>
      </p:sp>
      <p:pic>
        <p:nvPicPr>
          <p:cNvPr id="167939" name="Picture 6" descr="http://rusevik.ru/uploads/posts/2014-08/v-uzbekistane-izobreten-sposob-hirurgicheskogo-lecheniya-vrozhdennoy-glaukomy_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825" y="1306513"/>
            <a:ext cx="624522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Прямоугольник 2"/>
          <p:cNvSpPr>
            <a:spLocks noChangeArrowheads="1"/>
          </p:cNvSpPr>
          <p:nvPr/>
        </p:nvSpPr>
        <p:spPr bwMode="auto">
          <a:xfrm>
            <a:off x="315913" y="5568950"/>
            <a:ext cx="11447462"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3600">
                <a:solidFill>
                  <a:schemeClr val="bg1"/>
                </a:solidFill>
                <a:latin typeface="Times New Roman" panose="02020603050405020304" pitchFamily="18" charset="0"/>
              </a:rPr>
              <a:t>Единственным методом лечения врожденной глаукомы является хирургический</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068513" y="5387975"/>
            <a:ext cx="8429625" cy="1143000"/>
          </a:xfrm>
          <a:prstGeom prst="rect">
            <a:avLst/>
          </a:prstGeom>
        </p:spPr>
        <p:txBody>
          <a:bodyPr/>
          <a:lstStyle>
            <a:lvl1pPr algn="l" defTabSz="762000" rtl="0" eaLnBrk="0" fontAlgn="base" hangingPunct="0">
              <a:spcBef>
                <a:spcPct val="0"/>
              </a:spcBef>
              <a:spcAft>
                <a:spcPct val="0"/>
              </a:spcAft>
              <a:defRPr sz="4400" b="1" kern="1200">
                <a:solidFill>
                  <a:srgbClr val="FFCC66"/>
                </a:solidFill>
                <a:effectLst>
                  <a:outerShdw blurRad="38100" dist="38100" dir="2700000" algn="tl">
                    <a:srgbClr val="000000"/>
                  </a:outerShdw>
                </a:effectLst>
                <a:latin typeface="+mj-lt"/>
                <a:ea typeface="+mj-ea"/>
                <a:cs typeface="+mj-cs"/>
              </a:defRPr>
            </a:lvl1pPr>
            <a:lvl2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2pPr>
            <a:lvl3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3pPr>
            <a:lvl4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4pPr>
            <a:lvl5pPr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5pPr>
            <a:lvl6pPr marL="4572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6pPr>
            <a:lvl7pPr marL="9144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7pPr>
            <a:lvl8pPr marL="13716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8pPr>
            <a:lvl9pPr marL="1828800" algn="l" defTabSz="762000" rtl="0" eaLnBrk="0" fontAlgn="base" hangingPunct="0">
              <a:spcBef>
                <a:spcPct val="0"/>
              </a:spcBef>
              <a:spcAft>
                <a:spcPct val="0"/>
              </a:spcAft>
              <a:defRPr sz="4400" b="1">
                <a:solidFill>
                  <a:srgbClr val="FFCC66"/>
                </a:solidFill>
                <a:effectLst>
                  <a:outerShdw blurRad="38100" dist="38100" dir="2700000" algn="tl">
                    <a:srgbClr val="000000"/>
                  </a:outerShdw>
                </a:effectLst>
                <a:latin typeface="Arial" panose="020B0604020202020204" pitchFamily="34" charset="0"/>
              </a:defRPr>
            </a:lvl9pPr>
          </a:lstStyle>
          <a:p>
            <a:pPr algn="ctr">
              <a:buFont typeface="Georgia" panose="02040502050405020303" pitchFamily="18" charset="0"/>
              <a:buNone/>
              <a:defRPr/>
            </a:pPr>
            <a:r>
              <a:rPr lang="ru-RU" sz="4000" dirty="0">
                <a:latin typeface="Arial" panose="020B0604020202020204" pitchFamily="34" charset="0"/>
                <a:cs typeface="Arial" panose="020B0604020202020204" pitchFamily="34" charset="0"/>
              </a:rPr>
              <a:t>Нормативы профилактических осмотров на глаукому</a:t>
            </a:r>
          </a:p>
        </p:txBody>
      </p:sp>
      <p:pic>
        <p:nvPicPr>
          <p:cNvPr id="5" name="Picture 5" descr="http://print33.pro/uploads/category/15full.jpg"/>
          <p:cNvPicPr>
            <a:picLocks noChangeAspect="1" noChangeArrowheads="1"/>
          </p:cNvPicPr>
          <p:nvPr/>
        </p:nvPicPr>
        <p:blipFill rotWithShape="1">
          <a:blip r:embed="rId3">
            <a:extLst/>
          </a:blip>
          <a:srcRect l="19384" t="2907" r="16647" b="12770"/>
          <a:stretch/>
        </p:blipFill>
        <p:spPr bwMode="auto">
          <a:xfrm>
            <a:off x="7968208" y="157021"/>
            <a:ext cx="2529202" cy="22226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sp>
        <p:nvSpPr>
          <p:cNvPr id="169988" name="Прямоугольник 5"/>
          <p:cNvSpPr>
            <a:spLocks noChangeArrowheads="1"/>
          </p:cNvSpPr>
          <p:nvPr/>
        </p:nvSpPr>
        <p:spPr bwMode="auto">
          <a:xfrm>
            <a:off x="1671638" y="412750"/>
            <a:ext cx="5254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ru-RU" altLang="ru-RU" sz="3600" b="1" u="sng">
                <a:solidFill>
                  <a:srgbClr val="FFFF00"/>
                </a:solidFill>
                <a:latin typeface="Times New Roman" panose="02020603050405020304" pitchFamily="18" charset="0"/>
              </a:rPr>
              <a:t>1 раз в 3 года </a:t>
            </a:r>
            <a:r>
              <a:rPr lang="ru-RU" altLang="ru-RU" sz="3600" b="1">
                <a:solidFill>
                  <a:srgbClr val="FFFF00"/>
                </a:solidFill>
                <a:latin typeface="Times New Roman" panose="02020603050405020304" pitchFamily="18" charset="0"/>
              </a:rPr>
              <a:t>- </a:t>
            </a:r>
            <a:r>
              <a:rPr lang="ru-RU" altLang="ru-RU" sz="3600">
                <a:solidFill>
                  <a:schemeClr val="bg1"/>
                </a:solidFill>
                <a:latin typeface="Times New Roman" panose="02020603050405020304" pitchFamily="18" charset="0"/>
              </a:rPr>
              <a:t>все люди в возрасте 40 лет и старше</a:t>
            </a:r>
          </a:p>
          <a:p>
            <a:pPr algn="r">
              <a:lnSpc>
                <a:spcPct val="100000"/>
              </a:lnSpc>
              <a:spcBef>
                <a:spcPct val="0"/>
              </a:spcBef>
              <a:buFontTx/>
              <a:buNone/>
            </a:pPr>
            <a:r>
              <a:rPr lang="ru-RU" altLang="ru-RU" sz="3600">
                <a:solidFill>
                  <a:schemeClr val="bg1"/>
                </a:solidFill>
                <a:latin typeface="Times New Roman" panose="02020603050405020304" pitchFamily="18" charset="0"/>
              </a:rPr>
              <a:t>(без факторов риска)</a:t>
            </a:r>
          </a:p>
        </p:txBody>
      </p:sp>
      <p:pic>
        <p:nvPicPr>
          <p:cNvPr id="7" name="Picture 7" descr="http://www.radionetplus.ru/uploads/posts/2014-10/1412360236_5ykpulamku7odhr.jpg"/>
          <p:cNvPicPr>
            <a:picLocks noChangeAspect="1" noChangeArrowheads="1"/>
          </p:cNvPicPr>
          <p:nvPr/>
        </p:nvPicPr>
        <p:blipFill>
          <a:blip r:embed="rId4">
            <a:extLst/>
          </a:blip>
          <a:srcRect/>
          <a:stretch>
            <a:fillRect/>
          </a:stretch>
        </p:blipFill>
        <p:spPr bwMode="auto">
          <a:xfrm>
            <a:off x="7261515" y="2888748"/>
            <a:ext cx="2818284" cy="198970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sp>
        <p:nvSpPr>
          <p:cNvPr id="169990" name="Прямоугольник 7"/>
          <p:cNvSpPr>
            <a:spLocks noChangeArrowheads="1"/>
          </p:cNvSpPr>
          <p:nvPr/>
        </p:nvSpPr>
        <p:spPr bwMode="auto">
          <a:xfrm>
            <a:off x="1947863" y="3006725"/>
            <a:ext cx="51323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600" b="1" u="sng">
                <a:solidFill>
                  <a:srgbClr val="FFFF00"/>
                </a:solidFill>
                <a:latin typeface="Times New Roman" panose="02020603050405020304" pitchFamily="18" charset="0"/>
              </a:rPr>
              <a:t>1 раз в 1 год </a:t>
            </a:r>
            <a:r>
              <a:rPr lang="ru-RU" altLang="ru-RU" sz="3600" b="1">
                <a:solidFill>
                  <a:srgbClr val="FFFF00"/>
                </a:solidFill>
                <a:latin typeface="Times New Roman" panose="02020603050405020304" pitchFamily="18" charset="0"/>
              </a:rPr>
              <a:t>-  </a:t>
            </a:r>
            <a:r>
              <a:rPr lang="ru-RU" altLang="ru-RU" sz="3600">
                <a:solidFill>
                  <a:schemeClr val="bg1"/>
                </a:solidFill>
                <a:latin typeface="Times New Roman" panose="02020603050405020304" pitchFamily="18" charset="0"/>
              </a:rPr>
              <a:t>все люди старше 35 лет с факторами риска</a:t>
            </a:r>
          </a:p>
        </p:txBody>
      </p:sp>
      <p:sp>
        <p:nvSpPr>
          <p:cNvPr id="169991" name="TextBox 3"/>
          <p:cNvSpPr txBox="1">
            <a:spLocks noChangeArrowheads="1"/>
          </p:cNvSpPr>
          <p:nvPr/>
        </p:nvSpPr>
        <p:spPr bwMode="auto">
          <a:xfrm rot="-5400000">
            <a:off x="-2713831" y="3198019"/>
            <a:ext cx="685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800">
                <a:solidFill>
                  <a:schemeClr val="bg1"/>
                </a:solidFill>
                <a:latin typeface="Times New Roman" panose="02020603050405020304" pitchFamily="18" charset="0"/>
              </a:rPr>
              <a:t>Приказ МЗ СССР № 925 от 22.09.1976 «Об усилении мероприятий по раннему выявлению и активному наблюдению больных глаукомой». </a:t>
            </a:r>
          </a:p>
          <a:p>
            <a:pPr algn="ctr">
              <a:lnSpc>
                <a:spcPct val="100000"/>
              </a:lnSpc>
              <a:spcBef>
                <a:spcPct val="0"/>
              </a:spcBef>
              <a:buFontTx/>
              <a:buNone/>
            </a:pPr>
            <a:r>
              <a:rPr lang="ru-RU" altLang="ru-RU" sz="800">
                <a:solidFill>
                  <a:schemeClr val="bg1"/>
                </a:solidFill>
                <a:latin typeface="Times New Roman" panose="02020603050405020304" pitchFamily="18" charset="0"/>
              </a:rPr>
              <a:t>Приложения к приказу № 7 и 9 к приказу МЗ СССР № 770 от 30.05.1986. </a:t>
            </a:r>
          </a:p>
          <a:p>
            <a:pPr algn="ctr">
              <a:lnSpc>
                <a:spcPct val="100000"/>
              </a:lnSpc>
              <a:spcBef>
                <a:spcPct val="0"/>
              </a:spcBef>
              <a:buFontTx/>
              <a:buNone/>
            </a:pPr>
            <a:r>
              <a:rPr lang="ru-RU" altLang="ru-RU" sz="800">
                <a:solidFill>
                  <a:schemeClr val="bg1"/>
                </a:solidFill>
                <a:latin typeface="Times New Roman" panose="02020603050405020304" pitchFamily="18" charset="0"/>
              </a:rPr>
              <a:t>Приказ МЗ и СР РФ от 04.02.2010 «О порядке проведения дополнительной диспансеризации работающего населения»</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txBox="1">
            <a:spLocks noChangeArrowheads="1"/>
          </p:cNvSpPr>
          <p:nvPr/>
        </p:nvSpPr>
        <p:spPr bwMode="auto">
          <a:xfrm>
            <a:off x="636588" y="957263"/>
            <a:ext cx="10869612"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Tx/>
              <a:buNone/>
            </a:pPr>
            <a:r>
              <a:rPr lang="ru-RU" altLang="ru-RU" sz="3800" b="1" i="1">
                <a:solidFill>
                  <a:schemeClr val="bg1"/>
                </a:solidFill>
              </a:rPr>
              <a:t>Лечение глауком позволяет сохранить зрительные функции и предупредить или значительно отдалить слепоту, так как полностью излечить глаукому невозможно.</a:t>
            </a:r>
          </a:p>
          <a:p>
            <a:pPr algn="ctr" eaLnBrk="1" hangingPunct="1">
              <a:buFontTx/>
              <a:buNone/>
            </a:pPr>
            <a:endParaRPr lang="ru-RU" altLang="ru-RU" sz="1400" b="1" i="1">
              <a:solidFill>
                <a:schemeClr val="bg1"/>
              </a:solidFill>
            </a:endParaRPr>
          </a:p>
          <a:p>
            <a:pPr algn="ctr" eaLnBrk="1" hangingPunct="1">
              <a:buFontTx/>
              <a:buNone/>
            </a:pPr>
            <a:endParaRPr lang="ru-RU" altLang="ru-RU" sz="1400" b="1" i="1">
              <a:solidFill>
                <a:schemeClr val="bg1"/>
              </a:solidFill>
            </a:endParaRPr>
          </a:p>
          <a:p>
            <a:pPr algn="ctr" eaLnBrk="1" hangingPunct="1">
              <a:buFontTx/>
              <a:buNone/>
            </a:pPr>
            <a:r>
              <a:rPr lang="ru-RU" altLang="ru-RU" sz="3800" b="1" i="1">
                <a:solidFill>
                  <a:schemeClr val="bg1"/>
                </a:solidFill>
              </a:rPr>
              <a:t>Поэтому так важна ранняя диагностика, своевременное и полноценное лечение!!!</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a:xfrm>
            <a:off x="693738" y="73025"/>
            <a:ext cx="10961687" cy="1143000"/>
          </a:xfrm>
        </p:spPr>
        <p:txBody>
          <a:bodyPr/>
          <a:lstStyle/>
          <a:p>
            <a:pPr algn="ctr" eaLnBrk="1" hangingPunct="1"/>
            <a:r>
              <a:rPr lang="ru-RU" altLang="ru-RU" sz="5400" b="1" smtClean="0">
                <a:solidFill>
                  <a:srgbClr val="FFCC66"/>
                </a:solidFill>
                <a:latin typeface="Arial" panose="020B0604020202020204" pitchFamily="34" charset="0"/>
                <a:cs typeface="Arial" panose="020B0604020202020204" pitchFamily="34" charset="0"/>
              </a:rPr>
              <a:t>Актуальность проблемы</a:t>
            </a:r>
          </a:p>
        </p:txBody>
      </p:sp>
      <p:sp>
        <p:nvSpPr>
          <p:cNvPr id="19459" name="Прямоугольник 3"/>
          <p:cNvSpPr>
            <a:spLocks noChangeArrowheads="1"/>
          </p:cNvSpPr>
          <p:nvPr/>
        </p:nvSpPr>
        <p:spPr bwMode="auto">
          <a:xfrm>
            <a:off x="622300" y="5210175"/>
            <a:ext cx="112649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3200" b="1">
                <a:solidFill>
                  <a:schemeClr val="bg1"/>
                </a:solidFill>
                <a:latin typeface="Arial" panose="020B0604020202020204" pitchFamily="34" charset="0"/>
                <a:cs typeface="Arial" panose="020B0604020202020204" pitchFamily="34" charset="0"/>
              </a:rPr>
              <a:t>Наибольшее число больных наблюдается </a:t>
            </a:r>
          </a:p>
          <a:p>
            <a:pPr algn="ctr">
              <a:lnSpc>
                <a:spcPct val="100000"/>
              </a:lnSpc>
              <a:spcBef>
                <a:spcPct val="0"/>
              </a:spcBef>
              <a:buFontTx/>
              <a:buNone/>
            </a:pPr>
            <a:r>
              <a:rPr lang="ru-RU" altLang="ru-RU" sz="3200" b="1">
                <a:solidFill>
                  <a:srgbClr val="92D050"/>
                </a:solidFill>
                <a:latin typeface="Arial" panose="020B0604020202020204" pitchFamily="34" charset="0"/>
                <a:cs typeface="Arial" panose="020B0604020202020204" pitchFamily="34" charset="0"/>
              </a:rPr>
              <a:t>в Европе </a:t>
            </a:r>
          </a:p>
          <a:p>
            <a:pPr algn="ctr">
              <a:lnSpc>
                <a:spcPct val="100000"/>
              </a:lnSpc>
              <a:spcBef>
                <a:spcPct val="0"/>
              </a:spcBef>
              <a:buFontTx/>
              <a:buNone/>
            </a:pPr>
            <a:r>
              <a:rPr lang="ru-RU" altLang="ru-RU" sz="3200" b="1">
                <a:solidFill>
                  <a:schemeClr val="bg1"/>
                </a:solidFill>
                <a:latin typeface="Arial" panose="020B0604020202020204" pitchFamily="34" charset="0"/>
                <a:cs typeface="Arial" panose="020B0604020202020204" pitchFamily="34" charset="0"/>
              </a:rPr>
              <a:t>(21, 1% - 23,9% от мировых показателей)</a:t>
            </a:r>
          </a:p>
        </p:txBody>
      </p:sp>
      <p:pic>
        <p:nvPicPr>
          <p:cNvPr id="19460" name="Picture 2" descr="http://nizi.co.il/wp-content/uploads/2015/04/garmin.ucoz_.ru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300" y="1270000"/>
            <a:ext cx="3557588" cy="3886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9461" name="Picture 4" descr="http://rian.com.ua/images/35715/17/3571517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25" y="1270000"/>
            <a:ext cx="6859588" cy="3886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981200" y="274638"/>
            <a:ext cx="8229600" cy="890587"/>
          </a:xfrm>
          <a:prstGeom prst="rect">
            <a:avLst/>
          </a:prstGeom>
        </p:spPr>
        <p:txBody>
          <a:bodyPr/>
          <a:lstStyle/>
          <a:p>
            <a:pPr algn="ctr" defTabSz="762000">
              <a:defRPr/>
            </a:pPr>
            <a:r>
              <a:rPr lang="ru-RU" sz="4400" b="1" dirty="0">
                <a:solidFill>
                  <a:srgbClr val="FFCC66"/>
                </a:solidFill>
                <a:latin typeface="Arial" pitchFamily="34" charset="0"/>
                <a:ea typeface="+mj-ea"/>
                <a:cs typeface="Arial" pitchFamily="34" charset="0"/>
              </a:rPr>
              <a:t>Список литературы</a:t>
            </a:r>
          </a:p>
        </p:txBody>
      </p:sp>
      <p:sp>
        <p:nvSpPr>
          <p:cNvPr id="3" name="Содержимое 2"/>
          <p:cNvSpPr txBox="1">
            <a:spLocks/>
          </p:cNvSpPr>
          <p:nvPr/>
        </p:nvSpPr>
        <p:spPr>
          <a:xfrm>
            <a:off x="315913" y="1165225"/>
            <a:ext cx="11537950" cy="6226175"/>
          </a:xfrm>
          <a:prstGeom prst="rect">
            <a:avLst/>
          </a:prstGeom>
        </p:spPr>
        <p:txBody>
          <a:bodyPr/>
          <a:lstStyle/>
          <a:p>
            <a:pPr marL="609600" indent="-609600" defTabSz="762000">
              <a:spcBef>
                <a:spcPct val="20000"/>
              </a:spcBef>
              <a:defRPr/>
            </a:pPr>
            <a:r>
              <a:rPr lang="ru-RU" sz="2000" b="1" dirty="0">
                <a:solidFill>
                  <a:srgbClr val="FFCC66"/>
                </a:solidFill>
                <a:latin typeface="+mn-lt"/>
              </a:rPr>
              <a:t>Обязательная</a:t>
            </a:r>
          </a:p>
          <a:p>
            <a:pPr marL="609600" indent="-609600" defTabSz="762000">
              <a:spcBef>
                <a:spcPct val="20000"/>
              </a:spcBef>
              <a:buFontTx/>
              <a:buChar char="•"/>
              <a:defRPr/>
            </a:pPr>
            <a:r>
              <a:rPr lang="ru-RU" sz="2000" b="1" dirty="0">
                <a:solidFill>
                  <a:srgbClr val="FFFF00"/>
                </a:solidFill>
                <a:latin typeface="+mn-lt"/>
              </a:rPr>
              <a:t>Офтальмология:</a:t>
            </a:r>
            <a:r>
              <a:rPr lang="ru-RU" sz="2000" dirty="0">
                <a:latin typeface="+mn-lt"/>
              </a:rPr>
              <a:t> учебник /под ред. Е.И. Сидоренко.- М.: ГЭОТАР-Медиа, </a:t>
            </a:r>
            <a:r>
              <a:rPr lang="ru-RU" sz="2000" dirty="0" smtClean="0">
                <a:latin typeface="+mn-lt"/>
              </a:rPr>
              <a:t>2012 - 2018</a:t>
            </a:r>
            <a:endParaRPr lang="ru-RU" sz="2000" dirty="0">
              <a:latin typeface="+mn-lt"/>
            </a:endParaRPr>
          </a:p>
          <a:p>
            <a:pPr marL="609600" indent="-609600" defTabSz="762000">
              <a:spcBef>
                <a:spcPct val="20000"/>
              </a:spcBef>
              <a:defRPr/>
            </a:pPr>
            <a:r>
              <a:rPr lang="ru-RU" sz="2000" b="1" dirty="0">
                <a:solidFill>
                  <a:srgbClr val="FFCC66"/>
                </a:solidFill>
                <a:latin typeface="+mn-lt"/>
              </a:rPr>
              <a:t>Дополнительная</a:t>
            </a:r>
          </a:p>
          <a:p>
            <a:pPr marL="609600" indent="-609600" defTabSz="762000">
              <a:spcBef>
                <a:spcPct val="20000"/>
              </a:spcBef>
              <a:buFontTx/>
              <a:buChar char="•"/>
              <a:defRPr/>
            </a:pPr>
            <a:r>
              <a:rPr lang="ru-RU" sz="2000" b="1" dirty="0" smtClean="0">
                <a:solidFill>
                  <a:srgbClr val="FFFF00"/>
                </a:solidFill>
              </a:rPr>
              <a:t>Национальное </a:t>
            </a:r>
            <a:r>
              <a:rPr lang="ru-RU" sz="2000" b="1" dirty="0">
                <a:solidFill>
                  <a:srgbClr val="FFFF00"/>
                </a:solidFill>
              </a:rPr>
              <a:t>руководство </a:t>
            </a:r>
            <a:r>
              <a:rPr lang="ru-RU" sz="2000" b="1" dirty="0" smtClean="0">
                <a:solidFill>
                  <a:srgbClr val="FFFF00"/>
                </a:solidFill>
              </a:rPr>
              <a:t> по глаукоме для практикующих врачей </a:t>
            </a:r>
            <a:r>
              <a:rPr lang="ru-RU" sz="2000" dirty="0" smtClean="0"/>
              <a:t>/ </a:t>
            </a:r>
            <a:r>
              <a:rPr lang="ru-RU" sz="2000" dirty="0"/>
              <a:t>под ред. Е.А. Егорова. – М.: ГЭОТАР-Медиа, </a:t>
            </a:r>
            <a:r>
              <a:rPr lang="ru-RU" sz="2000" dirty="0" smtClean="0"/>
              <a:t>2019 </a:t>
            </a:r>
            <a:endParaRPr lang="ru-RU" sz="2000" dirty="0"/>
          </a:p>
          <a:p>
            <a:pPr marL="609600" indent="-609600" defTabSz="762000">
              <a:spcBef>
                <a:spcPct val="20000"/>
              </a:spcBef>
              <a:buFontTx/>
              <a:buChar char="•"/>
              <a:defRPr/>
            </a:pPr>
            <a:r>
              <a:rPr lang="ru-RU" sz="2000" dirty="0" err="1"/>
              <a:t>Комаровских</a:t>
            </a:r>
            <a:r>
              <a:rPr lang="ru-RU" sz="2000" dirty="0"/>
              <a:t> Е.Н., Козина Е.В. </a:t>
            </a:r>
            <a:r>
              <a:rPr lang="ru-RU" sz="2000" b="1" dirty="0">
                <a:solidFill>
                  <a:srgbClr val="FFFF00"/>
                </a:solidFill>
              </a:rPr>
              <a:t>Вопросы диагностики и лечения первичной </a:t>
            </a:r>
            <a:r>
              <a:rPr lang="ru-RU" sz="2000" b="1" dirty="0" err="1">
                <a:solidFill>
                  <a:srgbClr val="FFFF00"/>
                </a:solidFill>
              </a:rPr>
              <a:t>открытоугольной</a:t>
            </a:r>
            <a:r>
              <a:rPr lang="ru-RU" sz="2000" b="1" dirty="0">
                <a:solidFill>
                  <a:srgbClr val="FFFF00"/>
                </a:solidFill>
              </a:rPr>
              <a:t> глаукомы</a:t>
            </a:r>
            <a:r>
              <a:rPr lang="ru-RU" sz="2000" dirty="0">
                <a:solidFill>
                  <a:srgbClr val="FFFF00"/>
                </a:solidFill>
              </a:rPr>
              <a:t>. </a:t>
            </a:r>
            <a:r>
              <a:rPr lang="ru-RU" sz="2000" dirty="0"/>
              <a:t>– Красноярск: Красноярский писатель, 2012</a:t>
            </a:r>
          </a:p>
          <a:p>
            <a:pPr marL="609600" indent="-609600" defTabSz="762000">
              <a:spcBef>
                <a:spcPct val="20000"/>
              </a:spcBef>
              <a:buFontTx/>
              <a:buChar char="•"/>
              <a:defRPr/>
            </a:pPr>
            <a:r>
              <a:rPr lang="ru-RU" sz="2000" b="1" dirty="0">
                <a:solidFill>
                  <a:srgbClr val="FFFF00"/>
                </a:solidFill>
                <a:latin typeface="+mn-lt"/>
              </a:rPr>
              <a:t>Офтальмология: национальное руководство </a:t>
            </a:r>
            <a:r>
              <a:rPr lang="ru-RU" sz="2000" dirty="0">
                <a:latin typeface="+mn-lt"/>
              </a:rPr>
              <a:t>/ гл. ред. С.Э. Аветисов.- М.: ГЭОТАР-Медиа, </a:t>
            </a:r>
            <a:r>
              <a:rPr lang="ru-RU" sz="2000" dirty="0" smtClean="0">
                <a:latin typeface="+mn-lt"/>
              </a:rPr>
              <a:t>2019</a:t>
            </a:r>
            <a:endParaRPr lang="ru-RU" sz="2000" dirty="0">
              <a:latin typeface="+mn-lt"/>
            </a:endParaRPr>
          </a:p>
          <a:p>
            <a:pPr marL="609600" indent="-609600" defTabSz="762000">
              <a:spcBef>
                <a:spcPct val="20000"/>
              </a:spcBef>
              <a:defRPr/>
            </a:pPr>
            <a:r>
              <a:rPr lang="ru-RU" sz="2000" b="1" dirty="0">
                <a:solidFill>
                  <a:srgbClr val="FFCC66"/>
                </a:solidFill>
                <a:latin typeface="+mn-lt"/>
              </a:rPr>
              <a:t>Электронные ресурсы</a:t>
            </a:r>
          </a:p>
          <a:p>
            <a:pPr marL="609600" indent="-609600" defTabSz="762000">
              <a:spcBef>
                <a:spcPct val="20000"/>
              </a:spcBef>
              <a:buFontTx/>
              <a:buChar char="•"/>
              <a:defRPr/>
            </a:pPr>
            <a:r>
              <a:rPr lang="ru-RU" sz="2000" dirty="0">
                <a:latin typeface="+mn-lt"/>
              </a:rPr>
              <a:t>ЭБС </a:t>
            </a:r>
            <a:r>
              <a:rPr lang="ru-RU" sz="2000" dirty="0" err="1">
                <a:latin typeface="+mn-lt"/>
              </a:rPr>
              <a:t>КрасГМУ</a:t>
            </a:r>
            <a:endParaRPr lang="ru-RU" sz="2000" dirty="0">
              <a:latin typeface="+mn-lt"/>
            </a:endParaRPr>
          </a:p>
          <a:p>
            <a:pPr marL="609600" indent="-609600" defTabSz="762000">
              <a:spcBef>
                <a:spcPct val="20000"/>
              </a:spcBef>
              <a:buFontTx/>
              <a:buChar char="•"/>
              <a:defRPr/>
            </a:pPr>
            <a:r>
              <a:rPr lang="ru-RU" sz="2000" dirty="0">
                <a:latin typeface="+mn-lt"/>
              </a:rPr>
              <a:t>БД </a:t>
            </a:r>
            <a:r>
              <a:rPr lang="en-US" sz="2000" dirty="0" err="1">
                <a:latin typeface="+mn-lt"/>
              </a:rPr>
              <a:t>MedArt</a:t>
            </a:r>
            <a:endParaRPr lang="ru-RU" sz="2000" dirty="0">
              <a:latin typeface="+mn-lt"/>
            </a:endParaRPr>
          </a:p>
          <a:p>
            <a:pPr marL="609600" indent="-609600" defTabSz="762000">
              <a:spcBef>
                <a:spcPct val="20000"/>
              </a:spcBef>
              <a:buFontTx/>
              <a:buChar char="•"/>
              <a:defRPr/>
            </a:pPr>
            <a:r>
              <a:rPr lang="ru-RU" sz="2000" dirty="0">
                <a:latin typeface="+mn-lt"/>
              </a:rPr>
              <a:t>БД Медицина</a:t>
            </a:r>
          </a:p>
          <a:p>
            <a:pPr marL="609600" indent="-609600" defTabSz="762000">
              <a:spcBef>
                <a:spcPct val="20000"/>
              </a:spcBef>
              <a:buFontTx/>
              <a:buChar char="•"/>
              <a:defRPr/>
            </a:pPr>
            <a:r>
              <a:rPr lang="ru-RU" sz="2000" dirty="0">
                <a:latin typeface="+mn-lt"/>
              </a:rPr>
              <a:t>ЭБС Консультант студента</a:t>
            </a:r>
          </a:p>
          <a:p>
            <a:pPr marL="609600" indent="-609600" defTabSz="762000">
              <a:spcBef>
                <a:spcPct val="20000"/>
              </a:spcBef>
              <a:defRPr/>
            </a:pPr>
            <a:endParaRPr lang="ru-RU" sz="3200" dirty="0">
              <a:latin typeface="+mn-lt"/>
            </a:endParaRPr>
          </a:p>
          <a:p>
            <a:pPr marL="609600" indent="-609600" defTabSz="762000">
              <a:spcBef>
                <a:spcPct val="20000"/>
              </a:spcBef>
              <a:buFontTx/>
              <a:buChar char="•"/>
              <a:defRPr/>
            </a:pPr>
            <a:endParaRPr lang="ru-RU" sz="3200" dirty="0">
              <a:latin typeface="+mn-lt"/>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p:cNvSpPr>
            <a:spLocks noGrp="1" noChangeArrowheads="1"/>
          </p:cNvSpPr>
          <p:nvPr>
            <p:ph type="subTitle" idx="4294967295"/>
          </p:nvPr>
        </p:nvSpPr>
        <p:spPr>
          <a:xfrm>
            <a:off x="1879600" y="441325"/>
            <a:ext cx="8158163" cy="965200"/>
          </a:xfrm>
        </p:spPr>
        <p:txBody>
          <a:bodyPr/>
          <a:lstStyle/>
          <a:p>
            <a:pPr marL="0" indent="0" algn="ctr" eaLnBrk="1" hangingPunct="1">
              <a:buFont typeface="Arial" panose="020B0604020202020204" pitchFamily="34" charset="0"/>
              <a:buNone/>
            </a:pPr>
            <a:r>
              <a:rPr lang="ru-RU" altLang="ru-RU" sz="5400" b="1" smtClean="0">
                <a:solidFill>
                  <a:srgbClr val="FFCC66"/>
                </a:solidFill>
                <a:latin typeface="Arial" panose="020B0604020202020204" pitchFamily="34" charset="0"/>
                <a:cs typeface="Arial" panose="020B0604020202020204" pitchFamily="34" charset="0"/>
              </a:rPr>
              <a:t>Спасибо за внимание!</a:t>
            </a:r>
          </a:p>
        </p:txBody>
      </p:sp>
      <p:pic>
        <p:nvPicPr>
          <p:cNvPr id="163845" name="Picture 5" descr="http://media2.fanparty.ru/fanclubs/beautiful-eyes/gallery/394569_beautiful_ey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2875" y="1406525"/>
            <a:ext cx="5830661" cy="3279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75108" name="Прямоугольник 1"/>
          <p:cNvSpPr>
            <a:spLocks noChangeArrowheads="1"/>
          </p:cNvSpPr>
          <p:nvPr/>
        </p:nvSpPr>
        <p:spPr bwMode="auto">
          <a:xfrm>
            <a:off x="1679575" y="4906963"/>
            <a:ext cx="111696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r>
              <a:rPr lang="ru-RU" altLang="ru-RU">
                <a:latin typeface="PT Serif"/>
              </a:rPr>
              <a:t>Я чувствую запах дождя до того, как упадут первые капли, но я их не вижу. </a:t>
            </a:r>
          </a:p>
          <a:p>
            <a:r>
              <a:rPr lang="ru-RU" altLang="ru-RU">
                <a:latin typeface="PT Serif"/>
              </a:rPr>
              <a:t>Я чувствую, как солнце ласкает моё лицо, но я не вижу, как оно встает или садится. </a:t>
            </a:r>
          </a:p>
          <a:p>
            <a:r>
              <a:rPr lang="ru-RU" altLang="ru-RU">
                <a:latin typeface="PT Serif"/>
              </a:rPr>
              <a:t>Я так хочу видеть мир так, как его видят другие: видеть солнце, видеть дождь. </a:t>
            </a:r>
          </a:p>
          <a:p>
            <a:r>
              <a:rPr lang="ru-RU" altLang="ru-RU">
                <a:latin typeface="PT Serif"/>
              </a:rPr>
              <a:t>И музыку... Музыка, наверное, очень красивая. </a:t>
            </a:r>
          </a:p>
          <a:p>
            <a:r>
              <a:rPr lang="ru-RU" altLang="ru-RU">
                <a:solidFill>
                  <a:srgbClr val="FFFF00"/>
                </a:solidFill>
                <a:latin typeface="PT Serif"/>
              </a:rPr>
              <a:t>								(Сидни Уэлш)</a:t>
            </a:r>
            <a:endParaRPr lang="ru-RU" altLang="ru-RU">
              <a:solidFill>
                <a:srgbClr val="FFFF00"/>
              </a:solidFill>
            </a:endParaRPr>
          </a:p>
        </p:txBody>
      </p:sp>
      <p:sp>
        <p:nvSpPr>
          <p:cNvPr id="175109" name="Прямоугольник 2"/>
          <p:cNvSpPr>
            <a:spLocks noChangeArrowheads="1"/>
          </p:cNvSpPr>
          <p:nvPr/>
        </p:nvSpPr>
        <p:spPr bwMode="auto">
          <a:xfrm>
            <a:off x="373063" y="6384925"/>
            <a:ext cx="10875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eaLnBrk="0" fontAlgn="base" hangingPunct="0">
              <a:spcBef>
                <a:spcPct val="0"/>
              </a:spcBef>
              <a:spcAft>
                <a:spcPct val="0"/>
              </a:spcAft>
              <a:defRPr>
                <a:solidFill>
                  <a:schemeClr val="bg1"/>
                </a:solidFill>
                <a:latin typeface="Times New Roman" panose="02020603050405020304" pitchFamily="18" charset="0"/>
              </a:defRPr>
            </a:lvl6pPr>
            <a:lvl7pPr marL="2971800" indent="-228600" eaLnBrk="0" fontAlgn="base" hangingPunct="0">
              <a:spcBef>
                <a:spcPct val="0"/>
              </a:spcBef>
              <a:spcAft>
                <a:spcPct val="0"/>
              </a:spcAft>
              <a:defRPr>
                <a:solidFill>
                  <a:schemeClr val="bg1"/>
                </a:solidFill>
                <a:latin typeface="Times New Roman" panose="02020603050405020304" pitchFamily="18" charset="0"/>
              </a:defRPr>
            </a:lvl7pPr>
            <a:lvl8pPr marL="3429000" indent="-228600" eaLnBrk="0" fontAlgn="base" hangingPunct="0">
              <a:spcBef>
                <a:spcPct val="0"/>
              </a:spcBef>
              <a:spcAft>
                <a:spcPct val="0"/>
              </a:spcAft>
              <a:defRPr>
                <a:solidFill>
                  <a:schemeClr val="bg1"/>
                </a:solidFill>
                <a:latin typeface="Times New Roman" panose="02020603050405020304" pitchFamily="18" charset="0"/>
              </a:defRPr>
            </a:lvl8pPr>
            <a:lvl9pPr marL="3886200" indent="-228600" eaLnBrk="0" fontAlgn="base" hangingPunct="0">
              <a:spcBef>
                <a:spcPct val="0"/>
              </a:spcBef>
              <a:spcAft>
                <a:spcPct val="0"/>
              </a:spcAft>
              <a:defRPr>
                <a:solidFill>
                  <a:schemeClr val="bg1"/>
                </a:solidFill>
                <a:latin typeface="Times New Roman" panose="02020603050405020304" pitchFamily="18" charset="0"/>
              </a:defRPr>
            </a:lvl9pPr>
          </a:lstStyle>
          <a:p>
            <a:r>
              <a:rPr lang="ru-RU" altLang="ru-RU" sz="800"/>
              <a:t>«Глаз» (англ</a:t>
            </a:r>
            <a:r>
              <a:rPr lang="ru-RU" altLang="ru-RU" sz="800">
                <a:hlinkClick r:id="rId4" tooltip="Английский язык"/>
              </a:rPr>
              <a:t>.</a:t>
            </a:r>
            <a:r>
              <a:rPr lang="ru-RU" altLang="ru-RU" sz="800"/>
              <a:t> The Eye) — мистический триллер с элементами фильма ужасов и драмы от режиссёров Дэвида Моро и Касвьера Палю. Премьера фильма состоялась 31 января 2008 года, в России — 21 февраля 2008 года</a:t>
            </a:r>
            <a:r>
              <a:rPr lang="ru-RU" altLang="ru-RU"/>
              <a:t>.</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f6a5481bd3c9cab74db1e3b7aafd4c38e83424fd"/>
</p:tagLst>
</file>

<file path=ppt/theme/_rels/themeOverride3.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Оформление по умолчанию">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Модульная">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Моду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21514</TotalTime>
  <Words>5196</Words>
  <Application>Microsoft Office PowerPoint</Application>
  <PresentationFormat>Широкоэкранный</PresentationFormat>
  <Paragraphs>644</Paragraphs>
  <Slides>91</Slides>
  <Notes>82</Notes>
  <HiddenSlides>0</HiddenSlides>
  <MMClips>7</MMClips>
  <ScaleCrop>false</ScaleCrop>
  <HeadingPairs>
    <vt:vector size="8" baseType="variant">
      <vt:variant>
        <vt:lpstr>Использованные шрифты</vt:lpstr>
      </vt:variant>
      <vt:variant>
        <vt:i4>11</vt:i4>
      </vt:variant>
      <vt:variant>
        <vt:lpstr>Тема</vt:lpstr>
      </vt:variant>
      <vt:variant>
        <vt:i4>1</vt:i4>
      </vt:variant>
      <vt:variant>
        <vt:lpstr>Внедренные серверы OLE</vt:lpstr>
      </vt:variant>
      <vt:variant>
        <vt:i4>2</vt:i4>
      </vt:variant>
      <vt:variant>
        <vt:lpstr>Заголовки слайдов</vt:lpstr>
      </vt:variant>
      <vt:variant>
        <vt:i4>91</vt:i4>
      </vt:variant>
    </vt:vector>
  </HeadingPairs>
  <TitlesOfParts>
    <vt:vector size="105" baseType="lpstr">
      <vt:lpstr>Arial</vt:lpstr>
      <vt:lpstr>Calibri</vt:lpstr>
      <vt:lpstr>Calibri Light</vt:lpstr>
      <vt:lpstr>Garamond</vt:lpstr>
      <vt:lpstr>Georgia</vt:lpstr>
      <vt:lpstr>PT Serif</vt:lpstr>
      <vt:lpstr>Showcard Gothic</vt:lpstr>
      <vt:lpstr>Times New Roman</vt:lpstr>
      <vt:lpstr>Trebuchet MS</vt:lpstr>
      <vt:lpstr>Wingdings</vt:lpstr>
      <vt:lpstr>Wingdings 3</vt:lpstr>
      <vt:lpstr>Оформление по умолчанию</vt:lpstr>
      <vt:lpstr>Image</vt:lpstr>
      <vt:lpstr>Photo Editor Photo</vt:lpstr>
      <vt:lpstr>Кафедра офтальмологии с курсом ПО  имени проф. М.А. Дмитриева</vt:lpstr>
      <vt:lpstr>Цель и план лекции</vt:lpstr>
      <vt:lpstr>ГЛАУКОМЫ – причина необратимой слепоты № 1 в мире ! </vt:lpstr>
      <vt:lpstr>Презентация PowerPoint</vt:lpstr>
      <vt:lpstr>Презентация PowerPoint</vt:lpstr>
      <vt:lpstr>Презентация PowerPoint</vt:lpstr>
      <vt:lpstr>Актуальность проблемы</vt:lpstr>
      <vt:lpstr>Актуальность проблемы</vt:lpstr>
      <vt:lpstr>Актуальность проблемы</vt:lpstr>
      <vt:lpstr>Актуальность проблемы</vt:lpstr>
      <vt:lpstr>Актуальность  проблемы</vt:lpstr>
      <vt:lpstr>ГЛАУКОМЫ -</vt:lpstr>
      <vt:lpstr>Презентация PowerPoint</vt:lpstr>
      <vt:lpstr>Высокое ВГД –  основной патогенный фактор</vt:lpstr>
      <vt:lpstr>Презентация PowerPoint</vt:lpstr>
      <vt:lpstr>Презентация PowerPoint</vt:lpstr>
      <vt:lpstr>Презентация PowerPoint</vt:lpstr>
      <vt:lpstr>Развитие глаукомной оптической нейропатии </vt:lpstr>
      <vt:lpstr>Глаукомная  оптическая нейропатия</vt:lpstr>
      <vt:lpstr>Глаукома (нейродегенеративная митохондриальная патология)</vt:lpstr>
      <vt:lpstr>Болезнь Альцгеймера</vt:lpstr>
      <vt:lpstr>Презентация PowerPoint</vt:lpstr>
      <vt:lpstr>Изменение поля зрения  при глаукоме</vt:lpstr>
      <vt:lpstr>Классификация глауком по происхождению</vt:lpstr>
      <vt:lpstr>Презентация PowerPoint</vt:lpstr>
      <vt:lpstr>Классификация глауком  по стадиям</vt:lpstr>
      <vt:lpstr>Классификация глауком по уровню внутриглазного давления (ВГД)</vt:lpstr>
      <vt:lpstr>Презентация PowerPoint</vt:lpstr>
      <vt:lpstr>Классификация первичной глаукомы</vt:lpstr>
      <vt:lpstr>Факторы риска развития первичной открытоугольной глаукомы</vt:lpstr>
      <vt:lpstr>Презентация PowerPoint</vt:lpstr>
      <vt:lpstr>Первичная открытоугольная глаукома</vt:lpstr>
      <vt:lpstr>Увеличенное изображение трабекулярной сети  в норме (вверху)  и при глаукоме (внизу)</vt:lpstr>
      <vt:lpstr>Опасность!  первичной открытоугольной глаукомы</vt:lpstr>
      <vt:lpstr>Жалобы больных глаукомой</vt:lpstr>
      <vt:lpstr>Жалобы больных глаукомой</vt:lpstr>
      <vt:lpstr>Презентация PowerPoint</vt:lpstr>
      <vt:lpstr>Презентация PowerPoint</vt:lpstr>
      <vt:lpstr>Другие объективные микросимптомы глауком</vt:lpstr>
      <vt:lpstr>Офтальмобиомикроскопия</vt:lpstr>
      <vt:lpstr>Офтальмоскопия</vt:lpstr>
      <vt:lpstr>Глаукомная оптическая нейропатия (ГОН) при офтальмоскопии</vt:lpstr>
      <vt:lpstr>Глаукомная  оптическая нейропатия</vt:lpstr>
      <vt:lpstr>Пальпаторное измерение внутриглазного давления</vt:lpstr>
      <vt:lpstr>Тонометрия по А.Н. Маклакову</vt:lpstr>
      <vt:lpstr>Тонограммы  (результаты тонометрии по А.Н. Маклакову)</vt:lpstr>
      <vt:lpstr>Определение истинного ВГД (пневмотонометрия)</vt:lpstr>
      <vt:lpstr>Методы  периметрии</vt:lpstr>
      <vt:lpstr>Ориентировочный метод исследования поля зрения</vt:lpstr>
      <vt:lpstr>Поля зрения в норме</vt:lpstr>
      <vt:lpstr>Результаты периметрии при глаукоме</vt:lpstr>
      <vt:lpstr>Результаты периметрии при глаукоме</vt:lpstr>
      <vt:lpstr>Презентация PowerPoint</vt:lpstr>
      <vt:lpstr>Вид угла передней камеры  при гониоскопии</vt:lpstr>
      <vt:lpstr>Лечение глауком</vt:lpstr>
      <vt:lpstr>Гипотензивное  лечение открытоугольной глаукомы ? </vt:lpstr>
      <vt:lpstr>Презентация PowerPoint</vt:lpstr>
      <vt:lpstr>Средства, повышающие отток внутриглазной жидкости</vt:lpstr>
      <vt:lpstr>Средства, повышающие отток внутриглазной жидкости</vt:lpstr>
      <vt:lpstr>Средства, снижающие продукцию внутриглазной жидкости </vt:lpstr>
      <vt:lpstr>Средства, снижающие продукцию внутриглазной жидкости </vt:lpstr>
      <vt:lpstr>Лазерное лечение глаукомы</vt:lpstr>
      <vt:lpstr>Презентация PowerPoint</vt:lpstr>
      <vt:lpstr>Субсклеральная склериридэктомия </vt:lpstr>
      <vt:lpstr>Хирургическое лечение глаукомы (основные этапы)</vt:lpstr>
      <vt:lpstr>Презентация PowerPoint</vt:lpstr>
      <vt:lpstr>Первичная закрытоугольная глаукома: факторы риска</vt:lpstr>
      <vt:lpstr>Презентация PowerPoint</vt:lpstr>
      <vt:lpstr>Острый приступ закрытоугольной глаукомы</vt:lpstr>
      <vt:lpstr>Острый приступ закрытоугольной глаукомы</vt:lpstr>
      <vt:lpstr>Презентация PowerPoint</vt:lpstr>
      <vt:lpstr>Острый приступ ЗУГ</vt:lpstr>
      <vt:lpstr>Презентация PowerPoint</vt:lpstr>
      <vt:lpstr>Принципы лечения острого приступа ЗУГ</vt:lpstr>
      <vt:lpstr>Презентация PowerPoint</vt:lpstr>
      <vt:lpstr>Лазерное лечение глаукомы. Вид глаза после лазерной иридэктомии </vt:lpstr>
      <vt:lpstr>Неотложные мероприятия при остром приступе ЗУГ</vt:lpstr>
      <vt:lpstr>Неотложные мероприятия  при остром приступе ЗУГ</vt:lpstr>
      <vt:lpstr>Неотложные мероприятия  при остром приступе ЗУГ</vt:lpstr>
      <vt:lpstr>Неотложные мероприятия  при остром приступе ЗУГ</vt:lpstr>
      <vt:lpstr>Неотложные мероприятия при остром приступе ЗУГ</vt:lpstr>
      <vt:lpstr>Вторичные глаукомы</vt:lpstr>
      <vt:lpstr>Врожденная глаукома</vt:lpstr>
      <vt:lpstr>Нормальный угол передней камеры</vt:lpstr>
      <vt:lpstr>Недоразвитый угол передней камеры  (видна нерассосавшаяся ткань)</vt:lpstr>
      <vt:lpstr>Внешний вид ребенка с врожденной глаукомой – буфтальмом или гидрофтальмом</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Anatomía</dc:title>
  <dc:creator>DPTO.INFORMATICA</dc:creator>
  <cp:lastModifiedBy>user</cp:lastModifiedBy>
  <cp:revision>1294</cp:revision>
  <cp:lastPrinted>2000-07-21T21:32:24Z</cp:lastPrinted>
  <dcterms:created xsi:type="dcterms:W3CDTF">1996-12-31T08:38:04Z</dcterms:created>
  <dcterms:modified xsi:type="dcterms:W3CDTF">2020-03-26T14:36:50Z</dcterms:modified>
</cp:coreProperties>
</file>